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0" r:id="rId3"/>
    <p:sldId id="312" r:id="rId4"/>
    <p:sldId id="303" r:id="rId5"/>
    <p:sldId id="313" r:id="rId6"/>
    <p:sldId id="308" r:id="rId7"/>
    <p:sldId id="314" r:id="rId8"/>
    <p:sldId id="310" r:id="rId9"/>
    <p:sldId id="315" r:id="rId10"/>
    <p:sldId id="311" r:id="rId11"/>
    <p:sldId id="30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92D3"/>
    <a:srgbClr val="88ABAD"/>
    <a:srgbClr val="3E99B4"/>
    <a:srgbClr val="5D5BA0"/>
    <a:srgbClr val="F47C30"/>
    <a:srgbClr val="8ED0E6"/>
    <a:srgbClr val="EEEEEE"/>
    <a:srgbClr val="4D4949"/>
    <a:srgbClr val="43404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292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200" b="1" dirty="0">
                <a:solidFill>
                  <a:prstClr val="white"/>
                </a:solidFill>
              </a:rPr>
              <a:t>JSP </a:t>
            </a:r>
            <a:r>
              <a:rPr lang="ko-KR" altLang="en-US" sz="7200" b="1" dirty="0">
                <a:solidFill>
                  <a:prstClr val="white"/>
                </a:solidFill>
              </a:rPr>
              <a:t>문법</a:t>
            </a:r>
            <a:endParaRPr lang="en-US" altLang="ko-KR" sz="7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prstClr val="white">
                    <a:lumMod val="75000"/>
                  </a:prstClr>
                </a:solidFill>
              </a:rPr>
              <a:t>JSP</a:t>
            </a:r>
            <a:r>
              <a:rPr lang="ko-KR" altLang="en-US" sz="2400" dirty="0">
                <a:solidFill>
                  <a:prstClr val="white">
                    <a:lumMod val="75000"/>
                  </a:prstClr>
                </a:solidFill>
              </a:rPr>
              <a:t> 구성 요소의 이해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499100" y="2514600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5524500" y="4089400"/>
            <a:ext cx="3327400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122895" y="3941703"/>
            <a:ext cx="1261884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신송희</a:t>
            </a:r>
          </a:p>
        </p:txBody>
      </p:sp>
      <p:sp>
        <p:nvSpPr>
          <p:cNvPr id="13" name="자유형 12"/>
          <p:cNvSpPr/>
          <p:nvPr/>
        </p:nvSpPr>
        <p:spPr>
          <a:xfrm>
            <a:off x="3451450" y="4963430"/>
            <a:ext cx="1973262" cy="328612"/>
          </a:xfrm>
          <a:custGeom>
            <a:avLst/>
            <a:gdLst>
              <a:gd name="connsiteX0" fmla="*/ 0 w 2006600"/>
              <a:gd name="connsiteY0" fmla="*/ 63500 h 228600"/>
              <a:gd name="connsiteX1" fmla="*/ 914400 w 2006600"/>
              <a:gd name="connsiteY1" fmla="*/ 63500 h 228600"/>
              <a:gd name="connsiteX2" fmla="*/ 1016000 w 2006600"/>
              <a:gd name="connsiteY2" fmla="*/ 0 h 228600"/>
              <a:gd name="connsiteX3" fmla="*/ 1155700 w 2006600"/>
              <a:gd name="connsiteY3" fmla="*/ 228600 h 228600"/>
              <a:gd name="connsiteX4" fmla="*/ 1295400 w 2006600"/>
              <a:gd name="connsiteY4" fmla="*/ 101600 h 228600"/>
              <a:gd name="connsiteX5" fmla="*/ 2006600 w 2006600"/>
              <a:gd name="connsiteY5" fmla="*/ 114300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88106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01837"/>
              <a:gd name="connsiteY0" fmla="*/ 63500 h 576262"/>
              <a:gd name="connsiteX1" fmla="*/ 914400 w 2001837"/>
              <a:gd name="connsiteY1" fmla="*/ 63500 h 576262"/>
              <a:gd name="connsiteX2" fmla="*/ 1016000 w 2001837"/>
              <a:gd name="connsiteY2" fmla="*/ 0 h 576262"/>
              <a:gd name="connsiteX3" fmla="*/ 1155700 w 2001837"/>
              <a:gd name="connsiteY3" fmla="*/ 228600 h 576262"/>
              <a:gd name="connsiteX4" fmla="*/ 1295400 w 2001837"/>
              <a:gd name="connsiteY4" fmla="*/ 101600 h 576262"/>
              <a:gd name="connsiteX5" fmla="*/ 2001837 w 2001837"/>
              <a:gd name="connsiteY5" fmla="*/ 576262 h 576262"/>
              <a:gd name="connsiteX0" fmla="*/ 0 w 1973262"/>
              <a:gd name="connsiteY0" fmla="*/ 63500 h 328612"/>
              <a:gd name="connsiteX1" fmla="*/ 914400 w 1973262"/>
              <a:gd name="connsiteY1" fmla="*/ 63500 h 328612"/>
              <a:gd name="connsiteX2" fmla="*/ 1016000 w 1973262"/>
              <a:gd name="connsiteY2" fmla="*/ 0 h 328612"/>
              <a:gd name="connsiteX3" fmla="*/ 1155700 w 1973262"/>
              <a:gd name="connsiteY3" fmla="*/ 228600 h 328612"/>
              <a:gd name="connsiteX4" fmla="*/ 1295400 w 1973262"/>
              <a:gd name="connsiteY4" fmla="*/ 101600 h 328612"/>
              <a:gd name="connsiteX5" fmla="*/ 1973262 w 1973262"/>
              <a:gd name="connsiteY5" fmla="*/ 328612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3262" h="328612">
                <a:moveTo>
                  <a:pt x="0" y="63500"/>
                </a:moveTo>
                <a:lnTo>
                  <a:pt x="914400" y="63500"/>
                </a:lnTo>
                <a:lnTo>
                  <a:pt x="1016000" y="0"/>
                </a:lnTo>
                <a:lnTo>
                  <a:pt x="1155700" y="228600"/>
                </a:lnTo>
                <a:lnTo>
                  <a:pt x="1295400" y="101600"/>
                </a:lnTo>
                <a:lnTo>
                  <a:pt x="1973262" y="328612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78543A-3E06-42AC-BB84-857F97E1460D}"/>
              </a:ext>
            </a:extLst>
          </p:cNvPr>
          <p:cNvSpPr/>
          <p:nvPr/>
        </p:nvSpPr>
        <p:spPr>
          <a:xfrm>
            <a:off x="895590" y="234844"/>
            <a:ext cx="4826185" cy="96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Expression (</a:t>
            </a:r>
            <a:r>
              <a:rPr lang="ko-KR" altLang="en-US" sz="2400" b="1" dirty="0">
                <a:solidFill>
                  <a:prstClr val="white"/>
                </a:solidFill>
              </a:rPr>
              <a:t>표현식</a:t>
            </a:r>
            <a:r>
              <a:rPr lang="en-US" altLang="ko-KR" sz="2400" b="1" dirty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&lt;%= %&gt;</a:t>
            </a:r>
            <a:endParaRPr lang="en-US" altLang="ko-KR" sz="1000" dirty="0">
              <a:solidFill>
                <a:srgbClr val="212121"/>
              </a:solidFill>
              <a:latin typeface="+mj-lt"/>
              <a:ea typeface="굴림체" panose="020B0609000101010101" pitchFamily="49" charset="-127"/>
            </a:endParaRPr>
          </a:p>
        </p:txBody>
      </p:sp>
      <p:sp>
        <p:nvSpPr>
          <p:cNvPr id="32" name="사각형 설명선 25">
            <a:extLst>
              <a:ext uri="{FF2B5EF4-FFF2-40B4-BE49-F238E27FC236}">
                <a16:creationId xmlns:a16="http://schemas.microsoft.com/office/drawing/2014/main" id="{D82D0ED5-4081-4996-A606-94D08CC30929}"/>
              </a:ext>
            </a:extLst>
          </p:cNvPr>
          <p:cNvSpPr/>
          <p:nvPr/>
        </p:nvSpPr>
        <p:spPr>
          <a:xfrm>
            <a:off x="3308682" y="5307400"/>
            <a:ext cx="6102446" cy="966290"/>
          </a:xfrm>
          <a:prstGeom prst="wedgeRectCallout">
            <a:avLst>
              <a:gd name="adj1" fmla="val -43633"/>
              <a:gd name="adj2" fmla="val -142257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</a:rPr>
              <a:t>문자열을 출력할 때 사용 된다</a:t>
            </a:r>
          </a:p>
        </p:txBody>
      </p:sp>
      <p:sp>
        <p:nvSpPr>
          <p:cNvPr id="33" name="자유형 8">
            <a:extLst>
              <a:ext uri="{FF2B5EF4-FFF2-40B4-BE49-F238E27FC236}">
                <a16:creationId xmlns:a16="http://schemas.microsoft.com/office/drawing/2014/main" id="{FB9E7CED-2032-4468-9243-E3931AFD00FB}"/>
              </a:ext>
            </a:extLst>
          </p:cNvPr>
          <p:cNvSpPr/>
          <p:nvPr/>
        </p:nvSpPr>
        <p:spPr>
          <a:xfrm>
            <a:off x="4915842" y="3155369"/>
            <a:ext cx="2609636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059A04-A817-41F4-BDDE-8EAC47F5D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358" y="2214563"/>
            <a:ext cx="3531668" cy="20622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8AA38CC-3571-4550-BFE9-E9140929E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294" y="2214562"/>
            <a:ext cx="3531668" cy="224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14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3E1D4F-E369-451C-BE0E-354360021979}"/>
              </a:ext>
            </a:extLst>
          </p:cNvPr>
          <p:cNvSpPr txBox="1"/>
          <p:nvPr/>
        </p:nvSpPr>
        <p:spPr>
          <a:xfrm>
            <a:off x="3752335" y="3214817"/>
            <a:ext cx="45225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</a:t>
            </a:r>
            <a:endParaRPr lang="ko-KR" alt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06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  <a:endCxn id="30" idx="2"/>
          </p:cNvCxnSpPr>
          <p:nvPr/>
        </p:nvCxnSpPr>
        <p:spPr>
          <a:xfrm>
            <a:off x="2617955" y="3553576"/>
            <a:ext cx="750358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236418" y="1883753"/>
            <a:ext cx="4108210" cy="76972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Directive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지시자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36789" y="2697988"/>
            <a:ext cx="4108210" cy="83415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Scriptlet</a:t>
            </a: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스크립트릿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36418" y="3591506"/>
            <a:ext cx="4108210" cy="822924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Declaration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선언문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95590" y="234844"/>
            <a:ext cx="4826185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bg1"/>
                </a:solidFill>
              </a:rPr>
              <a:t>JSP </a:t>
            </a:r>
            <a:r>
              <a:rPr lang="ko-KR" altLang="en-US" sz="4000" dirty="0">
                <a:solidFill>
                  <a:schemeClr val="bg1"/>
                </a:solidFill>
              </a:rPr>
              <a:t>구성 요소</a:t>
            </a:r>
            <a:endParaRPr lang="en-US" altLang="ko-KR" sz="4000" b="1" dirty="0">
              <a:solidFill>
                <a:srgbClr val="21212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505488" y="2982520"/>
            <a:ext cx="1121948" cy="11122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1774278" y="3156872"/>
            <a:ext cx="584368" cy="647700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0121536" y="2988600"/>
            <a:ext cx="1129952" cy="112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10408261" y="3223793"/>
            <a:ext cx="556502" cy="659566"/>
            <a:chOff x="2536" y="613"/>
            <a:chExt cx="2608" cy="3091"/>
          </a:xfrm>
          <a:solidFill>
            <a:srgbClr val="212121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151" y="613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536" y="2370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" name="왼쪽 대괄호 11"/>
          <p:cNvSpPr/>
          <p:nvPr/>
        </p:nvSpPr>
        <p:spPr>
          <a:xfrm>
            <a:off x="3014257" y="2266638"/>
            <a:ext cx="1222161" cy="2685457"/>
          </a:xfrm>
          <a:prstGeom prst="leftBracket">
            <a:avLst>
              <a:gd name="adj" fmla="val 90271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왼쪽 대괄호 43"/>
          <p:cNvSpPr/>
          <p:nvPr/>
        </p:nvSpPr>
        <p:spPr>
          <a:xfrm flipH="1">
            <a:off x="8366482" y="2266638"/>
            <a:ext cx="1222160" cy="2685457"/>
          </a:xfrm>
          <a:prstGeom prst="leftBracket">
            <a:avLst>
              <a:gd name="adj" fmla="val 86985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B8C70B-34F8-4427-BD70-6563F16DD83F}"/>
              </a:ext>
            </a:extLst>
          </p:cNvPr>
          <p:cNvSpPr/>
          <p:nvPr/>
        </p:nvSpPr>
        <p:spPr>
          <a:xfrm>
            <a:off x="4236418" y="4475671"/>
            <a:ext cx="4108210" cy="822924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Expression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표현식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21212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5C6E0-4009-4A69-AE9A-3A416F728873}"/>
              </a:ext>
            </a:extLst>
          </p:cNvPr>
          <p:cNvSpPr txBox="1"/>
          <p:nvPr/>
        </p:nvSpPr>
        <p:spPr>
          <a:xfrm>
            <a:off x="930876" y="1054443"/>
            <a:ext cx="289148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Directive</a:t>
            </a:r>
          </a:p>
          <a:p>
            <a:pPr algn="r"/>
            <a:r>
              <a:rPr lang="ko-KR" altLang="en-US" sz="2400" b="1" dirty="0">
                <a:solidFill>
                  <a:schemeClr val="bg1"/>
                </a:solidFill>
              </a:rPr>
              <a:t>지시자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64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895590" y="234844"/>
            <a:ext cx="4826185" cy="96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Directive</a:t>
            </a:r>
            <a:r>
              <a:rPr lang="ko-KR" altLang="en-US" sz="2400" b="1" dirty="0">
                <a:solidFill>
                  <a:prstClr val="white"/>
                </a:solidFill>
              </a:rPr>
              <a:t> </a:t>
            </a:r>
            <a:r>
              <a:rPr lang="en-US" altLang="ko-KR" sz="2400" b="1" dirty="0">
                <a:solidFill>
                  <a:prstClr val="white"/>
                </a:solidFill>
              </a:rPr>
              <a:t>(</a:t>
            </a:r>
            <a:r>
              <a:rPr lang="ko-KR" altLang="en-US" sz="2400" b="1" dirty="0">
                <a:solidFill>
                  <a:prstClr val="white"/>
                </a:solidFill>
              </a:rPr>
              <a:t>지시자</a:t>
            </a:r>
            <a:r>
              <a:rPr lang="en-US" altLang="ko-KR" sz="2400" b="1" dirty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&lt;%@ </a:t>
            </a:r>
            <a:r>
              <a:rPr lang="ko-KR" altLang="en-US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지시자 속성</a:t>
            </a:r>
            <a:r>
              <a:rPr lang="en-US" altLang="ko-KR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=“</a:t>
            </a:r>
            <a:r>
              <a:rPr lang="ko-KR" altLang="en-US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값</a:t>
            </a:r>
            <a:r>
              <a:rPr lang="en-US" altLang="ko-KR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” </a:t>
            </a:r>
            <a:r>
              <a:rPr lang="ko-KR" altLang="en-US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속성</a:t>
            </a:r>
            <a:r>
              <a:rPr lang="en-US" altLang="ko-KR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=“</a:t>
            </a:r>
            <a:r>
              <a:rPr lang="ko-KR" altLang="en-US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값</a:t>
            </a:r>
            <a:r>
              <a:rPr lang="en-US" altLang="ko-KR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“…%&gt;</a:t>
            </a:r>
            <a:endParaRPr lang="en-US" altLang="ko-KR" sz="1600" dirty="0">
              <a:solidFill>
                <a:srgbClr val="212121"/>
              </a:solidFill>
              <a:latin typeface="+mj-lt"/>
              <a:ea typeface="굴림체" panose="020B0609000101010101" pitchFamily="49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99827" y="1975813"/>
            <a:ext cx="104954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Page</a:t>
            </a:r>
          </a:p>
        </p:txBody>
      </p:sp>
      <p:sp>
        <p:nvSpPr>
          <p:cNvPr id="26" name="사각형 설명선 25"/>
          <p:cNvSpPr/>
          <p:nvPr/>
        </p:nvSpPr>
        <p:spPr>
          <a:xfrm>
            <a:off x="6395151" y="2599743"/>
            <a:ext cx="3015047" cy="430344"/>
          </a:xfrm>
          <a:prstGeom prst="wedgeRectCallout">
            <a:avLst>
              <a:gd name="adj1" fmla="val -53975"/>
              <a:gd name="adj2" fmla="val -116243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JSP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 페이지에 대한 정보를 명시</a:t>
            </a: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2AD6F87A-8F0F-485C-A100-64BA715F0949}"/>
              </a:ext>
            </a:extLst>
          </p:cNvPr>
          <p:cNvSpPr/>
          <p:nvPr/>
        </p:nvSpPr>
        <p:spPr>
          <a:xfrm>
            <a:off x="1503907" y="1711009"/>
            <a:ext cx="1098483" cy="1089852"/>
          </a:xfrm>
          <a:prstGeom prst="arc">
            <a:avLst>
              <a:gd name="adj1" fmla="val 16096352"/>
              <a:gd name="adj2" fmla="val 7776445"/>
            </a:avLst>
          </a:prstGeom>
          <a:ln w="190500"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D424F9-A7C3-4913-BB1B-70CCB67A7DAF}"/>
              </a:ext>
            </a:extLst>
          </p:cNvPr>
          <p:cNvSpPr/>
          <p:nvPr/>
        </p:nvSpPr>
        <p:spPr>
          <a:xfrm>
            <a:off x="1261919" y="3797865"/>
            <a:ext cx="139561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Include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35D4812-DEA0-4484-84D1-30012888CB82}"/>
              </a:ext>
            </a:extLst>
          </p:cNvPr>
          <p:cNvSpPr/>
          <p:nvPr/>
        </p:nvSpPr>
        <p:spPr>
          <a:xfrm>
            <a:off x="1470503" y="5635507"/>
            <a:ext cx="116529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Taglib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73611891-594D-4AD3-B316-C78A51FF9C87}"/>
              </a:ext>
            </a:extLst>
          </p:cNvPr>
          <p:cNvSpPr/>
          <p:nvPr/>
        </p:nvSpPr>
        <p:spPr>
          <a:xfrm>
            <a:off x="1524167" y="3512214"/>
            <a:ext cx="1078224" cy="1089852"/>
          </a:xfrm>
          <a:prstGeom prst="arc">
            <a:avLst>
              <a:gd name="adj1" fmla="val 16096352"/>
              <a:gd name="adj2" fmla="val 8052347"/>
            </a:avLst>
          </a:prstGeom>
          <a:ln w="190500"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BA45CF30-5ACF-4CA0-A960-A32268BA037A}"/>
              </a:ext>
            </a:extLst>
          </p:cNvPr>
          <p:cNvSpPr/>
          <p:nvPr/>
        </p:nvSpPr>
        <p:spPr>
          <a:xfrm>
            <a:off x="1499827" y="5377251"/>
            <a:ext cx="1165290" cy="1089852"/>
          </a:xfrm>
          <a:prstGeom prst="arc">
            <a:avLst>
              <a:gd name="adj1" fmla="val 16096352"/>
              <a:gd name="adj2" fmla="val 8337280"/>
            </a:avLst>
          </a:prstGeom>
          <a:ln w="190500"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D43404-12F5-4CA2-B18D-24BE4BB32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403" y="1821799"/>
            <a:ext cx="8402547" cy="2250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9A630A4-A14D-4316-8887-2AF135A30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403" y="3605291"/>
            <a:ext cx="5033272" cy="2796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2D45D3-8EE6-486C-8F1D-4D0708EE8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780" y="5382608"/>
            <a:ext cx="5715035" cy="267428"/>
          </a:xfrm>
          <a:prstGeom prst="rect">
            <a:avLst/>
          </a:prstGeom>
        </p:spPr>
      </p:pic>
      <p:sp>
        <p:nvSpPr>
          <p:cNvPr id="28" name="사각형 설명선 25">
            <a:extLst>
              <a:ext uri="{FF2B5EF4-FFF2-40B4-BE49-F238E27FC236}">
                <a16:creationId xmlns:a16="http://schemas.microsoft.com/office/drawing/2014/main" id="{A788300E-2374-4857-97DD-A7BF2FE57ECB}"/>
              </a:ext>
            </a:extLst>
          </p:cNvPr>
          <p:cNvSpPr/>
          <p:nvPr/>
        </p:nvSpPr>
        <p:spPr>
          <a:xfrm>
            <a:off x="6395151" y="4416364"/>
            <a:ext cx="3443414" cy="476319"/>
          </a:xfrm>
          <a:prstGeom prst="wedgeRectCallout">
            <a:avLst>
              <a:gd name="adj1" fmla="val -53975"/>
              <a:gd name="adj2" fmla="val -116243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JSP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페이지에 다른 문서를 포함 시킴</a:t>
            </a:r>
          </a:p>
        </p:txBody>
      </p:sp>
      <p:sp>
        <p:nvSpPr>
          <p:cNvPr id="29" name="사각형 설명선 25">
            <a:extLst>
              <a:ext uri="{FF2B5EF4-FFF2-40B4-BE49-F238E27FC236}">
                <a16:creationId xmlns:a16="http://schemas.microsoft.com/office/drawing/2014/main" id="{99074667-893B-42DF-977F-16E3FA5995F4}"/>
              </a:ext>
            </a:extLst>
          </p:cNvPr>
          <p:cNvSpPr/>
          <p:nvPr/>
        </p:nvSpPr>
        <p:spPr>
          <a:xfrm>
            <a:off x="6395151" y="6152214"/>
            <a:ext cx="4275436" cy="476319"/>
          </a:xfrm>
          <a:prstGeom prst="wedgeRectCallout">
            <a:avLst>
              <a:gd name="adj1" fmla="val -53975"/>
              <a:gd name="adj2" fmla="val -116243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JSP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 페이지에서 사용할 태그 라이브러리를 지정</a:t>
            </a:r>
          </a:p>
        </p:txBody>
      </p:sp>
    </p:spTree>
    <p:extLst>
      <p:ext uri="{BB962C8B-B14F-4D97-AF65-F5344CB8AC3E}">
        <p14:creationId xmlns:p14="http://schemas.microsoft.com/office/powerpoint/2010/main" val="243947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21212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5C6E0-4009-4A69-AE9A-3A416F728873}"/>
              </a:ext>
            </a:extLst>
          </p:cNvPr>
          <p:cNvSpPr txBox="1"/>
          <p:nvPr/>
        </p:nvSpPr>
        <p:spPr>
          <a:xfrm>
            <a:off x="930876" y="1054443"/>
            <a:ext cx="289148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b="1" dirty="0" err="1">
                <a:solidFill>
                  <a:schemeClr val="bg1"/>
                </a:solidFill>
              </a:rPr>
              <a:t>Scriptlet</a:t>
            </a:r>
            <a:endParaRPr lang="en-US" altLang="ko-KR" sz="4400" b="1" dirty="0">
              <a:solidFill>
                <a:schemeClr val="bg1"/>
              </a:solidFill>
            </a:endParaRPr>
          </a:p>
          <a:p>
            <a:pPr algn="r"/>
            <a:r>
              <a:rPr lang="ko-KR" altLang="en-US" sz="2400" b="1" dirty="0" err="1">
                <a:solidFill>
                  <a:schemeClr val="bg1"/>
                </a:solidFill>
              </a:rPr>
              <a:t>스크립트릿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02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78543A-3E06-42AC-BB84-857F97E1460D}"/>
              </a:ext>
            </a:extLst>
          </p:cNvPr>
          <p:cNvSpPr/>
          <p:nvPr/>
        </p:nvSpPr>
        <p:spPr>
          <a:xfrm>
            <a:off x="895590" y="234844"/>
            <a:ext cx="4826185" cy="96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>
                <a:solidFill>
                  <a:prstClr val="white"/>
                </a:solidFill>
              </a:rPr>
              <a:t>Scriptlet</a:t>
            </a:r>
            <a:r>
              <a:rPr lang="en-US" altLang="ko-KR" sz="2400" b="1" dirty="0">
                <a:solidFill>
                  <a:prstClr val="white"/>
                </a:solidFill>
              </a:rPr>
              <a:t> (</a:t>
            </a:r>
            <a:r>
              <a:rPr lang="ko-KR" altLang="en-US" sz="2400" b="1" dirty="0" err="1">
                <a:solidFill>
                  <a:prstClr val="white"/>
                </a:solidFill>
              </a:rPr>
              <a:t>스크립트릿</a:t>
            </a:r>
            <a:r>
              <a:rPr lang="en-US" altLang="ko-KR" sz="2400" b="1" dirty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&lt;% </a:t>
            </a:r>
            <a:r>
              <a:rPr lang="ko-KR" altLang="en-US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자바 코드 </a:t>
            </a:r>
            <a:r>
              <a:rPr lang="en-US" altLang="ko-KR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%&gt;</a:t>
            </a:r>
            <a:endParaRPr lang="en-US" altLang="ko-KR" sz="1000" dirty="0">
              <a:solidFill>
                <a:srgbClr val="212121"/>
              </a:solidFill>
              <a:latin typeface="+mj-lt"/>
              <a:ea typeface="굴림체" panose="020B0609000101010101" pitchFamily="49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3963790-306E-4F2C-BD3D-F1E803946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71" y="1924594"/>
            <a:ext cx="3360982" cy="2440317"/>
          </a:xfrm>
          <a:prstGeom prst="rect">
            <a:avLst/>
          </a:prstGeom>
        </p:spPr>
      </p:pic>
      <p:sp>
        <p:nvSpPr>
          <p:cNvPr id="32" name="사각형 설명선 25">
            <a:extLst>
              <a:ext uri="{FF2B5EF4-FFF2-40B4-BE49-F238E27FC236}">
                <a16:creationId xmlns:a16="http://schemas.microsoft.com/office/drawing/2014/main" id="{D82D0ED5-4081-4996-A606-94D08CC30929}"/>
              </a:ext>
            </a:extLst>
          </p:cNvPr>
          <p:cNvSpPr/>
          <p:nvPr/>
        </p:nvSpPr>
        <p:spPr>
          <a:xfrm>
            <a:off x="3308682" y="5747780"/>
            <a:ext cx="6102446" cy="525909"/>
          </a:xfrm>
          <a:prstGeom prst="wedgeRectCallout">
            <a:avLst>
              <a:gd name="adj1" fmla="val -42491"/>
              <a:gd name="adj2" fmla="val -202780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자바 코드를 실행 할 수 있는 영역</a:t>
            </a:r>
          </a:p>
        </p:txBody>
      </p:sp>
      <p:sp>
        <p:nvSpPr>
          <p:cNvPr id="33" name="자유형 8">
            <a:extLst>
              <a:ext uri="{FF2B5EF4-FFF2-40B4-BE49-F238E27FC236}">
                <a16:creationId xmlns:a16="http://schemas.microsoft.com/office/drawing/2014/main" id="{FB9E7CED-2032-4468-9243-E3931AFD00FB}"/>
              </a:ext>
            </a:extLst>
          </p:cNvPr>
          <p:cNvSpPr/>
          <p:nvPr/>
        </p:nvSpPr>
        <p:spPr>
          <a:xfrm>
            <a:off x="4680710" y="3109912"/>
            <a:ext cx="2609636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8630BD3-BC01-4356-988C-7AEFD1CA7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703" y="1924594"/>
            <a:ext cx="3802677" cy="256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1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21212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5C6E0-4009-4A69-AE9A-3A416F728873}"/>
              </a:ext>
            </a:extLst>
          </p:cNvPr>
          <p:cNvSpPr txBox="1"/>
          <p:nvPr/>
        </p:nvSpPr>
        <p:spPr>
          <a:xfrm>
            <a:off x="930876" y="1054443"/>
            <a:ext cx="3295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Declaration</a:t>
            </a:r>
          </a:p>
          <a:p>
            <a:pPr algn="r"/>
            <a:r>
              <a:rPr lang="ko-KR" altLang="en-US" sz="2400" b="1" dirty="0">
                <a:solidFill>
                  <a:schemeClr val="bg1"/>
                </a:solidFill>
              </a:rPr>
              <a:t>선언문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92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78543A-3E06-42AC-BB84-857F97E1460D}"/>
              </a:ext>
            </a:extLst>
          </p:cNvPr>
          <p:cNvSpPr/>
          <p:nvPr/>
        </p:nvSpPr>
        <p:spPr>
          <a:xfrm>
            <a:off x="895590" y="234844"/>
            <a:ext cx="4826185" cy="96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Declaration (</a:t>
            </a:r>
            <a:r>
              <a:rPr lang="ko-KR" altLang="en-US" sz="2400" b="1" dirty="0">
                <a:solidFill>
                  <a:prstClr val="white"/>
                </a:solidFill>
              </a:rPr>
              <a:t>선언문</a:t>
            </a:r>
            <a:r>
              <a:rPr lang="en-US" altLang="ko-KR" sz="2400" b="1" dirty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&lt;%! </a:t>
            </a:r>
            <a:r>
              <a:rPr lang="ko-KR" altLang="en-US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변수 </a:t>
            </a:r>
            <a:r>
              <a:rPr lang="en-US" altLang="ko-KR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or </a:t>
            </a:r>
            <a:r>
              <a:rPr lang="ko-KR" altLang="en-US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메소드</a:t>
            </a:r>
            <a:r>
              <a:rPr lang="en-US" altLang="ko-KR" sz="1600" dirty="0">
                <a:solidFill>
                  <a:prstClr val="white"/>
                </a:solidFill>
                <a:latin typeface="+mj-lt"/>
                <a:ea typeface="굴림체" panose="020B0609000101010101" pitchFamily="49" charset="-127"/>
              </a:rPr>
              <a:t> %&gt;</a:t>
            </a:r>
            <a:endParaRPr lang="en-US" altLang="ko-KR" sz="1000" dirty="0">
              <a:solidFill>
                <a:srgbClr val="212121"/>
              </a:solidFill>
              <a:latin typeface="+mj-lt"/>
              <a:ea typeface="굴림체" panose="020B0609000101010101" pitchFamily="49" charset="-127"/>
            </a:endParaRPr>
          </a:p>
        </p:txBody>
      </p:sp>
      <p:sp>
        <p:nvSpPr>
          <p:cNvPr id="33" name="자유형 8">
            <a:extLst>
              <a:ext uri="{FF2B5EF4-FFF2-40B4-BE49-F238E27FC236}">
                <a16:creationId xmlns:a16="http://schemas.microsoft.com/office/drawing/2014/main" id="{FB9E7CED-2032-4468-9243-E3931AFD00FB}"/>
              </a:ext>
            </a:extLst>
          </p:cNvPr>
          <p:cNvSpPr/>
          <p:nvPr/>
        </p:nvSpPr>
        <p:spPr>
          <a:xfrm>
            <a:off x="4667794" y="3109912"/>
            <a:ext cx="2621279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46A047-0AB0-4023-AE77-D03FF5C4E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89" y="1467615"/>
            <a:ext cx="3681564" cy="33858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49BEC1-E3E2-4C8A-A276-C57D8DD2C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452" y="1451764"/>
            <a:ext cx="3834021" cy="345566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07D148-1BA3-4DD8-BC15-06393DD272A5}"/>
              </a:ext>
            </a:extLst>
          </p:cNvPr>
          <p:cNvSpPr/>
          <p:nvPr/>
        </p:nvSpPr>
        <p:spPr>
          <a:xfrm>
            <a:off x="2464129" y="5358583"/>
            <a:ext cx="3039688" cy="96629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bg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ctr">
              <a:lnSpc>
                <a:spcPct val="150000"/>
              </a:lnSpc>
            </a:pPr>
            <a:r>
              <a:rPr lang="ko-KR" altLang="en-US" sz="2000" dirty="0">
                <a:solidFill>
                  <a:srgbClr val="212121"/>
                </a:solidFill>
              </a:rPr>
              <a:t>변수의 선언과 초기화</a:t>
            </a:r>
            <a:r>
              <a:rPr lang="en-US" altLang="ko-KR" sz="2000" dirty="0">
                <a:solidFill>
                  <a:srgbClr val="212121"/>
                </a:solidFill>
              </a:rPr>
              <a:t>,</a:t>
            </a:r>
          </a:p>
          <a:p>
            <a:pPr marL="0" lvl="1" algn="ctr">
              <a:lnSpc>
                <a:spcPct val="150000"/>
              </a:lnSpc>
            </a:pPr>
            <a:r>
              <a:rPr lang="ko-KR" altLang="en-US" sz="2000" dirty="0">
                <a:solidFill>
                  <a:srgbClr val="212121"/>
                </a:solidFill>
              </a:rPr>
              <a:t>메소드의 정의 </a:t>
            </a:r>
            <a:r>
              <a:rPr lang="ko-KR" altLang="en-US" sz="2000" dirty="0">
                <a:solidFill>
                  <a:srgbClr val="00B050"/>
                </a:solidFill>
              </a:rPr>
              <a:t>가능</a:t>
            </a:r>
            <a:endParaRPr lang="en-US" altLang="ko-KR" sz="2000" dirty="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BC50C6-EF2A-4F47-B1A3-D4D7E75DEA9F}"/>
              </a:ext>
            </a:extLst>
          </p:cNvPr>
          <p:cNvSpPr/>
          <p:nvPr/>
        </p:nvSpPr>
        <p:spPr>
          <a:xfrm>
            <a:off x="6781724" y="5358583"/>
            <a:ext cx="3039687" cy="966289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ctr">
              <a:lnSpc>
                <a:spcPct val="150000"/>
              </a:lnSpc>
            </a:pPr>
            <a:endParaRPr lang="en-US" altLang="ko-KR" sz="1200" dirty="0">
              <a:solidFill>
                <a:srgbClr val="212121"/>
              </a:solidFill>
            </a:endParaRPr>
          </a:p>
          <a:p>
            <a:pPr marL="0" lvl="1" algn="ctr">
              <a:lnSpc>
                <a:spcPct val="150000"/>
              </a:lnSpc>
            </a:pPr>
            <a:r>
              <a:rPr lang="ko-KR" altLang="en-US" sz="2000" dirty="0">
                <a:solidFill>
                  <a:srgbClr val="212121"/>
                </a:solidFill>
              </a:rPr>
              <a:t>메소드의 호출 </a:t>
            </a:r>
            <a:r>
              <a:rPr lang="ko-KR" altLang="en-US" sz="2000" dirty="0">
                <a:solidFill>
                  <a:srgbClr val="FF0000"/>
                </a:solidFill>
              </a:rPr>
              <a:t>불가능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lvl="1">
              <a:lnSpc>
                <a:spcPct val="150000"/>
              </a:lnSpc>
            </a:pPr>
            <a:endParaRPr lang="en-US" altLang="ko-KR" sz="1200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21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21212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5C6E0-4009-4A69-AE9A-3A416F728873}"/>
              </a:ext>
            </a:extLst>
          </p:cNvPr>
          <p:cNvSpPr txBox="1"/>
          <p:nvPr/>
        </p:nvSpPr>
        <p:spPr>
          <a:xfrm>
            <a:off x="930876" y="1054443"/>
            <a:ext cx="3295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Expression</a:t>
            </a:r>
          </a:p>
          <a:p>
            <a:pPr algn="r"/>
            <a:r>
              <a:rPr lang="ko-KR" altLang="en-US" sz="2400" b="1" dirty="0">
                <a:solidFill>
                  <a:schemeClr val="bg1"/>
                </a:solidFill>
              </a:rPr>
              <a:t>표현식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818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108</Words>
  <Application>Microsoft Office PowerPoint</Application>
  <PresentationFormat>와이드스크린</PresentationFormat>
  <Paragraphs>47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신 송희</cp:lastModifiedBy>
  <cp:revision>133</cp:revision>
  <dcterms:created xsi:type="dcterms:W3CDTF">2017-10-09T06:24:25Z</dcterms:created>
  <dcterms:modified xsi:type="dcterms:W3CDTF">2020-08-02T13:49:25Z</dcterms:modified>
</cp:coreProperties>
</file>