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ko-KR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ko-KR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7B0C5E-AF9F-4C8C-B40A-19F40C2E6412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8/2/20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250F3A-26C0-4FD6-B6FC-D61E5D94D33E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404040"/>
                </a:solidFill>
                <a:latin typeface="Trebuchet MS"/>
              </a:rPr>
              <a:t>개요 텍스트의 서식을 편집하려면 클릭하십시오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latin typeface="Trebuchet MS"/>
              </a:rPr>
              <a:t>2</a:t>
            </a:r>
            <a:r>
              <a:rPr b="0" lang="ko-KR" sz="14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3</a:t>
            </a: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4</a:t>
            </a: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5</a:t>
            </a: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6</a:t>
            </a: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7</a:t>
            </a: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A749AA-0EC5-495A-816B-EAF2F40CBD13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8/2/20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D864B9-4F32-4CCC-AD56-8D0590859ACC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Trebuchet MS"/>
              </a:rPr>
              <a:t>제목 텍스트의 서식을 편집하려면 클릭하십시오</a:t>
            </a:r>
            <a:r>
              <a:rPr b="0" lang="ko-KR" sz="1800" spc="-1" strike="noStrike">
                <a:solidFill>
                  <a:srgbClr val="000000"/>
                </a:solidFill>
                <a:latin typeface="Trebuchet MS"/>
              </a:rPr>
              <a:t>.</a:t>
            </a:r>
            <a:endParaRPr b="0" lang="ko-KR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404040"/>
                </a:solidFill>
                <a:latin typeface="Trebuchet MS"/>
              </a:rPr>
              <a:t>개요 텍스트의 서식을 편집하려면 클릭하십시오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400" spc="-1" strike="noStrike">
                <a:solidFill>
                  <a:srgbClr val="404040"/>
                </a:solidFill>
                <a:latin typeface="Trebuchet MS"/>
              </a:rPr>
              <a:t>2</a:t>
            </a:r>
            <a:r>
              <a:rPr b="0" lang="ko-KR" sz="14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3</a:t>
            </a: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4</a:t>
            </a: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5</a:t>
            </a: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6</a:t>
            </a: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7</a:t>
            </a:r>
            <a:r>
              <a:rPr b="0" lang="ko-KR" sz="2000" spc="-1" strike="noStrike">
                <a:solidFill>
                  <a:srgbClr val="404040"/>
                </a:solidFill>
                <a:latin typeface="Trebuchet MS"/>
              </a:rPr>
              <a:t>번째 개요 수준</a:t>
            </a:r>
            <a:endParaRPr b="0" lang="ko-KR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ko-KR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ko-K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ko-KR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ko-KR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ko-KR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ko-KR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46317E4-D569-46C0-8707-0502D3C0B13C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8/2/20</a:t>
            </a:fld>
            <a:endParaRPr b="0" lang="en-US" sz="900" spc="-1" strike="noStrike">
              <a:latin typeface="바탕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548AA0D-961C-4185-A0F5-3A9CEC1B22C9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&lt;숫자&gt;</a:t>
            </a:fld>
            <a:endParaRPr b="0" lang="en-US" sz="9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941360" y="640080"/>
            <a:ext cx="6609960" cy="3496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ko-KR" sz="5400" spc="-1" strike="noStrike">
                <a:solidFill>
                  <a:srgbClr val="90c226"/>
                </a:solidFill>
                <a:latin typeface="Comic Sans MS"/>
              </a:rPr>
              <a:t>Jsp </a:t>
            </a:r>
            <a:r>
              <a:rPr b="0" lang="ko-KR" sz="5400" spc="-1" strike="noStrike">
                <a:solidFill>
                  <a:srgbClr val="90c226"/>
                </a:solidFill>
                <a:latin typeface="Comic Sans MS"/>
              </a:rPr>
              <a:t>기본문법</a:t>
            </a:r>
            <a:br/>
            <a:endParaRPr b="0" lang="ko-KR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949640" y="4393440"/>
            <a:ext cx="6601680" cy="182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808080"/>
                </a:solidFill>
                <a:latin typeface="GungSuh"/>
                <a:ea typeface="GungSuh"/>
              </a:rPr>
              <a:t>박윤상</a:t>
            </a:r>
            <a:endParaRPr b="0" lang="en-US" sz="3600" spc="-1" strike="noStrike">
              <a:latin typeface="굴림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6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46760" y="439560"/>
            <a:ext cx="2932560" cy="21848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Scriptlet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448400" y="439560"/>
            <a:ext cx="3162600" cy="21848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Expreesion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31920" y="4292640"/>
            <a:ext cx="3047760" cy="20844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Trebuchet MS"/>
              </a:rPr>
              <a:t>Directive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937280" y="4292640"/>
            <a:ext cx="3047760" cy="21848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  <a:ea typeface="HY그래픽M"/>
              </a:rPr>
              <a:t>Declaration</a:t>
            </a:r>
            <a:endParaRPr b="0" lang="en-US" sz="2800" spc="-1" strike="noStrike">
              <a:latin typeface="굴림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3955680" y="2050920"/>
            <a:ext cx="3378240" cy="327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Trebuchet MS"/>
              </a:rPr>
              <a:t>스크립트 태그</a:t>
            </a:r>
            <a:endParaRPr b="0" lang="en-US" sz="2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77160" y="380880"/>
            <a:ext cx="8596440" cy="948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ko-KR" sz="3100" spc="-1" strike="noStrike">
                <a:solidFill>
                  <a:srgbClr val="90c226"/>
                </a:solidFill>
                <a:latin typeface="Comic Sans MS"/>
                <a:ea typeface="맑은 고딕"/>
              </a:rPr>
              <a:t>                 </a:t>
            </a:r>
            <a:r>
              <a:rPr b="0" lang="ko-KR" sz="3200" spc="-1" strike="noStrike">
                <a:solidFill>
                  <a:srgbClr val="90c226"/>
                </a:solidFill>
                <a:latin typeface="Comic Sans MS"/>
                <a:ea typeface="맑은 고딕"/>
              </a:rPr>
              <a:t>  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맑은 고딕"/>
              </a:rPr>
              <a:t>Scriptlet</a:t>
            </a:r>
            <a:endParaRPr b="0" lang="ko-KR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Java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언어를 사용 할수있는 영역이다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.         &lt;%       %&gt;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Java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코드를 자유롭게 적용 할수있다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.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6" name="그림 6" descr=""/>
          <p:cNvPicPr/>
          <p:nvPr/>
        </p:nvPicPr>
        <p:blipFill>
          <a:blip r:embed="rId1"/>
          <a:stretch/>
        </p:blipFill>
        <p:spPr>
          <a:xfrm>
            <a:off x="2907360" y="3532680"/>
            <a:ext cx="5458680" cy="307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90c226"/>
                </a:solidFill>
                <a:latin typeface="Trebuchet MS"/>
                <a:ea typeface="맑은 고딕"/>
              </a:rPr>
              <a:t>                 </a:t>
            </a:r>
            <a:r>
              <a:rPr b="0" lang="ko-KR" sz="3200" spc="-1" strike="noStrike">
                <a:solidFill>
                  <a:srgbClr val="90c226"/>
                </a:solidFill>
                <a:latin typeface="Trebuchet MS"/>
                <a:ea typeface="맑은 고딕"/>
              </a:rPr>
              <a:t> 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맑은 고딕"/>
              </a:rPr>
              <a:t>Expression</a:t>
            </a:r>
            <a:endParaRPr b="0" lang="ko-KR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Scriptlet 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에서 작성한 내용의 값을 출력 할 때 사용 한다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.  &lt;%=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값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%&gt;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9" name="그림 5" descr=""/>
          <p:cNvPicPr/>
          <p:nvPr/>
        </p:nvPicPr>
        <p:blipFill>
          <a:blip r:embed="rId1"/>
          <a:stretch/>
        </p:blipFill>
        <p:spPr>
          <a:xfrm>
            <a:off x="1061280" y="3052080"/>
            <a:ext cx="5905080" cy="2825280"/>
          </a:xfrm>
          <a:prstGeom prst="rect">
            <a:avLst/>
          </a:prstGeom>
          <a:ln>
            <a:noFill/>
          </a:ln>
        </p:spPr>
      </p:pic>
      <p:pic>
        <p:nvPicPr>
          <p:cNvPr id="180" name="그림 6" descr=""/>
          <p:cNvPicPr/>
          <p:nvPr/>
        </p:nvPicPr>
        <p:blipFill>
          <a:blip r:embed="rId2"/>
          <a:stretch/>
        </p:blipFill>
        <p:spPr>
          <a:xfrm>
            <a:off x="7562880" y="3560040"/>
            <a:ext cx="2742840" cy="97560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 rot="9840000">
            <a:off x="5451840" y="4721040"/>
            <a:ext cx="3952440" cy="46620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ko-KR" sz="3600" spc="-1" strike="noStrike">
                <a:solidFill>
                  <a:srgbClr val="90c226"/>
                </a:solidFill>
                <a:latin typeface="Trebuchet MS"/>
              </a:rPr>
              <a:t>                              </a:t>
            </a:r>
            <a:r>
              <a:rPr b="0" lang="ko-KR" sz="3600" spc="-1" strike="noStrike">
                <a:solidFill>
                  <a:srgbClr val="90c226"/>
                </a:solidFill>
                <a:latin typeface="Arial Black"/>
              </a:rPr>
              <a:t>Declaration </a:t>
            </a:r>
            <a:endParaRPr b="0" lang="ko-KR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영역 안에 메소드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,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변수를 정의하는 태그     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&lt;%! %&gt;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Scriptlet , Expressio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에서 사용할 메소드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,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변수 를 정의할때 사용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84" name="그림 5" descr=""/>
          <p:cNvPicPr/>
          <p:nvPr/>
        </p:nvPicPr>
        <p:blipFill>
          <a:blip r:embed="rId1"/>
          <a:stretch/>
        </p:blipFill>
        <p:spPr>
          <a:xfrm>
            <a:off x="1169280" y="3233520"/>
            <a:ext cx="7961760" cy="325368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3371760" y="3571920"/>
            <a:ext cx="2028600" cy="39024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4438800" y="4438800"/>
            <a:ext cx="1599840" cy="36144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6905520" y="5553000"/>
            <a:ext cx="609120" cy="63792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5105520" y="3990960"/>
            <a:ext cx="304560" cy="37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5772240" y="4905360"/>
            <a:ext cx="1009440" cy="6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               </a:t>
            </a:r>
            <a:r>
              <a:rPr b="0" lang="ko-KR" sz="3600" spc="-1" strike="noStrike">
                <a:solidFill>
                  <a:srgbClr val="90c226"/>
                </a:solidFill>
                <a:latin typeface="Arial Black"/>
                <a:ea typeface="Trebuchet MS"/>
              </a:rPr>
              <a:t>   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Trebuchet MS"/>
              </a:rPr>
              <a:t>Directive </a:t>
            </a:r>
            <a:endParaRPr b="0" lang="ko-KR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Trebuchet MS"/>
              </a:rPr>
              <a:t>Directive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Trebuchet MS"/>
              </a:rPr>
              <a:t>지시자 는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Trebuchet MS"/>
              </a:rPr>
              <a:t>3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Trebuchet MS"/>
              </a:rPr>
              <a:t>가지 종류가 있다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&lt;%@page %&gt; jsp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페이지에 중요한 속성을 지정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&lt;%@include %&gt; jsp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페이지에 다른 문서의 내용을 삽임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&lt;%@taglib   %&gt;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  <a:ea typeface="HY그래픽M"/>
              </a:rPr>
              <a:t>내가 만든 태크 라이브러리 사용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90c226"/>
                </a:solidFill>
                <a:latin typeface="Arial Black"/>
                <a:ea typeface="맑은 고딕"/>
              </a:rPr>
              <a:t>           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맑은 고딕"/>
              </a:rPr>
              <a:t>&lt;%@page %&gt;</a:t>
            </a:r>
            <a:endParaRPr b="0" lang="ko-KR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929240"/>
            <a:ext cx="10515240" cy="4812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Jsp</a:t>
            </a:r>
            <a:r>
              <a:rPr b="0" lang="ko-KR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ko-KR" sz="1800" spc="-1" strike="noStrike">
                <a:solidFill>
                  <a:srgbClr val="404040"/>
                </a:solidFill>
                <a:latin typeface="Trebuchet MS"/>
              </a:rPr>
              <a:t>지시자중 가장 복잡한 구조로 되어있다</a:t>
            </a:r>
            <a:r>
              <a:rPr b="0" lang="ko-KR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&lt;%@page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속성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1="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값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1"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속성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2="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값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2"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속성값 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3="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값</a:t>
            </a: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3".%&gt;  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404040"/>
                </a:solidFill>
                <a:latin typeface="Arial Black"/>
              </a:rPr>
              <a:t>   </a:t>
            </a: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 </a:t>
            </a: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page </a:t>
            </a: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에는</a:t>
            </a: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12 </a:t>
            </a: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가지 속성이 있는데 </a:t>
            </a: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import </a:t>
            </a: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를 제외하고는 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ko-KR" sz="1800" spc="-1" strike="noStrike">
                <a:solidFill>
                  <a:srgbClr val="c00000"/>
                </a:solidFill>
                <a:latin typeface="Arial Black"/>
              </a:rPr>
              <a:t>중복작성 금지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4" name="그림 5" descr=""/>
          <p:cNvPicPr/>
          <p:nvPr/>
        </p:nvPicPr>
        <p:blipFill>
          <a:blip r:embed="rId1"/>
          <a:stretch/>
        </p:blipFill>
        <p:spPr>
          <a:xfrm>
            <a:off x="876240" y="3505320"/>
            <a:ext cx="9743760" cy="189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90c226"/>
                </a:solidFill>
                <a:latin typeface="Arial Black"/>
                <a:ea typeface="맑은 고딕"/>
              </a:rPr>
              <a:t>           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맑은 고딕"/>
              </a:rPr>
              <a:t>&lt;%@include %&gt;</a:t>
            </a:r>
            <a:endParaRPr b="0" lang="ko-KR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ko-KR" sz="1800" spc="-1" strike="noStrike">
                <a:solidFill>
                  <a:srgbClr val="404040"/>
                </a:solidFill>
                <a:latin typeface="Trebuchet MS"/>
                <a:ea typeface="HY그래픽M"/>
              </a:rPr>
              <a:t>다른 페이지에서 구현해  놓은 것 을 가져다 쓰기 위한 테그 이다</a:t>
            </a:r>
            <a:r>
              <a:rPr b="0" lang="ko-KR" sz="1800" spc="-1" strike="noStrike">
                <a:solidFill>
                  <a:srgbClr val="404040"/>
                </a:solidFill>
                <a:latin typeface="Trebuchet MS"/>
                <a:ea typeface="HY그래픽M"/>
              </a:rPr>
              <a:t>.</a:t>
            </a:r>
            <a:endParaRPr b="0" lang="ko-KR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7" name="그림 3" descr=""/>
          <p:cNvPicPr/>
          <p:nvPr/>
        </p:nvPicPr>
        <p:blipFill>
          <a:blip r:embed="rId1"/>
          <a:stretch/>
        </p:blipFill>
        <p:spPr>
          <a:xfrm>
            <a:off x="1038240" y="3024000"/>
            <a:ext cx="4028760" cy="1447920"/>
          </a:xfrm>
          <a:prstGeom prst="rect">
            <a:avLst/>
          </a:prstGeom>
          <a:ln>
            <a:noFill/>
          </a:ln>
        </p:spPr>
      </p:pic>
      <p:pic>
        <p:nvPicPr>
          <p:cNvPr id="198" name="그림 4" descr=""/>
          <p:cNvPicPr/>
          <p:nvPr/>
        </p:nvPicPr>
        <p:blipFill>
          <a:blip r:embed="rId2"/>
          <a:stretch/>
        </p:blipFill>
        <p:spPr>
          <a:xfrm>
            <a:off x="5429160" y="3216600"/>
            <a:ext cx="5476680" cy="1214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038240" y="2838600"/>
            <a:ext cx="3943080" cy="53316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"/>
          <p:cNvSpPr/>
          <p:nvPr/>
        </p:nvSpPr>
        <p:spPr>
          <a:xfrm>
            <a:off x="5315040" y="3686040"/>
            <a:ext cx="1856880" cy="38052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"/>
          <p:cNvSpPr/>
          <p:nvPr/>
        </p:nvSpPr>
        <p:spPr>
          <a:xfrm>
            <a:off x="1009800" y="4029120"/>
            <a:ext cx="4057200" cy="60912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02" name="CustomShape 6"/>
          <p:cNvSpPr/>
          <p:nvPr/>
        </p:nvSpPr>
        <p:spPr>
          <a:xfrm>
            <a:off x="9096480" y="3610080"/>
            <a:ext cx="1856880" cy="59004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6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ko-KR" sz="3600" spc="-1" strike="noStrike">
                <a:solidFill>
                  <a:srgbClr val="90c226"/>
                </a:solidFill>
                <a:latin typeface="Arial Black"/>
                <a:ea typeface="Trebuchet MS"/>
              </a:rPr>
              <a:t>              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Trebuchet MS"/>
              </a:rPr>
              <a:t>&lt;%@taglib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맑은 고딕"/>
              </a:rPr>
              <a:t>   </a:t>
            </a:r>
            <a:r>
              <a:rPr b="0" lang="ko-KR" sz="3200" spc="-1" strike="noStrike">
                <a:solidFill>
                  <a:srgbClr val="90c226"/>
                </a:solidFill>
                <a:latin typeface="Arial Black"/>
                <a:ea typeface="Trebuchet MS"/>
              </a:rPr>
              <a:t>%&gt;</a:t>
            </a:r>
            <a:endParaRPr b="0" lang="ko-KR" sz="32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04" name="그림 4" descr=""/>
          <p:cNvPicPr/>
          <p:nvPr/>
        </p:nvPicPr>
        <p:blipFill>
          <a:blip r:embed="rId1"/>
          <a:stretch/>
        </p:blipFill>
        <p:spPr>
          <a:xfrm>
            <a:off x="1808640" y="2205360"/>
            <a:ext cx="6200280" cy="3805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4314960" y="1933560"/>
            <a:ext cx="3723840" cy="80928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2657520" y="1886040"/>
            <a:ext cx="1257120" cy="914040"/>
          </a:xfrm>
          <a:prstGeom prst="frame">
            <a:avLst>
              <a:gd name="adj1" fmla="val 125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 flipH="1">
            <a:off x="3344760" y="2882160"/>
            <a:ext cx="2009520" cy="9615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"/>
          <p:cNvSpPr/>
          <p:nvPr/>
        </p:nvSpPr>
        <p:spPr>
          <a:xfrm>
            <a:off x="1809720" y="4219560"/>
            <a:ext cx="6028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Uri 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의 주소를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prefix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의 값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c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에 대입 하여 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1809720" y="4952880"/>
            <a:ext cx="49525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다른 곳에서 사용하기에 편리하다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HY그래픽M"/>
              </a:rPr>
              <a:t>!!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0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1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1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2020-08-01T05:55:48Z</dcterms:created>
  <dc:creator/>
  <dc:description/>
  <dc:language>ko-KR</dc:language>
  <cp:lastModifiedBy/>
  <dcterms:modified xsi:type="dcterms:W3CDTF">2020-08-02T18:37:26Z</dcterms:modified>
  <cp:revision>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