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1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3" r:id="rId6"/>
    <p:sldId id="260" r:id="rId7"/>
    <p:sldId id="265" r:id="rId8"/>
    <p:sldId id="261" r:id="rId9"/>
    <p:sldId id="262" r:id="rId10"/>
    <p:sldId id="266" r:id="rId11"/>
    <p:sldId id="271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+ 목차" id="{887CE8BE-E63C-4165-8269-A1D0CA4B175A}">
          <p14:sldIdLst>
            <p14:sldId id="257"/>
            <p14:sldId id="258"/>
          </p14:sldIdLst>
        </p14:section>
        <p14:section name="내용" id="{BCABC209-3E43-4DA3-BD5E-520B9E11BB95}">
          <p14:sldIdLst>
            <p14:sldId id="259"/>
            <p14:sldId id="263"/>
            <p14:sldId id="260"/>
            <p14:sldId id="265"/>
            <p14:sldId id="261"/>
            <p14:sldId id="262"/>
            <p14:sldId id="266"/>
            <p14:sldId id="271"/>
            <p14:sldId id="268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DDB"/>
    <a:srgbClr val="50CFDC"/>
    <a:srgbClr val="2399A5"/>
    <a:srgbClr val="29BAC9"/>
    <a:srgbClr val="25A4B1"/>
    <a:srgbClr val="20909C"/>
    <a:srgbClr val="33C6D5"/>
    <a:srgbClr val="52CFDC"/>
    <a:srgbClr val="86DDE6"/>
    <a:srgbClr val="618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2020-08-02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2020-08-02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9F14-E776-46A0-B2C2-315522427AB4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334-B24E-4384-8B57-79DDB3DF84D3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3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09B3-1805-417E-8231-1242DA8104B9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3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9F14-E776-46A0-B2C2-315522427AB4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B9F6-866A-483C-8615-169E5CF27273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19D4-12E6-429F-885C-246604F6D000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36498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A1FA-D718-45B7-80B3-BEF381F3548E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19D4-12E6-429F-885C-246604F6D000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58460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19D4-12E6-429F-885C-246604F6D000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069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3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0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334-B24E-4384-8B57-79DDB3DF84D3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75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09B3-1805-417E-8231-1242DA8104B9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B9F6-866A-483C-8615-169E5CF27273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7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19D4-12E6-429F-885C-246604F6D000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960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A1FA-D718-45B7-80B3-BEF381F3548E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19D4-12E6-429F-885C-246604F6D000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8091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E46A-4D08-462A-B135-DFCEE5BFB50C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0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FC19D4-12E6-429F-885C-246604F6D000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19D4-12E6-429F-885C-246604F6D000}" type="datetime1">
              <a:rPr lang="ko-KR" altLang="en-US" smtClean="0"/>
              <a:t>2020-08-02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8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639097"/>
            <a:ext cx="5238428" cy="3686015"/>
          </a:xfrm>
        </p:spPr>
        <p:txBody>
          <a:bodyPr rtlCol="0">
            <a:normAutofit/>
          </a:bodyPr>
          <a:lstStyle/>
          <a:p>
            <a:pPr rtl="0"/>
            <a:br>
              <a:rPr lang="en-US" altLang="ko" sz="80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" sz="8000" dirty="0">
                <a:solidFill>
                  <a:schemeClr val="bg2">
                    <a:lumMod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JSP </a:t>
            </a:r>
            <a:r>
              <a:rPr lang="ko-KR" altLang="en-US" sz="8000" dirty="0">
                <a:solidFill>
                  <a:schemeClr val="bg2">
                    <a:lumMod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문법</a:t>
            </a:r>
            <a:endParaRPr lang="ko" sz="8000" dirty="0">
              <a:solidFill>
                <a:schemeClr val="bg2">
                  <a:lumMod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이상화</a:t>
            </a:r>
            <a:endParaRPr lang="ko" sz="6000" dirty="0">
              <a:solidFill>
                <a:schemeClr val="tx1">
                  <a:lumMod val="85000"/>
                  <a:lumOff val="15000"/>
                </a:schemeClr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C6646B05-FFAC-4531-9448-6F462B730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21839"/>
              </p:ext>
            </p:extLst>
          </p:nvPr>
        </p:nvGraphicFramePr>
        <p:xfrm>
          <a:off x="2032000" y="1006283"/>
          <a:ext cx="8128000" cy="503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598131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3008962"/>
                    </a:ext>
                  </a:extLst>
                </a:gridCol>
              </a:tblGrid>
              <a:tr h="6636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page directive </a:t>
                      </a:r>
                      <a:r>
                        <a:rPr lang="ko-KR" altLang="en-US" sz="2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속성명</a:t>
                      </a:r>
                      <a:r>
                        <a:rPr lang="ko-KR" alt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기본값</a:t>
                      </a:r>
                      <a:r>
                        <a:rPr lang="en-US" altLang="ko-K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)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25716"/>
                  </a:ext>
                </a:extLst>
              </a:tr>
              <a:tr h="70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info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Session (true)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37010"/>
                  </a:ext>
                </a:extLst>
              </a:tr>
              <a:tr h="70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Language (</a:t>
                      </a:r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자바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Buffer (8kb)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11795"/>
                  </a:ext>
                </a:extLst>
              </a:tr>
              <a:tr h="70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contentType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 (text/html;</a:t>
                      </a:r>
                    </a:p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Charset=ios-8859-1)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autoFlush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 (true)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64722"/>
                  </a:ext>
                </a:extLst>
              </a:tr>
              <a:tr h="70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pageEncoding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(ios-8859-1)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isThreadSafe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 (true)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15694"/>
                  </a:ext>
                </a:extLst>
              </a:tr>
              <a:tr h="70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extends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errorPage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75371"/>
                  </a:ext>
                </a:extLst>
              </a:tr>
              <a:tr h="70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import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isErrorPage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  <a:cs typeface="+mn-cs"/>
                        </a:rPr>
                        <a:t> (false)</a:t>
                      </a:r>
                      <a:endParaRPr lang="ko-KR" altLang="en-US" sz="2400" dirty="0"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7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2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2E961F1-D809-4582-8294-55EFBD73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taglib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directive</a:t>
            </a:r>
            <a:endParaRPr lang="ko-KR" altLang="en-US" dirty="0"/>
          </a:p>
        </p:txBody>
      </p:sp>
      <p:pic>
        <p:nvPicPr>
          <p:cNvPr id="6" name="그래픽 5" descr="물음표">
            <a:extLst>
              <a:ext uri="{FF2B5EF4-FFF2-40B4-BE49-F238E27FC236}">
                <a16:creationId xmlns:a16="http://schemas.microsoft.com/office/drawing/2014/main" id="{C6BE5BB7-07A5-499C-B2C0-6E6B6EC9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9" y="562356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9194A3-F2A3-42CF-ACA0-81ABF4BC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" y="1994569"/>
            <a:ext cx="11630025" cy="54292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FE9880-16A0-4B4F-A80B-C4629D18CA93}"/>
              </a:ext>
            </a:extLst>
          </p:cNvPr>
          <p:cNvCxnSpPr>
            <a:cxnSpLocks/>
          </p:cNvCxnSpPr>
          <p:nvPr/>
        </p:nvCxnSpPr>
        <p:spPr>
          <a:xfrm>
            <a:off x="3293707" y="2537494"/>
            <a:ext cx="0" cy="117565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050A1A-2F7B-4EA9-8E52-EF691C572A4F}"/>
              </a:ext>
            </a:extLst>
          </p:cNvPr>
          <p:cNvCxnSpPr>
            <a:cxnSpLocks/>
          </p:cNvCxnSpPr>
          <p:nvPr/>
        </p:nvCxnSpPr>
        <p:spPr>
          <a:xfrm>
            <a:off x="8559281" y="2537493"/>
            <a:ext cx="0" cy="117565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F5452E-94AF-4584-94A3-5E8B771A5664}"/>
              </a:ext>
            </a:extLst>
          </p:cNvPr>
          <p:cNvSpPr/>
          <p:nvPr/>
        </p:nvSpPr>
        <p:spPr>
          <a:xfrm>
            <a:off x="1258079" y="3834284"/>
            <a:ext cx="4071256" cy="11756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taglig</a:t>
            </a:r>
            <a:r>
              <a:rPr lang="en-US" altLang="ko-KR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이름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242C06-BEDC-44B5-B743-D531E849657A}"/>
              </a:ext>
            </a:extLst>
          </p:cNvPr>
          <p:cNvSpPr/>
          <p:nvPr/>
        </p:nvSpPr>
        <p:spPr>
          <a:xfrm>
            <a:off x="6523653" y="3834284"/>
            <a:ext cx="4071256" cy="11756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JSTL URL</a:t>
            </a:r>
            <a:r>
              <a:rPr lang="ko-KR" altLang="en-US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경로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9A1A5-A850-435F-B342-FCC69AAF79FE}"/>
              </a:ext>
            </a:extLst>
          </p:cNvPr>
          <p:cNvSpPr txBox="1"/>
          <p:nvPr/>
        </p:nvSpPr>
        <p:spPr>
          <a:xfrm>
            <a:off x="1204276" y="5487507"/>
            <a:ext cx="9783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나무L" panose="02030600000101010101" pitchFamily="18" charset="-127"/>
                <a:ea typeface="HY나무L" panose="02030600000101010101" pitchFamily="18" charset="-127"/>
              </a:rPr>
              <a:t>JSP </a:t>
            </a:r>
            <a:r>
              <a:rPr lang="ko-KR" altLang="en-US" sz="2400" dirty="0">
                <a:latin typeface="HY나무L" panose="02030600000101010101" pitchFamily="18" charset="-127"/>
                <a:ea typeface="HY나무L" panose="02030600000101010101" pitchFamily="18" charset="-127"/>
              </a:rPr>
              <a:t>파일에 직접 써서 사용해도 되고</a:t>
            </a:r>
            <a:r>
              <a:rPr lang="en-US" altLang="ko-KR" sz="2400" dirty="0">
                <a:latin typeface="HY나무L" panose="02030600000101010101" pitchFamily="18" charset="-127"/>
                <a:ea typeface="HY나무L" panose="02030600000101010101" pitchFamily="18" charset="-127"/>
              </a:rPr>
              <a:t>, include directive </a:t>
            </a:r>
            <a:r>
              <a:rPr lang="ko-KR" altLang="en-US" sz="2400" dirty="0">
                <a:latin typeface="HY나무L" panose="02030600000101010101" pitchFamily="18" charset="-127"/>
                <a:ea typeface="HY나무L" panose="02030600000101010101" pitchFamily="18" charset="-127"/>
              </a:rPr>
              <a:t>사용해서 사용</a:t>
            </a:r>
            <a:endParaRPr lang="en-US" altLang="ko-KR" sz="24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2400" dirty="0">
                <a:latin typeface="HY나무L" panose="02030600000101010101" pitchFamily="18" charset="-127"/>
                <a:ea typeface="HY나무L" panose="02030600000101010101" pitchFamily="18" charset="-127"/>
              </a:rPr>
              <a:t>Web.xml </a:t>
            </a:r>
            <a:r>
              <a:rPr lang="ko-KR" altLang="en-US" sz="2400" dirty="0">
                <a:latin typeface="HY나무L" panose="02030600000101010101" pitchFamily="18" charset="-127"/>
                <a:ea typeface="HY나무L" panose="02030600000101010101" pitchFamily="18" charset="-127"/>
              </a:rPr>
              <a:t>파일에 </a:t>
            </a:r>
            <a:r>
              <a:rPr lang="ko-KR" altLang="en-US" sz="24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써두고</a:t>
            </a:r>
            <a:r>
              <a:rPr lang="ko-KR" altLang="en-US" sz="2400" dirty="0">
                <a:latin typeface="HY나무L" panose="02030600000101010101" pitchFamily="18" charset="-127"/>
                <a:ea typeface="HY나무L" panose="02030600000101010101" pitchFamily="18" charset="-127"/>
              </a:rPr>
              <a:t> 프로젝트 내에서 자유롭게 이용이 가능</a:t>
            </a:r>
          </a:p>
        </p:txBody>
      </p:sp>
    </p:spTree>
    <p:extLst>
      <p:ext uri="{BB962C8B-B14F-4D97-AF65-F5344CB8AC3E}">
        <p14:creationId xmlns:p14="http://schemas.microsoft.com/office/powerpoint/2010/main" val="10113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D6ACD9D-9754-4A36-8E52-D79883A7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include directive</a:t>
            </a:r>
            <a:endParaRPr lang="ko-KR" altLang="en-US" dirty="0"/>
          </a:p>
        </p:txBody>
      </p:sp>
      <p:pic>
        <p:nvPicPr>
          <p:cNvPr id="10" name="그래픽 9" descr="물음표">
            <a:extLst>
              <a:ext uri="{FF2B5EF4-FFF2-40B4-BE49-F238E27FC236}">
                <a16:creationId xmlns:a16="http://schemas.microsoft.com/office/drawing/2014/main" id="{43256594-B87A-4AE1-89B3-0AB95F5DB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5975" y="562356"/>
            <a:ext cx="914400" cy="91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7D2163-7A5B-4E2C-9C9C-246EB6E67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2" y="2392428"/>
            <a:ext cx="9629775" cy="5429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C96230-9423-4CC2-A7BE-7077B84A29A4}"/>
              </a:ext>
            </a:extLst>
          </p:cNvPr>
          <p:cNvCxnSpPr>
            <a:cxnSpLocks/>
          </p:cNvCxnSpPr>
          <p:nvPr/>
        </p:nvCxnSpPr>
        <p:spPr>
          <a:xfrm>
            <a:off x="6096000" y="3051986"/>
            <a:ext cx="0" cy="117565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BBCEAA-C9C6-472D-93A6-181921B81528}"/>
              </a:ext>
            </a:extLst>
          </p:cNvPr>
          <p:cNvSpPr/>
          <p:nvPr/>
        </p:nvSpPr>
        <p:spPr>
          <a:xfrm>
            <a:off x="1281112" y="4344276"/>
            <a:ext cx="9629775" cy="11756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경로에 있는 파일 내용을 </a:t>
            </a:r>
            <a:r>
              <a:rPr lang="en-US" altLang="ko-KR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Include directive</a:t>
            </a:r>
            <a:r>
              <a:rPr lang="ko-KR" altLang="en-US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를</a:t>
            </a:r>
            <a:r>
              <a:rPr lang="en-US" altLang="ko-KR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사용한 </a:t>
            </a:r>
            <a:r>
              <a:rPr lang="en-US" altLang="ko-KR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JSP </a:t>
            </a:r>
            <a:r>
              <a:rPr lang="ko-KR" altLang="en-US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파일에 그대로 넣음</a:t>
            </a:r>
          </a:p>
        </p:txBody>
      </p:sp>
    </p:spTree>
    <p:extLst>
      <p:ext uri="{BB962C8B-B14F-4D97-AF65-F5344CB8AC3E}">
        <p14:creationId xmlns:p14="http://schemas.microsoft.com/office/powerpoint/2010/main" val="36792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446D22F-F5A7-4070-80EA-2199C0F87F2E}"/>
              </a:ext>
            </a:extLst>
          </p:cNvPr>
          <p:cNvSpPr txBox="1"/>
          <p:nvPr/>
        </p:nvSpPr>
        <p:spPr>
          <a:xfrm>
            <a:off x="181946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C30B89-D7F3-4AAE-9FCD-9CA5B06371ED}"/>
              </a:ext>
            </a:extLst>
          </p:cNvPr>
          <p:cNvSpPr/>
          <p:nvPr/>
        </p:nvSpPr>
        <p:spPr>
          <a:xfrm>
            <a:off x="3856444" y="1905506"/>
            <a:ext cx="447911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dirty="0">
                <a:ln/>
                <a:solidFill>
                  <a:schemeClr val="accent3"/>
                </a:solidFill>
              </a:rPr>
              <a:t>Questions</a:t>
            </a:r>
          </a:p>
          <a:p>
            <a:pPr algn="ctr"/>
            <a:r>
              <a:rPr lang="en-US" altLang="ko-KR" sz="8000" b="1" cap="none" spc="0" dirty="0">
                <a:ln/>
                <a:solidFill>
                  <a:schemeClr val="accent3"/>
                </a:solidFill>
                <a:effectLst/>
              </a:rPr>
              <a:t>and</a:t>
            </a:r>
          </a:p>
          <a:p>
            <a:pPr algn="ctr"/>
            <a:r>
              <a:rPr lang="en-US" altLang="ko-KR" sz="8000" b="1" dirty="0">
                <a:ln/>
                <a:solidFill>
                  <a:schemeClr val="accent3"/>
                </a:solidFill>
              </a:rPr>
              <a:t>Answers</a:t>
            </a:r>
            <a:endParaRPr lang="en-US" altLang="ko-KR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050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333FF3-59E6-41D0-939D-B63AC43DA5BB}"/>
              </a:ext>
            </a:extLst>
          </p:cNvPr>
          <p:cNvSpPr/>
          <p:nvPr/>
        </p:nvSpPr>
        <p:spPr>
          <a:xfrm>
            <a:off x="3326652" y="2767280"/>
            <a:ext cx="55386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B" panose="02030600000101010101" pitchFamily="18" charset="-127"/>
                <a:ea typeface="HY나무B" panose="02030600000101010101" pitchFamily="18" charset="-127"/>
              </a:rPr>
              <a:t>감사합니다</a:t>
            </a:r>
            <a:r>
              <a:rPr lang="en-US" altLang="ko-K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F26C5-2B0E-4DE6-B538-43241CF50F40}"/>
              </a:ext>
            </a:extLst>
          </p:cNvPr>
          <p:cNvSpPr txBox="1"/>
          <p:nvPr/>
        </p:nvSpPr>
        <p:spPr>
          <a:xfrm>
            <a:off x="3921967" y="4426621"/>
            <a:ext cx="434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END</a:t>
            </a:r>
            <a:endParaRPr lang="ko-KR" altLang="en-US" sz="40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0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8496E6-A6B5-4FD5-9B07-20B579633C9E}"/>
              </a:ext>
            </a:extLst>
          </p:cNvPr>
          <p:cNvSpPr/>
          <p:nvPr/>
        </p:nvSpPr>
        <p:spPr>
          <a:xfrm>
            <a:off x="838200" y="1925272"/>
            <a:ext cx="4547532" cy="1543575"/>
          </a:xfrm>
          <a:prstGeom prst="roundRect">
            <a:avLst/>
          </a:prstGeom>
          <a:solidFill>
            <a:srgbClr val="86DDE6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scriptlet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3600" b="1" dirty="0" err="1">
                <a:solidFill>
                  <a:schemeClr val="bg2">
                    <a:lumMod val="1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스크립트릿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3600" b="1" dirty="0">
              <a:solidFill>
                <a:schemeClr val="bg2">
                  <a:lumMod val="1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5ED4C8-3637-47B0-99A1-9F2F256872A3}"/>
              </a:ext>
            </a:extLst>
          </p:cNvPr>
          <p:cNvSpPr/>
          <p:nvPr/>
        </p:nvSpPr>
        <p:spPr>
          <a:xfrm>
            <a:off x="6653870" y="4742279"/>
            <a:ext cx="4547532" cy="1543575"/>
          </a:xfrm>
          <a:prstGeom prst="roundRect">
            <a:avLst/>
          </a:prstGeom>
          <a:solidFill>
            <a:srgbClr val="2399A5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directive(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지시자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3600" b="1" dirty="0">
              <a:solidFill>
                <a:schemeClr val="bg2">
                  <a:lumMod val="1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13DAAD-7E5D-4B14-B2FB-FFCD559AD816}"/>
              </a:ext>
            </a:extLst>
          </p:cNvPr>
          <p:cNvSpPr/>
          <p:nvPr/>
        </p:nvSpPr>
        <p:spPr>
          <a:xfrm>
            <a:off x="6653870" y="1925273"/>
            <a:ext cx="4547532" cy="1543575"/>
          </a:xfrm>
          <a:prstGeom prst="roundRect">
            <a:avLst/>
          </a:prstGeom>
          <a:solidFill>
            <a:srgbClr val="49CDDB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declaration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(</a:t>
            </a:r>
            <a:r>
              <a:rPr lang="ko-KR" altLang="en-US" sz="3600" b="1" dirty="0" err="1">
                <a:solidFill>
                  <a:schemeClr val="bg2">
                    <a:lumMod val="1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선언부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3600" b="1" dirty="0">
              <a:solidFill>
                <a:schemeClr val="bg2">
                  <a:lumMod val="1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156059F-4EA3-4205-A062-C8A4117B6F0D}"/>
              </a:ext>
            </a:extLst>
          </p:cNvPr>
          <p:cNvSpPr/>
          <p:nvPr/>
        </p:nvSpPr>
        <p:spPr>
          <a:xfrm>
            <a:off x="838200" y="4742279"/>
            <a:ext cx="4547532" cy="1543575"/>
          </a:xfrm>
          <a:prstGeom prst="roundRect">
            <a:avLst/>
          </a:prstGeom>
          <a:solidFill>
            <a:srgbClr val="29BAC9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expression(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표현식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sz="3600" b="1" dirty="0">
              <a:solidFill>
                <a:schemeClr val="bg2">
                  <a:lumMod val="1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00187-FD26-4A24-B035-E747A2999847}"/>
              </a:ext>
            </a:extLst>
          </p:cNvPr>
          <p:cNvSpPr txBox="1"/>
          <p:nvPr/>
        </p:nvSpPr>
        <p:spPr>
          <a:xfrm>
            <a:off x="910882" y="572146"/>
            <a:ext cx="3618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JSP </a:t>
            </a:r>
            <a:r>
              <a:rPr lang="ko-KR" altLang="en-US" sz="44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문법 종류</a:t>
            </a:r>
          </a:p>
        </p:txBody>
      </p:sp>
    </p:spTree>
    <p:extLst>
      <p:ext uri="{BB962C8B-B14F-4D97-AF65-F5344CB8AC3E}">
        <p14:creationId xmlns:p14="http://schemas.microsoft.com/office/powerpoint/2010/main" val="19969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6E0FA50-C225-4FF9-8BB3-71D7CB213544}"/>
              </a:ext>
            </a:extLst>
          </p:cNvPr>
          <p:cNvSpPr/>
          <p:nvPr/>
        </p:nvSpPr>
        <p:spPr>
          <a:xfrm>
            <a:off x="609600" y="1944766"/>
            <a:ext cx="10972800" cy="43737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CE96BA-29C1-484A-B76A-A2641B87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scriptlet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2">
                    <a:lumMod val="1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스크립트릿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 </a:t>
            </a:r>
            <a:endParaRPr lang="ko-KR" altLang="en-US" dirty="0"/>
          </a:p>
        </p:txBody>
      </p:sp>
      <p:pic>
        <p:nvPicPr>
          <p:cNvPr id="12" name="그래픽 11" descr="물음표">
            <a:extLst>
              <a:ext uri="{FF2B5EF4-FFF2-40B4-BE49-F238E27FC236}">
                <a16:creationId xmlns:a16="http://schemas.microsoft.com/office/drawing/2014/main" id="{E902598E-ADEC-4763-99B9-B01D7CD9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0579" y="562356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1FA4E51-51C0-4806-B248-8D5EEDC62BD3}"/>
              </a:ext>
            </a:extLst>
          </p:cNvPr>
          <p:cNvSpPr txBox="1"/>
          <p:nvPr/>
        </p:nvSpPr>
        <p:spPr>
          <a:xfrm>
            <a:off x="1129003" y="1944766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클래스 구역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9F151B8-4EAA-49CF-830C-25E274E0D1F1}"/>
              </a:ext>
            </a:extLst>
          </p:cNvPr>
          <p:cNvSpPr/>
          <p:nvPr/>
        </p:nvSpPr>
        <p:spPr>
          <a:xfrm>
            <a:off x="1097902" y="2935770"/>
            <a:ext cx="9965095" cy="29331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C1E4B7-0744-48A9-B1AE-EFD17A9D2C1D}"/>
              </a:ext>
            </a:extLst>
          </p:cNvPr>
          <p:cNvSpPr txBox="1"/>
          <p:nvPr/>
        </p:nvSpPr>
        <p:spPr>
          <a:xfrm>
            <a:off x="1184307" y="293577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메소드 구역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25955047-DED7-4F5A-BDAA-AE27BE7605FF}"/>
              </a:ext>
            </a:extLst>
          </p:cNvPr>
          <p:cNvSpPr txBox="1">
            <a:spLocks/>
          </p:cNvSpPr>
          <p:nvPr/>
        </p:nvSpPr>
        <p:spPr>
          <a:xfrm>
            <a:off x="609600" y="3704590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scriptlet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사용구역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14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/>
      <p:bldP spid="42" grpId="0"/>
      <p:bldP spid="44" grpId="0" animBg="1"/>
      <p:bldP spid="48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496C17A-D444-4808-9BE3-9F7DF4536436}"/>
              </a:ext>
            </a:extLst>
          </p:cNvPr>
          <p:cNvSpPr/>
          <p:nvPr/>
        </p:nvSpPr>
        <p:spPr>
          <a:xfrm>
            <a:off x="401216" y="1558212"/>
            <a:ext cx="1912776" cy="152788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올바른 사용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FCBE72B-37E0-4239-AD24-B21BAD8B0B09}"/>
              </a:ext>
            </a:extLst>
          </p:cNvPr>
          <p:cNvSpPr/>
          <p:nvPr/>
        </p:nvSpPr>
        <p:spPr>
          <a:xfrm>
            <a:off x="401216" y="4535844"/>
            <a:ext cx="1912776" cy="152788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사용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0D54F9-3CFF-4EBC-A27F-0BA4D3D1810D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39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BB0A46-1829-43A2-AF4E-4C8F4F0DF2EA}"/>
              </a:ext>
            </a:extLst>
          </p:cNvPr>
          <p:cNvSpPr txBox="1"/>
          <p:nvPr/>
        </p:nvSpPr>
        <p:spPr>
          <a:xfrm>
            <a:off x="3740227" y="329487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solidFill>
                  <a:schemeClr val="accent2">
                    <a:lumMod val="7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scriptlet</a:t>
            </a:r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4400" dirty="0">
                <a:solidFill>
                  <a:schemeClr val="accent2">
                    <a:lumMod val="7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활용하기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D214BC-87AB-4D1B-B1DD-2A77DBB9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80" y="4071063"/>
            <a:ext cx="3638550" cy="24574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8A62988-730C-4720-B98E-25C7DFD7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30" y="1243012"/>
            <a:ext cx="3524250" cy="20097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9C65AA2-34C0-4DF5-BED4-61713B9C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555" y="1452561"/>
            <a:ext cx="4362450" cy="15906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3F4DCF1-9BDF-4DE1-889F-39A6C02C3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430" y="4309188"/>
            <a:ext cx="3314700" cy="1981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9CC883-9721-471F-8EB3-E6E4756F8FC0}"/>
              </a:ext>
            </a:extLst>
          </p:cNvPr>
          <p:cNvSpPr txBox="1"/>
          <p:nvPr/>
        </p:nvSpPr>
        <p:spPr>
          <a:xfrm>
            <a:off x="2313992" y="5824812"/>
            <a:ext cx="347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접근 제어자도 사용하지 못함</a:t>
            </a:r>
          </a:p>
        </p:txBody>
      </p:sp>
    </p:spTree>
    <p:extLst>
      <p:ext uri="{BB962C8B-B14F-4D97-AF65-F5344CB8AC3E}">
        <p14:creationId xmlns:p14="http://schemas.microsoft.com/office/powerpoint/2010/main" val="8663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CCCF-0191-43CE-BB1B-235D25C0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declaration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2">
                    <a:lumMod val="1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선언부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8E395B8-DD51-431C-8A42-404D8BBAA166}"/>
              </a:ext>
            </a:extLst>
          </p:cNvPr>
          <p:cNvSpPr/>
          <p:nvPr/>
        </p:nvSpPr>
        <p:spPr>
          <a:xfrm>
            <a:off x="594049" y="1997781"/>
            <a:ext cx="10972800" cy="43737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EAB12-7CCE-4E01-85B8-BA91E995BE55}"/>
              </a:ext>
            </a:extLst>
          </p:cNvPr>
          <p:cNvSpPr txBox="1"/>
          <p:nvPr/>
        </p:nvSpPr>
        <p:spPr>
          <a:xfrm>
            <a:off x="1129003" y="1944766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나무M" panose="02030600000101010101" pitchFamily="18" charset="-127"/>
                <a:ea typeface="HY나무M" panose="02030600000101010101" pitchFamily="18" charset="-127"/>
              </a:rPr>
              <a:t>클래스 구역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2ADEAB-5CF0-4F64-8582-44A64E15B58F}"/>
              </a:ext>
            </a:extLst>
          </p:cNvPr>
          <p:cNvSpPr/>
          <p:nvPr/>
        </p:nvSpPr>
        <p:spPr>
          <a:xfrm>
            <a:off x="1097902" y="4664710"/>
            <a:ext cx="9965095" cy="1204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7734F-3ECE-4684-A7C2-6A32041F3D0B}"/>
              </a:ext>
            </a:extLst>
          </p:cNvPr>
          <p:cNvSpPr txBox="1"/>
          <p:nvPr/>
        </p:nvSpPr>
        <p:spPr>
          <a:xfrm>
            <a:off x="1097902" y="466471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메소드 구역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F6D0AC5-CB51-460B-8606-CD14909575F7}"/>
              </a:ext>
            </a:extLst>
          </p:cNvPr>
          <p:cNvSpPr txBox="1">
            <a:spLocks/>
          </p:cNvSpPr>
          <p:nvPr/>
        </p:nvSpPr>
        <p:spPr>
          <a:xfrm>
            <a:off x="594049" y="2843041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declaration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사용구역</a:t>
            </a:r>
            <a:endParaRPr lang="ko-KR" altLang="en-US" dirty="0"/>
          </a:p>
        </p:txBody>
      </p:sp>
      <p:pic>
        <p:nvPicPr>
          <p:cNvPr id="12" name="그래픽 11" descr="물음표">
            <a:extLst>
              <a:ext uri="{FF2B5EF4-FFF2-40B4-BE49-F238E27FC236}">
                <a16:creationId xmlns:a16="http://schemas.microsoft.com/office/drawing/2014/main" id="{43BF5878-12D4-4777-9155-8A9B5685C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0579" y="56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496C17A-D444-4808-9BE3-9F7DF4536436}"/>
              </a:ext>
            </a:extLst>
          </p:cNvPr>
          <p:cNvSpPr/>
          <p:nvPr/>
        </p:nvSpPr>
        <p:spPr>
          <a:xfrm>
            <a:off x="1216673" y="2273171"/>
            <a:ext cx="1912776" cy="152788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올바른 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BB0A46-1829-43A2-AF4E-4C8F4F0DF2EA}"/>
              </a:ext>
            </a:extLst>
          </p:cNvPr>
          <p:cNvSpPr txBox="1"/>
          <p:nvPr/>
        </p:nvSpPr>
        <p:spPr>
          <a:xfrm>
            <a:off x="3171842" y="329487"/>
            <a:ext cx="5634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declaration </a:t>
            </a:r>
            <a:r>
              <a:rPr lang="ko-KR" altLang="en-US" sz="4400" dirty="0">
                <a:solidFill>
                  <a:schemeClr val="accent2">
                    <a:lumMod val="7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D14612-F184-4CD6-A1F9-92D5AE49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27" y="1296518"/>
            <a:ext cx="6400800" cy="348119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4036D5-A812-4F09-B7FB-910A4BE1C37A}"/>
              </a:ext>
            </a:extLst>
          </p:cNvPr>
          <p:cNvSpPr/>
          <p:nvPr/>
        </p:nvSpPr>
        <p:spPr>
          <a:xfrm>
            <a:off x="1216673" y="5300662"/>
            <a:ext cx="1912776" cy="152788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사용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5A0FDD-4B22-4BD9-BAAE-D00A029E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7" y="5435956"/>
            <a:ext cx="3019425" cy="12573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460ED1-EFF1-4956-9C86-591FB92D5D40}"/>
              </a:ext>
            </a:extLst>
          </p:cNvPr>
          <p:cNvCxnSpPr/>
          <p:nvPr/>
        </p:nvCxnSpPr>
        <p:spPr>
          <a:xfrm>
            <a:off x="0" y="5061857"/>
            <a:ext cx="12192000" cy="0"/>
          </a:xfrm>
          <a:prstGeom prst="line">
            <a:avLst/>
          </a:prstGeom>
          <a:ln w="539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20069-B84F-4AAD-8331-7606C017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expression(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표현식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CB06A6A-4DDB-4814-B33E-1D55FA411F4C}"/>
              </a:ext>
            </a:extLst>
          </p:cNvPr>
          <p:cNvSpPr/>
          <p:nvPr/>
        </p:nvSpPr>
        <p:spPr>
          <a:xfrm>
            <a:off x="1312505" y="1794792"/>
            <a:ext cx="9566988" cy="15056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FEDBC4-0C53-4B36-AF84-8E06D7EF9B50}"/>
              </a:ext>
            </a:extLst>
          </p:cNvPr>
          <p:cNvSpPr txBox="1">
            <a:spLocks/>
          </p:cNvSpPr>
          <p:nvPr/>
        </p:nvSpPr>
        <p:spPr>
          <a:xfrm>
            <a:off x="828782" y="2301179"/>
            <a:ext cx="10534435" cy="492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expression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사용구역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2D5A7-303C-4C64-9215-6E8729FB5381}"/>
              </a:ext>
            </a:extLst>
          </p:cNvPr>
          <p:cNvSpPr txBox="1"/>
          <p:nvPr/>
        </p:nvSpPr>
        <p:spPr>
          <a:xfrm>
            <a:off x="1312505" y="179479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메소드 구역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C8E478-2DAD-40AD-BAD4-9BC166CAE7E0}"/>
              </a:ext>
            </a:extLst>
          </p:cNvPr>
          <p:cNvSpPr/>
          <p:nvPr/>
        </p:nvSpPr>
        <p:spPr>
          <a:xfrm>
            <a:off x="2020391" y="4101957"/>
            <a:ext cx="1912776" cy="152788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 예시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40854C-31AA-47B4-8779-3EE81FD8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151" y="4237251"/>
            <a:ext cx="4410075" cy="1257300"/>
          </a:xfrm>
          <a:prstGeom prst="rect">
            <a:avLst/>
          </a:prstGeom>
        </p:spPr>
      </p:pic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86C1B432-5FD3-44BB-AE98-B1D8DA3B4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0579" y="56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2A2D7-8ABC-4B09-A40C-C867E31C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directive(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지시자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)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종류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0DAD94-DEC6-48AE-940F-CC97318102A6}"/>
              </a:ext>
            </a:extLst>
          </p:cNvPr>
          <p:cNvSpPr/>
          <p:nvPr/>
        </p:nvSpPr>
        <p:spPr>
          <a:xfrm>
            <a:off x="2640563" y="1885426"/>
            <a:ext cx="6910873" cy="960120"/>
          </a:xfrm>
          <a:prstGeom prst="roundRect">
            <a:avLst/>
          </a:prstGeom>
          <a:solidFill>
            <a:srgbClr val="86DDE6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page directive</a:t>
            </a:r>
            <a:endParaRPr lang="ko-KR" altLang="en-US" sz="3600" b="1" dirty="0">
              <a:solidFill>
                <a:schemeClr val="bg2">
                  <a:lumMod val="1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65919B-7863-40FA-8703-9B7F6C6BD139}"/>
              </a:ext>
            </a:extLst>
          </p:cNvPr>
          <p:cNvSpPr/>
          <p:nvPr/>
        </p:nvSpPr>
        <p:spPr>
          <a:xfrm>
            <a:off x="2640564" y="3429000"/>
            <a:ext cx="6910872" cy="960120"/>
          </a:xfrm>
          <a:prstGeom prst="roundRect">
            <a:avLst/>
          </a:prstGeom>
          <a:solidFill>
            <a:srgbClr val="86DDE6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taglib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directive</a:t>
            </a:r>
            <a:endParaRPr lang="ko-KR" altLang="en-US" sz="3600" b="1" dirty="0">
              <a:solidFill>
                <a:schemeClr val="bg2">
                  <a:lumMod val="1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BFD4E30-5340-45A2-A558-45719473565A}"/>
              </a:ext>
            </a:extLst>
          </p:cNvPr>
          <p:cNvSpPr/>
          <p:nvPr/>
        </p:nvSpPr>
        <p:spPr>
          <a:xfrm>
            <a:off x="2640565" y="4972574"/>
            <a:ext cx="6910871" cy="960120"/>
          </a:xfrm>
          <a:prstGeom prst="roundRect">
            <a:avLst/>
          </a:prstGeom>
          <a:solidFill>
            <a:srgbClr val="86DDE6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include directive</a:t>
            </a:r>
            <a:endParaRPr lang="ko-KR" altLang="en-US" sz="3600" b="1" dirty="0">
              <a:solidFill>
                <a:schemeClr val="bg2">
                  <a:lumMod val="10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31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2FA073A-F364-4A7E-9ABA-26E9F26F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page directive</a:t>
            </a:r>
            <a:endParaRPr lang="ko-KR" altLang="en-US" dirty="0"/>
          </a:p>
        </p:txBody>
      </p:sp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B526BEDA-A016-484C-A414-170F57A6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040" y="562356"/>
            <a:ext cx="914400" cy="91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E8894D-E794-49AC-AE8C-C13BAFBC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2401163"/>
            <a:ext cx="11515725" cy="876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98350A-0C51-44C5-8B49-1ECF8A5F4B8A}"/>
              </a:ext>
            </a:extLst>
          </p:cNvPr>
          <p:cNvCxnSpPr>
            <a:cxnSpLocks/>
          </p:cNvCxnSpPr>
          <p:nvPr/>
        </p:nvCxnSpPr>
        <p:spPr>
          <a:xfrm>
            <a:off x="6096000" y="3200400"/>
            <a:ext cx="0" cy="130671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DEFA56C-24D0-4101-BDF3-CDF5F9A8D416}"/>
              </a:ext>
            </a:extLst>
          </p:cNvPr>
          <p:cNvSpPr/>
          <p:nvPr/>
        </p:nvSpPr>
        <p:spPr>
          <a:xfrm>
            <a:off x="1281111" y="4786866"/>
            <a:ext cx="9629775" cy="597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Page </a:t>
            </a:r>
            <a:r>
              <a:rPr lang="ko-KR" altLang="en-US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다음에 속성 </a:t>
            </a:r>
            <a:r>
              <a:rPr lang="en-US" altLang="ko-KR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=“</a:t>
            </a:r>
            <a:r>
              <a:rPr lang="ko-KR" altLang="en-US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값</a:t>
            </a:r>
            <a:r>
              <a:rPr lang="en-US" altLang="ko-KR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”</a:t>
            </a:r>
            <a:r>
              <a:rPr lang="ko-KR" altLang="en-US" sz="3200" b="1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의 형태로 사용</a:t>
            </a:r>
          </a:p>
        </p:txBody>
      </p:sp>
    </p:spTree>
    <p:extLst>
      <p:ext uri="{BB962C8B-B14F-4D97-AF65-F5344CB8AC3E}">
        <p14:creationId xmlns:p14="http://schemas.microsoft.com/office/powerpoint/2010/main" val="32953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187</Words>
  <Application>Microsoft Office PowerPoint</Application>
  <PresentationFormat>와이드스크린</PresentationFormat>
  <Paragraphs>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HY나무B</vt:lpstr>
      <vt:lpstr>HY나무L</vt:lpstr>
      <vt:lpstr>HY나무M</vt:lpstr>
      <vt:lpstr>Batang</vt:lpstr>
      <vt:lpstr>Arial</vt:lpstr>
      <vt:lpstr>Calibri</vt:lpstr>
      <vt:lpstr>Calibri Light</vt:lpstr>
      <vt:lpstr>Tw Cen MT</vt:lpstr>
      <vt:lpstr>Wingdings 2</vt:lpstr>
      <vt:lpstr>Wingdings 3</vt:lpstr>
      <vt:lpstr>HDOfficeLightV0</vt:lpstr>
      <vt:lpstr>New_Simple01</vt:lpstr>
      <vt:lpstr> JSP 문법</vt:lpstr>
      <vt:lpstr>PowerPoint 프레젠테이션</vt:lpstr>
      <vt:lpstr>scriptlet(스크립트릿) </vt:lpstr>
      <vt:lpstr>PowerPoint 프레젠테이션</vt:lpstr>
      <vt:lpstr>declaration(선언부)</vt:lpstr>
      <vt:lpstr>PowerPoint 프레젠테이션</vt:lpstr>
      <vt:lpstr>expression(표현식)</vt:lpstr>
      <vt:lpstr>directive(지시자) 종류</vt:lpstr>
      <vt:lpstr>page directive</vt:lpstr>
      <vt:lpstr>PowerPoint 프레젠테이션</vt:lpstr>
      <vt:lpstr>taglib directive</vt:lpstr>
      <vt:lpstr>include directive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이 상화</dc:creator>
  <cp:lastModifiedBy>이 상화</cp:lastModifiedBy>
  <cp:revision>67</cp:revision>
  <dcterms:created xsi:type="dcterms:W3CDTF">2020-08-01T05:01:05Z</dcterms:created>
  <dcterms:modified xsi:type="dcterms:W3CDTF">2020-08-01T15:16:20Z</dcterms:modified>
</cp:coreProperties>
</file>