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0ED"/>
    <a:srgbClr val="006600"/>
    <a:srgbClr val="DA5614"/>
    <a:srgbClr val="133568"/>
    <a:srgbClr val="183962"/>
    <a:srgbClr val="000268"/>
    <a:srgbClr val="3BA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0" autoAdjust="0"/>
  </p:normalViewPr>
  <p:slideViewPr>
    <p:cSldViewPr>
      <p:cViewPr varScale="1">
        <p:scale>
          <a:sx n="66" d="100"/>
          <a:sy n="66" d="100"/>
        </p:scale>
        <p:origin x="2154" y="84"/>
      </p:cViewPr>
      <p:guideLst>
        <p:guide orient="horz" pos="3120"/>
        <p:guide pos="2176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F299-2896-40D4-A2E2-0CFF1CBA72F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9BDA-A0C9-40B6-9FE5-F0BC49FED75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53833" y="707576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53833" y="2923060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53833" y="4557146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53833" y="6189454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53833" y="7511760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53833" y="8573592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2655208" y="2702672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55208" y="498831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55208" y="4348275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55208" y="5979679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55208" y="7300603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55208" y="8369293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33102" y="44053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EDUCATION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33102" y="2639486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CAREER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33102" y="4290120"/>
            <a:ext cx="19319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AWARD &amp; EXHIBITION CAREER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33102" y="5913765"/>
            <a:ext cx="5437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SKILLS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33102" y="7234689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LANGUAGE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33102" y="8303379"/>
            <a:ext cx="7777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INTERESTS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3000" y="8779733"/>
            <a:ext cx="419050" cy="41905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5875">
            <a:solidFill>
              <a:srgbClr val="329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63366" y="8779733"/>
            <a:ext cx="419050" cy="41905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875">
            <a:solidFill>
              <a:srgbClr val="329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043549" y="8779733"/>
            <a:ext cx="419050" cy="41905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5875">
            <a:solidFill>
              <a:srgbClr val="329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723731" y="8779733"/>
            <a:ext cx="419050" cy="41905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5875">
            <a:solidFill>
              <a:srgbClr val="329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069314" y="9209092"/>
            <a:ext cx="2978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endParaRPr lang="en-US" altLang="ko-KR" sz="6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96031" y="9209092"/>
            <a:ext cx="4142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Soccer</a:t>
            </a:r>
            <a:endParaRPr lang="en-US" altLang="ko-KR" sz="6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85424" y="9209092"/>
            <a:ext cx="3901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</a:t>
            </a:r>
            <a:endParaRPr lang="en-US" altLang="ko-KR" sz="6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69447" y="9209092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</a:t>
            </a:r>
            <a:endParaRPr lang="en-US" altLang="ko-KR" sz="6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50178" y="9209092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Music</a:t>
            </a:r>
            <a:endParaRPr lang="en-US" altLang="ko-KR" sz="6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33967" y="7814041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739018" y="7814041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739018" y="3938802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2739018" y="3700189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739018" y="3461575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739018" y="3222961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824131" y="3861560"/>
            <a:ext cx="9893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2016.05 - 2016.07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24131" y="3622387"/>
            <a:ext cx="9893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2016.07 - 2016.09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24131" y="3381169"/>
            <a:ext cx="9994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2018.06 </a:t>
            </a:r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– </a:t>
            </a:r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2018.08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24131" y="3134935"/>
            <a:ext cx="9994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2019.07 </a:t>
            </a:r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– </a:t>
            </a:r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2019.08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739018" y="5578648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739018" y="5340035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2739018" y="5101421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739018" y="4862807"/>
            <a:ext cx="54633" cy="54633"/>
          </a:xfrm>
          <a:prstGeom prst="ellipse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824131" y="5501406"/>
            <a:ext cx="5314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2019.06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824131" y="5262233"/>
            <a:ext cx="1097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2018.07	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24131" y="5021015"/>
            <a:ext cx="5314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2018.04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824131" y="4774781"/>
            <a:ext cx="5314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2017.05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37203" y="4774781"/>
            <a:ext cx="20853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중국인민대학 문학원 고시낭송대회 본선 </a:t>
            </a:r>
            <a:r>
              <a:rPr lang="en-US" altLang="ko-KR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endParaRPr lang="en-US" altLang="ko-KR" sz="800" spc="-6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38091" y="5501406"/>
            <a:ext cx="32321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북경 경제무역대학 제 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한국인 유학생 창업경진 대회 팀 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MTK </a:t>
            </a:r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endParaRPr lang="ko-KR" altLang="en-US" sz="800" spc="-6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538091" y="5262233"/>
            <a:ext cx="26454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대중전경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&amp;Intel </a:t>
            </a:r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배틀그라운드 스쿼드 팀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YACK </a:t>
            </a:r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endParaRPr lang="en-US" altLang="ko-KR" sz="800" spc="-6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38091" y="5021015"/>
            <a:ext cx="18034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중국인민대학 유학생 학습 진보상 </a:t>
            </a:r>
            <a:r>
              <a:rPr lang="en-US" altLang="ko-KR" sz="800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endParaRPr lang="en-US" altLang="ko-KR" sz="800" spc="-6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76363" y="7733629"/>
            <a:ext cx="600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ENGLISH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33400" y="6870694"/>
            <a:ext cx="38290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76652" y="6870694"/>
            <a:ext cx="48958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758178" y="6870694"/>
            <a:ext cx="41338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352893" y="6870694"/>
            <a:ext cx="33210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61671" y="6870694"/>
            <a:ext cx="26035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61515" y="6870694"/>
            <a:ext cx="43434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340482" y="7837547"/>
            <a:ext cx="122546" cy="0"/>
          </a:xfrm>
          <a:prstGeom prst="line">
            <a:avLst/>
          </a:prstGeom>
          <a:ln>
            <a:solidFill>
              <a:srgbClr val="3290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000033" y="7860407"/>
            <a:ext cx="309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00" spc="-6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783166" y="7723792"/>
            <a:ext cx="603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>
                <a:ln>
                  <a:solidFill>
                    <a:srgbClr val="3290ED">
                      <a:alpha val="51000"/>
                    </a:srgbClr>
                  </a:solidFill>
                </a:ln>
                <a:solidFill>
                  <a:srgbClr val="3290ED"/>
                </a:solidFill>
                <a:latin typeface="+mj-lt"/>
                <a:ea typeface="맑은 고딕" panose="020B0503020000020004" pitchFamily="50" charset="-127"/>
              </a:rPr>
              <a:t>CHINESE</a:t>
            </a:r>
            <a:endParaRPr lang="en-US" altLang="ko-KR" sz="800" spc="-10" dirty="0">
              <a:ln>
                <a:solidFill>
                  <a:srgbClr val="3290ED">
                    <a:alpha val="51000"/>
                  </a:srgbClr>
                </a:solidFill>
              </a:ln>
              <a:solidFill>
                <a:srgbClr val="3290ED"/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5327922" y="7837547"/>
            <a:ext cx="122546" cy="0"/>
          </a:xfrm>
          <a:prstGeom prst="line">
            <a:avLst/>
          </a:prstGeom>
          <a:ln>
            <a:solidFill>
              <a:srgbClr val="3290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5471354" y="7719982"/>
            <a:ext cx="382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HSK</a:t>
            </a:r>
            <a:endParaRPr lang="en-US" altLang="ko-KR" sz="800" spc="-1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733461" y="7719982"/>
            <a:ext cx="1019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LEVEL 6(</a:t>
            </a:r>
            <a:r>
              <a:rPr lang="ko-KR" altLang="en-US" sz="800" spc="-1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만료</a:t>
            </a:r>
            <a:r>
              <a:rPr lang="en-US" altLang="ko-KR" sz="800" spc="-1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spc="-1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spc="-1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중국인민대학 졸업</a:t>
            </a:r>
            <a:endParaRPr lang="en-US" altLang="ko-KR" sz="800" spc="-1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spc="-1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45502" y="2201888"/>
            <a:ext cx="414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2013</a:t>
            </a:r>
            <a:endParaRPr lang="en-US" altLang="ko-KR" sz="800" b="1" spc="-10" dirty="0" smtClean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969158" y="2361292"/>
            <a:ext cx="15951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 Baker High School </a:t>
            </a:r>
            <a:r>
              <a:rPr lang="ko-KR" altLang="en-US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lang="ko-KR" altLang="en-US" sz="800" spc="-10" dirty="0" smtClean="0">
              <a:ln>
                <a:solidFill>
                  <a:schemeClr val="tx1">
                    <a:lumMod val="85000"/>
                    <a:lumOff val="15000"/>
                    <a:alpha val="2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45598" y="2318621"/>
            <a:ext cx="383540" cy="19875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700" b="1" spc="-10" dirty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2013</a:t>
            </a:r>
            <a:endParaRPr lang="en-US" altLang="ko-KR" sz="700" b="1" spc="-10" dirty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638149" y="1202242"/>
            <a:ext cx="0" cy="115974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441709" y="1739886"/>
            <a:ext cx="383540" cy="198755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700" b="1" spc="-10" dirty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2016</a:t>
            </a:r>
            <a:endParaRPr lang="en-US" sz="700" b="1" spc="-10" dirty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380432" y="1165780"/>
            <a:ext cx="506095" cy="198755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700" b="1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2020.06</a:t>
            </a:r>
            <a:endParaRPr lang="en-US" altLang="ko-KR" sz="700" b="1" spc="-10" dirty="0" smtClean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380432" y="1026556"/>
            <a:ext cx="506095" cy="198755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700" b="1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2020.11</a:t>
            </a:r>
            <a:endParaRPr lang="en-US" altLang="ko-KR" sz="700" b="1" spc="-10" dirty="0" smtClean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829361" y="1251339"/>
            <a:ext cx="176403" cy="27799"/>
            <a:chOff x="4774751" y="1137421"/>
            <a:chExt cx="176403" cy="27799"/>
          </a:xfrm>
        </p:grpSpPr>
        <p:sp>
          <p:nvSpPr>
            <p:cNvPr id="146" name="타원 145"/>
            <p:cNvSpPr/>
            <p:nvPr/>
          </p:nvSpPr>
          <p:spPr>
            <a:xfrm flipV="1">
              <a:off x="4923355" y="1137421"/>
              <a:ext cx="27799" cy="27799"/>
            </a:xfrm>
            <a:prstGeom prst="ellipse">
              <a:avLst/>
            </a:prstGeom>
            <a:solidFill>
              <a:srgbClr val="329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4774751" y="1151239"/>
              <a:ext cx="163539" cy="0"/>
            </a:xfrm>
            <a:prstGeom prst="line">
              <a:avLst/>
            </a:prstGeom>
            <a:ln>
              <a:solidFill>
                <a:srgbClr val="329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 rot="10800000">
            <a:off x="4268936" y="1112668"/>
            <a:ext cx="176403" cy="27799"/>
            <a:chOff x="4774751" y="1137421"/>
            <a:chExt cx="176403" cy="27799"/>
          </a:xfrm>
        </p:grpSpPr>
        <p:sp>
          <p:nvSpPr>
            <p:cNvPr id="150" name="타원 149"/>
            <p:cNvSpPr/>
            <p:nvPr/>
          </p:nvSpPr>
          <p:spPr>
            <a:xfrm flipV="1">
              <a:off x="4923355" y="1137421"/>
              <a:ext cx="27799" cy="27799"/>
            </a:xfrm>
            <a:prstGeom prst="ellipse">
              <a:avLst/>
            </a:prstGeom>
            <a:solidFill>
              <a:srgbClr val="329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774751" y="1151239"/>
              <a:ext cx="163539" cy="0"/>
            </a:xfrm>
            <a:prstGeom prst="line">
              <a:avLst/>
            </a:prstGeom>
            <a:ln>
              <a:solidFill>
                <a:srgbClr val="329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 rot="10800000">
            <a:off x="4308941" y="1825363"/>
            <a:ext cx="176403" cy="27799"/>
            <a:chOff x="4774751" y="1137421"/>
            <a:chExt cx="176403" cy="27799"/>
          </a:xfrm>
        </p:grpSpPr>
        <p:sp>
          <p:nvSpPr>
            <p:cNvPr id="156" name="타원 155"/>
            <p:cNvSpPr/>
            <p:nvPr/>
          </p:nvSpPr>
          <p:spPr>
            <a:xfrm flipV="1">
              <a:off x="4923355" y="1137421"/>
              <a:ext cx="27799" cy="27799"/>
            </a:xfrm>
            <a:prstGeom prst="ellipse">
              <a:avLst/>
            </a:prstGeom>
            <a:solidFill>
              <a:srgbClr val="329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4774751" y="1151239"/>
              <a:ext cx="163539" cy="0"/>
            </a:xfrm>
            <a:prstGeom prst="line">
              <a:avLst/>
            </a:prstGeom>
            <a:ln>
              <a:solidFill>
                <a:srgbClr val="329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4774751" y="2403332"/>
            <a:ext cx="176403" cy="27799"/>
            <a:chOff x="4774751" y="1137421"/>
            <a:chExt cx="176403" cy="27799"/>
          </a:xfrm>
        </p:grpSpPr>
        <p:sp>
          <p:nvSpPr>
            <p:cNvPr id="159" name="타원 158"/>
            <p:cNvSpPr/>
            <p:nvPr/>
          </p:nvSpPr>
          <p:spPr>
            <a:xfrm flipV="1">
              <a:off x="4923355" y="1137421"/>
              <a:ext cx="27799" cy="27799"/>
            </a:xfrm>
            <a:prstGeom prst="ellipse">
              <a:avLst/>
            </a:prstGeom>
            <a:solidFill>
              <a:srgbClr val="329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4774751" y="1151239"/>
              <a:ext cx="163539" cy="0"/>
            </a:xfrm>
            <a:prstGeom prst="line">
              <a:avLst/>
            </a:prstGeom>
            <a:ln>
              <a:solidFill>
                <a:srgbClr val="329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직사각형 160"/>
          <p:cNvSpPr/>
          <p:nvPr/>
        </p:nvSpPr>
        <p:spPr>
          <a:xfrm>
            <a:off x="5044088" y="1051178"/>
            <a:ext cx="1046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2016.09 – 2020.06</a:t>
            </a:r>
            <a:endParaRPr lang="en-US" altLang="ko-KR" sz="800" b="1" spc="-10" dirty="0" smtClean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981858" y="1202179"/>
            <a:ext cx="1656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중국인민대학 중어중문학과 졸업</a:t>
            </a:r>
            <a:endParaRPr lang="ko-KR" altLang="en-US" sz="800" spc="-10" dirty="0" smtClean="0">
              <a:ln>
                <a:solidFill>
                  <a:schemeClr val="tx1">
                    <a:lumMod val="85000"/>
                    <a:lumOff val="15000"/>
                    <a:alpha val="2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282071" y="910199"/>
            <a:ext cx="10363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2020.06 - 2020.11</a:t>
            </a:r>
            <a:endParaRPr lang="en-US" altLang="ko-KR" sz="800" b="1" spc="-10" dirty="0" smtClean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856807" y="1065783"/>
            <a:ext cx="14522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800" spc="-10" dirty="0" err="1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개발과정 수료 예정</a:t>
            </a:r>
            <a:endParaRPr lang="ko-KR" altLang="en-US" sz="800" spc="-10" dirty="0" err="1" smtClean="0">
              <a:ln>
                <a:solidFill>
                  <a:schemeClr val="tx1">
                    <a:lumMod val="85000"/>
                    <a:lumOff val="15000"/>
                    <a:alpha val="2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275716" y="1618122"/>
            <a:ext cx="5549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pc="-1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  <a:sym typeface="+mn-ea"/>
              </a:rPr>
              <a:t>2016.06</a:t>
            </a:r>
            <a:endParaRPr lang="en-US" altLang="ko-KR" sz="800" b="1" spc="-10" dirty="0" smtClean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774257" y="1778839"/>
            <a:ext cx="154686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+mn-ea"/>
              </a:rPr>
              <a:t>북경뉴브릿지외국어학교</a:t>
            </a:r>
            <a:r>
              <a:rPr lang="en-US" altLang="ko-KR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+mn-ea"/>
              </a:rPr>
              <a:t>(</a:t>
            </a:r>
            <a:r>
              <a:rPr lang="ko-KR" altLang="en-US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+mn-ea"/>
              </a:rPr>
              <a:t>졸업</a:t>
            </a:r>
            <a:r>
              <a:rPr lang="en-US" altLang="ko-KR" sz="800" spc="-10" dirty="0" smtClean="0">
                <a:ln>
                  <a:solidFill>
                    <a:schemeClr val="tx1">
                      <a:lumMod val="85000"/>
                      <a:lumOff val="15000"/>
                      <a:alpha val="24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+mn-ea"/>
              </a:rPr>
              <a:t>)</a:t>
            </a:r>
            <a:endParaRPr lang="en-US" altLang="ko-KR" sz="800" spc="-10" dirty="0" smtClean="0">
              <a:ln>
                <a:solidFill>
                  <a:schemeClr val="tx1">
                    <a:lumMod val="85000"/>
                    <a:lumOff val="15000"/>
                    <a:alpha val="2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3683269" y="8779733"/>
            <a:ext cx="419050" cy="41905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5875">
            <a:solidFill>
              <a:srgbClr val="329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-14202" y="1442"/>
            <a:ext cx="2335168" cy="9903627"/>
            <a:chOff x="-20552" y="1442"/>
            <a:chExt cx="2335168" cy="9903627"/>
          </a:xfrm>
          <a:solidFill>
            <a:schemeClr val="bg2">
              <a:lumMod val="75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-20552" y="1442"/>
              <a:ext cx="2335168" cy="9903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94343" y="361996"/>
              <a:ext cx="1330523" cy="1330521"/>
              <a:chOff x="501964" y="392478"/>
              <a:chExt cx="1330523" cy="1330521"/>
            </a:xfrm>
            <a:grpFill/>
          </p:grpSpPr>
          <p:sp>
            <p:nvSpPr>
              <p:cNvPr id="37" name="타원 36"/>
              <p:cNvSpPr/>
              <p:nvPr/>
            </p:nvSpPr>
            <p:spPr>
              <a:xfrm>
                <a:off x="544440" y="434953"/>
                <a:ext cx="1245569" cy="1245569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01964" y="392478"/>
                <a:ext cx="1330523" cy="1330521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>
              <a:off x="306367" y="2904772"/>
              <a:ext cx="1668376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0177" y="4963813"/>
              <a:ext cx="1668376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844" y="7045042"/>
              <a:ext cx="1668376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9376" y="1778491"/>
              <a:ext cx="716280" cy="3067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bg1">
                        <a:alpha val="39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차백송</a:t>
              </a:r>
              <a:endParaRPr lang="ko-KR" altLang="en-US" sz="1400" b="1" dirty="0">
                <a:ln>
                  <a:solidFill>
                    <a:schemeClr val="bg1">
                      <a:alpha val="39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7718" y="2042780"/>
              <a:ext cx="30988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ko-KR" altLang="en-US" sz="800" spc="-30" dirty="0">
                <a:ln>
                  <a:solidFill>
                    <a:schemeClr val="bg1">
                      <a:alpha val="39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94702" y="2637894"/>
              <a:ext cx="785151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-10" dirty="0">
                  <a:ln>
                    <a:solidFill>
                      <a:schemeClr val="bg1">
                        <a:alpha val="21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ABOUT ME</a:t>
              </a:r>
              <a:endParaRPr lang="ko-KR" altLang="en-US" sz="900" b="1" spc="-10" dirty="0">
                <a:ln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5936" y="2936776"/>
              <a:ext cx="1836420" cy="8991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저는 </a:t>
              </a:r>
              <a:r>
                <a:rPr 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2013</a:t>
              </a: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년에는 미국에 교환학생을 다녀왔고 </a:t>
              </a:r>
              <a:endParaRPr lang="ko-KR" altLang="en-US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2014</a:t>
              </a: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년부터는 중국에 유학을 다녀왔습니다</a:t>
              </a:r>
              <a:r>
                <a:rPr lang="en-US" altLang="ko-KR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많은 것을 경험하고 싶어했고 많은 분야에</a:t>
              </a:r>
              <a:endParaRPr lang="ko-KR" altLang="en-US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도전하려 하며 지금 당사에 이력서를 작성하는 </a:t>
              </a:r>
              <a:endParaRPr lang="ko-KR" altLang="en-US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데에도 현재진행형입니다</a:t>
              </a:r>
              <a:r>
                <a:rPr lang="en-US" altLang="ko-KR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50514" y="4702590"/>
              <a:ext cx="629339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-10" dirty="0" smtClean="0">
                  <a:ln>
                    <a:solidFill>
                      <a:schemeClr val="bg1">
                        <a:alpha val="21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PROFILE</a:t>
              </a:r>
              <a:endParaRPr lang="ko-KR" altLang="en-US" sz="900" b="1" spc="-10" dirty="0">
                <a:ln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9603" y="6776060"/>
              <a:ext cx="930063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-10" dirty="0" smtClean="0">
                  <a:ln>
                    <a:solidFill>
                      <a:schemeClr val="bg1">
                        <a:alpha val="21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CONTACT ME</a:t>
              </a:r>
              <a:endParaRPr lang="ko-KR" altLang="en-US" sz="900" b="1" spc="-10" dirty="0">
                <a:ln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9570" y="5074736"/>
              <a:ext cx="66167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1997.03.10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9570" y="5365109"/>
              <a:ext cx="130003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Seoul, Republic of Korea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9570" y="5653292"/>
              <a:ext cx="640715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Developer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19570" y="5952143"/>
              <a:ext cx="154432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JAVA,Spring,Mybatis,Javascript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7769" y="7391184"/>
              <a:ext cx="86487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010-2816-5002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7769" y="7680540"/>
              <a:ext cx="1227455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cha970310@gmail.com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3324" y="7982658"/>
              <a:ext cx="1539240" cy="2387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서울시 중랑구 숙선옹주로 </a:t>
              </a:r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6-9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12801" y="6129487"/>
              <a:ext cx="1205865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800" spc="-10" dirty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jenkins,AWS,HTML,CSS</a:t>
              </a:r>
              <a:endParaRPr lang="en-US" altLang="ko-KR" sz="800" spc="-10" dirty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" name="Picture 2" descr="C:\Users\LG\Desktop\KakaoTalk_20170719_01392852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7445567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LG\Desktop\KakaoTalk_20170719_01393267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5120580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Users\LG\Desktop\KakaoTalk_20170719_013937700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8024246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C:\Users\LG\Desktop\KakaoTalk_20170719_01392594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5421485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LG\Desktop\KakaoTalk_20170719_013926168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5715964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LG\Desktop\아카이브\0_아이콘-05.png_170719\아이콘-0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6009472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LG\Desktop\아카이브\0_아이콘-05.png_170719\아이콘-1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7733197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직사각형 134"/>
          <p:cNvSpPr/>
          <p:nvPr/>
        </p:nvSpPr>
        <p:spPr>
          <a:xfrm>
            <a:off x="3563031" y="7735222"/>
            <a:ext cx="11887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800" spc="-1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교환학생 경험 有</a:t>
            </a:r>
            <a:endParaRPr lang="ko-KR" altLang="en-US" sz="800" spc="-1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99"/>
          <p:cNvSpPr/>
          <p:nvPr/>
        </p:nvSpPr>
        <p:spPr>
          <a:xfrm>
            <a:off x="3897248" y="3144101"/>
            <a:ext cx="7499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 C&amp;C </a:t>
            </a:r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통역</a:t>
            </a:r>
            <a:endParaRPr lang="ko-KR" altLang="en-US" sz="800" spc="-6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99"/>
          <p:cNvSpPr/>
          <p:nvPr/>
        </p:nvSpPr>
        <p:spPr>
          <a:xfrm>
            <a:off x="3875658" y="3382226"/>
            <a:ext cx="14103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미래원</a:t>
            </a:r>
            <a:r>
              <a:rPr lang="en-US" altLang="ko-KR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F&amp;C </a:t>
            </a:r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검수 및 포장</a:t>
            </a:r>
            <a:endParaRPr lang="ko-KR" altLang="en-US" sz="800" spc="-6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99"/>
          <p:cNvSpPr/>
          <p:nvPr/>
        </p:nvSpPr>
        <p:spPr>
          <a:xfrm>
            <a:off x="3874388" y="3620351"/>
            <a:ext cx="14503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)OPS </a:t>
            </a:r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응대 및 판매촉진</a:t>
            </a:r>
            <a:endParaRPr lang="ko-KR" altLang="en-US" sz="800" spc="-6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99"/>
          <p:cNvSpPr/>
          <p:nvPr/>
        </p:nvSpPr>
        <p:spPr>
          <a:xfrm>
            <a:off x="3875658" y="3859746"/>
            <a:ext cx="10566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800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잠실야구장 고객응대</a:t>
            </a:r>
            <a:endParaRPr lang="ko-KR" altLang="en-US" sz="800" spc="-6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图片 59" descr="HTML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0955" y="6372225"/>
            <a:ext cx="340360" cy="340360"/>
          </a:xfrm>
          <a:prstGeom prst="rect">
            <a:avLst/>
          </a:prstGeom>
        </p:spPr>
      </p:pic>
      <p:pic>
        <p:nvPicPr>
          <p:cNvPr id="61" name="图片 60" descr="aw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0205" y="6396355"/>
            <a:ext cx="339090" cy="339090"/>
          </a:xfrm>
          <a:prstGeom prst="rect">
            <a:avLst/>
          </a:prstGeom>
        </p:spPr>
      </p:pic>
      <p:pic>
        <p:nvPicPr>
          <p:cNvPr id="62" name="图片 61" descr="spri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0105" y="6396355"/>
            <a:ext cx="716915" cy="341630"/>
          </a:xfrm>
          <a:prstGeom prst="rect">
            <a:avLst/>
          </a:prstGeom>
        </p:spPr>
      </p:pic>
      <p:pic>
        <p:nvPicPr>
          <p:cNvPr id="63" name="图片 62" descr="javascrip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8350" y="6318250"/>
            <a:ext cx="827405" cy="448310"/>
          </a:xfrm>
          <a:prstGeom prst="rect">
            <a:avLst/>
          </a:prstGeom>
        </p:spPr>
      </p:pic>
      <p:pic>
        <p:nvPicPr>
          <p:cNvPr id="64" name="图片 63" descr="mybatis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05480" y="6297295"/>
            <a:ext cx="490855" cy="490855"/>
          </a:xfrm>
          <a:prstGeom prst="rect">
            <a:avLst/>
          </a:prstGeom>
        </p:spPr>
      </p:pic>
      <p:pic>
        <p:nvPicPr>
          <p:cNvPr id="65" name="图片 64" descr="java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7915" y="6343650"/>
            <a:ext cx="876300" cy="438150"/>
          </a:xfrm>
          <a:prstGeom prst="rect">
            <a:avLst/>
          </a:prstGeom>
        </p:spPr>
      </p:pic>
      <p:pic>
        <p:nvPicPr>
          <p:cNvPr id="67" name="图片 66" descr="스크린샷(183)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73880" y="6419215"/>
            <a:ext cx="290830" cy="293370"/>
          </a:xfrm>
          <a:prstGeom prst="rect">
            <a:avLst/>
          </a:prstGeom>
        </p:spPr>
      </p:pic>
      <p:sp>
        <p:nvSpPr>
          <p:cNvPr id="74" name="직사각형 109"/>
          <p:cNvSpPr/>
          <p:nvPr/>
        </p:nvSpPr>
        <p:spPr>
          <a:xfrm>
            <a:off x="5434135" y="6870694"/>
            <a:ext cx="37084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700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endParaRPr lang="en-US" altLang="ko-KR" sz="700" spc="-1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-9122" y="1442"/>
            <a:ext cx="2335168" cy="9903627"/>
            <a:chOff x="-9122" y="12237"/>
            <a:chExt cx="2335168" cy="9903627"/>
          </a:xfrm>
          <a:solidFill>
            <a:schemeClr val="bg2">
              <a:lumMod val="75000"/>
            </a:schemeClr>
          </a:solidFill>
        </p:grpSpPr>
        <p:sp>
          <p:nvSpPr>
            <p:cNvPr id="76" name="직사각형 75"/>
            <p:cNvSpPr/>
            <p:nvPr/>
          </p:nvSpPr>
          <p:spPr>
            <a:xfrm>
              <a:off x="-9122" y="12237"/>
              <a:ext cx="2335168" cy="9903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94343" y="361996"/>
              <a:ext cx="1330523" cy="1330521"/>
              <a:chOff x="501964" y="392478"/>
              <a:chExt cx="1330523" cy="1330521"/>
            </a:xfrm>
            <a:grpFill/>
          </p:grpSpPr>
          <p:sp>
            <p:nvSpPr>
              <p:cNvPr id="114" name="타원 113"/>
              <p:cNvSpPr/>
              <p:nvPr/>
            </p:nvSpPr>
            <p:spPr>
              <a:xfrm>
                <a:off x="544440" y="434953"/>
                <a:ext cx="1245569" cy="1245569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01964" y="392478"/>
                <a:ext cx="1330523" cy="1330521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>
            <a:xfrm>
              <a:off x="306367" y="2904772"/>
              <a:ext cx="1668376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10177" y="4963813"/>
              <a:ext cx="1668376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12844" y="7045042"/>
              <a:ext cx="1668376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00806" y="1785476"/>
              <a:ext cx="716280" cy="3067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bg1">
                        <a:alpha val="39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차백송</a:t>
              </a:r>
              <a:endParaRPr lang="ko-KR" altLang="en-US" sz="1400" b="1" dirty="0">
                <a:ln>
                  <a:solidFill>
                    <a:schemeClr val="bg1">
                      <a:alpha val="39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294702" y="2637894"/>
              <a:ext cx="785151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-10" dirty="0">
                  <a:ln>
                    <a:solidFill>
                      <a:schemeClr val="bg1">
                        <a:alpha val="21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ABOUT ME</a:t>
              </a:r>
              <a:endParaRPr lang="ko-KR" altLang="en-US" sz="900" b="1" spc="-10" dirty="0">
                <a:ln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5936" y="2936776"/>
              <a:ext cx="1836420" cy="8991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저는 </a:t>
              </a:r>
              <a:r>
                <a:rPr 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2013</a:t>
              </a: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년에는 미국에 교환학생을 다녀왔고 </a:t>
              </a:r>
              <a:endParaRPr lang="ko-KR" altLang="en-US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2014</a:t>
              </a: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년부터는 중국에 유학을 다녀왔습니다</a:t>
              </a:r>
              <a:r>
                <a:rPr lang="en-US" altLang="ko-KR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.</a:t>
              </a:r>
              <a:endParaRPr lang="en-US" altLang="ko-KR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보다 많은 것을 경험하고 싶어했고 많은 분야에</a:t>
              </a:r>
              <a:endParaRPr lang="ko-KR" altLang="en-US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도전하려 하며 지금 당사에 이력서를 작성하는 </a:t>
              </a:r>
              <a:endParaRPr lang="ko-KR" altLang="en-US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데에도 현재진행형입니다</a:t>
              </a:r>
              <a:r>
                <a:rPr lang="en-US" altLang="ko-KR" sz="700" spc="-70" dirty="0">
                  <a:ln w="3175"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.</a:t>
              </a:r>
              <a:endParaRPr lang="en-US" altLang="ko-KR" sz="700" spc="-70" dirty="0">
                <a:ln w="3175"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450514" y="4702590"/>
              <a:ext cx="629339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-10" dirty="0" smtClean="0">
                  <a:ln>
                    <a:solidFill>
                      <a:schemeClr val="bg1">
                        <a:alpha val="21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PROFILE</a:t>
              </a:r>
              <a:endParaRPr lang="ko-KR" altLang="en-US" sz="900" b="1" spc="-10" dirty="0">
                <a:ln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159603" y="6776060"/>
              <a:ext cx="930063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-10" dirty="0" smtClean="0">
                  <a:ln>
                    <a:solidFill>
                      <a:schemeClr val="bg1">
                        <a:alpha val="21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CONTACT ME</a:t>
              </a:r>
              <a:endParaRPr lang="ko-KR" altLang="en-US" sz="900" b="1" spc="-10" dirty="0">
                <a:ln>
                  <a:solidFill>
                    <a:schemeClr val="bg1">
                      <a:alpha val="2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9570" y="5074736"/>
              <a:ext cx="66167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1997.03.10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9570" y="5365109"/>
              <a:ext cx="128905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Seoul, Republic of Korea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19570" y="5653292"/>
              <a:ext cx="640715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Developer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9570" y="5952143"/>
              <a:ext cx="154432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JAVA,Spring,Mybatis,Javascript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17769" y="7391184"/>
              <a:ext cx="864870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010-2816-5002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17769" y="7680540"/>
              <a:ext cx="1227455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cha970310@gmail.com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94274" y="7949638"/>
              <a:ext cx="1539240" cy="2387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서울시 중랑구 숙선옹주로 </a:t>
              </a:r>
              <a:r>
                <a:rPr lang="en-US" altLang="ko-KR" sz="800" spc="-10" dirty="0" smtClean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6-9</a:t>
              </a:r>
              <a:endParaRPr lang="en-US" altLang="ko-KR" sz="800" spc="-10" dirty="0" smtClean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12801" y="6129487"/>
              <a:ext cx="1205865" cy="213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spc="-10" dirty="0">
                  <a:ln>
                    <a:solidFill>
                      <a:schemeClr val="bg1">
                        <a:alpha val="27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+mn-ea"/>
                </a:rPr>
                <a:t>jenkins,AWS,HTML,CSS</a:t>
              </a:r>
              <a:endParaRPr lang="en-US" altLang="ko-KR" sz="800" spc="-10" dirty="0">
                <a:ln>
                  <a:solidFill>
                    <a:schemeClr val="bg1">
                      <a:alpha val="27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4" name="Picture 2" descr="C:\Users\LG\Desktop\KakaoTalk_20170719_01392852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7445567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C:\Users\LG\Desktop\KakaoTalk_20170719_01393267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5120580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5" descr="C:\Users\LG\Desktop\KakaoTalk_20170719_0139377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18" y="8009641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LG\Desktop\KakaoTalk_20170719_01392594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5421485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LG\Desktop\KakaoTalk_20170719_01392616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5715964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7" descr="C:\Users\LG\Desktop\아카이브\0_아이콘-05.png_170719\아이콘-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6009472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8" descr="C:\Users\LG\Desktop\아카이브\0_아이콘-05.png_170719\아이콘-1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" y="7733197"/>
              <a:ext cx="155575" cy="15557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6" name="직선 연결선 115"/>
          <p:cNvCxnSpPr/>
          <p:nvPr/>
        </p:nvCxnSpPr>
        <p:spPr>
          <a:xfrm>
            <a:off x="2656472" y="8369859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직사각형 116"/>
          <p:cNvSpPr/>
          <p:nvPr/>
        </p:nvSpPr>
        <p:spPr>
          <a:xfrm>
            <a:off x="2655208" y="8165560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33102" y="8099646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입사 후 포부</a:t>
            </a:r>
            <a:endParaRPr lang="ko-KR" altLang="en-US" sz="9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53833" y="6820545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직사각형 119"/>
          <p:cNvSpPr/>
          <p:nvPr/>
        </p:nvSpPr>
        <p:spPr>
          <a:xfrm>
            <a:off x="2655208" y="6616246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33102" y="6550332"/>
            <a:ext cx="13035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지원 업무와의 적합성</a:t>
            </a:r>
            <a:endParaRPr lang="ko-KR" altLang="en-US" sz="9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2653833" y="4522872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직사각형 122"/>
          <p:cNvSpPr/>
          <p:nvPr/>
        </p:nvSpPr>
        <p:spPr>
          <a:xfrm>
            <a:off x="2655208" y="4318573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633102" y="4252659"/>
            <a:ext cx="8210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강점 </a:t>
            </a:r>
            <a:r>
              <a:rPr lang="en-US" altLang="ko-KR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&amp; </a:t>
            </a:r>
            <a:r>
              <a:rPr lang="ko-KR" altLang="en-US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약점</a:t>
            </a:r>
            <a:endParaRPr lang="ko-KR" altLang="en-US" sz="9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2653833" y="2562903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직사각형 160"/>
          <p:cNvSpPr/>
          <p:nvPr/>
        </p:nvSpPr>
        <p:spPr>
          <a:xfrm>
            <a:off x="2655208" y="2358604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33102" y="229269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성장배경</a:t>
            </a:r>
            <a:endParaRPr lang="ko-KR" altLang="en-US" sz="9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2653833" y="728237"/>
            <a:ext cx="3842128" cy="0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직사각형 163"/>
          <p:cNvSpPr/>
          <p:nvPr/>
        </p:nvSpPr>
        <p:spPr>
          <a:xfrm>
            <a:off x="2655208" y="523938"/>
            <a:ext cx="23946" cy="99005"/>
          </a:xfrm>
          <a:prstGeom prst="rect">
            <a:avLst/>
          </a:prstGeom>
          <a:solidFill>
            <a:srgbClr val="329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633102" y="45802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</a:rPr>
              <a:t>지원동기</a:t>
            </a:r>
            <a:endParaRPr lang="ko-KR" altLang="en-US" sz="9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69984" y="8468283"/>
            <a:ext cx="555625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“Global”</a:t>
            </a:r>
            <a:endParaRPr lang="ko-KR" altLang="en-US" sz="800" dirty="0">
              <a:solidFill>
                <a:srgbClr val="3290ED"/>
              </a:solidFill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569984" y="6897788"/>
            <a:ext cx="90551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“</a:t>
            </a:r>
            <a:r>
              <a:rPr lang="ko-KR" altLang="en-US" sz="800" dirty="0" err="1" smtClean="0">
                <a:solidFill>
                  <a:srgbClr val="3290ED"/>
                </a:solidFill>
                <a:latin typeface="+mn-ea"/>
              </a:rPr>
              <a:t>소통형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 개발자</a:t>
            </a:r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”</a:t>
            </a:r>
            <a:endParaRPr lang="ko-KR" altLang="en-US" sz="800" dirty="0">
              <a:solidFill>
                <a:srgbClr val="3290ED"/>
              </a:solidFill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69984" y="4620060"/>
            <a:ext cx="1461135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3290ED"/>
                </a:solidFill>
                <a:latin typeface="+mn-ea"/>
              </a:rPr>
              <a:t>“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프로그래밍 또한 언어이다</a:t>
            </a:r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.</a:t>
            </a:r>
            <a:r>
              <a:rPr lang="en-US" sz="800" dirty="0" smtClean="0">
                <a:solidFill>
                  <a:srgbClr val="3290ED"/>
                </a:solidFill>
                <a:latin typeface="+mn-ea"/>
              </a:rPr>
              <a:t>”</a:t>
            </a:r>
            <a:endParaRPr lang="en-US" sz="800" dirty="0">
              <a:solidFill>
                <a:srgbClr val="3290ED"/>
              </a:solidFill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69984" y="2665658"/>
            <a:ext cx="66675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“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自强不息</a:t>
            </a:r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”</a:t>
            </a:r>
            <a:endParaRPr lang="ko-KR" altLang="en-US" sz="800" dirty="0">
              <a:solidFill>
                <a:srgbClr val="3290ED"/>
              </a:solidFill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69984" y="823144"/>
            <a:ext cx="114935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3290ED"/>
                </a:solidFill>
                <a:latin typeface="+mn-ea"/>
              </a:rPr>
              <a:t>“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현재 모든 것은 </a:t>
            </a:r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IT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로</a:t>
            </a:r>
            <a:r>
              <a:rPr lang="en-US" sz="800" dirty="0" smtClean="0">
                <a:solidFill>
                  <a:srgbClr val="3290ED"/>
                </a:solidFill>
                <a:latin typeface="+mn-ea"/>
              </a:rPr>
              <a:t>”</a:t>
            </a:r>
            <a:endParaRPr lang="en-US" sz="800" dirty="0">
              <a:solidFill>
                <a:srgbClr val="3290ED"/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572099" y="2861917"/>
            <a:ext cx="4011582" cy="99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학창</a:t>
            </a:r>
            <a:r>
              <a:rPr lang="ko-KR" altLang="en-US" sz="800" spc="-30" dirty="0" smtClean="0">
                <a:latin typeface="+mn-ea"/>
              </a:rPr>
              <a:t>시절 항상 새로운 기회에 도전하는 자세를 길러 왔습니다</a:t>
            </a:r>
            <a:r>
              <a:rPr lang="en-US" altLang="ko-KR" sz="800" spc="-30" dirty="0" smtClean="0">
                <a:latin typeface="+mn-ea"/>
              </a:rPr>
              <a:t>.</a:t>
            </a:r>
            <a:endParaRPr lang="en-US" altLang="ko-KR" sz="800" spc="-30" dirty="0" smtClean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특히 </a:t>
            </a:r>
            <a:r>
              <a:rPr lang="en-US" altLang="ko-KR" sz="800" spc="-30" dirty="0" smtClean="0">
                <a:latin typeface="+mn-ea"/>
              </a:rPr>
              <a:t>2019</a:t>
            </a:r>
            <a:r>
              <a:rPr lang="ko-KR" altLang="en-US" sz="800" spc="-30" dirty="0" smtClean="0">
                <a:latin typeface="+mn-ea"/>
              </a:rPr>
              <a:t>년 </a:t>
            </a:r>
            <a:r>
              <a:rPr lang="ko-KR" altLang="en-US" sz="800" spc="-30" dirty="0" err="1" smtClean="0">
                <a:latin typeface="+mn-ea"/>
              </a:rPr>
              <a:t>창업경진대회</a:t>
            </a:r>
            <a:r>
              <a:rPr lang="ko-KR" altLang="en-US" sz="800" spc="-30" dirty="0" smtClean="0">
                <a:latin typeface="+mn-ea"/>
              </a:rPr>
              <a:t> 당시</a:t>
            </a:r>
            <a:r>
              <a:rPr lang="en-US" altLang="ko-KR" sz="800" spc="-30" dirty="0">
                <a:latin typeface="+mn-ea"/>
              </a:rPr>
              <a:t> </a:t>
            </a:r>
            <a:r>
              <a:rPr lang="ko-KR" altLang="en-US" sz="800" spc="-30" dirty="0" smtClean="0">
                <a:latin typeface="+mn-ea"/>
              </a:rPr>
              <a:t>도전정신을 발휘하며</a:t>
            </a:r>
            <a:r>
              <a:rPr lang="en-US" altLang="ko-KR" sz="800" spc="-30" dirty="0" smtClean="0">
                <a:latin typeface="+mn-ea"/>
              </a:rPr>
              <a:t>, </a:t>
            </a:r>
            <a:r>
              <a:rPr lang="ko-KR" altLang="en-US" sz="800" spc="-30" dirty="0" err="1" smtClean="0">
                <a:latin typeface="+mn-ea"/>
              </a:rPr>
              <a:t>취업 뿐만 아니라 창업에 대해서도 지식을 쌓으려고 노력했습니다</a:t>
            </a:r>
            <a:r>
              <a:rPr lang="en-US" altLang="ko-KR" sz="800" spc="-30" dirty="0" err="1" smtClean="0">
                <a:latin typeface="+mn-ea"/>
              </a:rPr>
              <a:t>.</a:t>
            </a:r>
            <a:r>
              <a:rPr lang="ko-KR" altLang="en-US" sz="800" spc="-30" dirty="0" err="1" smtClean="0">
                <a:latin typeface="+mn-ea"/>
              </a:rPr>
              <a:t>낯선 타지에서 부모님과 떨어져 생활하며 팀원들과</a:t>
            </a:r>
            <a:r>
              <a:rPr lang="ko-KR" altLang="en-US" sz="800" spc="-30" dirty="0" smtClean="0">
                <a:latin typeface="+mn-ea"/>
              </a:rPr>
              <a:t> 임무를 수행하기 위해</a:t>
            </a:r>
            <a:r>
              <a:rPr lang="en-US" altLang="ko-KR" sz="800" spc="-30" dirty="0">
                <a:latin typeface="+mn-ea"/>
              </a:rPr>
              <a:t> </a:t>
            </a:r>
            <a:r>
              <a:rPr lang="ko-KR" altLang="en-US" sz="800" spc="-30" dirty="0" smtClean="0">
                <a:latin typeface="+mn-ea"/>
              </a:rPr>
              <a:t>매일 창업에 대한 배경지식을 쌓고</a:t>
            </a:r>
            <a:r>
              <a:rPr lang="en-US" altLang="ko-KR" sz="800" spc="-30" dirty="0" smtClean="0">
                <a:latin typeface="+mn-ea"/>
              </a:rPr>
              <a:t>, </a:t>
            </a:r>
            <a:r>
              <a:rPr lang="ko-KR" altLang="en-US" sz="800" spc="-30" dirty="0" smtClean="0">
                <a:latin typeface="+mn-ea"/>
              </a:rPr>
              <a:t>수차례 팀원들과 소통하며 협업했고</a:t>
            </a:r>
            <a:r>
              <a:rPr lang="en-US" altLang="ko-KR" sz="800" spc="-30" dirty="0" smtClean="0">
                <a:latin typeface="+mn-ea"/>
              </a:rPr>
              <a:t>,</a:t>
            </a:r>
            <a:r>
              <a:rPr lang="ko-KR" altLang="en-US" sz="800" spc="-30" dirty="0" smtClean="0">
                <a:latin typeface="+mn-ea"/>
              </a:rPr>
              <a:t>그 결과 능력을 인정받아 최우수상을 수상하는 영예를 얻었습니다</a:t>
            </a:r>
            <a:r>
              <a:rPr lang="en-US" altLang="ko-KR" sz="800" spc="-30" dirty="0" smtClean="0">
                <a:latin typeface="+mn-ea"/>
              </a:rPr>
              <a:t>. </a:t>
            </a:r>
            <a:r>
              <a:rPr lang="ko-KR" altLang="en-US" sz="800" spc="-30" dirty="0" smtClean="0">
                <a:latin typeface="+mn-ea"/>
              </a:rPr>
              <a:t>프로그래밍과는 아직 낯선 친구이지만 유학생활에서 배운 지식과 위 도전 자세를 보다 색다르게 융합하여 높은 성과를 달성하는 개발자가 되겠습니다</a:t>
            </a:r>
            <a:r>
              <a:rPr lang="en-US" altLang="ko-KR" sz="800" spc="-30" dirty="0" smtClean="0">
                <a:latin typeface="+mn-ea"/>
              </a:rPr>
              <a:t>.</a:t>
            </a:r>
            <a:endParaRPr lang="en-US" altLang="ko-KR" sz="800" spc="-3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572281" y="4803754"/>
            <a:ext cx="4011582" cy="73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사춘기부터 유학을 경험한 저는 영어와 중국어라는 언어를 꾸준히 배워왔습니다 이러한 경험과 지식은 남들과 다른 저만의 차별화된 강점입니다</a:t>
            </a:r>
            <a:r>
              <a:rPr lang="en-US" altLang="ko-KR" sz="800" spc="-30" dirty="0" smtClean="0">
                <a:latin typeface="+mn-ea"/>
              </a:rPr>
              <a:t>. </a:t>
            </a:r>
            <a:r>
              <a:rPr lang="ko-KR" altLang="en-US" sz="800" spc="-30" dirty="0" smtClean="0">
                <a:latin typeface="+mn-ea"/>
              </a:rPr>
              <a:t>프로그래밍을 배우면서도 영어라는 언어는 프로그래밍 언어의 전반적 구조를 이해하고 문서를 보거나  기성 코드를 보며 </a:t>
            </a:r>
            <a:r>
              <a:rPr lang="ko-KR" altLang="en-US" sz="800" spc="-30" dirty="0" err="1" smtClean="0">
                <a:latin typeface="+mn-ea"/>
              </a:rPr>
              <a:t>관련</a:t>
            </a:r>
            <a:r>
              <a:rPr lang="ko-KR" altLang="en-US" sz="800" spc="-30" dirty="0" smtClean="0">
                <a:latin typeface="+mn-ea"/>
              </a:rPr>
              <a:t> 지식을 습득 할 수 있었습니다</a:t>
            </a:r>
            <a:r>
              <a:rPr lang="en-US" altLang="ko-KR" sz="800" spc="-30" dirty="0" smtClean="0">
                <a:latin typeface="+mn-ea"/>
              </a:rPr>
              <a:t>. </a:t>
            </a:r>
            <a:r>
              <a:rPr lang="ko-KR" altLang="en-US" sz="800" spc="-30" dirty="0" smtClean="0">
                <a:latin typeface="+mn-ea"/>
              </a:rPr>
              <a:t>이 경험은 </a:t>
            </a:r>
            <a:r>
              <a:rPr lang="ko-KR" altLang="en-US" sz="800" spc="-30" dirty="0" err="1" smtClean="0">
                <a:latin typeface="+mn-ea"/>
              </a:rPr>
              <a:t>앞으로 제가 개발자의 길을 걷는 데에도 유용할 것이라 믿어 의심치 않습니다</a:t>
            </a:r>
            <a:r>
              <a:rPr lang="en-US" altLang="ko-KR" sz="800" spc="-30" dirty="0" err="1" smtClean="0">
                <a:latin typeface="+mn-ea"/>
              </a:rPr>
              <a:t>.</a:t>
            </a:r>
            <a:endParaRPr lang="en-US" altLang="ko-KR" sz="800" spc="-30" dirty="0" err="1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572281" y="5705215"/>
            <a:ext cx="4011582" cy="86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  <a:sym typeface="+mn-ea"/>
              </a:rPr>
              <a:t>저는 앞서 기술하였듯이 유학생활을 꽤 오래하였지만</a:t>
            </a:r>
            <a:r>
              <a:rPr lang="en-US" altLang="ko-KR" sz="800" spc="-30" dirty="0" smtClean="0">
                <a:latin typeface="+mn-ea"/>
                <a:sym typeface="+mn-ea"/>
              </a:rPr>
              <a:t>,</a:t>
            </a:r>
            <a:r>
              <a:rPr lang="ko-KR" altLang="en-US" sz="800" spc="-30" dirty="0" smtClean="0">
                <a:latin typeface="+mn-ea"/>
                <a:sym typeface="+mn-ea"/>
              </a:rPr>
              <a:t>정말 어렸을 때부터 유학한 친구들에 비해서는 다소 늦은 감이 있었습니다</a:t>
            </a:r>
            <a:r>
              <a:rPr lang="en-US" altLang="ko-KR" sz="800" spc="-30" dirty="0" smtClean="0">
                <a:latin typeface="+mn-ea"/>
                <a:sym typeface="+mn-ea"/>
              </a:rPr>
              <a:t>. </a:t>
            </a:r>
            <a:r>
              <a:rPr lang="ko-KR" altLang="en-US" sz="800" spc="-30" dirty="0" smtClean="0">
                <a:latin typeface="+mn-ea"/>
                <a:sym typeface="+mn-ea"/>
              </a:rPr>
              <a:t>그러나 늦었던 만큼 저는 노력하였고 그 결과 중국인민대학에 진학하게 되었습니다</a:t>
            </a:r>
            <a:r>
              <a:rPr lang="en-US" altLang="ko-KR" sz="800" spc="-30" dirty="0" smtClean="0">
                <a:latin typeface="+mn-ea"/>
                <a:sym typeface="+mn-ea"/>
              </a:rPr>
              <a:t>. </a:t>
            </a:r>
            <a:r>
              <a:rPr lang="ko-KR" altLang="en-US" sz="800" spc="-30" dirty="0" smtClean="0">
                <a:latin typeface="+mn-ea"/>
                <a:sym typeface="+mn-ea"/>
              </a:rPr>
              <a:t>또한</a:t>
            </a:r>
            <a:r>
              <a:rPr lang="ko-KR" altLang="en-US" sz="800" spc="-30" dirty="0" smtClean="0">
                <a:latin typeface="+mn-ea"/>
                <a:sym typeface="+mn-ea"/>
              </a:rPr>
              <a:t> </a:t>
            </a:r>
            <a:r>
              <a:rPr lang="ko-KR" altLang="en-US" sz="800" spc="-30" dirty="0" err="1" smtClean="0">
                <a:latin typeface="+mn-ea"/>
                <a:sym typeface="+mn-ea"/>
              </a:rPr>
              <a:t>대학시절 </a:t>
            </a:r>
            <a:r>
              <a:rPr lang="ko-KR" altLang="en-US" sz="800" spc="-30" dirty="0" smtClean="0">
                <a:latin typeface="+mn-ea"/>
                <a:sym typeface="+mn-ea"/>
              </a:rPr>
              <a:t>다양한 활동을 수행하면서 </a:t>
            </a:r>
            <a:r>
              <a:rPr lang="ko-KR" altLang="en-US" sz="800" spc="-30" dirty="0" err="1" smtClean="0">
                <a:latin typeface="+mn-ea"/>
                <a:sym typeface="+mn-ea"/>
              </a:rPr>
              <a:t>프로그래밍에 대해 줄곧 접할 기회가 많았지만 다소 늦게 시작했고 관련 직장에 경력이 없습니다</a:t>
            </a:r>
            <a:r>
              <a:rPr lang="en-US" altLang="ko-KR" sz="800" spc="-30" dirty="0" err="1" smtClean="0">
                <a:latin typeface="+mn-ea"/>
                <a:sym typeface="+mn-ea"/>
              </a:rPr>
              <a:t>. </a:t>
            </a:r>
            <a:r>
              <a:rPr lang="ko-KR" altLang="en-US" sz="800" spc="-30" dirty="0" smtClean="0">
                <a:latin typeface="+mn-ea"/>
              </a:rPr>
              <a:t>하지만 국비학원을 통해 쌓은 정보력과 </a:t>
            </a:r>
            <a:r>
              <a:rPr lang="ko-KR" altLang="en-US" sz="800" spc="-30" dirty="0" err="1" smtClean="0">
                <a:latin typeface="+mn-ea"/>
              </a:rPr>
              <a:t>습득력을</a:t>
            </a:r>
            <a:r>
              <a:rPr lang="ko-KR" altLang="en-US" sz="800" spc="-30" dirty="0" smtClean="0">
                <a:latin typeface="+mn-ea"/>
              </a:rPr>
              <a:t> 바탕으로 실무에서도 최고의 결과를 위해 노력하는 개발자</a:t>
            </a:r>
            <a:r>
              <a:rPr lang="ko-KR" altLang="en-US" sz="800" spc="-30" dirty="0" smtClean="0">
                <a:latin typeface="+mn-ea"/>
              </a:rPr>
              <a:t>가 되겠습니다</a:t>
            </a:r>
            <a:r>
              <a:rPr lang="en-US" altLang="ko-KR" sz="800" spc="-30" dirty="0" smtClean="0">
                <a:latin typeface="+mn-ea"/>
              </a:rPr>
              <a:t>. </a:t>
            </a:r>
            <a:endParaRPr lang="en-US" altLang="ko-KR" sz="800" spc="-30" dirty="0" smtClean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69984" y="8690421"/>
            <a:ext cx="4011582" cy="86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본사에 입사한다면 최근 해외 전망이 좋지않고 국내를 비롯하여 전세계가 공황에 빠져있습니다</a:t>
            </a:r>
            <a:r>
              <a:rPr lang="en-US" altLang="ko-KR" sz="800" spc="-30" dirty="0" smtClean="0">
                <a:latin typeface="+mn-ea"/>
              </a:rPr>
              <a:t>. </a:t>
            </a:r>
            <a:r>
              <a:rPr lang="ko-KR" altLang="en-US" sz="800" spc="-30" dirty="0" smtClean="0">
                <a:latin typeface="+mn-ea"/>
              </a:rPr>
              <a:t>하지만 저희는 이또한 이겨낼 것이고 국내 뿐만 아니라 </a:t>
            </a:r>
            <a:r>
              <a:rPr lang="en-US" altLang="ko-KR" sz="800" spc="-30" dirty="0" smtClean="0">
                <a:latin typeface="+mn-ea"/>
              </a:rPr>
              <a:t>IT</a:t>
            </a:r>
            <a:r>
              <a:rPr lang="ko-KR" altLang="en-US" sz="800" spc="-30" dirty="0" smtClean="0">
                <a:latin typeface="+mn-ea"/>
              </a:rPr>
              <a:t> 시장을 긴밀히 파악하고 당사와 해외까지 뻗어나가기 위해 노력 하는 개발자</a:t>
            </a:r>
            <a:r>
              <a:rPr lang="ko-KR" altLang="en-US" sz="800" spc="-30" dirty="0" smtClean="0">
                <a:latin typeface="+mn-ea"/>
              </a:rPr>
              <a:t>가 될 것입니다</a:t>
            </a:r>
            <a:r>
              <a:rPr lang="en-US" altLang="ko-KR" sz="800" spc="-30" dirty="0" smtClean="0">
                <a:latin typeface="+mn-ea"/>
              </a:rPr>
              <a:t>. </a:t>
            </a:r>
            <a:endParaRPr lang="en-US" altLang="ko-KR" sz="800" spc="-30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세계로 뻗어나가는 과정에서 해외에서 수행해야 하는 업무도 많아질 겁니다</a:t>
            </a:r>
            <a:r>
              <a:rPr lang="en-US" altLang="ko-KR" sz="800" spc="-30" dirty="0" smtClean="0">
                <a:latin typeface="+mn-ea"/>
              </a:rPr>
              <a:t>. </a:t>
            </a:r>
            <a:endParaRPr lang="en-US" altLang="ko-KR" sz="800" spc="-30" dirty="0" smtClean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유학경험을 바탕으로</a:t>
            </a:r>
            <a:r>
              <a:rPr lang="ko-KR" altLang="en-US" sz="800" spc="-30" dirty="0" smtClean="0">
                <a:latin typeface="+mn-ea"/>
              </a:rPr>
              <a:t> 바탕으로</a:t>
            </a:r>
            <a:r>
              <a:rPr lang="en-US" altLang="ko-KR" sz="800" spc="-30" dirty="0">
                <a:latin typeface="+mn-ea"/>
              </a:rPr>
              <a:t> </a:t>
            </a:r>
            <a:r>
              <a:rPr lang="ko-KR" altLang="en-US" sz="800" spc="-30" dirty="0" smtClean="0">
                <a:latin typeface="+mn-ea"/>
              </a:rPr>
              <a:t>해외기회가 주어졌을 때 어디서든 맡은 업무를 완수할 수 있는 인재가 되겠습니다</a:t>
            </a:r>
            <a:r>
              <a:rPr lang="en-US" altLang="ko-KR" sz="800" spc="-30" dirty="0" smtClean="0">
                <a:latin typeface="+mn-ea"/>
              </a:rPr>
              <a:t>.</a:t>
            </a:r>
            <a:endParaRPr lang="en-US" altLang="ko-KR" sz="800" spc="-30" dirty="0" smtClean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0149" y="7081338"/>
            <a:ext cx="4011582" cy="86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800" spc="-30" dirty="0" err="1" smtClean="0">
                <a:latin typeface="+mn-ea"/>
              </a:rPr>
              <a:t>대학교를 다니던 와중에도 방학이 되면 귀국하여서 여러 분야의 아르바이트를 해왔습니다</a:t>
            </a:r>
            <a:r>
              <a:rPr lang="en-US" altLang="ko-KR" sz="800" spc="-30" dirty="0" smtClean="0">
                <a:latin typeface="+mn-ea"/>
              </a:rPr>
              <a:t> </a:t>
            </a:r>
            <a:r>
              <a:rPr lang="ko-KR" altLang="en-US" sz="800" spc="-30" dirty="0" smtClean="0">
                <a:latin typeface="+mn-ea"/>
              </a:rPr>
              <a:t>그 과정에서 상대방과 소통하는 능력</a:t>
            </a:r>
            <a:r>
              <a:rPr lang="ko-KR" sz="800" spc="-30" dirty="0" smtClean="0">
                <a:latin typeface="+mn-ea"/>
              </a:rPr>
              <a:t>과 조금의 사회생활을 배웠습니다</a:t>
            </a:r>
            <a:r>
              <a:rPr lang="en-US" altLang="ko-KR" sz="800" spc="-30" dirty="0" smtClean="0">
                <a:latin typeface="+mn-ea"/>
              </a:rPr>
              <a:t>.</a:t>
            </a:r>
            <a:endParaRPr lang="en-US" altLang="ko-KR" sz="800" spc="-30" dirty="0" smtClean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커뮤니케이션 능력은 </a:t>
            </a:r>
            <a:r>
              <a:rPr lang="ko-KR" altLang="en-US" sz="800" spc="-30" dirty="0" err="1" smtClean="0">
                <a:latin typeface="+mn-ea"/>
              </a:rPr>
              <a:t>개발자로서</a:t>
            </a:r>
            <a:r>
              <a:rPr lang="ko-KR" altLang="en-US" sz="800" spc="-30" dirty="0" smtClean="0">
                <a:latin typeface="+mn-ea"/>
              </a:rPr>
              <a:t> 직무수행 뿐 아니라 협업프로젝트에</a:t>
            </a:r>
            <a:r>
              <a:rPr lang="ko-KR" altLang="en-US" sz="800" spc="-30" dirty="0" smtClean="0">
                <a:latin typeface="+mn-ea"/>
              </a:rPr>
              <a:t> 큰 보탬이 될 것이라 생각합니다</a:t>
            </a:r>
            <a:r>
              <a:rPr lang="en-US" altLang="ko-KR" sz="800" spc="-30" dirty="0" smtClean="0">
                <a:latin typeface="+mn-ea"/>
              </a:rPr>
              <a:t>. </a:t>
            </a:r>
            <a:r>
              <a:rPr lang="ko-KR" altLang="en-US" sz="800" spc="-30" dirty="0" smtClean="0">
                <a:latin typeface="+mn-ea"/>
              </a:rPr>
              <a:t>이를 바탕으로 부서 간 일어날 수 있는 문제를 조율하며 진정한 </a:t>
            </a:r>
            <a:r>
              <a:rPr lang="en-US" altLang="ko-KR" sz="800" spc="-30" dirty="0" smtClean="0">
                <a:latin typeface="+mn-ea"/>
              </a:rPr>
              <a:t>‘</a:t>
            </a:r>
            <a:r>
              <a:rPr lang="ko-KR" altLang="en-US" sz="800" spc="-30" dirty="0" err="1" smtClean="0">
                <a:latin typeface="+mn-ea"/>
              </a:rPr>
              <a:t>소통형</a:t>
            </a:r>
            <a:r>
              <a:rPr lang="ko-KR" altLang="en-US" sz="800" spc="-30" dirty="0" smtClean="0">
                <a:latin typeface="+mn-ea"/>
              </a:rPr>
              <a:t> 인재</a:t>
            </a:r>
            <a:r>
              <a:rPr lang="en-US" altLang="ko-KR" sz="800" spc="-30" dirty="0" smtClean="0">
                <a:latin typeface="+mn-ea"/>
              </a:rPr>
              <a:t>’</a:t>
            </a:r>
            <a:r>
              <a:rPr lang="ko-KR" altLang="en-US" sz="800" spc="-30" dirty="0" smtClean="0">
                <a:latin typeface="+mn-ea"/>
              </a:rPr>
              <a:t>로서 동료들과 상생해 나가는 모습을 보여드리겠습니다</a:t>
            </a:r>
            <a:r>
              <a:rPr lang="en-US" altLang="ko-KR" sz="800" spc="-30" dirty="0" smtClean="0">
                <a:latin typeface="+mn-ea"/>
              </a:rPr>
              <a:t>.</a:t>
            </a:r>
            <a:endParaRPr lang="en-US" altLang="ko-KR" sz="800" spc="-30" dirty="0" smtClean="0"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ko-KR" sz="800" spc="-30" dirty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569106" y="1011750"/>
            <a:ext cx="4011582" cy="86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800" spc="-30" dirty="0" smtClean="0">
                <a:latin typeface="+mn-ea"/>
              </a:rPr>
              <a:t>어렸을 때부터 컴퓨터에 관심이 많았던 저는</a:t>
            </a:r>
            <a:r>
              <a:rPr lang="en-US" altLang="ko-KR" sz="800" spc="-30" dirty="0" smtClean="0">
                <a:latin typeface="+mn-ea"/>
              </a:rPr>
              <a:t>, </a:t>
            </a:r>
            <a:r>
              <a:rPr lang="ko-KR" altLang="en-US" sz="800" spc="-30" dirty="0" smtClean="0">
                <a:latin typeface="+mn-ea"/>
              </a:rPr>
              <a:t>장래희망 기입란에 </a:t>
            </a:r>
            <a:r>
              <a:rPr lang="en-US" altLang="ko-KR" sz="800" spc="-30" dirty="0" smtClean="0">
                <a:latin typeface="+mn-ea"/>
              </a:rPr>
              <a:t>“</a:t>
            </a:r>
            <a:r>
              <a:rPr lang="ko-KR" altLang="en-US" sz="800" spc="-30" dirty="0" smtClean="0">
                <a:latin typeface="+mn-ea"/>
              </a:rPr>
              <a:t>프로게이머</a:t>
            </a:r>
            <a:r>
              <a:rPr lang="en-US" altLang="ko-KR" sz="800" spc="-30" dirty="0" smtClean="0">
                <a:latin typeface="+mn-ea"/>
              </a:rPr>
              <a:t>”</a:t>
            </a:r>
            <a:r>
              <a:rPr lang="ko-KR" altLang="en-US" sz="800" spc="-30" dirty="0" smtClean="0">
                <a:latin typeface="+mn-ea"/>
              </a:rPr>
              <a:t>를 </a:t>
            </a:r>
            <a:r>
              <a:rPr lang="ko-KR" altLang="en-US" sz="800" spc="-30" dirty="0" err="1" smtClean="0">
                <a:latin typeface="+mn-ea"/>
              </a:rPr>
              <a:t>작성하려다 </a:t>
            </a:r>
            <a:r>
              <a:rPr lang="en-US" altLang="ko-KR" sz="800" spc="-30" dirty="0" err="1" smtClean="0">
                <a:latin typeface="+mn-ea"/>
              </a:rPr>
              <a:t>“</a:t>
            </a:r>
            <a:r>
              <a:rPr lang="ko-KR" altLang="en-US" sz="800" spc="-30" dirty="0" err="1" smtClean="0">
                <a:latin typeface="+mn-ea"/>
              </a:rPr>
              <a:t>프로그래머</a:t>
            </a:r>
            <a:r>
              <a:rPr lang="en-US" altLang="ko-KR" sz="800" spc="-30" dirty="0" err="1" smtClean="0">
                <a:latin typeface="+mn-ea"/>
              </a:rPr>
              <a:t>”</a:t>
            </a:r>
            <a:r>
              <a:rPr lang="ko-KR" altLang="en-US" sz="800" spc="-30" dirty="0" err="1" smtClean="0">
                <a:latin typeface="+mn-ea"/>
              </a:rPr>
              <a:t>라고 했던 때가 있었습니다</a:t>
            </a:r>
            <a:r>
              <a:rPr lang="en-US" altLang="ko-KR" sz="800" spc="-30" dirty="0" err="1" smtClean="0">
                <a:latin typeface="+mn-ea"/>
              </a:rPr>
              <a:t>.</a:t>
            </a:r>
            <a:r>
              <a:rPr lang="ko-KR" sz="800" spc="-30" dirty="0" err="1" smtClean="0">
                <a:latin typeface="+mn-ea"/>
              </a:rPr>
              <a:t>그 당시에는 프로그래머라는 직업이 어떤 직업인지도 전혀 몰랐고 성장하면서도 진입장벽이 다소 높다고만 생각해왔지만 우연한 계기로 프로그래밍에 접하게 되었습니다</a:t>
            </a:r>
            <a:r>
              <a:rPr lang="en-US" altLang="ko-KR" sz="800" spc="-30" dirty="0" err="1" smtClean="0">
                <a:latin typeface="+mn-ea"/>
              </a:rPr>
              <a:t>. </a:t>
            </a:r>
            <a:r>
              <a:rPr lang="ko-KR" altLang="en-US" sz="800" spc="-30" dirty="0" err="1" smtClean="0">
                <a:latin typeface="+mn-ea"/>
              </a:rPr>
              <a:t>저희가 살고있는 현 시대에서는 모든 것을 </a:t>
            </a:r>
            <a:r>
              <a:rPr lang="en-US" altLang="ko-KR" sz="800" spc="-30" dirty="0" err="1" smtClean="0">
                <a:latin typeface="+mn-ea"/>
              </a:rPr>
              <a:t>IT</a:t>
            </a:r>
            <a:r>
              <a:rPr lang="ko-KR" altLang="en-US" sz="800" spc="-30" dirty="0" err="1" smtClean="0">
                <a:latin typeface="+mn-ea"/>
              </a:rPr>
              <a:t>와 융합시키려 합니다</a:t>
            </a:r>
            <a:r>
              <a:rPr lang="en-US" altLang="ko-KR" sz="800" spc="-30" dirty="0" err="1" smtClean="0">
                <a:latin typeface="+mn-ea"/>
              </a:rPr>
              <a:t>.</a:t>
            </a:r>
            <a:r>
              <a:rPr lang="ko-KR" altLang="en-US" sz="800" spc="-30" dirty="0" err="1" smtClean="0">
                <a:latin typeface="+mn-ea"/>
              </a:rPr>
              <a:t>비록 경험도 부족하고 조금 늦은 경향도 있지만</a:t>
            </a:r>
            <a:r>
              <a:rPr lang="en-US" altLang="ko-KR" sz="800" spc="-30" dirty="0" err="1" smtClean="0">
                <a:latin typeface="+mn-ea"/>
              </a:rPr>
              <a:t>,</a:t>
            </a:r>
            <a:r>
              <a:rPr lang="ko-KR" altLang="en-US" sz="800" spc="-30" dirty="0" err="1" smtClean="0">
                <a:latin typeface="+mn-ea"/>
              </a:rPr>
              <a:t>당사의 </a:t>
            </a:r>
            <a:r>
              <a:rPr lang="en-US" altLang="ko-KR" sz="800" spc="-30" dirty="0" err="1" smtClean="0">
                <a:latin typeface="+mn-ea"/>
              </a:rPr>
              <a:t>IT</a:t>
            </a:r>
            <a:r>
              <a:rPr lang="ko-KR" altLang="en-US" sz="800" spc="-30" dirty="0" err="1" smtClean="0">
                <a:latin typeface="+mn-ea"/>
              </a:rPr>
              <a:t>산업 발전에 조금이나마 보탬이 되고 싶어 지원하게 되었습니다</a:t>
            </a:r>
            <a:r>
              <a:rPr lang="en-US" altLang="ko-KR" sz="800" spc="-30" dirty="0" err="1" smtClean="0">
                <a:latin typeface="+mn-ea"/>
              </a:rPr>
              <a:t>.</a:t>
            </a:r>
            <a:r>
              <a:rPr lang="ko-KR" altLang="en-US" sz="800" spc="-30" dirty="0" err="1" smtClean="0">
                <a:latin typeface="+mn-ea"/>
              </a:rPr>
              <a:t> </a:t>
            </a:r>
            <a:endParaRPr lang="ko-KR" altLang="en-US" sz="800" spc="-30" dirty="0" err="1" smtClean="0"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572524" y="5491765"/>
            <a:ext cx="1506855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“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위기 또한 종국에는</a:t>
            </a:r>
            <a:r>
              <a:rPr lang="ko-KR" altLang="en-US" sz="800" dirty="0" smtClean="0">
                <a:solidFill>
                  <a:srgbClr val="3290ED"/>
                </a:solidFill>
                <a:latin typeface="+mn-ea"/>
              </a:rPr>
              <a:t> 기회다</a:t>
            </a:r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.</a:t>
            </a:r>
            <a:r>
              <a:rPr lang="en-US" altLang="ko-KR" sz="800" dirty="0" smtClean="0">
                <a:solidFill>
                  <a:srgbClr val="3290ED"/>
                </a:solidFill>
                <a:latin typeface="+mn-ea"/>
              </a:rPr>
              <a:t>”</a:t>
            </a:r>
            <a:endParaRPr lang="ko-KR" altLang="en-US" sz="800" dirty="0">
              <a:solidFill>
                <a:srgbClr val="3290ED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2722</Words>
  <Application>WPS 演示</Application>
  <PresentationFormat>A4 용지(210x297mm)</PresentationFormat>
  <Paragraphs>203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맑은 고딕</vt:lpstr>
      <vt:lpstr>Microsoft YaHei</vt:lpstr>
      <vt:lpstr/>
      <vt:lpstr>Arial Unicode MS</vt:lpstr>
      <vt:lpstr>Calibri</vt:lpstr>
      <vt:lpstr>한컴바탕확장</vt:lpstr>
      <vt:lpstr>Office 테마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Administrator</cp:lastModifiedBy>
  <cp:revision>107</cp:revision>
  <dcterms:created xsi:type="dcterms:W3CDTF">2017-07-14T06:55:00Z</dcterms:created>
  <dcterms:modified xsi:type="dcterms:W3CDTF">2020-11-02T07:20:29Z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