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-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29F-80AD-4E6F-ADBC-F65E519E987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C0C1-4BB4-41CD-BFC4-0D69A5D8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33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29F-80AD-4E6F-ADBC-F65E519E987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C0C1-4BB4-41CD-BFC4-0D69A5D8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7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29F-80AD-4E6F-ADBC-F65E519E987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C0C1-4BB4-41CD-BFC4-0D69A5D895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2856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29F-80AD-4E6F-ADBC-F65E519E987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C0C1-4BB4-41CD-BFC4-0D69A5D8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644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29F-80AD-4E6F-ADBC-F65E519E987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C0C1-4BB4-41CD-BFC4-0D69A5D895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0255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29F-80AD-4E6F-ADBC-F65E519E987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C0C1-4BB4-41CD-BFC4-0D69A5D8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644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29F-80AD-4E6F-ADBC-F65E519E987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C0C1-4BB4-41CD-BFC4-0D69A5D8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124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29F-80AD-4E6F-ADBC-F65E519E987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C0C1-4BB4-41CD-BFC4-0D69A5D8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05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29F-80AD-4E6F-ADBC-F65E519E987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C0C1-4BB4-41CD-BFC4-0D69A5D8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54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29F-80AD-4E6F-ADBC-F65E519E987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C0C1-4BB4-41CD-BFC4-0D69A5D8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09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29F-80AD-4E6F-ADBC-F65E519E987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C0C1-4BB4-41CD-BFC4-0D69A5D8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07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29F-80AD-4E6F-ADBC-F65E519E987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C0C1-4BB4-41CD-BFC4-0D69A5D8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4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29F-80AD-4E6F-ADBC-F65E519E987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C0C1-4BB4-41CD-BFC4-0D69A5D8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9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29F-80AD-4E6F-ADBC-F65E519E987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C0C1-4BB4-41CD-BFC4-0D69A5D8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26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29F-80AD-4E6F-ADBC-F65E519E987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C0C1-4BB4-41CD-BFC4-0D69A5D8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62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29F-80AD-4E6F-ADBC-F65E519E987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C0C1-4BB4-41CD-BFC4-0D69A5D8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27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E229F-80AD-4E6F-ADBC-F65E519E987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535C0C1-4BB4-41CD-BFC4-0D69A5D8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9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338C4D55-51FE-4CB4-97AB-A15AF1CC6865}"/>
              </a:ext>
            </a:extLst>
          </p:cNvPr>
          <p:cNvSpPr/>
          <p:nvPr/>
        </p:nvSpPr>
        <p:spPr>
          <a:xfrm>
            <a:off x="2016557" y="1826866"/>
            <a:ext cx="7743039" cy="936019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932BF2-0EBD-45B1-AD54-0F388BFE9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518" y="3426580"/>
            <a:ext cx="4606672" cy="1851869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EA16DC58-2B07-4020-A8AD-8F62A4C669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-</a:t>
            </a:r>
            <a:r>
              <a:rPr lang="ko-KR" altLang="ko-KR" dirty="0">
                <a:latin typeface="Arial Black" panose="020B0A04020102020204" pitchFamily="34" charset="0"/>
              </a:rPr>
              <a:t>​</a:t>
            </a:r>
            <a:r>
              <a:rPr lang="ko-KR" altLang="en-US" dirty="0" err="1">
                <a:latin typeface="Arial Black" panose="020B0A04020102020204" pitchFamily="34" charset="0"/>
              </a:rPr>
              <a:t>나원준</a:t>
            </a:r>
            <a:r>
              <a:rPr lang="en-US" altLang="ko-KR" dirty="0">
                <a:latin typeface="Arial Black" panose="020B0A04020102020204" pitchFamily="34" charset="0"/>
              </a:rPr>
              <a:t>-</a:t>
            </a:r>
            <a:endParaRPr lang="ko-KR" altLang="ko-KR" dirty="0">
              <a:latin typeface="Arial Black" panose="020B0A040201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890CA6-D083-4413-A0B2-FC5691D2B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9684" y="1087130"/>
            <a:ext cx="9144000" cy="1714719"/>
          </a:xfrm>
        </p:spPr>
        <p:txBody>
          <a:bodyPr/>
          <a:lstStyle/>
          <a:p>
            <a:r>
              <a:rPr lang="ko-KR" alt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쉽고좋은</a:t>
            </a:r>
            <a:r>
              <a:rPr lang="ko-KR" alt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JSP </a:t>
            </a:r>
            <a:r>
              <a:rPr lang="ko-KR" alt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문법</a:t>
            </a:r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26" y="432797"/>
            <a:ext cx="5146368" cy="27676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615" y="2101362"/>
            <a:ext cx="6852139" cy="3408993"/>
          </a:xfrm>
          <a:prstGeom prst="rect">
            <a:avLst/>
          </a:prstGeom>
        </p:spPr>
      </p:pic>
      <p:sp>
        <p:nvSpPr>
          <p:cNvPr id="5" name="웃는 얼굴 4">
            <a:hlinkClick r:id="rId4" action="ppaction://hlinksldjump"/>
          </p:cNvPr>
          <p:cNvSpPr/>
          <p:nvPr/>
        </p:nvSpPr>
        <p:spPr>
          <a:xfrm>
            <a:off x="2137449" y="5053155"/>
            <a:ext cx="1072661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37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9BFAC53-64C8-4809-9FE7-2CAAFBCB8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4" y="0"/>
            <a:ext cx="11450972" cy="68580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F4C77C8-53F1-4958-85C1-9AD9CF7D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ko-KR" altLang="en-US" dirty="0"/>
              <a:t>란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376486-2F1E-41BF-ACCA-6D5A32A2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600" dirty="0">
                <a:latin typeface="Bauhaus 93" panose="04030905020B02020C02" pitchFamily="82" charset="0"/>
              </a:rPr>
              <a:t>자바서버페이지</a:t>
            </a:r>
            <a:r>
              <a:rPr lang="en-US" altLang="ko-KR" sz="3600" dirty="0">
                <a:latin typeface="Bauhaus 93" panose="04030905020B02020C02" pitchFamily="82" charset="0"/>
              </a:rPr>
              <a:t>(</a:t>
            </a:r>
            <a:r>
              <a:rPr lang="en-US" altLang="ko-KR" sz="3600" dirty="0" err="1">
                <a:latin typeface="Bauhaus 93" panose="04030905020B02020C02" pitchFamily="82" charset="0"/>
              </a:rPr>
              <a:t>JavaServer</a:t>
            </a:r>
            <a:r>
              <a:rPr lang="en-US" altLang="ko-KR" sz="3600" dirty="0">
                <a:latin typeface="Bauhaus 93" panose="04030905020B02020C02" pitchFamily="82" charset="0"/>
              </a:rPr>
              <a:t> Pages)</a:t>
            </a:r>
            <a:r>
              <a:rPr lang="ko-KR" altLang="en-US" sz="3600" dirty="0">
                <a:latin typeface="Bauhaus 93" panose="04030905020B02020C02" pitchFamily="82" charset="0"/>
              </a:rPr>
              <a:t>의 약자로</a:t>
            </a:r>
            <a:endParaRPr lang="en-US" altLang="ko-KR" sz="3600" dirty="0">
              <a:latin typeface="Bauhaus 93" panose="04030905020B02020C02" pitchFamily="82" charset="0"/>
            </a:endParaRPr>
          </a:p>
          <a:p>
            <a:r>
              <a:rPr lang="en-US" altLang="ko-KR" sz="3600" dirty="0">
                <a:latin typeface="Bauhaus 93" panose="04030905020B02020C02" pitchFamily="82" charset="0"/>
              </a:rPr>
              <a:t>HTML</a:t>
            </a:r>
            <a:r>
              <a:rPr lang="ko-KR" altLang="ko-KR" sz="3600" dirty="0">
                <a:latin typeface="Bauhaus 93" panose="04030905020B02020C02" pitchFamily="82" charset="0"/>
              </a:rPr>
              <a:t>내에 </a:t>
            </a:r>
            <a:r>
              <a:rPr lang="ko-KR" altLang="en-US" sz="3600" dirty="0">
                <a:latin typeface="Bauhaus 93" panose="04030905020B02020C02" pitchFamily="82" charset="0"/>
              </a:rPr>
              <a:t>자바</a:t>
            </a:r>
            <a:r>
              <a:rPr lang="ko-KR" altLang="ko-KR" sz="3600" dirty="0">
                <a:latin typeface="Bauhaus 93" panose="04030905020B02020C02" pitchFamily="82" charset="0"/>
              </a:rPr>
              <a:t>코드를 삽입하여 </a:t>
            </a:r>
            <a:r>
              <a:rPr lang="ko-KR" altLang="en-US" sz="3600" dirty="0">
                <a:latin typeface="Bauhaus 93" panose="04030905020B02020C02" pitchFamily="82" charset="0"/>
              </a:rPr>
              <a:t>웹 서버에서 </a:t>
            </a:r>
            <a:r>
              <a:rPr lang="ko-KR" altLang="ko-KR" sz="3600" dirty="0">
                <a:latin typeface="Bauhaus 93" panose="04030905020B02020C02" pitchFamily="82" charset="0"/>
              </a:rPr>
              <a:t>웹 페이지를 생성하여 </a:t>
            </a:r>
            <a:r>
              <a:rPr lang="ko-KR" altLang="en-US" sz="3600" dirty="0">
                <a:latin typeface="Bauhaus 93" panose="04030905020B02020C02" pitchFamily="82" charset="0"/>
              </a:rPr>
              <a:t>웹 브라우저에</a:t>
            </a:r>
            <a:r>
              <a:rPr lang="en-US" altLang="ko-KR" sz="3600" dirty="0">
                <a:latin typeface="Bauhaus 93" panose="04030905020B02020C02" pitchFamily="82" charset="0"/>
              </a:rPr>
              <a:t> </a:t>
            </a:r>
            <a:r>
              <a:rPr lang="ko-KR" altLang="en-US" sz="3600" dirty="0">
                <a:latin typeface="Bauhaus 93" panose="04030905020B02020C02" pitchFamily="82" charset="0"/>
              </a:rPr>
              <a:t>보내</a:t>
            </a:r>
            <a:r>
              <a:rPr lang="ko-KR" altLang="ko-KR" sz="3600" dirty="0">
                <a:latin typeface="Bauhaus 93" panose="04030905020B02020C02" pitchFamily="82" charset="0"/>
              </a:rPr>
              <a:t>주는 언어이다</a:t>
            </a:r>
            <a:endParaRPr lang="en-US" altLang="ko-KR" sz="3600" dirty="0">
              <a:latin typeface="Bauhaus 93" panose="04030905020B02020C02" pitchFamily="82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60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B167C2B9-B02A-4C2A-9774-7DFE32637E06}"/>
              </a:ext>
            </a:extLst>
          </p:cNvPr>
          <p:cNvSpPr/>
          <p:nvPr/>
        </p:nvSpPr>
        <p:spPr>
          <a:xfrm>
            <a:off x="677334" y="1735113"/>
            <a:ext cx="8557470" cy="3070371"/>
          </a:xfrm>
          <a:prstGeom prst="wedgeRectCallout">
            <a:avLst>
              <a:gd name="adj1" fmla="val -2501"/>
              <a:gd name="adj2" fmla="val 7479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6247286C-EC7D-49C1-AC5F-C577C2304BBF}"/>
              </a:ext>
            </a:extLst>
          </p:cNvPr>
          <p:cNvSpPr/>
          <p:nvPr/>
        </p:nvSpPr>
        <p:spPr>
          <a:xfrm>
            <a:off x="2172749" y="151002"/>
            <a:ext cx="7222921" cy="1266737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09C3A44-011B-425C-A4EF-3C33DDF0E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06" y="29801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ko-KR" altLang="ko-KR" sz="3600" dirty="0">
                <a:latin typeface="Arial Black" panose="020B0A04020102020204" pitchFamily="34" charset="0"/>
              </a:rPr>
              <a:t>&lt;% %&gt;</a:t>
            </a:r>
            <a:r>
              <a:rPr lang="ko-KR" altLang="ko-KR" sz="3600" b="1" dirty="0" err="1">
                <a:latin typeface="Arial Black" panose="020B0A04020102020204" pitchFamily="34" charset="0"/>
              </a:rPr>
              <a:t>Scriptlet</a:t>
            </a:r>
            <a:r>
              <a:rPr lang="ko-KR" altLang="ko-KR" sz="3600" b="1" dirty="0">
                <a:latin typeface="Arial Black" panose="020B0A04020102020204" pitchFamily="34" charset="0"/>
              </a:rPr>
              <a:t> </a:t>
            </a:r>
            <a:r>
              <a:rPr lang="ko-KR" altLang="ko-KR" sz="3600" b="1" dirty="0" err="1">
                <a:latin typeface="Arial Black" panose="020B0A04020102020204" pitchFamily="34" charset="0"/>
              </a:rPr>
              <a:t>Tag</a:t>
            </a:r>
            <a:r>
              <a:rPr lang="ko-KR" altLang="ko-KR" sz="3600" dirty="0">
                <a:latin typeface="Arial Black" panose="020B0A04020102020204" pitchFamily="34" charset="0"/>
              </a:rPr>
              <a:t/>
            </a:r>
            <a:br>
              <a:rPr lang="ko-KR" altLang="ko-KR" sz="3600" dirty="0">
                <a:latin typeface="Arial Black" panose="020B0A04020102020204" pitchFamily="34" charset="0"/>
              </a:rPr>
            </a:br>
            <a:r>
              <a:rPr lang="ko-KR" altLang="ko-KR" sz="3600" dirty="0">
                <a:latin typeface="Arial Black" panose="020B0A04020102020204" pitchFamily="34" charset="0"/>
              </a:rPr>
              <a:t>스크립트 </a:t>
            </a:r>
            <a:r>
              <a:rPr lang="ko-KR" altLang="ko-KR" sz="3600" dirty="0" err="1">
                <a:latin typeface="Arial Black" panose="020B0A04020102020204" pitchFamily="34" charset="0"/>
              </a:rPr>
              <a:t>릿</a:t>
            </a:r>
            <a:r>
              <a:rPr lang="ko-KR" altLang="ko-KR" sz="3600" dirty="0"/>
              <a:t/>
            </a:r>
            <a:br>
              <a:rPr lang="ko-KR" altLang="ko-KR" sz="3600" dirty="0"/>
            </a:b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63515-326B-4F14-817C-32667B2C9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자바 코드 적는 곳</a:t>
            </a:r>
            <a:endParaRPr lang="en-US" altLang="ko-KR" dirty="0"/>
          </a:p>
          <a:p>
            <a:r>
              <a:rPr lang="ko-KR" altLang="en-US" dirty="0"/>
              <a:t>모든 </a:t>
            </a:r>
            <a:r>
              <a:rPr lang="ko-KR" altLang="ko-KR" b="1" dirty="0" err="1">
                <a:latin typeface="Arial Black" panose="020B0A04020102020204" pitchFamily="34" charset="0"/>
              </a:rPr>
              <a:t>Scriptlet</a:t>
            </a:r>
            <a:r>
              <a:rPr lang="ko-KR" altLang="ko-KR" b="1" dirty="0">
                <a:latin typeface="Arial Black" panose="020B0A04020102020204" pitchFamily="34" charset="0"/>
              </a:rPr>
              <a:t> </a:t>
            </a:r>
            <a:r>
              <a:rPr lang="ko-KR" altLang="ko-KR" b="1" dirty="0" err="1">
                <a:latin typeface="Arial Black" panose="020B0A04020102020204" pitchFamily="34" charset="0"/>
              </a:rPr>
              <a:t>Tag</a:t>
            </a:r>
            <a:r>
              <a:rPr lang="ko-KR" altLang="en-US" b="1" dirty="0" err="1">
                <a:latin typeface="Arial Black" panose="020B0A04020102020204" pitchFamily="34" charset="0"/>
              </a:rPr>
              <a:t>는</a:t>
            </a:r>
            <a:r>
              <a:rPr lang="ko-KR" altLang="en-US" b="1" dirty="0">
                <a:latin typeface="Arial Black" panose="020B0A04020102020204" pitchFamily="34" charset="0"/>
              </a:rPr>
              <a:t> </a:t>
            </a:r>
            <a:r>
              <a:rPr lang="ko-KR" altLang="en-US" b="1" dirty="0" err="1">
                <a:latin typeface="Arial Black" panose="020B0A04020102020204" pitchFamily="34" charset="0"/>
              </a:rPr>
              <a:t>같은영역이다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92C4B5C-C38C-436F-BB35-2BA6E4D09A77}"/>
              </a:ext>
            </a:extLst>
          </p:cNvPr>
          <p:cNvGrpSpPr/>
          <p:nvPr/>
        </p:nvGrpSpPr>
        <p:grpSpPr>
          <a:xfrm>
            <a:off x="5076738" y="5232123"/>
            <a:ext cx="1115736" cy="1008777"/>
            <a:chOff x="5058560" y="5033249"/>
            <a:chExt cx="1115736" cy="1008777"/>
          </a:xfrm>
        </p:grpSpPr>
        <p:sp>
          <p:nvSpPr>
            <p:cNvPr id="9" name="순서도: 추출 8">
              <a:extLst>
                <a:ext uri="{FF2B5EF4-FFF2-40B4-BE49-F238E27FC236}">
                  <a16:creationId xmlns:a16="http://schemas.microsoft.com/office/drawing/2014/main" id="{BC45B574-BA18-4191-840C-486CA3C1E7D5}"/>
                </a:ext>
              </a:extLst>
            </p:cNvPr>
            <p:cNvSpPr/>
            <p:nvPr/>
          </p:nvSpPr>
          <p:spPr>
            <a:xfrm>
              <a:off x="5121478" y="5354638"/>
              <a:ext cx="989901" cy="687388"/>
            </a:xfrm>
            <a:prstGeom prst="flowChartExtra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웃는 얼굴 9">
              <a:extLst>
                <a:ext uri="{FF2B5EF4-FFF2-40B4-BE49-F238E27FC236}">
                  <a16:creationId xmlns:a16="http://schemas.microsoft.com/office/drawing/2014/main" id="{868DFB1E-EF23-4FE6-A551-0DE7F7C8EA6C}"/>
                </a:ext>
              </a:extLst>
            </p:cNvPr>
            <p:cNvSpPr/>
            <p:nvPr/>
          </p:nvSpPr>
          <p:spPr>
            <a:xfrm>
              <a:off x="5058560" y="5033249"/>
              <a:ext cx="1115736" cy="578841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타원 3">
            <a:hlinkClick r:id="rId2" action="ppaction://hlinksldjump"/>
          </p:cNvPr>
          <p:cNvSpPr/>
          <p:nvPr/>
        </p:nvSpPr>
        <p:spPr>
          <a:xfrm>
            <a:off x="7681170" y="5186920"/>
            <a:ext cx="1714500" cy="81604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예시</a:t>
            </a:r>
            <a:endParaRPr lang="ko-KR" altLang="en-US" sz="2400" dirty="0">
              <a:solidFill>
                <a:schemeClr val="tx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9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0F261894-A3BF-4CEF-BCE4-82E678A270D4}"/>
              </a:ext>
            </a:extLst>
          </p:cNvPr>
          <p:cNvSpPr/>
          <p:nvPr/>
        </p:nvSpPr>
        <p:spPr>
          <a:xfrm>
            <a:off x="677334" y="1739703"/>
            <a:ext cx="9337646" cy="3296873"/>
          </a:xfrm>
          <a:prstGeom prst="wedgeRectCallout">
            <a:avLst>
              <a:gd name="adj1" fmla="val -2501"/>
              <a:gd name="adj2" fmla="val 7479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ㅏ</a:t>
            </a:r>
            <a:endParaRPr lang="ko-KR" altLang="en-US" dirty="0"/>
          </a:p>
        </p:txBody>
      </p:sp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2FF01EA9-8250-405F-99E6-D91568C4CB17}"/>
              </a:ext>
            </a:extLst>
          </p:cNvPr>
          <p:cNvSpPr/>
          <p:nvPr/>
        </p:nvSpPr>
        <p:spPr>
          <a:xfrm>
            <a:off x="2115639" y="388372"/>
            <a:ext cx="7222921" cy="1266737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578DEF-0587-44C5-BE3B-7C6466FB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752" y="604008"/>
            <a:ext cx="10515600" cy="1489352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ko-KR" sz="3600" dirty="0">
                <a:latin typeface="Arial Black" panose="020B0A04020102020204" pitchFamily="34" charset="0"/>
              </a:rPr>
              <a:t>&lt;%@ %&gt; </a:t>
            </a:r>
            <a:r>
              <a:rPr lang="ko-KR" altLang="ko-KR" sz="3600" b="1" dirty="0" err="1">
                <a:latin typeface="Arial Black" panose="020B0A04020102020204" pitchFamily="34" charset="0"/>
              </a:rPr>
              <a:t>Directive</a:t>
            </a:r>
            <a:r>
              <a:rPr lang="ko-KR" altLang="ko-KR" sz="3600" b="1" dirty="0">
                <a:latin typeface="Arial Black" panose="020B0A04020102020204" pitchFamily="34" charset="0"/>
              </a:rPr>
              <a:t> </a:t>
            </a:r>
            <a:r>
              <a:rPr lang="ko-KR" altLang="ko-KR" sz="3600" b="1" dirty="0" err="1">
                <a:latin typeface="Arial Black" panose="020B0A04020102020204" pitchFamily="34" charset="0"/>
              </a:rPr>
              <a:t>Tag</a:t>
            </a:r>
            <a:r>
              <a:rPr lang="en-US" altLang="ko-KR" sz="3600" b="1" dirty="0">
                <a:latin typeface="Arial Black" panose="020B0A04020102020204" pitchFamily="34" charset="0"/>
              </a:rPr>
              <a:t/>
            </a:r>
            <a:br>
              <a:rPr lang="en-US" altLang="ko-KR" sz="3600" b="1" dirty="0">
                <a:latin typeface="Arial Black" panose="020B0A04020102020204" pitchFamily="34" charset="0"/>
              </a:rPr>
            </a:br>
            <a:r>
              <a:rPr lang="ko-KR" altLang="en-US" sz="3600" b="1" dirty="0" err="1">
                <a:latin typeface="Arial Black" panose="020B0A04020102020204" pitchFamily="34" charset="0"/>
              </a:rPr>
              <a:t>디렉티브</a:t>
            </a:r>
            <a:r>
              <a:rPr lang="ko-KR" altLang="en-US" sz="3600" b="1" dirty="0">
                <a:latin typeface="Arial Black" panose="020B0A04020102020204" pitchFamily="34" charset="0"/>
              </a:rPr>
              <a:t> 태그</a:t>
            </a:r>
            <a:r>
              <a:rPr lang="ko-KR" altLang="ko-KR" sz="3600" dirty="0">
                <a:latin typeface="Arial Black" panose="020B0A04020102020204" pitchFamily="34" charset="0"/>
              </a:rPr>
              <a:t/>
            </a:r>
            <a:br>
              <a:rPr lang="ko-KR" altLang="ko-KR" sz="3600" dirty="0">
                <a:latin typeface="Arial Black" panose="020B0A04020102020204" pitchFamily="34" charset="0"/>
              </a:rPr>
            </a:br>
            <a:r>
              <a:rPr lang="ko-KR" altLang="ko-KR" sz="3600" dirty="0">
                <a:latin typeface="Arial Black" panose="020B0A04020102020204" pitchFamily="34" charset="0"/>
              </a:rPr>
              <a:t>​</a:t>
            </a:r>
            <a:r>
              <a:rPr lang="ko-KR" altLang="ko-KR" dirty="0"/>
              <a:t/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A2D5C-BCFE-4470-B23D-68580D9E7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>
                <a:latin typeface="Arial Black" panose="020B0A04020102020204" pitchFamily="34" charset="0"/>
              </a:rPr>
              <a:t>페이지 지시자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 err="1">
                <a:latin typeface="Arial Black" panose="020B0A04020102020204" pitchFamily="34" charset="0"/>
              </a:rPr>
              <a:t>Jsp</a:t>
            </a:r>
            <a:r>
              <a:rPr lang="ko-KR" altLang="en-US" dirty="0">
                <a:latin typeface="Arial Black" panose="020B0A04020102020204" pitchFamily="34" charset="0"/>
              </a:rPr>
              <a:t>페이지 맨 </a:t>
            </a:r>
            <a:r>
              <a:rPr lang="ko-KR" altLang="en-US" dirty="0" err="1">
                <a:latin typeface="Arial Black" panose="020B0A04020102020204" pitchFamily="34" charset="0"/>
              </a:rPr>
              <a:t>위에있는것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 err="1">
                <a:latin typeface="Arial Black" panose="020B0A04020102020204" pitchFamily="34" charset="0"/>
              </a:rPr>
              <a:t>Jsp</a:t>
            </a:r>
            <a:r>
              <a:rPr lang="ko-KR" altLang="en-US" dirty="0">
                <a:latin typeface="Arial Black" panose="020B0A04020102020204" pitchFamily="34" charset="0"/>
              </a:rPr>
              <a:t>를 브라우저에 </a:t>
            </a:r>
            <a:r>
              <a:rPr lang="ko-KR" altLang="en-US" dirty="0" err="1">
                <a:latin typeface="Arial Black" panose="020B0A04020102020204" pitchFamily="34" charset="0"/>
              </a:rPr>
              <a:t>어케</a:t>
            </a:r>
            <a:r>
              <a:rPr lang="ko-KR" altLang="en-US" dirty="0">
                <a:latin typeface="Arial Black" panose="020B0A04020102020204" pitchFamily="34" charset="0"/>
              </a:rPr>
              <a:t> 해석할지 정보를 </a:t>
            </a:r>
            <a:r>
              <a:rPr lang="ko-KR" altLang="en-US" dirty="0" err="1">
                <a:latin typeface="Arial Black" panose="020B0A04020102020204" pitchFamily="34" charset="0"/>
              </a:rPr>
              <a:t>전달해주는기능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C949C44-3949-4673-A7B9-808134BF8998}"/>
              </a:ext>
            </a:extLst>
          </p:cNvPr>
          <p:cNvGrpSpPr/>
          <p:nvPr/>
        </p:nvGrpSpPr>
        <p:grpSpPr>
          <a:xfrm>
            <a:off x="5408102" y="5422819"/>
            <a:ext cx="1115736" cy="1008777"/>
            <a:chOff x="5058560" y="5033249"/>
            <a:chExt cx="1115736" cy="1008777"/>
          </a:xfrm>
        </p:grpSpPr>
        <p:sp>
          <p:nvSpPr>
            <p:cNvPr id="7" name="순서도: 추출 6">
              <a:extLst>
                <a:ext uri="{FF2B5EF4-FFF2-40B4-BE49-F238E27FC236}">
                  <a16:creationId xmlns:a16="http://schemas.microsoft.com/office/drawing/2014/main" id="{7C83085F-79F8-42BE-8A88-A117D6FA866E}"/>
                </a:ext>
              </a:extLst>
            </p:cNvPr>
            <p:cNvSpPr/>
            <p:nvPr/>
          </p:nvSpPr>
          <p:spPr>
            <a:xfrm>
              <a:off x="5121478" y="5354638"/>
              <a:ext cx="989901" cy="687388"/>
            </a:xfrm>
            <a:prstGeom prst="flowChartExtra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웃는 얼굴 7">
              <a:extLst>
                <a:ext uri="{FF2B5EF4-FFF2-40B4-BE49-F238E27FC236}">
                  <a16:creationId xmlns:a16="http://schemas.microsoft.com/office/drawing/2014/main" id="{11BB9184-1986-4E6D-ABC4-BC57399E0FDA}"/>
                </a:ext>
              </a:extLst>
            </p:cNvPr>
            <p:cNvSpPr/>
            <p:nvPr/>
          </p:nvSpPr>
          <p:spPr>
            <a:xfrm>
              <a:off x="5058560" y="5033249"/>
              <a:ext cx="1115736" cy="578841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타원 8">
            <a:hlinkClick r:id="rId2" action="ppaction://hlinksldjump"/>
          </p:cNvPr>
          <p:cNvSpPr/>
          <p:nvPr/>
        </p:nvSpPr>
        <p:spPr>
          <a:xfrm>
            <a:off x="8168776" y="5314272"/>
            <a:ext cx="1248508" cy="68738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예시</a:t>
            </a:r>
            <a:endParaRPr lang="ko-KR" alt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E2632F1B-214E-43EC-9B8B-EA098E33B024}"/>
              </a:ext>
            </a:extLst>
          </p:cNvPr>
          <p:cNvSpPr/>
          <p:nvPr/>
        </p:nvSpPr>
        <p:spPr>
          <a:xfrm>
            <a:off x="677334" y="1728795"/>
            <a:ext cx="8557470" cy="3070371"/>
          </a:xfrm>
          <a:prstGeom prst="wedgeRectCallout">
            <a:avLst>
              <a:gd name="adj1" fmla="val -2501"/>
              <a:gd name="adj2" fmla="val 7479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971C64C5-F37D-4079-BFE8-300667A85AFB}"/>
              </a:ext>
            </a:extLst>
          </p:cNvPr>
          <p:cNvSpPr/>
          <p:nvPr/>
        </p:nvSpPr>
        <p:spPr>
          <a:xfrm>
            <a:off x="1979802" y="365228"/>
            <a:ext cx="7222921" cy="1266737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69E1F00-DA8E-42ED-9090-8152C8D30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332" y="787998"/>
            <a:ext cx="10515600" cy="50784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ko-KR" sz="4000" dirty="0">
                <a:latin typeface="Arial Black" panose="020B0A04020102020204" pitchFamily="34" charset="0"/>
              </a:rPr>
              <a:t>&lt;%! %&gt;</a:t>
            </a:r>
            <a:r>
              <a:rPr lang="ko-KR" altLang="ko-KR" sz="4000" b="1" dirty="0" err="1">
                <a:latin typeface="Arial Black" panose="020B0A04020102020204" pitchFamily="34" charset="0"/>
              </a:rPr>
              <a:t>declaration</a:t>
            </a:r>
            <a:r>
              <a:rPr lang="ko-KR" altLang="ko-KR" sz="4000" b="1" dirty="0">
                <a:latin typeface="Arial Black" panose="020B0A04020102020204" pitchFamily="34" charset="0"/>
              </a:rPr>
              <a:t> </a:t>
            </a:r>
            <a:r>
              <a:rPr lang="ko-KR" altLang="ko-KR" sz="4000" b="1" dirty="0" err="1">
                <a:latin typeface="Arial Black" panose="020B0A04020102020204" pitchFamily="34" charset="0"/>
              </a:rPr>
              <a:t>tag</a:t>
            </a:r>
            <a:r>
              <a:rPr lang="ko-KR" altLang="ko-KR" sz="4000" dirty="0">
                <a:latin typeface="Arial Black" panose="020B0A04020102020204" pitchFamily="34" charset="0"/>
              </a:rPr>
              <a:t/>
            </a:r>
            <a:br>
              <a:rPr lang="ko-KR" altLang="ko-KR" sz="4000" dirty="0">
                <a:latin typeface="Arial Black" panose="020B0A04020102020204" pitchFamily="34" charset="0"/>
              </a:rPr>
            </a:br>
            <a:r>
              <a:rPr lang="ko-KR" altLang="ko-KR" dirty="0"/>
              <a:t/>
            </a:r>
            <a:br>
              <a:rPr lang="ko-KR" altLang="ko-KR" dirty="0"/>
            </a:br>
            <a:r>
              <a:rPr lang="ko-KR" altLang="ko-KR" dirty="0"/>
              <a:t/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253E7-81BD-4A5A-8A15-C1F55E6AB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선언태그</a:t>
            </a:r>
            <a:endParaRPr lang="en-US" altLang="ko-KR" dirty="0"/>
          </a:p>
          <a:p>
            <a:r>
              <a:rPr lang="ko-KR" altLang="en-US" dirty="0"/>
              <a:t>함수를 </a:t>
            </a:r>
            <a:r>
              <a:rPr lang="ko-KR" altLang="en-US" dirty="0" err="1"/>
              <a:t>만들수있다</a:t>
            </a:r>
            <a:r>
              <a:rPr lang="ko-KR" altLang="en-US" dirty="0"/>
              <a:t> 어디서든 </a:t>
            </a:r>
            <a:r>
              <a:rPr lang="ko-KR" altLang="en-US" dirty="0" err="1"/>
              <a:t>호출할수있음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52860BC-BAD0-4900-A749-998011CD2C50}"/>
              </a:ext>
            </a:extLst>
          </p:cNvPr>
          <p:cNvGrpSpPr/>
          <p:nvPr/>
        </p:nvGrpSpPr>
        <p:grpSpPr>
          <a:xfrm>
            <a:off x="4980264" y="5232123"/>
            <a:ext cx="1115736" cy="1008777"/>
            <a:chOff x="5058560" y="5033249"/>
            <a:chExt cx="1115736" cy="1008777"/>
          </a:xfrm>
        </p:grpSpPr>
        <p:sp>
          <p:nvSpPr>
            <p:cNvPr id="7" name="순서도: 추출 6">
              <a:extLst>
                <a:ext uri="{FF2B5EF4-FFF2-40B4-BE49-F238E27FC236}">
                  <a16:creationId xmlns:a16="http://schemas.microsoft.com/office/drawing/2014/main" id="{9AF6B865-369E-403B-944D-72C14CE3FB15}"/>
                </a:ext>
              </a:extLst>
            </p:cNvPr>
            <p:cNvSpPr/>
            <p:nvPr/>
          </p:nvSpPr>
          <p:spPr>
            <a:xfrm>
              <a:off x="5121478" y="5354638"/>
              <a:ext cx="989901" cy="687388"/>
            </a:xfrm>
            <a:prstGeom prst="flowChartExtra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웃는 얼굴 7">
              <a:extLst>
                <a:ext uri="{FF2B5EF4-FFF2-40B4-BE49-F238E27FC236}">
                  <a16:creationId xmlns:a16="http://schemas.microsoft.com/office/drawing/2014/main" id="{B078AE0C-8744-451D-A2D9-DEB195FFFABE}"/>
                </a:ext>
              </a:extLst>
            </p:cNvPr>
            <p:cNvSpPr/>
            <p:nvPr/>
          </p:nvSpPr>
          <p:spPr>
            <a:xfrm>
              <a:off x="5058560" y="5033249"/>
              <a:ext cx="1115736" cy="578841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8" name="Picture 4" descr="보노보노 얼굴만 딱나오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291" y="5011614"/>
            <a:ext cx="1444624" cy="88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08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5A711FED-F118-4740-BABF-8FFBD44036A0}"/>
              </a:ext>
            </a:extLst>
          </p:cNvPr>
          <p:cNvSpPr/>
          <p:nvPr/>
        </p:nvSpPr>
        <p:spPr>
          <a:xfrm>
            <a:off x="838200" y="1761688"/>
            <a:ext cx="8557470" cy="3070371"/>
          </a:xfrm>
          <a:prstGeom prst="wedgeRectCallout">
            <a:avLst>
              <a:gd name="adj1" fmla="val -2501"/>
              <a:gd name="adj2" fmla="val 7479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A2A902DD-861E-4FDF-9365-AC9C243917EF}"/>
              </a:ext>
            </a:extLst>
          </p:cNvPr>
          <p:cNvSpPr/>
          <p:nvPr/>
        </p:nvSpPr>
        <p:spPr>
          <a:xfrm>
            <a:off x="1912691" y="276836"/>
            <a:ext cx="7222921" cy="1266737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C84FF1-2A94-41AF-A4B0-DD885B223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4" y="815974"/>
            <a:ext cx="10515600" cy="1009651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ko-KR" sz="4000" dirty="0">
                <a:latin typeface="Arial Black" panose="020B0A04020102020204" pitchFamily="34" charset="0"/>
              </a:rPr>
              <a:t>&lt;%= %&gt;</a:t>
            </a:r>
            <a:r>
              <a:rPr lang="ko-KR" altLang="ko-KR" sz="4000" b="1" dirty="0" err="1">
                <a:latin typeface="Arial Black" panose="020B0A04020102020204" pitchFamily="34" charset="0"/>
              </a:rPr>
              <a:t>express</a:t>
            </a:r>
            <a:r>
              <a:rPr lang="ko-KR" altLang="ko-KR" sz="4000" b="1" dirty="0">
                <a:latin typeface="Arial Black" panose="020B0A04020102020204" pitchFamily="34" charset="0"/>
              </a:rPr>
              <a:t> </a:t>
            </a:r>
            <a:r>
              <a:rPr lang="ko-KR" altLang="ko-KR" sz="4000" b="1" dirty="0" err="1">
                <a:latin typeface="Arial Black" panose="020B0A04020102020204" pitchFamily="34" charset="0"/>
              </a:rPr>
              <a:t>tag</a:t>
            </a:r>
            <a:r>
              <a:rPr lang="ko-KR" altLang="ko-KR" sz="4000" dirty="0">
                <a:latin typeface="Arial Black" panose="020B0A04020102020204" pitchFamily="34" charset="0"/>
              </a:rPr>
              <a:t/>
            </a:r>
            <a:br>
              <a:rPr lang="ko-KR" altLang="ko-KR" sz="4000" dirty="0">
                <a:latin typeface="Arial Black" panose="020B0A04020102020204" pitchFamily="34" charset="0"/>
              </a:rPr>
            </a:br>
            <a:r>
              <a:rPr lang="ko-KR" altLang="ko-KR" dirty="0"/>
              <a:t/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02A90-AD3A-43D7-B4E8-DB4069FA6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표현식</a:t>
            </a:r>
            <a:endParaRPr lang="en-US" altLang="ko-KR" dirty="0"/>
          </a:p>
          <a:p>
            <a:r>
              <a:rPr lang="ko-KR" altLang="en-US" dirty="0"/>
              <a:t>브라우저에 출력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9640820-4221-43BE-B5A3-BAD671C7D694}"/>
              </a:ext>
            </a:extLst>
          </p:cNvPr>
          <p:cNvGrpSpPr/>
          <p:nvPr/>
        </p:nvGrpSpPr>
        <p:grpSpPr>
          <a:xfrm>
            <a:off x="4980264" y="5232123"/>
            <a:ext cx="1115736" cy="1008777"/>
            <a:chOff x="5058560" y="5033249"/>
            <a:chExt cx="1115736" cy="1008777"/>
          </a:xfrm>
        </p:grpSpPr>
        <p:sp>
          <p:nvSpPr>
            <p:cNvPr id="7" name="순서도: 추출 6">
              <a:extLst>
                <a:ext uri="{FF2B5EF4-FFF2-40B4-BE49-F238E27FC236}">
                  <a16:creationId xmlns:a16="http://schemas.microsoft.com/office/drawing/2014/main" id="{88E0AF76-A016-4277-99B8-C7E7F29DAAE6}"/>
                </a:ext>
              </a:extLst>
            </p:cNvPr>
            <p:cNvSpPr/>
            <p:nvPr/>
          </p:nvSpPr>
          <p:spPr>
            <a:xfrm>
              <a:off x="5121478" y="5354638"/>
              <a:ext cx="989901" cy="687388"/>
            </a:xfrm>
            <a:prstGeom prst="flowChartExtra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웃는 얼굴 5">
              <a:extLst>
                <a:ext uri="{FF2B5EF4-FFF2-40B4-BE49-F238E27FC236}">
                  <a16:creationId xmlns:a16="http://schemas.microsoft.com/office/drawing/2014/main" id="{B00EF6C0-A329-4A9B-A15C-D8CCDC554D3E}"/>
                </a:ext>
              </a:extLst>
            </p:cNvPr>
            <p:cNvSpPr/>
            <p:nvPr/>
          </p:nvSpPr>
          <p:spPr>
            <a:xfrm>
              <a:off x="5058560" y="5033249"/>
              <a:ext cx="1115736" cy="578841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타원 8"/>
          <p:cNvSpPr/>
          <p:nvPr/>
        </p:nvSpPr>
        <p:spPr>
          <a:xfrm>
            <a:off x="7561385" y="4967062"/>
            <a:ext cx="2224454" cy="11699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예시</a:t>
            </a:r>
            <a:endParaRPr lang="ko-KR" altLang="en-US" sz="36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01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해 1"/>
          <p:cNvSpPr/>
          <p:nvPr/>
        </p:nvSpPr>
        <p:spPr>
          <a:xfrm>
            <a:off x="2400301" y="1503485"/>
            <a:ext cx="5846884" cy="3727938"/>
          </a:xfrm>
          <a:prstGeom prst="su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800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73813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80" y="1228968"/>
            <a:ext cx="9643511" cy="2868247"/>
          </a:xfrm>
          <a:prstGeom prst="rect">
            <a:avLst/>
          </a:prstGeom>
        </p:spPr>
      </p:pic>
      <p:sp>
        <p:nvSpPr>
          <p:cNvPr id="4" name="웃는 얼굴 3">
            <a:hlinkClick r:id="rId3" action="ppaction://hlinksldjump"/>
          </p:cNvPr>
          <p:cNvSpPr/>
          <p:nvPr/>
        </p:nvSpPr>
        <p:spPr>
          <a:xfrm>
            <a:off x="4554414" y="4774222"/>
            <a:ext cx="1573823" cy="729761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13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2" y="791307"/>
            <a:ext cx="6934619" cy="3193953"/>
          </a:xfrm>
          <a:prstGeom prst="rect">
            <a:avLst/>
          </a:prstGeom>
        </p:spPr>
      </p:pic>
      <p:sp>
        <p:nvSpPr>
          <p:cNvPr id="3" name="웃는 얼굴 2">
            <a:hlinkClick r:id="rId3" action="ppaction://hlinksldjump"/>
          </p:cNvPr>
          <p:cNvSpPr/>
          <p:nvPr/>
        </p:nvSpPr>
        <p:spPr>
          <a:xfrm>
            <a:off x="4756638" y="4950069"/>
            <a:ext cx="940777" cy="77372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369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226</TotalTime>
  <Words>80</Words>
  <Application>Microsoft Office PowerPoint</Application>
  <PresentationFormat>와이드스크린</PresentationFormat>
  <Paragraphs>23</Paragraphs>
  <Slides>10</Slides>
  <Notes>0</Notes>
  <HiddenSlides>3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Bauhaus 93</vt:lpstr>
      <vt:lpstr>HY그래픽M</vt:lpstr>
      <vt:lpstr>맑은 고딕</vt:lpstr>
      <vt:lpstr>Arial</vt:lpstr>
      <vt:lpstr>Arial Black</vt:lpstr>
      <vt:lpstr>Arial Rounded MT Bold</vt:lpstr>
      <vt:lpstr>Bahnschrift Light</vt:lpstr>
      <vt:lpstr>Bahnschrift SemiCondensed</vt:lpstr>
      <vt:lpstr>Trebuchet MS</vt:lpstr>
      <vt:lpstr>Wingdings 3</vt:lpstr>
      <vt:lpstr>패싯</vt:lpstr>
      <vt:lpstr>쉽고좋은 JSP 문법</vt:lpstr>
      <vt:lpstr>Jsp란 </vt:lpstr>
      <vt:lpstr>&lt;% %&gt;Scriptlet Tag 스크립트 릿 </vt:lpstr>
      <vt:lpstr>&lt;%@ %&gt; Directive Tag 디렉티브 태그 ​ </vt:lpstr>
      <vt:lpstr>&lt;%! %&gt;declaration tag   </vt:lpstr>
      <vt:lpstr>&lt;%= %&gt;express tag 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나원걸</cp:lastModifiedBy>
  <cp:revision>14</cp:revision>
  <dcterms:created xsi:type="dcterms:W3CDTF">2020-08-02T07:03:21Z</dcterms:created>
  <dcterms:modified xsi:type="dcterms:W3CDTF">2020-08-02T14:29:24Z</dcterms:modified>
</cp:coreProperties>
</file>