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F9944-A772-4268-87AD-5503EAB2809B}" v="185" dt="2020-08-01T06:55:41.865"/>
    <p1510:client id="{0FC45BDD-CA20-4959-9088-15A8BB768099}" v="757" dt="2020-08-02T09:04:11.337"/>
    <p1510:client id="{216AC6C9-5CB2-40BC-817E-5B4799E60DC9}" v="1084" dt="2020-08-02T06:57:58.469"/>
    <p1510:client id="{2CFCDC10-9274-4A41-B15D-E43F8E7B1FDD}" v="8" dt="2020-08-01T13:08:56.603"/>
    <p1510:client id="{375D99C8-D5F4-4F61-BC59-3A9005A2B6DF}" v="43" dt="2020-08-01T07:13:41.152"/>
    <p1510:client id="{8D9E88F9-04AA-4572-A958-4D68E9C07A11}" v="645" dt="2020-08-01T12:48:12.336"/>
    <p1510:client id="{B383D829-3E76-4EC2-8017-66CD18201028}" v="26" dt="2020-08-02T08:05:31.718"/>
    <p1510:client id="{C1A9D6A6-8E9F-429A-A3C0-2C0FDA1528DF}" v="282" dt="2020-08-01T10:55:53.918"/>
    <p1510:client id="{DE8E45B0-03D4-4B21-8699-B636F5F0B9A6}" v="3" dt="2020-08-02T09:32:52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ableStyles" Target="tableStyles.xml" Id="rId14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02T09:05:07.1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28575 5450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1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030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56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628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12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2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7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3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1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5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41535" y="640081"/>
            <a:ext cx="6610383" cy="3497021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err="1">
                <a:latin typeface="Comic Sans MS"/>
              </a:rPr>
              <a:t>Jsp</a:t>
            </a:r>
            <a:r>
              <a:rPr lang="ko-KR" altLang="en-US">
                <a:latin typeface="Comic Sans MS"/>
              </a:rPr>
              <a:t> 기본문법</a:t>
            </a:r>
            <a:br>
              <a:rPr lang="ko-KR" altLang="en-US">
                <a:latin typeface="Comic Sans MS"/>
              </a:rPr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49759" y="4393579"/>
            <a:ext cx="6602159" cy="1824341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3600">
                <a:latin typeface="GungSuh"/>
                <a:ea typeface="GungSuh"/>
              </a:rPr>
              <a:t>박윤상</a:t>
            </a:r>
          </a:p>
          <a:p>
            <a:pPr algn="l"/>
            <a:endParaRPr lang="ko-KR" altLang="en-US">
              <a:ea typeface="HY그래픽M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A5ECEE7-AE80-463D-B0AD-C31E97EE51DB}"/>
              </a:ext>
            </a:extLst>
          </p:cNvPr>
          <p:cNvSpPr/>
          <p:nvPr/>
        </p:nvSpPr>
        <p:spPr>
          <a:xfrm>
            <a:off x="446776" y="439588"/>
            <a:ext cx="2932980" cy="2185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Scriptlet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A249F8-2B6D-443C-8ADB-D3D6A55492CE}"/>
              </a:ext>
            </a:extLst>
          </p:cNvPr>
          <p:cNvSpPr/>
          <p:nvPr/>
        </p:nvSpPr>
        <p:spPr>
          <a:xfrm>
            <a:off x="7448550" y="439587"/>
            <a:ext cx="3163017" cy="2185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Expreesion</a:t>
            </a:r>
            <a:endParaRPr lang="ko-KR" sz="32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14B8B0C-3AD2-4324-847E-493D2042FD05}"/>
              </a:ext>
            </a:extLst>
          </p:cNvPr>
          <p:cNvSpPr/>
          <p:nvPr/>
        </p:nvSpPr>
        <p:spPr>
          <a:xfrm>
            <a:off x="331758" y="4292720"/>
            <a:ext cx="3047998" cy="2084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Directive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36218E-D13F-4E61-9D9A-EF1AF2EB5051}"/>
              </a:ext>
            </a:extLst>
          </p:cNvPr>
          <p:cNvSpPr/>
          <p:nvPr/>
        </p:nvSpPr>
        <p:spPr>
          <a:xfrm>
            <a:off x="7937379" y="4292719"/>
            <a:ext cx="3047998" cy="2185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ea typeface="HY그래픽M"/>
              </a:rPr>
              <a:t>Declaration</a:t>
            </a:r>
            <a:endParaRPr lang="ko-KR" sz="2800">
              <a:ea typeface="HY그래픽M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652FEA8-472D-4DD9-A8F1-4E14210510E7}"/>
              </a:ext>
            </a:extLst>
          </p:cNvPr>
          <p:cNvSpPr/>
          <p:nvPr/>
        </p:nvSpPr>
        <p:spPr>
          <a:xfrm>
            <a:off x="3955751" y="2050750"/>
            <a:ext cx="3378678" cy="3278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스크립트 태그</a:t>
            </a:r>
          </a:p>
        </p:txBody>
      </p:sp>
    </p:spTree>
    <p:extLst>
      <p:ext uri="{BB962C8B-B14F-4D97-AF65-F5344CB8AC3E}">
        <p14:creationId xmlns:p14="http://schemas.microsoft.com/office/powerpoint/2010/main" val="370872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54A19-98E7-4B0F-B141-94F6BA64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94932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100">
                <a:latin typeface="Comic Sans MS"/>
                <a:ea typeface="맑은 고딕"/>
              </a:rPr>
              <a:t>                 </a:t>
            </a:r>
            <a:r>
              <a:rPr lang="ko-KR" altLang="en-US" sz="3200">
                <a:latin typeface="Comic Sans MS"/>
                <a:ea typeface="맑은 고딕"/>
              </a:rPr>
              <a:t>  </a:t>
            </a:r>
            <a:r>
              <a:rPr lang="ko-KR" altLang="en-US" sz="3200" err="1">
                <a:latin typeface="Arial Black"/>
                <a:ea typeface="맑은 고딕"/>
              </a:rPr>
              <a:t>Scriptlet</a:t>
            </a:r>
            <a:endParaRPr lang="ko-KR" sz="3200" err="1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CACE7-8176-4D28-A55B-F2A57C54E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latin typeface="Arial Black"/>
                <a:ea typeface="HY그래픽M"/>
              </a:rPr>
              <a:t>Java</a:t>
            </a:r>
            <a:r>
              <a:rPr lang="ko-KR" altLang="en-US">
                <a:latin typeface="Arial Black"/>
                <a:ea typeface="HY그래픽M"/>
              </a:rPr>
              <a:t> 언어를 사용 </a:t>
            </a:r>
            <a:r>
              <a:rPr lang="ko-KR" altLang="en-US" err="1">
                <a:latin typeface="Arial Black"/>
                <a:ea typeface="HY그래픽M"/>
              </a:rPr>
              <a:t>할수있는</a:t>
            </a:r>
            <a:r>
              <a:rPr lang="ko-KR" altLang="en-US">
                <a:latin typeface="Arial Black"/>
                <a:ea typeface="HY그래픽M"/>
              </a:rPr>
              <a:t> 영역이다.         &lt;%       %&gt;</a:t>
            </a:r>
          </a:p>
          <a:p>
            <a:r>
              <a:rPr lang="ko-KR" altLang="en-US" err="1">
                <a:latin typeface="Arial Black"/>
                <a:ea typeface="HY그래픽M"/>
              </a:rPr>
              <a:t>Java</a:t>
            </a:r>
            <a:r>
              <a:rPr lang="ko-KR" altLang="en-US">
                <a:latin typeface="Arial Black"/>
                <a:ea typeface="HY그래픽M"/>
              </a:rPr>
              <a:t> 코드를 자유롭게 적용 </a:t>
            </a:r>
            <a:r>
              <a:rPr lang="ko-KR" altLang="en-US" err="1">
                <a:latin typeface="Arial Black"/>
                <a:ea typeface="HY그래픽M"/>
              </a:rPr>
              <a:t>할수있다</a:t>
            </a:r>
            <a:r>
              <a:rPr lang="ko-KR" altLang="en-US">
                <a:latin typeface="Arial Black"/>
                <a:ea typeface="HY그래픽M"/>
              </a:rPr>
              <a:t>.</a:t>
            </a:r>
            <a:endParaRPr lang="ko-KR" altLang="en-US">
              <a:latin typeface="Arial Black"/>
            </a:endParaRPr>
          </a:p>
        </p:txBody>
      </p:sp>
      <p:pic>
        <p:nvPicPr>
          <p:cNvPr id="6" name="그림 6" descr="방이(가) 표시된 사진&#10;&#10;자동 생성된 설명">
            <a:extLst>
              <a:ext uri="{FF2B5EF4-FFF2-40B4-BE49-F238E27FC236}">
                <a16:creationId xmlns:a16="http://schemas.microsoft.com/office/drawing/2014/main" id="{78961C26-7D63-40B1-942E-985CC7F8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74" y="3532684"/>
            <a:ext cx="5458968" cy="30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9F952-BE50-4296-BD8F-48B80409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ea typeface="맑은 고딕"/>
              </a:rPr>
              <a:t>                 </a:t>
            </a:r>
            <a:r>
              <a:rPr lang="ko-KR" altLang="en-US" sz="3200">
                <a:ea typeface="맑은 고딕"/>
              </a:rPr>
              <a:t> </a:t>
            </a:r>
            <a:r>
              <a:rPr lang="ko-KR" altLang="en-US" sz="3200" err="1">
                <a:latin typeface="Arial Black"/>
                <a:ea typeface="맑은 고딕"/>
              </a:rPr>
              <a:t>Expression</a:t>
            </a:r>
            <a:endParaRPr lang="ko-KR" altLang="en-US" sz="3200">
              <a:latin typeface="Arial Black"/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C1915-5DA4-4DE8-85D1-EC199DAF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latin typeface="Arial Black"/>
                <a:ea typeface="HY그래픽M"/>
              </a:rPr>
              <a:t>Scriptlet</a:t>
            </a:r>
            <a:r>
              <a:rPr lang="ko-KR" altLang="en-US">
                <a:latin typeface="Arial Black"/>
                <a:ea typeface="HY그래픽M"/>
              </a:rPr>
              <a:t> 에서 작성한 내용의 값을 출력 할 때 사용 한다.  &lt;%= 값 %&gt;</a:t>
            </a:r>
          </a:p>
          <a:p>
            <a:endParaRPr lang="ko-KR" altLang="en-US"/>
          </a:p>
        </p:txBody>
      </p:sp>
      <p:pic>
        <p:nvPicPr>
          <p:cNvPr id="5" name="그림 5" descr="시계, 모니터, 대형, 화면이(가) 표시된 사진&#10;&#10;자동 생성된 설명">
            <a:extLst>
              <a:ext uri="{FF2B5EF4-FFF2-40B4-BE49-F238E27FC236}">
                <a16:creationId xmlns:a16="http://schemas.microsoft.com/office/drawing/2014/main" id="{032AC260-0F05-4A46-975A-A07CDC03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57" y="3052148"/>
            <a:ext cx="5905500" cy="2825741"/>
          </a:xfrm>
          <a:prstGeom prst="rect">
            <a:avLst/>
          </a:prstGeom>
        </p:spPr>
      </p:pic>
      <p:pic>
        <p:nvPicPr>
          <p:cNvPr id="6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E2A5CD3-3BA1-4579-A265-615D0C194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3560071"/>
            <a:ext cx="2743200" cy="9761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8C07F3A-D5E7-4131-996D-A6283830136C}"/>
                  </a:ext>
                </a:extLst>
              </p14:cNvPr>
              <p14:cNvContentPartPr/>
              <p14:nvPr/>
            </p14:nvContentPartPr>
            <p14:xfrm>
              <a:off x="10201274" y="1523999"/>
              <a:ext cx="9525" cy="9525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8C07F3A-D5E7-4131-996D-A628383013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5024" y="1047749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D300B11C-F326-4020-9070-BEEA23C8B5AD}"/>
              </a:ext>
            </a:extLst>
          </p:cNvPr>
          <p:cNvSpPr/>
          <p:nvPr/>
        </p:nvSpPr>
        <p:spPr>
          <a:xfrm rot="9840000">
            <a:off x="5451358" y="4720583"/>
            <a:ext cx="3952875" cy="4667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8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596FE-63D8-41A7-ACE0-1C4736A9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/>
              <a:t>                    </a:t>
            </a:r>
            <a:r>
              <a:rPr lang="af-ZA">
                <a:latin typeface="Trebuchet MS"/>
              </a:rPr>
              <a:t>          </a:t>
            </a:r>
            <a:r>
              <a:rPr lang="af-ZA" err="1">
                <a:latin typeface="Arial Black"/>
              </a:rPr>
              <a:t>Declaration</a:t>
            </a:r>
            <a:r>
              <a:rPr lang="af-ZA">
                <a:latin typeface="Arial Black"/>
              </a:rPr>
              <a:t> </a:t>
            </a:r>
            <a:endParaRPr lang="ko-KR" altLang="en-US">
              <a:latin typeface="Arial Black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B97DF-D05C-4A2C-8D8A-61741F83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Arial Black"/>
                <a:ea typeface="HY그래픽M"/>
              </a:rPr>
              <a:t>영역 안에 메소드, 변수를 정의하는 태그     &lt;%! %&gt;</a:t>
            </a:r>
          </a:p>
          <a:p>
            <a:r>
              <a:rPr lang="ko-KR" altLang="en-US" err="1">
                <a:latin typeface="Arial Black"/>
                <a:ea typeface="HY그래픽M"/>
              </a:rPr>
              <a:t>Scriptlet</a:t>
            </a:r>
            <a:r>
              <a:rPr lang="ko-KR" altLang="en-US">
                <a:latin typeface="Arial Black"/>
                <a:ea typeface="HY그래픽M"/>
              </a:rPr>
              <a:t> , </a:t>
            </a:r>
            <a:r>
              <a:rPr lang="ko-KR" altLang="en-US" err="1">
                <a:latin typeface="Arial Black"/>
                <a:ea typeface="HY그래픽M"/>
              </a:rPr>
              <a:t>Expressio</a:t>
            </a:r>
            <a:r>
              <a:rPr lang="ko-KR" altLang="en-US">
                <a:latin typeface="Arial Black"/>
                <a:ea typeface="HY그래픽M"/>
              </a:rPr>
              <a:t> 에서 사용할 </a:t>
            </a:r>
            <a:r>
              <a:rPr lang="ko-KR" altLang="en-US" err="1">
                <a:latin typeface="Arial Black"/>
                <a:ea typeface="HY그래픽M"/>
              </a:rPr>
              <a:t>메소드,변수</a:t>
            </a:r>
            <a:r>
              <a:rPr lang="ko-KR" altLang="en-US">
                <a:latin typeface="Arial Black"/>
                <a:ea typeface="HY그래픽M"/>
              </a:rPr>
              <a:t> </a:t>
            </a:r>
            <a:r>
              <a:rPr lang="ko-KR" altLang="en-US" err="1">
                <a:latin typeface="Arial Black"/>
                <a:ea typeface="HY그래픽M"/>
              </a:rPr>
              <a:t>를</a:t>
            </a:r>
            <a:r>
              <a:rPr lang="ko-KR" altLang="en-US">
                <a:latin typeface="Arial Black"/>
                <a:ea typeface="HY그래픽M"/>
              </a:rPr>
              <a:t> </a:t>
            </a:r>
            <a:r>
              <a:rPr lang="ko-KR" altLang="en-US" err="1">
                <a:latin typeface="Arial Black"/>
                <a:ea typeface="HY그래픽M"/>
              </a:rPr>
              <a:t>정의할때</a:t>
            </a:r>
            <a:r>
              <a:rPr lang="ko-KR" altLang="en-US">
                <a:latin typeface="Arial Black"/>
                <a:ea typeface="HY그래픽M"/>
              </a:rPr>
              <a:t> 사용</a:t>
            </a:r>
          </a:p>
        </p:txBody>
      </p:sp>
      <p:pic>
        <p:nvPicPr>
          <p:cNvPr id="5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0804833-8DB1-4389-92BA-F6F8EEC4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86" y="3233435"/>
            <a:ext cx="7962181" cy="3253956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63D04EE-92DC-4D6D-92B6-35E827584BAF}"/>
              </a:ext>
            </a:extLst>
          </p:cNvPr>
          <p:cNvSpPr/>
          <p:nvPr/>
        </p:nvSpPr>
        <p:spPr>
          <a:xfrm>
            <a:off x="3371850" y="3571875"/>
            <a:ext cx="2028825" cy="3905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DF1CF012-8FD9-4460-986D-481138D9DD66}"/>
              </a:ext>
            </a:extLst>
          </p:cNvPr>
          <p:cNvSpPr/>
          <p:nvPr/>
        </p:nvSpPr>
        <p:spPr>
          <a:xfrm>
            <a:off x="4438650" y="4438650"/>
            <a:ext cx="1600200" cy="3619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8F5AE48F-758A-4E90-93EC-15E3E1E9BFC3}"/>
              </a:ext>
            </a:extLst>
          </p:cNvPr>
          <p:cNvSpPr/>
          <p:nvPr/>
        </p:nvSpPr>
        <p:spPr>
          <a:xfrm>
            <a:off x="6905625" y="5553075"/>
            <a:ext cx="609600" cy="6381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C798B0-2009-4D02-A537-F86870834CB1}"/>
              </a:ext>
            </a:extLst>
          </p:cNvPr>
          <p:cNvCxnSpPr/>
          <p:nvPr/>
        </p:nvCxnSpPr>
        <p:spPr>
          <a:xfrm>
            <a:off x="5105400" y="3990975"/>
            <a:ext cx="30480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828AFD0-87D1-4E62-91DE-FA72035F0F00}"/>
              </a:ext>
            </a:extLst>
          </p:cNvPr>
          <p:cNvCxnSpPr/>
          <p:nvPr/>
        </p:nvCxnSpPr>
        <p:spPr>
          <a:xfrm>
            <a:off x="5772150" y="4905375"/>
            <a:ext cx="1009650" cy="65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4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C2B8A-EF44-41CD-9BE7-3454D8E8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>
                <a:ea typeface="+mj-lt"/>
                <a:cs typeface="+mj-lt"/>
              </a:rPr>
              <a:t>               </a:t>
            </a:r>
            <a:r>
              <a:rPr lang="ko-KR">
                <a:latin typeface="Arial Black"/>
                <a:ea typeface="+mj-lt"/>
                <a:cs typeface="+mj-lt"/>
              </a:rPr>
              <a:t> </a:t>
            </a:r>
            <a:r>
              <a:rPr lang="ko-KR" altLang="en-US">
                <a:latin typeface="Arial Black"/>
                <a:ea typeface="+mj-lt"/>
                <a:cs typeface="+mj-lt"/>
              </a:rPr>
              <a:t> </a:t>
            </a:r>
            <a:r>
              <a:rPr lang="ko-KR">
                <a:latin typeface="Arial Black"/>
                <a:ea typeface="+mj-lt"/>
                <a:cs typeface="+mj-lt"/>
              </a:rPr>
              <a:t> </a:t>
            </a:r>
            <a:r>
              <a:rPr lang="ko-KR" sz="3200" err="1">
                <a:latin typeface="Arial Black"/>
                <a:ea typeface="+mj-lt"/>
                <a:cs typeface="+mj-lt"/>
              </a:rPr>
              <a:t>Directive</a:t>
            </a:r>
            <a:r>
              <a:rPr lang="ko-KR" sz="3200">
                <a:latin typeface="Arial Black"/>
                <a:ea typeface="+mj-lt"/>
                <a:cs typeface="+mj-lt"/>
              </a:rPr>
              <a:t> </a:t>
            </a:r>
            <a:endParaRPr lang="ko-KR" sz="3200">
              <a:latin typeface="Arial Black"/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E595B-6611-4BB6-B66E-23C48CB7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err="1">
                <a:latin typeface="Arial Black"/>
                <a:ea typeface="+mn-lt"/>
                <a:cs typeface="+mn-lt"/>
              </a:rPr>
              <a:t>Directive</a:t>
            </a:r>
            <a:r>
              <a:rPr lang="ko-KR">
                <a:latin typeface="Arial Black"/>
                <a:ea typeface="+mn-lt"/>
                <a:cs typeface="+mn-lt"/>
              </a:rPr>
              <a:t> 지시자</a:t>
            </a:r>
            <a:r>
              <a:rPr lang="ko-KR" altLang="en-US">
                <a:latin typeface="Arial Black"/>
                <a:ea typeface="+mn-lt"/>
                <a:cs typeface="+mn-lt"/>
              </a:rPr>
              <a:t> 는 3가지 종류가 있다</a:t>
            </a:r>
            <a:endParaRPr lang="ko-KR" altLang="en-US">
              <a:latin typeface="Arial Black"/>
            </a:endParaRPr>
          </a:p>
          <a:p>
            <a:endParaRPr lang="ko-KR" altLang="en-US">
              <a:latin typeface="Arial Black"/>
            </a:endParaRPr>
          </a:p>
          <a:p>
            <a:r>
              <a:rPr lang="ko-KR" altLang="en-US">
                <a:latin typeface="Arial Black"/>
                <a:ea typeface="HY그래픽M"/>
              </a:rPr>
              <a:t>&lt;%@</a:t>
            </a:r>
            <a:r>
              <a:rPr lang="ko-KR" altLang="en-US" err="1">
                <a:latin typeface="Arial Black"/>
                <a:ea typeface="HY그래픽M"/>
              </a:rPr>
              <a:t>page</a:t>
            </a:r>
            <a:r>
              <a:rPr lang="ko-KR" altLang="en-US">
                <a:latin typeface="Arial Black"/>
                <a:ea typeface="HY그래픽M"/>
              </a:rPr>
              <a:t> %&gt; </a:t>
            </a:r>
            <a:r>
              <a:rPr lang="ko-KR" altLang="en-US" err="1">
                <a:latin typeface="Arial Black"/>
                <a:ea typeface="HY그래픽M"/>
              </a:rPr>
              <a:t>jsp</a:t>
            </a:r>
            <a:r>
              <a:rPr lang="ko-KR" altLang="en-US">
                <a:latin typeface="Arial Black"/>
                <a:ea typeface="HY그래픽M"/>
              </a:rPr>
              <a:t> 페이지에 중요한 속성을 지정</a:t>
            </a:r>
            <a:endParaRPr lang="ko-KR">
              <a:ea typeface="HY그래픽M"/>
            </a:endParaRPr>
          </a:p>
          <a:p>
            <a:r>
              <a:rPr lang="ko-KR">
                <a:latin typeface="Arial Black"/>
                <a:ea typeface="HY그래픽M"/>
              </a:rPr>
              <a:t>&lt;%@</a:t>
            </a:r>
            <a:r>
              <a:rPr lang="ko-KR" err="1">
                <a:latin typeface="Arial Black"/>
                <a:ea typeface="HY그래픽M"/>
              </a:rPr>
              <a:t>include</a:t>
            </a:r>
            <a:r>
              <a:rPr lang="ko-KR">
                <a:latin typeface="Arial Black"/>
                <a:ea typeface="HY그래픽M"/>
              </a:rPr>
              <a:t> %&gt;</a:t>
            </a:r>
            <a:r>
              <a:rPr lang="ko-KR" altLang="en-US">
                <a:latin typeface="Arial Black"/>
                <a:ea typeface="HY그래픽M"/>
              </a:rPr>
              <a:t> </a:t>
            </a:r>
            <a:r>
              <a:rPr lang="ko-KR" altLang="en-US" err="1">
                <a:latin typeface="Arial Black"/>
                <a:ea typeface="HY그래픽M"/>
              </a:rPr>
              <a:t>jsp</a:t>
            </a:r>
            <a:r>
              <a:rPr lang="ko-KR" altLang="en-US">
                <a:latin typeface="Arial Black"/>
                <a:ea typeface="HY그래픽M"/>
              </a:rPr>
              <a:t> 페이지에 다른 문서의 내용을 삽임</a:t>
            </a:r>
          </a:p>
          <a:p>
            <a:r>
              <a:rPr lang="en-US" altLang="ko-KR">
                <a:latin typeface="Arial Black"/>
                <a:ea typeface="HY그래픽M"/>
              </a:rPr>
              <a:t>&lt;%@</a:t>
            </a:r>
            <a:r>
              <a:rPr lang="en-US" altLang="ko-KR" err="1">
                <a:latin typeface="Arial Black"/>
                <a:ea typeface="HY그래픽M"/>
              </a:rPr>
              <a:t>taglib</a:t>
            </a:r>
            <a:r>
              <a:rPr lang="ko-KR" altLang="en-US">
                <a:latin typeface="Arial Black"/>
                <a:ea typeface="HY그래픽M"/>
              </a:rPr>
              <a:t>   </a:t>
            </a:r>
            <a:r>
              <a:rPr lang="en-US" altLang="ko-KR">
                <a:latin typeface="Arial Black"/>
                <a:ea typeface="HY그래픽M"/>
              </a:rPr>
              <a:t>%&gt; </a:t>
            </a:r>
            <a:r>
              <a:rPr lang="en-US" altLang="ko-KR" err="1">
                <a:latin typeface="Arial Black"/>
                <a:ea typeface="HY그래픽M"/>
              </a:rPr>
              <a:t>내가</a:t>
            </a:r>
            <a:r>
              <a:rPr lang="en-US" altLang="ko-KR">
                <a:latin typeface="Arial Black"/>
                <a:ea typeface="HY그래픽M"/>
              </a:rPr>
              <a:t> </a:t>
            </a:r>
            <a:r>
              <a:rPr lang="en-US" altLang="ko-KR" err="1">
                <a:latin typeface="Arial Black"/>
                <a:ea typeface="HY그래픽M"/>
              </a:rPr>
              <a:t>만든</a:t>
            </a:r>
            <a:r>
              <a:rPr lang="en-US" altLang="ko-KR">
                <a:latin typeface="Arial Black"/>
                <a:ea typeface="HY그래픽M"/>
              </a:rPr>
              <a:t> </a:t>
            </a:r>
            <a:r>
              <a:rPr lang="en-US" altLang="ko-KR" err="1">
                <a:latin typeface="Arial Black"/>
                <a:ea typeface="HY그래픽M"/>
              </a:rPr>
              <a:t>태크</a:t>
            </a:r>
            <a:r>
              <a:rPr lang="en-US" altLang="ko-KR">
                <a:latin typeface="Arial Black"/>
                <a:ea typeface="HY그래픽M"/>
              </a:rPr>
              <a:t> </a:t>
            </a:r>
            <a:r>
              <a:rPr lang="en-US" altLang="ko-KR" err="1">
                <a:latin typeface="Arial Black"/>
                <a:ea typeface="HY그래픽M"/>
              </a:rPr>
              <a:t>라이브러리</a:t>
            </a:r>
            <a:r>
              <a:rPr lang="en-US" altLang="ko-KR">
                <a:latin typeface="Arial Black"/>
                <a:ea typeface="HY그래픽M"/>
              </a:rPr>
              <a:t> </a:t>
            </a:r>
            <a:r>
              <a:rPr lang="en-US" altLang="ko-KR" err="1">
                <a:latin typeface="Arial Black"/>
                <a:ea typeface="HY그래픽M"/>
              </a:rPr>
              <a:t>사용</a:t>
            </a:r>
          </a:p>
          <a:p>
            <a:endParaRPr lang="en-US" altLang="ko-KR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5483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F1AFC-4EBC-450C-B379-3B8F62AC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>
                <a:latin typeface="Arial Black"/>
                <a:ea typeface="맑은 고딕"/>
              </a:rPr>
              <a:t>         </a:t>
            </a:r>
            <a:r>
              <a:rPr lang="ko-KR" altLang="en-US">
                <a:latin typeface="Arial Black"/>
                <a:ea typeface="맑은 고딕"/>
              </a:rPr>
              <a:t>  </a:t>
            </a:r>
            <a:r>
              <a:rPr lang="ko-KR" sz="3200">
                <a:latin typeface="Arial Black"/>
                <a:ea typeface="맑은 고딕"/>
              </a:rPr>
              <a:t>&lt;%@</a:t>
            </a:r>
            <a:r>
              <a:rPr lang="ko-KR" sz="3200" err="1">
                <a:latin typeface="Arial Black"/>
                <a:ea typeface="맑은 고딕"/>
              </a:rPr>
              <a:t>page</a:t>
            </a:r>
            <a:r>
              <a:rPr lang="ko-KR" sz="3200">
                <a:latin typeface="Arial Black"/>
                <a:ea typeface="맑은 고딕"/>
              </a:rPr>
              <a:t> %&gt;</a:t>
            </a:r>
            <a:endParaRPr lang="ko-KR" sz="320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94581-7F05-4039-8317-63CBCB6C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8126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>
                <a:latin typeface="Arial Black"/>
              </a:rPr>
              <a:t>Jsp</a:t>
            </a:r>
            <a:r>
              <a:rPr lang="ko-KR" altLang="en-US"/>
              <a:t> 지시자중 가장 복잡한 구조로 되어있다.</a:t>
            </a:r>
          </a:p>
          <a:p>
            <a:pPr marL="0" indent="0">
              <a:buNone/>
            </a:pPr>
            <a:r>
              <a:rPr lang="ko-KR" altLang="en-US">
                <a:latin typeface="Arial Black"/>
              </a:rPr>
              <a:t>&lt;%@page 속성1="값1" 속성2="값2" 속성값 3="값3".%&gt;  </a:t>
            </a:r>
          </a:p>
          <a:p>
            <a:pPr marL="0" indent="0">
              <a:buNone/>
            </a:pPr>
            <a:r>
              <a:rPr lang="ko-KR" altLang="en-US">
                <a:latin typeface="Arial Black"/>
              </a:rPr>
              <a:t>   </a:t>
            </a:r>
            <a:r>
              <a:rPr lang="ko-KR" altLang="en-US">
                <a:solidFill>
                  <a:srgbClr val="C00000"/>
                </a:solidFill>
                <a:latin typeface="Arial Black"/>
              </a:rPr>
              <a:t> page 에는12 가지 속성이 있는데 import 를 제외하고는 </a:t>
            </a:r>
            <a:endParaRPr lang="ko-KR">
              <a:solidFill>
                <a:srgbClr val="C00000"/>
              </a:solidFill>
              <a:latin typeface="The Hand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C00000"/>
                </a:solidFill>
                <a:latin typeface="Arial Black"/>
              </a:rPr>
              <a:t>중복작성 금지</a:t>
            </a:r>
            <a:endParaRPr lang="ko-KR">
              <a:solidFill>
                <a:srgbClr val="C00000"/>
              </a:solidFill>
            </a:endParaRPr>
          </a:p>
        </p:txBody>
      </p:sp>
      <p:pic>
        <p:nvPicPr>
          <p:cNvPr id="4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8977B207-9BBB-4B68-BD7F-FE1EFF15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505319"/>
            <a:ext cx="9744075" cy="18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2180B-E01D-4213-AD8F-F860DA08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latin typeface="Arial Black"/>
                <a:ea typeface="맑은 고딕"/>
              </a:rPr>
              <a:t>           </a:t>
            </a:r>
            <a:r>
              <a:rPr lang="ko-KR" sz="3200">
                <a:latin typeface="Arial Black"/>
                <a:ea typeface="맑은 고딕"/>
              </a:rPr>
              <a:t>&lt;%@</a:t>
            </a:r>
            <a:r>
              <a:rPr lang="ko-KR" sz="3200" err="1">
                <a:latin typeface="Arial Black"/>
                <a:ea typeface="맑은 고딕"/>
              </a:rPr>
              <a:t>include</a:t>
            </a:r>
            <a:r>
              <a:rPr lang="ko-KR" sz="3200">
                <a:latin typeface="Arial Black"/>
                <a:ea typeface="맑은 고딕"/>
              </a:rPr>
              <a:t> %&gt;</a:t>
            </a:r>
            <a:endParaRPr lang="ko-KR" sz="3200">
              <a:ea typeface="맑은 고딕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EBA30C-69E5-4656-91F2-160A4D0E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HY그래픽M"/>
              </a:rPr>
              <a:t>다른 페이지에서 구현해  놓은 것 을 가져다 쓰기 위한 </a:t>
            </a:r>
            <a:r>
              <a:rPr lang="ko-KR" altLang="en-US" err="1">
                <a:ea typeface="HY그래픽M"/>
              </a:rPr>
              <a:t>테그</a:t>
            </a:r>
            <a:r>
              <a:rPr lang="ko-KR" altLang="en-US">
                <a:ea typeface="HY그래픽M"/>
              </a:rPr>
              <a:t> 이다.</a:t>
            </a:r>
          </a:p>
        </p:txBody>
      </p:sp>
      <p:pic>
        <p:nvPicPr>
          <p:cNvPr id="3" name="그림 3" descr="개체, 시계, 모니터, 측정기이(가) 표시된 사진&#10;&#10;자동 생성된 설명">
            <a:extLst>
              <a:ext uri="{FF2B5EF4-FFF2-40B4-BE49-F238E27FC236}">
                <a16:creationId xmlns:a16="http://schemas.microsoft.com/office/drawing/2014/main" id="{C0BAF4F5-6456-4B6D-8DA1-564161C9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3023929"/>
            <a:ext cx="4029075" cy="1448317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CB028D1E-713B-4001-9B80-BA02CBEA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3216749"/>
            <a:ext cx="5476875" cy="1215077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57B3D438-097C-4959-A0C1-941FBF4E8A77}"/>
              </a:ext>
            </a:extLst>
          </p:cNvPr>
          <p:cNvSpPr/>
          <p:nvPr/>
        </p:nvSpPr>
        <p:spPr>
          <a:xfrm>
            <a:off x="1038225" y="2838450"/>
            <a:ext cx="3943350" cy="533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3A1A01A3-665A-4F99-869D-FF37A7FEFB34}"/>
              </a:ext>
            </a:extLst>
          </p:cNvPr>
          <p:cNvSpPr/>
          <p:nvPr/>
        </p:nvSpPr>
        <p:spPr>
          <a:xfrm>
            <a:off x="5314950" y="3686175"/>
            <a:ext cx="1857375" cy="3810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66A5161-2B6B-4410-BE19-836563AD5060}"/>
              </a:ext>
            </a:extLst>
          </p:cNvPr>
          <p:cNvSpPr/>
          <p:nvPr/>
        </p:nvSpPr>
        <p:spPr>
          <a:xfrm>
            <a:off x="1009650" y="4029075"/>
            <a:ext cx="4057650" cy="609600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ABDD5645-4183-48F5-A86A-3826E890276E}"/>
              </a:ext>
            </a:extLst>
          </p:cNvPr>
          <p:cNvSpPr/>
          <p:nvPr/>
        </p:nvSpPr>
        <p:spPr>
          <a:xfrm>
            <a:off x="9096375" y="3609975"/>
            <a:ext cx="1857375" cy="590550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979D2-D908-44CB-9D2F-9FC9D433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latin typeface="Arial Black"/>
                <a:ea typeface="+mj-lt"/>
              </a:rPr>
              <a:t>              </a:t>
            </a:r>
            <a:r>
              <a:rPr lang="en-US" altLang="ko-KR" sz="3200">
                <a:latin typeface="Arial Black"/>
                <a:ea typeface="+mj-lt"/>
              </a:rPr>
              <a:t>&lt;%@</a:t>
            </a:r>
            <a:r>
              <a:rPr lang="en-US" altLang="ko-KR" sz="3200" err="1">
                <a:latin typeface="Arial Black"/>
                <a:ea typeface="+mj-lt"/>
              </a:rPr>
              <a:t>taglib</a:t>
            </a:r>
            <a:r>
              <a:rPr lang="ko-KR" sz="3200">
                <a:latin typeface="Arial Black"/>
                <a:ea typeface="맑은 고딕"/>
              </a:rPr>
              <a:t>   </a:t>
            </a:r>
            <a:r>
              <a:rPr lang="en-US" altLang="ko-KR" sz="3200">
                <a:latin typeface="Arial Black"/>
                <a:ea typeface="+mj-lt"/>
              </a:rPr>
              <a:t>%&gt;</a:t>
            </a:r>
            <a:endParaRPr lang="ko-KR" sz="320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D15EEDDA-FE78-411F-A839-88AACA79E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605" y="2205500"/>
            <a:ext cx="6200775" cy="381000"/>
          </a:xfr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5837BB27-1E63-4A95-B4B2-9007AFF2324F}"/>
              </a:ext>
            </a:extLst>
          </p:cNvPr>
          <p:cNvSpPr/>
          <p:nvPr/>
        </p:nvSpPr>
        <p:spPr>
          <a:xfrm>
            <a:off x="4314825" y="1933575"/>
            <a:ext cx="3724275" cy="8096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D94E3E9-450B-4D1B-BACE-00144402B22F}"/>
              </a:ext>
            </a:extLst>
          </p:cNvPr>
          <p:cNvSpPr/>
          <p:nvPr/>
        </p:nvSpPr>
        <p:spPr>
          <a:xfrm>
            <a:off x="2657475" y="1885950"/>
            <a:ext cx="1257300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위로 구부러짐 8">
            <a:extLst>
              <a:ext uri="{FF2B5EF4-FFF2-40B4-BE49-F238E27FC236}">
                <a16:creationId xmlns:a16="http://schemas.microsoft.com/office/drawing/2014/main" id="{6A7C54F9-29F9-4BD5-8C87-C8EC9D2C2E73}"/>
              </a:ext>
            </a:extLst>
          </p:cNvPr>
          <p:cNvSpPr/>
          <p:nvPr/>
        </p:nvSpPr>
        <p:spPr>
          <a:xfrm flipH="1">
            <a:off x="3344799" y="2882264"/>
            <a:ext cx="2009775" cy="9620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5A92C-B8B8-4310-AA00-9402DCC37B43}"/>
              </a:ext>
            </a:extLst>
          </p:cNvPr>
          <p:cNvSpPr txBox="1"/>
          <p:nvPr/>
        </p:nvSpPr>
        <p:spPr>
          <a:xfrm>
            <a:off x="1809750" y="4219575"/>
            <a:ext cx="6029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HY그래픽M"/>
              </a:rPr>
              <a:t>Uri</a:t>
            </a:r>
            <a:r>
              <a:rPr lang="ko-KR" altLang="en-US">
                <a:ea typeface="HY그래픽M"/>
              </a:rPr>
              <a:t> 의 주소를 </a:t>
            </a:r>
            <a:r>
              <a:rPr lang="ko-KR" altLang="en-US" err="1">
                <a:ea typeface="HY그래픽M"/>
              </a:rPr>
              <a:t>prefix</a:t>
            </a:r>
            <a:r>
              <a:rPr lang="ko-KR" altLang="en-US">
                <a:ea typeface="HY그래픽M"/>
              </a:rPr>
              <a:t> 의 값 c 에 대입 하여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105E5-E472-460F-AB3A-02AE3EC5C80B}"/>
              </a:ext>
            </a:extLst>
          </p:cNvPr>
          <p:cNvSpPr txBox="1"/>
          <p:nvPr/>
        </p:nvSpPr>
        <p:spPr>
          <a:xfrm>
            <a:off x="1809750" y="4953000"/>
            <a:ext cx="4953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HY그래픽M"/>
              </a:rPr>
              <a:t>다른 곳에서 사용하기에 편리하다!!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2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9" grpId="0" animBg="1"/>
      <p:bldP spid="10" grpId="0"/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Facet</vt:lpstr>
      <vt:lpstr>Jsp 기본문법 </vt:lpstr>
      <vt:lpstr>PowerPoint 프레젠테이션</vt:lpstr>
      <vt:lpstr>                   Scriptlet</vt:lpstr>
      <vt:lpstr>                  Expression</vt:lpstr>
      <vt:lpstr>                              Declaration </vt:lpstr>
      <vt:lpstr>                  Directive </vt:lpstr>
      <vt:lpstr>           &lt;%@page %&gt;</vt:lpstr>
      <vt:lpstr>           &lt;%@include %&gt;</vt:lpstr>
      <vt:lpstr>              &lt;%@taglib   %&gt;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3</cp:revision>
  <dcterms:created xsi:type="dcterms:W3CDTF">2020-08-01T05:55:48Z</dcterms:created>
  <dcterms:modified xsi:type="dcterms:W3CDTF">2020-08-02T09:32:55Z</dcterms:modified>
</cp:coreProperties>
</file>