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73" r:id="rId5"/>
    <p:sldId id="274" r:id="rId6"/>
    <p:sldId id="276" r:id="rId7"/>
    <p:sldId id="277" r:id="rId8"/>
    <p:sldId id="257" r:id="rId9"/>
    <p:sldId id="278" r:id="rId10"/>
    <p:sldId id="279" r:id="rId11"/>
    <p:sldId id="275" r:id="rId12"/>
    <p:sldId id="280" r:id="rId13"/>
    <p:sldId id="28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3A77"/>
    <a:srgbClr val="FD597E"/>
    <a:srgbClr val="FF8982"/>
    <a:srgbClr val="F48BB4"/>
    <a:srgbClr val="C45FA8"/>
    <a:srgbClr val="715DA2"/>
    <a:srgbClr val="496F93"/>
    <a:srgbClr val="A60F16"/>
    <a:srgbClr val="FD9D6A"/>
    <a:srgbClr val="DE67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924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784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122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99454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129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058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3460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004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0468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268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89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825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A676-EB23-4B9D-8D68-6BD7A0BCD37C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1D94-9175-4A5B-89D7-188C0A2CD7E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25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re-art.com/shop/" TargetMode="External"/><Relationship Id="rId2" Type="http://schemas.openxmlformats.org/officeDocument/2006/relationships/hyperlink" Target="https://www.sangsangmadan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lubff.modoo.a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9C704E9-FFDD-4067-AC00-ABF51DF57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正方形/長方形 4"/>
          <p:cNvSpPr/>
          <p:nvPr/>
        </p:nvSpPr>
        <p:spPr>
          <a:xfrm>
            <a:off x="3991181" y="1368425"/>
            <a:ext cx="4121150" cy="4121150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67835" y="4076958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김현배</a:t>
            </a:r>
            <a:endParaRPr kumimoji="1"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신송희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송</a:t>
            </a:r>
            <a:r>
              <a:rPr kumimoji="1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영곤</a:t>
            </a:r>
            <a:endParaRPr kumimoji="1"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박정욱</a:t>
            </a:r>
            <a:endParaRPr kumimoji="1" lang="ja-JP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76241" y="1472337"/>
            <a:ext cx="393745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Dear</a:t>
            </a:r>
          </a:p>
          <a:p>
            <a:pPr algn="ctr"/>
            <a:r>
              <a:rPr kumimoji="1" lang="en-US" altLang="ja-JP" sz="5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Art</a:t>
            </a:r>
            <a:endParaRPr kumimoji="1" lang="ja-JP" altLang="en-US" sz="5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3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AD8A46E-C2FC-4545-9583-832243C432C0}"/>
              </a:ext>
            </a:extLst>
          </p:cNvPr>
          <p:cNvSpPr/>
          <p:nvPr/>
        </p:nvSpPr>
        <p:spPr>
          <a:xfrm>
            <a:off x="215900" y="1417834"/>
            <a:ext cx="11713830" cy="5240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1202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376" y="516929"/>
            <a:ext cx="41761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#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사이트</a:t>
            </a:r>
            <a:r>
              <a:rPr lang="en-US" altLang="ko-KR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맵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</a:t>
            </a:r>
            <a:r>
              <a:rPr lang="en-US" altLang="ko-KR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(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아티스트</a:t>
            </a:r>
            <a:r>
              <a:rPr lang="en-US" altLang="ko-KR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)</a:t>
            </a:r>
            <a:endParaRPr lang="en-US" altLang="ja-JP" sz="3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5131038" y="1692320"/>
            <a:ext cx="1403326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아티스트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テキスト ボックス 4"/>
          <p:cNvSpPr txBox="1"/>
          <p:nvPr/>
        </p:nvSpPr>
        <p:spPr>
          <a:xfrm>
            <a:off x="517105" y="139700"/>
            <a:ext cx="14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pc="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Part </a:t>
            </a:r>
            <a:r>
              <a:rPr lang="en-US" altLang="ja-JP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2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1556413" y="2581713"/>
            <a:ext cx="1806541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About </a:t>
            </a:r>
            <a:r>
              <a:rPr lang="en-US" altLang="ko-KR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DearArt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100190" y="2581713"/>
            <a:ext cx="1262930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Notice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350229" y="2581713"/>
            <a:ext cx="1221834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8375967" y="2581713"/>
            <a:ext cx="2237236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MyPage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110465" y="3167340"/>
            <a:ext cx="1242380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110465" y="3773516"/>
            <a:ext cx="1242380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이용방법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110465" y="4338595"/>
            <a:ext cx="1242380" cy="757130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예매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110465" y="5263264"/>
            <a:ext cx="1242380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유의사항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110465" y="5838617"/>
            <a:ext cx="1242380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350229" y="3136517"/>
            <a:ext cx="1221834" cy="757130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자주하는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350229" y="4040643"/>
            <a:ext cx="1221834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문의하기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8375967" y="3157066"/>
            <a:ext cx="2237236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회원정보수정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8375967" y="3732418"/>
            <a:ext cx="2237236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8365693" y="4297495"/>
            <a:ext cx="2257784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MyArt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관리하기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8365693" y="4811203"/>
            <a:ext cx="2257784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이용권 구매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8DBA733-AF0D-4B71-A376-A10F2BB94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105275" y="1270000"/>
            <a:ext cx="3981450" cy="398145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7174" y="2990532"/>
            <a:ext cx="3857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spc="3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일정</a:t>
            </a:r>
            <a:endParaRPr kumimoji="1" lang="ja-JP" altLang="en-US" sz="5000" b="1" spc="3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2849" y="12700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#3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7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AD8A46E-C2FC-4545-9583-832243C432C0}"/>
              </a:ext>
            </a:extLst>
          </p:cNvPr>
          <p:cNvSpPr/>
          <p:nvPr/>
        </p:nvSpPr>
        <p:spPr>
          <a:xfrm>
            <a:off x="215900" y="1417834"/>
            <a:ext cx="11713830" cy="5240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30758" t="28113" r="31689" b="23137"/>
          <a:stretch>
            <a:fillRect/>
          </a:stretch>
        </p:blipFill>
        <p:spPr bwMode="auto">
          <a:xfrm>
            <a:off x="496547" y="2189176"/>
            <a:ext cx="5409098" cy="3803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 l="30768" t="28142" r="31591" b="23112"/>
          <a:stretch>
            <a:fillRect/>
          </a:stretch>
        </p:blipFill>
        <p:spPr bwMode="auto">
          <a:xfrm>
            <a:off x="6281225" y="2210549"/>
            <a:ext cx="5382458" cy="3775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1202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376" y="516929"/>
            <a:ext cx="132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#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일정</a:t>
            </a:r>
            <a:endParaRPr lang="en-US" altLang="ja-JP" sz="3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4"/>
          <p:cNvSpPr txBox="1"/>
          <p:nvPr/>
        </p:nvSpPr>
        <p:spPr>
          <a:xfrm>
            <a:off x="517105" y="139700"/>
            <a:ext cx="14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pc="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Part </a:t>
            </a:r>
            <a:r>
              <a:rPr kumimoji="1" lang="en-US" altLang="ja-JP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1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56" name="正方形/長方形 3"/>
          <p:cNvSpPr/>
          <p:nvPr/>
        </p:nvSpPr>
        <p:spPr>
          <a:xfrm>
            <a:off x="1638300" y="3684044"/>
            <a:ext cx="4000500" cy="33550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인터페이스 설계</a:t>
            </a:r>
            <a:endParaRPr lang="ja-JP" altLang="en-US" dirty="0"/>
          </a:p>
        </p:txBody>
      </p:sp>
      <p:sp>
        <p:nvSpPr>
          <p:cNvPr id="66" name="正方形/長方形 3"/>
          <p:cNvSpPr/>
          <p:nvPr/>
        </p:nvSpPr>
        <p:spPr>
          <a:xfrm>
            <a:off x="695324" y="4293644"/>
            <a:ext cx="1714501" cy="33550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DB</a:t>
            </a:r>
            <a:r>
              <a:rPr lang="ko-KR" altLang="en-US" dirty="0" smtClean="0"/>
              <a:t>구축</a:t>
            </a:r>
            <a:endParaRPr lang="ja-JP" altLang="en-US" dirty="0"/>
          </a:p>
        </p:txBody>
      </p:sp>
      <p:sp>
        <p:nvSpPr>
          <p:cNvPr id="68" name="正方形/長方形 3"/>
          <p:cNvSpPr/>
          <p:nvPr/>
        </p:nvSpPr>
        <p:spPr>
          <a:xfrm>
            <a:off x="2505073" y="4293644"/>
            <a:ext cx="3295651" cy="33550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인터페이스 개발</a:t>
            </a:r>
            <a:endParaRPr lang="ja-JP" altLang="en-US" dirty="0"/>
          </a:p>
        </p:txBody>
      </p:sp>
      <p:sp>
        <p:nvSpPr>
          <p:cNvPr id="69" name="正方形/長方形 3"/>
          <p:cNvSpPr/>
          <p:nvPr/>
        </p:nvSpPr>
        <p:spPr>
          <a:xfrm>
            <a:off x="676275" y="4941344"/>
            <a:ext cx="5105400" cy="33550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인터페이스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백앤드</a:t>
            </a:r>
            <a:r>
              <a:rPr lang="ko-KR" altLang="en-US" dirty="0" smtClean="0"/>
              <a:t> 개발</a:t>
            </a:r>
            <a:endParaRPr lang="ja-JP" altLang="en-US" dirty="0"/>
          </a:p>
        </p:txBody>
      </p:sp>
      <p:sp>
        <p:nvSpPr>
          <p:cNvPr id="70" name="正方形/長方形 3"/>
          <p:cNvSpPr/>
          <p:nvPr/>
        </p:nvSpPr>
        <p:spPr>
          <a:xfrm>
            <a:off x="676275" y="5608094"/>
            <a:ext cx="2514600" cy="33550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백앤드</a:t>
            </a:r>
            <a:r>
              <a:rPr lang="ko-KR" altLang="en-US" dirty="0" smtClean="0"/>
              <a:t> 개발</a:t>
            </a:r>
            <a:endParaRPr lang="ja-JP" altLang="en-US" dirty="0"/>
          </a:p>
        </p:txBody>
      </p:sp>
      <p:sp>
        <p:nvSpPr>
          <p:cNvPr id="71" name="正方形/長方形 3"/>
          <p:cNvSpPr/>
          <p:nvPr/>
        </p:nvSpPr>
        <p:spPr>
          <a:xfrm>
            <a:off x="3295650" y="5608094"/>
            <a:ext cx="2457450" cy="33550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통합테스트</a:t>
            </a:r>
            <a:endParaRPr lang="ja-JP" altLang="en-US" dirty="0"/>
          </a:p>
        </p:txBody>
      </p:sp>
      <p:sp>
        <p:nvSpPr>
          <p:cNvPr id="72" name="正方形/長方形 3"/>
          <p:cNvSpPr/>
          <p:nvPr/>
        </p:nvSpPr>
        <p:spPr>
          <a:xfrm>
            <a:off x="6505575" y="3045869"/>
            <a:ext cx="4943476" cy="33550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통합테스트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보완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ja-JP" altLang="en-US" dirty="0"/>
          </a:p>
        </p:txBody>
      </p:sp>
      <p:sp>
        <p:nvSpPr>
          <p:cNvPr id="74" name="正方形/長方形 3"/>
          <p:cNvSpPr/>
          <p:nvPr/>
        </p:nvSpPr>
        <p:spPr>
          <a:xfrm>
            <a:off x="6505575" y="3664994"/>
            <a:ext cx="1676400" cy="33550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배포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9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9C704E9-FFDD-4067-AC00-ABF51DF57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正方形/長方形 4"/>
          <p:cNvSpPr/>
          <p:nvPr/>
        </p:nvSpPr>
        <p:spPr>
          <a:xfrm>
            <a:off x="3991181" y="1368425"/>
            <a:ext cx="4121150" cy="4121150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04335" y="38737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76241" y="2983637"/>
            <a:ext cx="389935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감사</a:t>
            </a:r>
            <a:r>
              <a:rPr lang="ko-KR" altLang="en-US" sz="5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합니다</a:t>
            </a:r>
            <a:endParaRPr kumimoji="1" lang="en-US" altLang="ko-KR" sz="5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3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3A77"/>
            </a:gs>
            <a:gs pos="13000">
              <a:srgbClr val="FD597E"/>
            </a:gs>
            <a:gs pos="29000">
              <a:srgbClr val="FF8982"/>
            </a:gs>
            <a:gs pos="46000">
              <a:srgbClr val="F48BB4"/>
            </a:gs>
            <a:gs pos="64000">
              <a:srgbClr val="C45FA8"/>
            </a:gs>
            <a:gs pos="79000">
              <a:srgbClr val="715DA2"/>
            </a:gs>
            <a:gs pos="97000">
              <a:srgbClr val="496F93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A8C4A43-5411-45CA-919B-526B97A42BD4}"/>
              </a:ext>
            </a:extLst>
          </p:cNvPr>
          <p:cNvSpPr txBox="1"/>
          <p:nvPr/>
        </p:nvSpPr>
        <p:spPr>
          <a:xfrm>
            <a:off x="1320800" y="1079500"/>
            <a:ext cx="146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74865AD1-23BE-450D-BBF5-FF014B66D464}"/>
              </a:ext>
            </a:extLst>
          </p:cNvPr>
          <p:cNvCxnSpPr>
            <a:cxnSpLocks/>
          </p:cNvCxnSpPr>
          <p:nvPr/>
        </p:nvCxnSpPr>
        <p:spPr>
          <a:xfrm>
            <a:off x="1320800" y="1968500"/>
            <a:ext cx="1087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DDDAE4D-0D5A-44B0-823C-DE0E0E37074B}"/>
              </a:ext>
            </a:extLst>
          </p:cNvPr>
          <p:cNvGrpSpPr/>
          <p:nvPr/>
        </p:nvGrpSpPr>
        <p:grpSpPr>
          <a:xfrm>
            <a:off x="1320800" y="2628899"/>
            <a:ext cx="4721195" cy="646332"/>
            <a:chOff x="1320800" y="2273299"/>
            <a:chExt cx="4721195" cy="646332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AB6F74E-5144-4816-9445-040078CE1D68}"/>
                </a:ext>
              </a:extLst>
            </p:cNvPr>
            <p:cNvSpPr txBox="1"/>
            <p:nvPr/>
          </p:nvSpPr>
          <p:spPr>
            <a:xfrm>
              <a:off x="1320800" y="2273300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600" dirty="0">
                  <a:solidFill>
                    <a:schemeClr val="bg1"/>
                  </a:solidFill>
                </a:rPr>
                <a:t>#</a:t>
              </a:r>
              <a:r>
                <a:rPr lang="en-US" altLang="ko-KR" sz="3600" b="1" spc="600" dirty="0" smtClean="0">
                  <a:solidFill>
                    <a:schemeClr val="bg1"/>
                  </a:solidFill>
                </a:rPr>
                <a:t>1</a:t>
              </a:r>
              <a:endParaRPr lang="ko-KR" altLang="en-US" sz="36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B2251C7-900C-4337-87AE-C77F934F9AAE}"/>
                </a:ext>
              </a:extLst>
            </p:cNvPr>
            <p:cNvSpPr txBox="1"/>
            <p:nvPr/>
          </p:nvSpPr>
          <p:spPr>
            <a:xfrm>
              <a:off x="2959100" y="2273299"/>
              <a:ext cx="3082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</a:rPr>
                <a:t>프로젝트 소개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23F5A8B-31CC-4930-AF75-51E7E3509497}"/>
              </a:ext>
            </a:extLst>
          </p:cNvPr>
          <p:cNvGrpSpPr/>
          <p:nvPr/>
        </p:nvGrpSpPr>
        <p:grpSpPr>
          <a:xfrm>
            <a:off x="1320800" y="3784600"/>
            <a:ext cx="3797866" cy="646332"/>
            <a:chOff x="1320800" y="2273299"/>
            <a:chExt cx="3797866" cy="646332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0F9D1F0C-C1C1-4FAE-99F3-19FB09A5A56E}"/>
                </a:ext>
              </a:extLst>
            </p:cNvPr>
            <p:cNvSpPr txBox="1"/>
            <p:nvPr/>
          </p:nvSpPr>
          <p:spPr>
            <a:xfrm>
              <a:off x="1320800" y="2273300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600" dirty="0">
                  <a:solidFill>
                    <a:schemeClr val="bg1"/>
                  </a:solidFill>
                </a:rPr>
                <a:t>#</a:t>
              </a:r>
              <a:r>
                <a:rPr lang="en-US" altLang="ko-KR" sz="3600" b="1" spc="600" dirty="0" smtClean="0">
                  <a:solidFill>
                    <a:schemeClr val="bg1"/>
                  </a:solidFill>
                </a:rPr>
                <a:t>2</a:t>
              </a:r>
              <a:endParaRPr lang="ko-KR" altLang="en-US" sz="36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0253D1-5689-4096-8722-AC67CA6C7DBA}"/>
                </a:ext>
              </a:extLst>
            </p:cNvPr>
            <p:cNvSpPr txBox="1"/>
            <p:nvPr/>
          </p:nvSpPr>
          <p:spPr>
            <a:xfrm>
              <a:off x="2959100" y="2273299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</a:rPr>
                <a:t>사이트 </a:t>
              </a:r>
              <a:r>
                <a:rPr lang="ko-KR" altLang="en-US" sz="3600" dirty="0" err="1" smtClean="0">
                  <a:solidFill>
                    <a:schemeClr val="bg1"/>
                  </a:solidFill>
                </a:rPr>
                <a:t>맵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C9FE7344-61BF-4390-848A-18FBE46DF386}"/>
              </a:ext>
            </a:extLst>
          </p:cNvPr>
          <p:cNvGrpSpPr/>
          <p:nvPr/>
        </p:nvGrpSpPr>
        <p:grpSpPr>
          <a:xfrm>
            <a:off x="1320800" y="4940301"/>
            <a:ext cx="2746296" cy="646332"/>
            <a:chOff x="1320800" y="2273299"/>
            <a:chExt cx="2746296" cy="64633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F446488-4EBD-49CE-A13D-C328DAF9D4EF}"/>
                </a:ext>
              </a:extLst>
            </p:cNvPr>
            <p:cNvSpPr txBox="1"/>
            <p:nvPr/>
          </p:nvSpPr>
          <p:spPr>
            <a:xfrm>
              <a:off x="1320800" y="2273300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600" dirty="0">
                  <a:solidFill>
                    <a:schemeClr val="bg1"/>
                  </a:solidFill>
                </a:rPr>
                <a:t>#</a:t>
              </a:r>
              <a:r>
                <a:rPr lang="en-US" altLang="ko-KR" sz="3600" b="1" spc="600" dirty="0" smtClean="0">
                  <a:solidFill>
                    <a:schemeClr val="bg1"/>
                  </a:solidFill>
                </a:rPr>
                <a:t>3</a:t>
              </a:r>
              <a:endParaRPr lang="ko-KR" altLang="en-US" sz="36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F9DD836-22A8-4CCF-A7C5-F47F0493497C}"/>
                </a:ext>
              </a:extLst>
            </p:cNvPr>
            <p:cNvSpPr txBox="1"/>
            <p:nvPr/>
          </p:nvSpPr>
          <p:spPr>
            <a:xfrm>
              <a:off x="2959100" y="227329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</a:rPr>
                <a:t>일정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745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E9BCF36-3E01-4B20-A4F9-60E1609B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52860" y="1285860"/>
            <a:ext cx="4286280" cy="428628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52860" y="2604488"/>
            <a:ext cx="4286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프로젝트 개요</a:t>
            </a:r>
            <a:endParaRPr lang="ko-KR" altLang="en-US" sz="5000" b="1" spc="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2849" y="1270000"/>
            <a:ext cx="100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#1</a:t>
            </a:r>
            <a:endParaRPr kumimoji="1" lang="ja-JP" altLang="en-US" sz="5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8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AD8A46E-C2FC-4545-9583-832243C432C0}"/>
              </a:ext>
            </a:extLst>
          </p:cNvPr>
          <p:cNvSpPr/>
          <p:nvPr/>
        </p:nvSpPr>
        <p:spPr>
          <a:xfrm>
            <a:off x="215900" y="1417834"/>
            <a:ext cx="11713830" cy="5240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1202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376" y="516929"/>
            <a:ext cx="3191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# 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주제</a:t>
            </a:r>
            <a:r>
              <a:rPr lang="en-US" altLang="ko-KR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&amp;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제안배경</a:t>
            </a:r>
            <a:endParaRPr lang="en-US" altLang="ja-JP" sz="3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7105" y="139700"/>
            <a:ext cx="14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pc="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Part </a:t>
            </a:r>
            <a:r>
              <a:rPr kumimoji="1" lang="en-US" altLang="ja-JP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1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04917" y="1774512"/>
            <a:ext cx="11335795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주제 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종합 예술 공연의 티켓 예약 판매 사이트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제안 배경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보통 대중음악이나 상업영화가 아닌 비주류 아티스트들의 공연 예약 방식은 아티스트 본인이 직접 지인들에게 티켓을 팔거나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공연하는 소극장이나 클럽에서 표를 팔기 마련이다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본 사이트를 통에 어떤 아티스트나 쉽게 홍보를 할 수 있고 관람자 역시 많은 공연정보를 쉽게 파악하고 예약 할 수 있다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벤치마킹 사이트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상상마당 홈페이지 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https://www.sangsangmadang.com/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아트스토어 홈페이지 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http://www.store-art.com/shop/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홍대라이브클럽</a:t>
            </a: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홈페이지 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https://clubff.modoo.at/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AD8A46E-C2FC-4545-9583-832243C432C0}"/>
              </a:ext>
            </a:extLst>
          </p:cNvPr>
          <p:cNvSpPr/>
          <p:nvPr/>
        </p:nvSpPr>
        <p:spPr>
          <a:xfrm>
            <a:off x="215900" y="1417834"/>
            <a:ext cx="11713830" cy="5240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1202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376" y="516929"/>
            <a:ext cx="2092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#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기대효과</a:t>
            </a:r>
            <a:endParaRPr lang="en-US" altLang="ja-JP" sz="3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04917" y="1774512"/>
            <a:ext cx="11335795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홍보가 되지 않아서 아직 유명하지 않은 아티스트들이 자신들의 포스터나 사진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영상 등을 자유롭게 올림으로써 적극적으로 본인들을 홍보 할 수 있다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</a:pPr>
            <a:endParaRPr lang="ko-KR" altLang="en-US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다양한 공연 정보를 공유함으로써 몰라서 가지 못했던 공연문화를 접할 수 있게 된다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흩어져 있는 공연 일정들을 관심분야 별로 쉽게 파악 가능해진다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죽어 있는 다양한 문화 예술을 활성화 시킬 수 있다</a:t>
            </a: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テキスト ボックス 4"/>
          <p:cNvSpPr txBox="1"/>
          <p:nvPr/>
        </p:nvSpPr>
        <p:spPr>
          <a:xfrm>
            <a:off x="517105" y="139700"/>
            <a:ext cx="14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pc="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Part </a:t>
            </a:r>
            <a:r>
              <a:rPr lang="en-US" altLang="ja-JP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2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02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376" y="516929"/>
            <a:ext cx="2092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#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개발환경</a:t>
            </a:r>
            <a:endParaRPr lang="en-US" altLang="ja-JP" sz="3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4"/>
          <p:cNvSpPr txBox="1"/>
          <p:nvPr/>
        </p:nvSpPr>
        <p:spPr>
          <a:xfrm>
            <a:off x="517105" y="139700"/>
            <a:ext cx="14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pc="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Part </a:t>
            </a:r>
            <a:r>
              <a:rPr kumimoji="1" lang="en-US" altLang="ja-JP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3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5A95CFB-4E4D-4E1E-8FBB-07BCDD20F672}"/>
              </a:ext>
            </a:extLst>
          </p:cNvPr>
          <p:cNvGrpSpPr/>
          <p:nvPr/>
        </p:nvGrpSpPr>
        <p:grpSpPr>
          <a:xfrm>
            <a:off x="321171" y="1342480"/>
            <a:ext cx="11536959" cy="2581820"/>
            <a:chOff x="331641" y="2895738"/>
            <a:chExt cx="12684419" cy="2650148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3FB902F6-9A7C-457F-8D34-A8E0CCA593F3}"/>
                </a:ext>
              </a:extLst>
            </p:cNvPr>
            <p:cNvSpPr/>
            <p:nvPr/>
          </p:nvSpPr>
          <p:spPr>
            <a:xfrm>
              <a:off x="331641" y="2895738"/>
              <a:ext cx="2816518" cy="26501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F87E48F0-1243-4800-8BFA-C487953A4AB1}"/>
                </a:ext>
              </a:extLst>
            </p:cNvPr>
            <p:cNvSpPr/>
            <p:nvPr/>
          </p:nvSpPr>
          <p:spPr>
            <a:xfrm>
              <a:off x="3620941" y="2895738"/>
              <a:ext cx="2816518" cy="26501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20E46F5F-8956-42F0-B1AE-DEACF5F2019C}"/>
                </a:ext>
              </a:extLst>
            </p:cNvPr>
            <p:cNvSpPr/>
            <p:nvPr/>
          </p:nvSpPr>
          <p:spPr>
            <a:xfrm>
              <a:off x="6910241" y="2895738"/>
              <a:ext cx="2816518" cy="26501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B2F4B266-B8C8-4101-B3C9-E74FA8DEEC60}"/>
                </a:ext>
              </a:extLst>
            </p:cNvPr>
            <p:cNvSpPr/>
            <p:nvPr/>
          </p:nvSpPr>
          <p:spPr>
            <a:xfrm>
              <a:off x="10199542" y="2895738"/>
              <a:ext cx="2816518" cy="26501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5A95CFB-4E4D-4E1E-8FBB-07BCDD20F672}"/>
              </a:ext>
            </a:extLst>
          </p:cNvPr>
          <p:cNvGrpSpPr/>
          <p:nvPr/>
        </p:nvGrpSpPr>
        <p:grpSpPr>
          <a:xfrm>
            <a:off x="333872" y="4102100"/>
            <a:ext cx="11519789" cy="2650460"/>
            <a:chOff x="341080" y="2860510"/>
            <a:chExt cx="12665541" cy="2720605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3FB902F6-9A7C-457F-8D34-A8E0CCA593F3}"/>
                </a:ext>
              </a:extLst>
            </p:cNvPr>
            <p:cNvSpPr/>
            <p:nvPr/>
          </p:nvSpPr>
          <p:spPr>
            <a:xfrm>
              <a:off x="341080" y="2860510"/>
              <a:ext cx="2797641" cy="27206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87E48F0-1243-4800-8BFA-C487953A4AB1}"/>
                </a:ext>
              </a:extLst>
            </p:cNvPr>
            <p:cNvSpPr/>
            <p:nvPr/>
          </p:nvSpPr>
          <p:spPr>
            <a:xfrm>
              <a:off x="3630380" y="2860510"/>
              <a:ext cx="2797641" cy="27206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0E46F5F-8956-42F0-B1AE-DEACF5F2019C}"/>
                </a:ext>
              </a:extLst>
            </p:cNvPr>
            <p:cNvSpPr/>
            <p:nvPr/>
          </p:nvSpPr>
          <p:spPr>
            <a:xfrm>
              <a:off x="6919680" y="2860510"/>
              <a:ext cx="2797641" cy="27206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2F4B266-B8C8-4101-B3C9-E74FA8DEEC60}"/>
                </a:ext>
              </a:extLst>
            </p:cNvPr>
            <p:cNvSpPr/>
            <p:nvPr/>
          </p:nvSpPr>
          <p:spPr>
            <a:xfrm>
              <a:off x="10208980" y="2860510"/>
              <a:ext cx="2797641" cy="27206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240161" y="3461906"/>
            <a:ext cx="27089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Eclipse</a:t>
            </a:r>
          </a:p>
          <a:p>
            <a:pPr marL="285750" indent="-285750" algn="ctr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3234616" y="3457784"/>
            <a:ext cx="27089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</a:p>
          <a:p>
            <a:pPr marL="285750" indent="-285750" algn="ctr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241427" y="3467395"/>
            <a:ext cx="27089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AJAX</a:t>
            </a:r>
          </a:p>
          <a:p>
            <a:pPr marL="285750" indent="-285750" algn="ctr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223524" y="3467395"/>
            <a:ext cx="27089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JDK1.8</a:t>
            </a:r>
          </a:p>
          <a:p>
            <a:pPr marL="285750" indent="-285750" algn="ctr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223524" y="6245890"/>
            <a:ext cx="27089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Oracle Database 11g</a:t>
            </a:r>
          </a:p>
          <a:p>
            <a:pPr marL="285750" indent="-285750" algn="ctr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241427" y="6245890"/>
            <a:ext cx="27089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3242854" y="6245890"/>
            <a:ext cx="27089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lang="en-US" altLang="ko-KR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lombok</a:t>
            </a: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244281" y="6245890"/>
            <a:ext cx="27089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Spring framework</a:t>
            </a:r>
          </a:p>
          <a:p>
            <a:pPr marL="285750" indent="-285750" algn="ctr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node.js 웹서버 프로젝트 실시간 데이터 dashboard 만들기 3(ejs &amp; Ajax)"/>
          <p:cNvPicPr>
            <a:picLocks noChangeAspect="1" noChangeArrowheads="1"/>
          </p:cNvPicPr>
          <p:nvPr/>
        </p:nvPicPr>
        <p:blipFill>
          <a:blip r:embed="rId2"/>
          <a:srcRect l="24602" t="2151" r="22857" b="14217"/>
          <a:stretch>
            <a:fillRect/>
          </a:stretch>
        </p:blipFill>
        <p:spPr bwMode="auto">
          <a:xfrm>
            <a:off x="6442771" y="1587971"/>
            <a:ext cx="2273914" cy="1809780"/>
          </a:xfrm>
          <a:prstGeom prst="rect">
            <a:avLst/>
          </a:prstGeom>
          <a:noFill/>
        </p:spPr>
      </p:pic>
      <p:pic>
        <p:nvPicPr>
          <p:cNvPr id="1028" name="Picture 4" descr="JavaScript - 멋쟁이 사자처럼 at 한국교통대학교 7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0396" y="1587570"/>
            <a:ext cx="1802200" cy="1802200"/>
          </a:xfrm>
          <a:prstGeom prst="rect">
            <a:avLst/>
          </a:prstGeom>
          <a:noFill/>
        </p:spPr>
      </p:pic>
      <p:pic>
        <p:nvPicPr>
          <p:cNvPr id="1030" name="Picture 6" descr="이클립스(Eclipse) 다운로드 및 설치 방법 - 도라가이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858" y="1821982"/>
            <a:ext cx="2424842" cy="1347136"/>
          </a:xfrm>
          <a:prstGeom prst="rect">
            <a:avLst/>
          </a:prstGeom>
          <a:noFill/>
        </p:spPr>
      </p:pic>
      <p:pic>
        <p:nvPicPr>
          <p:cNvPr id="1032" name="Picture 8" descr="JDK 1.8 / Java 8 (자바 8)의 새 기능 주요 특징과 설명 New features #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58892" y="1537254"/>
            <a:ext cx="1699722" cy="1814650"/>
          </a:xfrm>
          <a:prstGeom prst="rect">
            <a:avLst/>
          </a:prstGeom>
          <a:noFill/>
        </p:spPr>
      </p:pic>
      <p:pic>
        <p:nvPicPr>
          <p:cNvPr id="1036" name="Picture 12" descr="Spring framework - Bomi Ki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360" y="4284337"/>
            <a:ext cx="2256140" cy="1956192"/>
          </a:xfrm>
          <a:prstGeom prst="rect">
            <a:avLst/>
          </a:prstGeom>
          <a:noFill/>
        </p:spPr>
      </p:pic>
      <p:pic>
        <p:nvPicPr>
          <p:cNvPr id="1038" name="Picture 14" descr="Project Lombok (@project_lombok) | Twitt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5819" y="4373355"/>
            <a:ext cx="1730368" cy="1727958"/>
          </a:xfrm>
          <a:prstGeom prst="rect">
            <a:avLst/>
          </a:prstGeom>
          <a:noFill/>
        </p:spPr>
      </p:pic>
      <p:pic>
        <p:nvPicPr>
          <p:cNvPr id="1040" name="Picture 16" descr="마이바티스(MyBatis) 동적 쿼리 Java로 만들기."/>
          <p:cNvPicPr>
            <a:picLocks noChangeAspect="1" noChangeArrowheads="1"/>
          </p:cNvPicPr>
          <p:nvPr/>
        </p:nvPicPr>
        <p:blipFill>
          <a:blip r:embed="rId8"/>
          <a:srcRect b="14522"/>
          <a:stretch>
            <a:fillRect/>
          </a:stretch>
        </p:blipFill>
        <p:spPr bwMode="auto">
          <a:xfrm>
            <a:off x="6488538" y="4512556"/>
            <a:ext cx="2224650" cy="1426196"/>
          </a:xfrm>
          <a:prstGeom prst="rect">
            <a:avLst/>
          </a:prstGeom>
          <a:noFill/>
        </p:spPr>
      </p:pic>
      <p:pic>
        <p:nvPicPr>
          <p:cNvPr id="1042" name="Picture 18" descr="인프런 - 오라클 데이터베이스 11g 프로그래밍 기초 (상)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58528" y="4478088"/>
            <a:ext cx="2266996" cy="1475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9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>
          <a:xfrm>
            <a:off x="6210042" y="1290595"/>
            <a:ext cx="2204909" cy="267592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6214161" y="4070865"/>
            <a:ext cx="2204909" cy="267592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正方形/長方形 3"/>
          <p:cNvSpPr/>
          <p:nvPr/>
        </p:nvSpPr>
        <p:spPr>
          <a:xfrm>
            <a:off x="192302" y="4070865"/>
            <a:ext cx="2204909" cy="267592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3"/>
          <p:cNvSpPr/>
          <p:nvPr/>
        </p:nvSpPr>
        <p:spPr>
          <a:xfrm>
            <a:off x="192302" y="1294714"/>
            <a:ext cx="2204909" cy="267592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5A95CFB-4E4D-4E1E-8FBB-07BCDD20F672}"/>
              </a:ext>
            </a:extLst>
          </p:cNvPr>
          <p:cNvGrpSpPr/>
          <p:nvPr/>
        </p:nvGrpSpPr>
        <p:grpSpPr>
          <a:xfrm>
            <a:off x="1996779" y="1559938"/>
            <a:ext cx="9869874" cy="4923057"/>
            <a:chOff x="2173904" y="3118951"/>
            <a:chExt cx="10851526" cy="5053346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3FB902F6-9A7C-457F-8D34-A8E0CCA593F3}"/>
                </a:ext>
              </a:extLst>
            </p:cNvPr>
            <p:cNvSpPr/>
            <p:nvPr/>
          </p:nvSpPr>
          <p:spPr>
            <a:xfrm>
              <a:off x="2182494" y="3118951"/>
              <a:ext cx="4151088" cy="22037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F87E48F0-1243-4800-8BFA-C487953A4AB1}"/>
                </a:ext>
              </a:extLst>
            </p:cNvPr>
            <p:cNvSpPr/>
            <p:nvPr/>
          </p:nvSpPr>
          <p:spPr>
            <a:xfrm>
              <a:off x="2173904" y="5968573"/>
              <a:ext cx="4159211" cy="22037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20E46F5F-8956-42F0-B1AE-DEACF5F2019C}"/>
                </a:ext>
              </a:extLst>
            </p:cNvPr>
            <p:cNvSpPr/>
            <p:nvPr/>
          </p:nvSpPr>
          <p:spPr>
            <a:xfrm>
              <a:off x="8858096" y="3118951"/>
              <a:ext cx="4159209" cy="22037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B2F4B266-B8C8-4101-B3C9-E74FA8DEEC60}"/>
                </a:ext>
              </a:extLst>
            </p:cNvPr>
            <p:cNvSpPr/>
            <p:nvPr/>
          </p:nvSpPr>
          <p:spPr>
            <a:xfrm>
              <a:off x="8849973" y="5968572"/>
              <a:ext cx="4175457" cy="22037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0" y="0"/>
            <a:ext cx="12192000" cy="1202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376" y="516929"/>
            <a:ext cx="2226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#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역할 분담</a:t>
            </a:r>
            <a:endParaRPr lang="en-US" altLang="ja-JP" sz="3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2020864" y="1589004"/>
            <a:ext cx="368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전반적인 총괄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Controller, Service, DAO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보조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작성 보조</a:t>
            </a:r>
            <a:endParaRPr lang="ko-KR" altLang="en-US" sz="1500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テキスト ボックス 4"/>
          <p:cNvSpPr txBox="1"/>
          <p:nvPr/>
        </p:nvSpPr>
        <p:spPr>
          <a:xfrm>
            <a:off x="517105" y="139700"/>
            <a:ext cx="14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pc="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Part </a:t>
            </a:r>
            <a:r>
              <a:rPr kumimoji="1" lang="en-US" altLang="ja-JP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4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8104508" y="1626074"/>
            <a:ext cx="368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CSS,  </a:t>
            </a:r>
            <a:r>
              <a:rPr lang="en-US" altLang="ko-KR" sz="1500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500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코딩 보조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, database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수집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일정관리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전반적인 업무 보조</a:t>
            </a: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8149816" y="4439296"/>
            <a:ext cx="3685366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Database table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Controller, Service, DAO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코딩 보조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회의록 작성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endParaRPr lang="en-US" altLang="ko-KR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2037341" y="4439296"/>
            <a:ext cx="368536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홈페이지 </a:t>
            </a:r>
            <a:r>
              <a:rPr lang="ko-KR" altLang="en-US" sz="1500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컨셉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디자인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CSS,  </a:t>
            </a:r>
            <a:r>
              <a:rPr lang="en-US" altLang="ko-KR" sz="1500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500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lang="en-US" altLang="ko-KR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, database </a:t>
            </a:r>
            <a:r>
              <a:rPr lang="ko-KR" altLang="en-US" sz="15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수집 보조</a:t>
            </a: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500" b="1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テキスト ボックス 4"/>
          <p:cNvSpPr txBox="1"/>
          <p:nvPr/>
        </p:nvSpPr>
        <p:spPr>
          <a:xfrm>
            <a:off x="467353" y="1587104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김현배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25" name="テキスト ボックス 4"/>
          <p:cNvSpPr txBox="1"/>
          <p:nvPr/>
        </p:nvSpPr>
        <p:spPr>
          <a:xfrm>
            <a:off x="6509807" y="1582986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신송희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26" name="テキスト ボックス 4"/>
          <p:cNvSpPr txBox="1"/>
          <p:nvPr/>
        </p:nvSpPr>
        <p:spPr>
          <a:xfrm>
            <a:off x="6509807" y="438385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박정욱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27" name="テキスト ボックス 4"/>
          <p:cNvSpPr txBox="1"/>
          <p:nvPr/>
        </p:nvSpPr>
        <p:spPr>
          <a:xfrm>
            <a:off x="454996" y="438385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송영곤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E9BCF36-3E01-4B20-A4F9-60E1609B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105275" y="1270000"/>
            <a:ext cx="3981450" cy="398145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7174" y="2990532"/>
            <a:ext cx="3857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spc="3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사이트 </a:t>
            </a:r>
            <a:r>
              <a:rPr kumimoji="1" lang="ko-KR" altLang="en-US" sz="5000" b="1" spc="300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맵</a:t>
            </a:r>
            <a:endParaRPr kumimoji="1" lang="ja-JP" altLang="en-US" sz="5000" b="1" spc="3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2849" y="12700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#2</a:t>
            </a:r>
            <a:endParaRPr kumimoji="1" lang="ja-JP" altLang="en-US" sz="5400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7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AD8A46E-C2FC-4545-9583-832243C432C0}"/>
              </a:ext>
            </a:extLst>
          </p:cNvPr>
          <p:cNvSpPr/>
          <p:nvPr/>
        </p:nvSpPr>
        <p:spPr>
          <a:xfrm>
            <a:off x="215900" y="1417834"/>
            <a:ext cx="11713830" cy="5240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1202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376" y="516929"/>
            <a:ext cx="41761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#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사이트</a:t>
            </a:r>
            <a:r>
              <a:rPr lang="en-US" altLang="ko-KR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맵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 </a:t>
            </a:r>
            <a:r>
              <a:rPr lang="en-US" altLang="ko-KR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(</a:t>
            </a:r>
            <a:r>
              <a:rPr lang="ko-KR" altLang="en-US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일반회원</a:t>
            </a:r>
            <a:r>
              <a:rPr lang="en-US" altLang="ko-KR" sz="3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)</a:t>
            </a:r>
            <a:endParaRPr lang="en-US" altLang="ja-JP" sz="3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5131038" y="1692320"/>
            <a:ext cx="1403326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일반회원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テキスト ボックス 4"/>
          <p:cNvSpPr txBox="1"/>
          <p:nvPr/>
        </p:nvSpPr>
        <p:spPr>
          <a:xfrm>
            <a:off x="517105" y="139700"/>
            <a:ext cx="14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pc="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Part </a:t>
            </a:r>
            <a:r>
              <a:rPr kumimoji="1" lang="en-US" altLang="ja-JP" sz="2400" spc="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anose="020B0604020202020204" pitchFamily="50" charset="-128"/>
              </a:rPr>
              <a:t>1</a:t>
            </a:r>
            <a:endParaRPr kumimoji="1" lang="ja-JP" altLang="en-US" sz="2400" spc="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anose="020B0604020202020204" pitchFamily="50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04124" y="2358430"/>
            <a:ext cx="1806541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About </a:t>
            </a:r>
            <a:r>
              <a:rPr lang="en-US" altLang="ko-KR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DearArt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3125854" y="2358430"/>
            <a:ext cx="1074562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677251" y="2358430"/>
            <a:ext cx="1074562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Event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247482" y="2358430"/>
            <a:ext cx="1262930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Notice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7881072" y="2358430"/>
            <a:ext cx="1221834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506108" y="2358430"/>
            <a:ext cx="1682454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en-US" altLang="ko-KR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MyPage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3125854" y="2974879"/>
            <a:ext cx="1074562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음악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3125854" y="3560506"/>
            <a:ext cx="1074562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연극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3125854" y="4166681"/>
            <a:ext cx="1074562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전시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3125854" y="4752315"/>
            <a:ext cx="1074562" cy="724365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어린이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가족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3125854" y="5625614"/>
            <a:ext cx="1074562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677251" y="2964605"/>
            <a:ext cx="1074562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4677251" y="3560506"/>
            <a:ext cx="1074562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종료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257757" y="2944057"/>
            <a:ext cx="1242380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257757" y="3550233"/>
            <a:ext cx="1242380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이용방법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257757" y="4115312"/>
            <a:ext cx="1242380" cy="757130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예매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257757" y="5039981"/>
            <a:ext cx="1242380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유의사항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6257757" y="5615334"/>
            <a:ext cx="1242380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7881072" y="2913234"/>
            <a:ext cx="1221834" cy="757130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자주하는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7881072" y="3817360"/>
            <a:ext cx="1221834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문의하기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506108" y="2933783"/>
            <a:ext cx="1682454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회원정보수정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506108" y="3478313"/>
            <a:ext cx="1682454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506108" y="4002294"/>
            <a:ext cx="1682454" cy="424732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예매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취소내역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506108" y="4567373"/>
            <a:ext cx="1682454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스케쥴러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DC62E5A-A3AC-4335-98EB-654015B2FD60}"/>
              </a:ext>
            </a:extLst>
          </p:cNvPr>
          <p:cNvSpPr txBox="1"/>
          <p:nvPr/>
        </p:nvSpPr>
        <p:spPr>
          <a:xfrm>
            <a:off x="9506108" y="5101629"/>
            <a:ext cx="1682454" cy="39196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관심목록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Ultra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5F4B8B"/>
      </a:accent6>
      <a:hlink>
        <a:srgbClr val="33333C"/>
      </a:hlink>
      <a:folHlink>
        <a:srgbClr val="33333C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277</Words>
  <Application>Microsoft Office PowerPoint</Application>
  <PresentationFormat>사용자 지정</PresentationFormat>
  <Paragraphs>154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テーマ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愈　セビョル</dc:creator>
  <cp:lastModifiedBy>Windows 사용자</cp:lastModifiedBy>
  <cp:revision>54</cp:revision>
  <dcterms:created xsi:type="dcterms:W3CDTF">2017-12-28T07:01:08Z</dcterms:created>
  <dcterms:modified xsi:type="dcterms:W3CDTF">2020-10-05T14:40:14Z</dcterms:modified>
</cp:coreProperties>
</file>