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75" r:id="rId5"/>
    <p:sldId id="273" r:id="rId6"/>
    <p:sldId id="268" r:id="rId7"/>
    <p:sldId id="265" r:id="rId8"/>
    <p:sldId id="266" r:id="rId9"/>
    <p:sldId id="267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5" autoAdjust="0"/>
  </p:normalViewPr>
  <p:slideViewPr>
    <p:cSldViewPr snapToGrid="0">
      <p:cViewPr varScale="1">
        <p:scale>
          <a:sx n="113" d="100"/>
          <a:sy n="113" d="100"/>
        </p:scale>
        <p:origin x="-474" y="-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682A4-8136-4B3C-B066-A08A8C6A506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30F87-C5DF-46CA-8440-0BE575B8E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9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30F87-C5DF-46CA-8440-0BE575B8E5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9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30F87-C5DF-46CA-8440-0BE575B8E5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3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76FF6F-9263-4EFA-956C-F67D2095E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1289F67-6F96-46D6-B5B1-D58C3620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B1F4207-485E-4D87-AE39-00DAE804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8B56F0-EB3F-4219-97D6-1E386635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EE028C-DD25-4CE2-9E9E-4C9E2A6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2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1229CC-DA8A-4A12-91F5-1F61519B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1E3121-A46B-4A60-A4A4-593526642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A2E662-7B98-4B29-9C95-0D4ACB70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4AD65C-FEC8-43D2-82A9-9AC0A4FE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ED29560-F7F1-4146-8E2B-C2040C6C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2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27D7CC2-4684-4C8B-A516-2C9A9D0C2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C262EAA-6FA5-4E4B-89B6-B43AF1B9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FC266B-FB58-4DF4-9D7A-C6A4B9F1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E3DB8F-823C-4734-A2AC-116678F6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4D6D02-AFDF-4B12-848B-591915B6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54EC4-6DE7-4610-8987-7CA5C79A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6CCC4F9-01FF-402E-BD25-BD1DE999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F50C58-5B1D-4CD6-BA9F-D21B494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C7C8CD-2DE8-4DEF-AE42-75F78DEF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D8A5D6-5E50-4147-9A0F-5B622457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A8E98F-FC40-4E4F-8A84-93D5571F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78A1BB-D0B1-47A0-9FD5-ACE8D02A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F738A8-F8CB-4D7D-A48C-52F47F6E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2092CF-D1E5-4BC9-9035-A06376D0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B4A390-8B78-47A4-ADFB-BF87A56B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9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37DD89-98DC-4824-B0F9-8B51A015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2C7439-9C23-4A0A-BF75-215BD9A7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ECC3ED0-D8F0-4204-91D1-70CDC119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2AA1582-EE06-42A4-9DB0-0FCCD287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8323CE2-059F-4F28-8186-11CDE38B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828BCC-9182-413E-BAA2-2DCE630E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4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19978B-8A55-4189-A213-AE26588D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3DFB4E-779B-4D8B-A94D-F0DB16C6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D410F58-FAFD-463C-B44A-2F4D19273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34A3315-5DA9-4873-9B46-6E66CE3F0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E81C49D-6C90-4E67-AB7C-E62116521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1D8BA3C-962C-4390-9CBD-C4804D48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3D67789-1391-4759-BE74-F03EF7F1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09AF217-D70D-4BD1-9993-FC72230B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42432C-D5E9-400F-B7C6-CB4EFCF7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93F6F28-A010-40AF-A256-107C88A1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FF54D9-AECE-4AAA-BC24-8628DD73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55E4D76-2C64-4832-B288-847096CB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324B847-F5D7-41E2-A5FE-E45311CC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ACF0901-E183-43B6-A783-165B53DE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F895F98-0EC3-4FDF-95B7-AA0A1E31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4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37F46F-2C4D-4BEE-A9D3-B35868E1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FDAC53-2DB6-43B2-8168-B017EA02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255E369-8FC6-429C-AB82-E02351E9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E27D390-886F-46CD-B7CE-571F34AB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CC82C1F-C982-41D1-98F8-F5708A26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591EEA7-19CD-40F7-BC91-3B53D97F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B4719F-631A-4BBD-BA45-B0C3655C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D2A26D1-7BCE-42E9-BD61-36C36296E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55C561B-F340-48AA-A248-C9981530C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EA20B1D-203E-4A63-B410-593069D2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1257E4-FAB2-4EF1-8EB3-058C73F0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C5C1788-DBDE-4285-8B4F-8F06BF49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CEA5D5A-DDCD-49C8-80CA-7657112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8728CC2-F1B2-41D0-BB5E-F59CCCB0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E67E51-AD0A-41A3-B8F7-8447B1A2E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14A435-53A2-4644-A2C3-B3A343CC9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5AC464-139F-4477-8EAE-85F9EBD25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7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77E84E-A412-4E4C-AF64-54A6AB51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154" y="1787202"/>
            <a:ext cx="7257691" cy="109402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JSP </a:t>
            </a:r>
            <a:r>
              <a:rPr lang="ko-KR" altLang="en-US" b="1" dirty="0"/>
              <a:t>문법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A50AEF0-FA03-4D18-972E-D1D8B329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4793"/>
            <a:ext cx="9144000" cy="993127"/>
          </a:xfrm>
        </p:spPr>
        <p:txBody>
          <a:bodyPr/>
          <a:lstStyle/>
          <a:p>
            <a:pPr algn="r"/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정원영</a:t>
            </a:r>
            <a:endParaRPr lang="en-US" altLang="ko-KR" dirty="0"/>
          </a:p>
          <a:p>
            <a:pPr algn="r"/>
            <a:r>
              <a:rPr lang="ko-KR" altLang="en-US" dirty="0" err="1"/>
              <a:t>지도쌤</a:t>
            </a:r>
            <a:r>
              <a:rPr lang="en-US" altLang="ko-KR" dirty="0"/>
              <a:t>: </a:t>
            </a:r>
            <a:r>
              <a:rPr lang="ko-KR" altLang="en-US" dirty="0"/>
              <a:t>박경훈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71567A5-E6BD-46FA-A450-AA9ECD9A8EF2}"/>
              </a:ext>
            </a:extLst>
          </p:cNvPr>
          <p:cNvSpPr txBox="1">
            <a:spLocks/>
          </p:cNvSpPr>
          <p:nvPr/>
        </p:nvSpPr>
        <p:spPr>
          <a:xfrm>
            <a:off x="520460" y="4369628"/>
            <a:ext cx="10420709" cy="1775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508F6724-8998-4EFA-82F0-53051CB49B7A}"/>
              </a:ext>
            </a:extLst>
          </p:cNvPr>
          <p:cNvSpPr txBox="1">
            <a:spLocks/>
          </p:cNvSpPr>
          <p:nvPr/>
        </p:nvSpPr>
        <p:spPr>
          <a:xfrm>
            <a:off x="3091131" y="3272520"/>
            <a:ext cx="6009736" cy="993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b="1" dirty="0"/>
              <a:t>D</a:t>
            </a:r>
            <a:r>
              <a:rPr lang="en-US" altLang="ko-KR" sz="2400" dirty="0"/>
              <a:t>irective </a:t>
            </a:r>
            <a:r>
              <a:rPr lang="en-US" altLang="ko-KR" sz="2400" b="1" dirty="0" err="1"/>
              <a:t>S</a:t>
            </a:r>
            <a:r>
              <a:rPr lang="en-US" altLang="ko-KR" sz="2400" dirty="0" err="1"/>
              <a:t>criptlet</a:t>
            </a:r>
            <a:r>
              <a:rPr lang="en-US" altLang="ko-KR" sz="2400" dirty="0"/>
              <a:t> </a:t>
            </a:r>
            <a:r>
              <a:rPr lang="en-US" altLang="ko-KR" sz="2400" b="1" dirty="0"/>
              <a:t>E</a:t>
            </a:r>
            <a:r>
              <a:rPr lang="en-US" altLang="ko-KR" sz="2400" dirty="0"/>
              <a:t>xpression </a:t>
            </a:r>
            <a:r>
              <a:rPr lang="en-US" altLang="ko-KR" sz="2400" b="1" dirty="0"/>
              <a:t>D</a:t>
            </a:r>
            <a:r>
              <a:rPr lang="en-US" altLang="ko-KR" sz="2400" dirty="0"/>
              <a:t>eclaration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54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CD7439-7D33-43A2-A98B-6D539C0D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83" y="1967502"/>
            <a:ext cx="10474234" cy="2499995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b="1" dirty="0"/>
              <a:t>Q &amp; A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97885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488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4400" b="1" dirty="0"/>
              <a:t> Directive ‘@’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9E2DC5F8-6E94-4673-AF01-A6BE6459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구조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&lt;%</a:t>
            </a:r>
            <a:r>
              <a:rPr lang="en-US" altLang="ko-KR" sz="6000" b="1" dirty="0"/>
              <a:t>@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page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33CC33"/>
                </a:solidFill>
              </a:rPr>
              <a:t>contentType</a:t>
            </a:r>
            <a:r>
              <a:rPr lang="en-US" altLang="ko-KR" dirty="0"/>
              <a:t>=“</a:t>
            </a:r>
            <a:r>
              <a:rPr lang="en-US" altLang="ko-KR" dirty="0">
                <a:solidFill>
                  <a:srgbClr val="7030A0"/>
                </a:solidFill>
              </a:rPr>
              <a:t>text/html; charset=utf-8</a:t>
            </a:r>
            <a:r>
              <a:rPr lang="en-US" altLang="ko-KR" dirty="0"/>
              <a:t>” </a:t>
            </a:r>
            <a:r>
              <a:rPr lang="en-US" altLang="ko-KR" b="1" dirty="0"/>
              <a:t>%&gt;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&lt;%</a:t>
            </a:r>
            <a:r>
              <a:rPr lang="en-US" altLang="ko-KR" sz="6000" b="1" dirty="0"/>
              <a:t>@</a:t>
            </a:r>
            <a:r>
              <a:rPr lang="en-US" altLang="ko-KR" dirty="0"/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Directive</a:t>
            </a:r>
            <a:r>
              <a:rPr lang="ko-KR" altLang="en-US" dirty="0"/>
              <a:t>  </a:t>
            </a:r>
            <a:r>
              <a:rPr lang="ko-KR" altLang="en-US" dirty="0">
                <a:solidFill>
                  <a:srgbClr val="33CC33"/>
                </a:solidFill>
              </a:rPr>
              <a:t>속성</a:t>
            </a:r>
            <a:r>
              <a:rPr lang="ko-KR" altLang="en-US" dirty="0"/>
              <a:t>     </a:t>
            </a:r>
            <a:r>
              <a:rPr lang="en-US" altLang="ko-KR" dirty="0"/>
              <a:t>=                “</a:t>
            </a:r>
            <a:r>
              <a:rPr lang="ko-KR" altLang="en-US" dirty="0">
                <a:solidFill>
                  <a:srgbClr val="7030A0"/>
                </a:solidFill>
              </a:rPr>
              <a:t>값</a:t>
            </a:r>
            <a:r>
              <a:rPr lang="en-US" altLang="ko-KR" dirty="0"/>
              <a:t>”             </a:t>
            </a:r>
            <a:r>
              <a:rPr lang="en-US" altLang="ko-KR" b="1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9B6460-A75D-413A-99A0-7F4224832EE0}"/>
              </a:ext>
            </a:extLst>
          </p:cNvPr>
          <p:cNvSpPr txBox="1"/>
          <p:nvPr/>
        </p:nvSpPr>
        <p:spPr>
          <a:xfrm>
            <a:off x="2289747" y="4546562"/>
            <a:ext cx="132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Page</a:t>
            </a:r>
          </a:p>
          <a:p>
            <a:pPr algn="ctr"/>
            <a:r>
              <a:rPr lang="en-US" altLang="ko-KR" sz="2400" b="1" dirty="0" err="1">
                <a:solidFill>
                  <a:srgbClr val="FF0000"/>
                </a:solidFill>
              </a:rPr>
              <a:t>Taglib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Include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8119270-A6B3-4886-B94A-F7E75DD28FDE}"/>
              </a:ext>
            </a:extLst>
          </p:cNvPr>
          <p:cNvSpPr/>
          <p:nvPr/>
        </p:nvSpPr>
        <p:spPr>
          <a:xfrm>
            <a:off x="2293500" y="4517980"/>
            <a:ext cx="1320801" cy="13716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0B37C0D-83B6-46A1-8B00-679F015F7D07}"/>
              </a:ext>
            </a:extLst>
          </p:cNvPr>
          <p:cNvSpPr txBox="1"/>
          <p:nvPr/>
        </p:nvSpPr>
        <p:spPr>
          <a:xfrm>
            <a:off x="2369699" y="4177230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Directive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F1AE2A-9CA1-482A-ADAD-3929A52CE725}"/>
              </a:ext>
            </a:extLst>
          </p:cNvPr>
          <p:cNvSpPr txBox="1"/>
          <p:nvPr/>
        </p:nvSpPr>
        <p:spPr>
          <a:xfrm>
            <a:off x="838200" y="1455135"/>
            <a:ext cx="839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Directive -</a:t>
            </a:r>
            <a:r>
              <a:rPr lang="ko-KR" altLang="en-US" sz="2800" b="1" dirty="0"/>
              <a:t>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 대한 설정 정보를 지정할 때 사용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1D4FBA0-0F77-49B9-9F34-08280BEF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7" y="2795784"/>
            <a:ext cx="10852025" cy="3016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1025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4400" b="1" dirty="0"/>
              <a:t>1 </a:t>
            </a:r>
            <a:r>
              <a:rPr lang="en-US" altLang="ko-KR" sz="3200" b="1" dirty="0"/>
              <a:t>JSP</a:t>
            </a:r>
            <a:r>
              <a:rPr lang="ko-KR" altLang="en-US" sz="3200" b="1" dirty="0"/>
              <a:t>가 제공하는 </a:t>
            </a:r>
            <a:r>
              <a:rPr lang="en-US" altLang="ko-KR" sz="3200" b="1" dirty="0"/>
              <a:t>Directive 3</a:t>
            </a:r>
            <a:r>
              <a:rPr lang="ko-KR" altLang="en-US" sz="3200" b="1" dirty="0"/>
              <a:t>가지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A909AD2-86D5-4808-B338-E772E8F2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87" y="1550668"/>
            <a:ext cx="9752480" cy="1103667"/>
          </a:xfrm>
        </p:spPr>
        <p:txBody>
          <a:bodyPr/>
          <a:lstStyle/>
          <a:p>
            <a:pPr algn="l" latinLnBrk="1"/>
            <a:r>
              <a:rPr lang="ko-KR" altLang="en-US" b="1" dirty="0"/>
              <a:t>① </a:t>
            </a:r>
            <a:r>
              <a:rPr lang="en-US" altLang="ko-KR" b="1" dirty="0"/>
              <a:t>Page-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 대한 정보를 지정</a:t>
            </a:r>
            <a:endParaRPr lang="en-US" altLang="ko-KR" sz="2000" dirty="0"/>
          </a:p>
          <a:p>
            <a:pPr algn="l" latinLnBrk="1"/>
            <a:r>
              <a:rPr lang="en-US" altLang="ko-KR" sz="2000" dirty="0"/>
              <a:t>     JSP</a:t>
            </a:r>
            <a:r>
              <a:rPr lang="ko-KR" altLang="en-US" sz="2000" dirty="0"/>
              <a:t>가 생성하는 문서타입</a:t>
            </a:r>
            <a:r>
              <a:rPr lang="en-US" altLang="ko-KR" sz="2000" dirty="0"/>
              <a:t>, </a:t>
            </a:r>
            <a:r>
              <a:rPr lang="ko-KR" altLang="en-US" sz="2000" dirty="0"/>
              <a:t>출력 버퍼의 크기</a:t>
            </a:r>
            <a:r>
              <a:rPr lang="en-US" altLang="ko-KR" sz="2000" dirty="0"/>
              <a:t>, </a:t>
            </a:r>
            <a:r>
              <a:rPr lang="ko-KR" altLang="en-US" sz="2000" dirty="0"/>
              <a:t>에러페이지 등의 정보 설정</a:t>
            </a:r>
          </a:p>
          <a:p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1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1D4FBA0-0F77-49B9-9F34-08280BEF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7" y="2795784"/>
            <a:ext cx="10852025" cy="3016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1025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4400" b="1" dirty="0"/>
              <a:t>1 </a:t>
            </a:r>
            <a:r>
              <a:rPr lang="en-US" altLang="ko-KR" sz="3200" b="1" dirty="0"/>
              <a:t>JSP</a:t>
            </a:r>
            <a:r>
              <a:rPr lang="ko-KR" altLang="en-US" sz="3200" b="1" dirty="0"/>
              <a:t>가 제공하는 </a:t>
            </a:r>
            <a:r>
              <a:rPr lang="en-US" altLang="ko-KR" sz="3200" b="1" dirty="0"/>
              <a:t>Directive 3</a:t>
            </a:r>
            <a:r>
              <a:rPr lang="ko-KR" altLang="en-US" sz="3200" b="1" dirty="0"/>
              <a:t>가지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A909AD2-86D5-4808-B338-E772E8F2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87" y="1550668"/>
            <a:ext cx="9219080" cy="1103667"/>
          </a:xfrm>
        </p:spPr>
        <p:txBody>
          <a:bodyPr/>
          <a:lstStyle/>
          <a:p>
            <a:pPr algn="l" latinLnBrk="1"/>
            <a:r>
              <a:rPr lang="ko-KR" altLang="en-US" b="1" dirty="0"/>
              <a:t>① </a:t>
            </a:r>
            <a:r>
              <a:rPr lang="en-US" altLang="ko-KR" b="1" dirty="0"/>
              <a:t>Page-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 대한 정보를 지정</a:t>
            </a:r>
            <a:endParaRPr lang="en-US" altLang="ko-KR" sz="2000" dirty="0"/>
          </a:p>
          <a:p>
            <a:pPr algn="l" latinLnBrk="1"/>
            <a:r>
              <a:rPr lang="en-US" altLang="ko-KR" sz="2000" dirty="0"/>
              <a:t>     JSP</a:t>
            </a:r>
            <a:r>
              <a:rPr lang="ko-KR" altLang="en-US" sz="2000" dirty="0"/>
              <a:t>가 생성하는 문서타입</a:t>
            </a:r>
            <a:r>
              <a:rPr lang="en-US" altLang="ko-KR" sz="2000" dirty="0"/>
              <a:t>, </a:t>
            </a:r>
            <a:r>
              <a:rPr lang="ko-KR" altLang="en-US" sz="2000" dirty="0"/>
              <a:t>출력 버퍼의 크기</a:t>
            </a:r>
            <a:r>
              <a:rPr lang="en-US" altLang="ko-KR" sz="2000" dirty="0"/>
              <a:t>, </a:t>
            </a:r>
            <a:r>
              <a:rPr lang="ko-KR" altLang="en-US" sz="2000" dirty="0"/>
              <a:t>에러페이지 등의 정보 설정</a:t>
            </a:r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DB46B78-A837-455D-9756-27F8113B59B2}"/>
              </a:ext>
            </a:extLst>
          </p:cNvPr>
          <p:cNvSpPr/>
          <p:nvPr/>
        </p:nvSpPr>
        <p:spPr>
          <a:xfrm>
            <a:off x="669986" y="2795784"/>
            <a:ext cx="10852025" cy="339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D585EAB-C877-44FB-A7F8-B4D9F9FA8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76" y="2102501"/>
            <a:ext cx="7191647" cy="4500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1025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4400" b="1" dirty="0"/>
              <a:t>1 </a:t>
            </a:r>
            <a:r>
              <a:rPr lang="en-US" altLang="ko-KR" sz="3200" b="1" dirty="0"/>
              <a:t>JSP</a:t>
            </a:r>
            <a:r>
              <a:rPr lang="ko-KR" altLang="en-US" sz="3200" b="1" dirty="0"/>
              <a:t>가 제공하는 </a:t>
            </a:r>
            <a:r>
              <a:rPr lang="en-US" altLang="ko-KR" sz="3200" b="1" dirty="0"/>
              <a:t>Directive 3</a:t>
            </a:r>
            <a:r>
              <a:rPr lang="ko-KR" altLang="en-US" sz="3200" b="1" dirty="0"/>
              <a:t>가지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60305AB-C378-4964-9C0F-09299B009F27}"/>
              </a:ext>
            </a:extLst>
          </p:cNvPr>
          <p:cNvSpPr/>
          <p:nvPr/>
        </p:nvSpPr>
        <p:spPr>
          <a:xfrm>
            <a:off x="2500176" y="2089689"/>
            <a:ext cx="7191647" cy="2236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9DE9B6B-9ADD-42B6-9038-D68A7207CD6E}"/>
              </a:ext>
            </a:extLst>
          </p:cNvPr>
          <p:cNvSpPr/>
          <p:nvPr/>
        </p:nvSpPr>
        <p:spPr>
          <a:xfrm>
            <a:off x="2768600" y="4692755"/>
            <a:ext cx="2864084" cy="200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21E0BD9E-889D-457B-B688-DB736ACC00CB}"/>
              </a:ext>
            </a:extLst>
          </p:cNvPr>
          <p:cNvCxnSpPr>
            <a:cxnSpLocks/>
            <a:stCxn id="2" idx="2"/>
            <a:endCxn id="7" idx="3"/>
          </p:cNvCxnSpPr>
          <p:nvPr/>
        </p:nvCxnSpPr>
        <p:spPr>
          <a:xfrm rot="5400000">
            <a:off x="5630950" y="4328194"/>
            <a:ext cx="466784" cy="46331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부제목 2">
            <a:extLst>
              <a:ext uri="{FF2B5EF4-FFF2-40B4-BE49-F238E27FC236}">
                <a16:creationId xmlns:a16="http://schemas.microsoft.com/office/drawing/2014/main" xmlns="" id="{82C1C0B8-89E1-46BC-9209-08A6B0114F42}"/>
              </a:ext>
            </a:extLst>
          </p:cNvPr>
          <p:cNvSpPr txBox="1">
            <a:spLocks/>
          </p:cNvSpPr>
          <p:nvPr/>
        </p:nvSpPr>
        <p:spPr>
          <a:xfrm>
            <a:off x="669987" y="1550668"/>
            <a:ext cx="9219080" cy="1103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③ </a:t>
            </a:r>
            <a:r>
              <a:rPr lang="en-US" altLang="ko-KR" b="1" dirty="0"/>
              <a:t>Include-</a:t>
            </a:r>
            <a:r>
              <a:rPr lang="ko-KR" altLang="en-US" b="1" dirty="0"/>
              <a:t> </a:t>
            </a:r>
            <a:r>
              <a:rPr lang="ko-KR" altLang="en-US" sz="2000" dirty="0"/>
              <a:t>다른 페이지를 현재 페이지에 삽입</a:t>
            </a:r>
          </a:p>
          <a:p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B9D225C3-02BA-4587-BA60-D2BFE010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874" y="2478818"/>
            <a:ext cx="5381526" cy="1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1025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4400" b="1" dirty="0"/>
              <a:t>1 </a:t>
            </a:r>
            <a:r>
              <a:rPr lang="en-US" altLang="ko-KR" sz="3200" b="1" dirty="0"/>
              <a:t>JSP</a:t>
            </a:r>
            <a:r>
              <a:rPr lang="ko-KR" altLang="en-US" sz="3200" b="1" dirty="0"/>
              <a:t>가 제공하는 </a:t>
            </a:r>
            <a:r>
              <a:rPr lang="en-US" altLang="ko-KR" sz="3200" b="1" dirty="0"/>
              <a:t>Directive 3</a:t>
            </a:r>
            <a:r>
              <a:rPr lang="ko-KR" altLang="en-US" sz="3200" b="1" dirty="0"/>
              <a:t>가지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D4CD665F-B43F-4A98-8787-4986B9FC31DB}"/>
              </a:ext>
            </a:extLst>
          </p:cNvPr>
          <p:cNvSpPr txBox="1">
            <a:spLocks/>
          </p:cNvSpPr>
          <p:nvPr/>
        </p:nvSpPr>
        <p:spPr>
          <a:xfrm>
            <a:off x="712320" y="1543413"/>
            <a:ext cx="9316750" cy="1103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② </a:t>
            </a:r>
            <a:r>
              <a:rPr lang="en-US" altLang="ko-KR" b="1" dirty="0" err="1"/>
              <a:t>Taglib</a:t>
            </a:r>
            <a:r>
              <a:rPr lang="en-US" altLang="ko-KR" b="1" dirty="0"/>
              <a:t> - </a:t>
            </a:r>
            <a:r>
              <a:rPr lang="en-US" altLang="ko-KR" sz="2000" dirty="0"/>
              <a:t>JSP</a:t>
            </a:r>
            <a:r>
              <a:rPr lang="ko-KR" altLang="en-US" sz="2000" dirty="0"/>
              <a:t>페이지에서 사용할 태그 라이브러리를 지정</a:t>
            </a:r>
            <a:endParaRPr lang="ko-KR" altLang="en-US" sz="2000" b="1" dirty="0"/>
          </a:p>
          <a:p>
            <a:pPr algn="l"/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BD742D1-DEAB-488E-8736-3014BA66A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83" y="2266622"/>
            <a:ext cx="9316750" cy="381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BE7033-4277-464B-B685-EC8B03FD57FA}"/>
              </a:ext>
            </a:extLst>
          </p:cNvPr>
          <p:cNvSpPr txBox="1"/>
          <p:nvPr/>
        </p:nvSpPr>
        <p:spPr>
          <a:xfrm>
            <a:off x="1291983" y="2755492"/>
            <a:ext cx="7199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prefix</a:t>
            </a:r>
            <a:r>
              <a:rPr lang="en-US" altLang="ko-KR" sz="2000" dirty="0"/>
              <a:t> : tag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가르키는</a:t>
            </a:r>
            <a:r>
              <a:rPr lang="ko-KR" altLang="en-US" sz="2000" dirty="0"/>
              <a:t> 이름 값</a:t>
            </a:r>
            <a:r>
              <a:rPr lang="en-US" altLang="ko-KR" sz="2000" dirty="0"/>
              <a:t>  </a:t>
            </a:r>
            <a:r>
              <a:rPr lang="en-US" altLang="ko-KR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uri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taglib</a:t>
            </a:r>
            <a:r>
              <a:rPr lang="ko-KR" altLang="en-US" sz="2000" dirty="0"/>
              <a:t>의 위치 값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ex)</a:t>
            </a:r>
            <a:endParaRPr lang="ko-KR" altLang="en-US" sz="20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2EE1AEF9-0802-4E55-92F9-B72DFC469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14" y="3685947"/>
            <a:ext cx="5958925" cy="25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488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2. </a:t>
            </a:r>
            <a:r>
              <a:rPr lang="en-US" altLang="ko-KR" sz="4400" b="1" dirty="0" err="1"/>
              <a:t>Scriptlet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‘%’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9E2DC5F8-6E94-4673-AF01-A6BE6459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97" y="2209711"/>
            <a:ext cx="4931836" cy="24385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600" b="1" dirty="0" err="1"/>
              <a:t>Scriptlet</a:t>
            </a:r>
            <a:endParaRPr lang="en-US" altLang="ko-KR" sz="3600" b="0" i="0" dirty="0">
              <a:solidFill>
                <a:srgbClr val="5F5F5F"/>
              </a:solidFill>
              <a:effectLst/>
              <a:latin typeface="나눔고딕코딩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0" i="0" dirty="0">
                <a:effectLst/>
                <a:latin typeface="나눔고딕코딩"/>
              </a:rPr>
              <a:t>JSP</a:t>
            </a:r>
            <a:r>
              <a:rPr lang="ko-KR" altLang="en-US" sz="2400" b="0" i="0" dirty="0">
                <a:effectLst/>
                <a:latin typeface="나눔고딕코딩"/>
              </a:rPr>
              <a:t>에서 일반적으로 많이 사용</a:t>
            </a:r>
            <a:endParaRPr lang="en-US" altLang="ko-KR" sz="24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내용 개체 틀 11">
            <a:extLst>
              <a:ext uri="{FF2B5EF4-FFF2-40B4-BE49-F238E27FC236}">
                <a16:creationId xmlns:a16="http://schemas.microsoft.com/office/drawing/2014/main" xmlns="" id="{8F25ACBD-A8AF-403F-B87C-E3D8865228B7}"/>
              </a:ext>
            </a:extLst>
          </p:cNvPr>
          <p:cNvSpPr txBox="1">
            <a:spLocks/>
          </p:cNvSpPr>
          <p:nvPr/>
        </p:nvSpPr>
        <p:spPr>
          <a:xfrm>
            <a:off x="5719232" y="1364116"/>
            <a:ext cx="6409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구조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 &lt;</a:t>
            </a:r>
            <a:r>
              <a:rPr lang="en-US" altLang="ko-KR" sz="6000" b="1" dirty="0"/>
              <a:t>%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String name = “</a:t>
            </a:r>
            <a:r>
              <a:rPr lang="ko-KR" altLang="en-US" dirty="0">
                <a:solidFill>
                  <a:srgbClr val="FF0000"/>
                </a:solidFill>
              </a:rPr>
              <a:t>정원영</a:t>
            </a:r>
            <a:r>
              <a:rPr lang="en-US" altLang="ko-KR" dirty="0">
                <a:solidFill>
                  <a:srgbClr val="FF0000"/>
                </a:solidFill>
              </a:rPr>
              <a:t>”;</a:t>
            </a:r>
            <a:r>
              <a:rPr lang="en-US" altLang="ko-KR" dirty="0"/>
              <a:t> </a:t>
            </a:r>
            <a:r>
              <a:rPr lang="en-US" altLang="ko-KR" b="1" dirty="0"/>
              <a:t>%&gt;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          Java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code</a:t>
            </a:r>
            <a:r>
              <a:rPr lang="ko-KR" altLang="en-US" sz="1800" b="1" dirty="0">
                <a:solidFill>
                  <a:srgbClr val="FF0000"/>
                </a:solidFill>
              </a:rPr>
              <a:t>영역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</a:rPr>
              <a:t>메소드 영역</a:t>
            </a:r>
            <a:r>
              <a:rPr lang="en-US" altLang="ko-KR" sz="1800" b="1" dirty="0">
                <a:solidFill>
                  <a:srgbClr val="FF0000"/>
                </a:solidFill>
              </a:rPr>
              <a:t>) </a:t>
            </a:r>
            <a:r>
              <a:rPr lang="ko-KR" altLang="en-US" sz="1800" b="1" dirty="0">
                <a:solidFill>
                  <a:srgbClr val="FF0000"/>
                </a:solidFill>
              </a:rPr>
              <a:t>메소드 선언</a:t>
            </a:r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488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3. Expression ‘=’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11">
            <a:extLst>
              <a:ext uri="{FF2B5EF4-FFF2-40B4-BE49-F238E27FC236}">
                <a16:creationId xmlns:a16="http://schemas.microsoft.com/office/drawing/2014/main" xmlns="" id="{27AB5E1E-8587-4F36-ADB4-214D12622262}"/>
              </a:ext>
            </a:extLst>
          </p:cNvPr>
          <p:cNvSpPr txBox="1">
            <a:spLocks/>
          </p:cNvSpPr>
          <p:nvPr/>
        </p:nvSpPr>
        <p:spPr>
          <a:xfrm>
            <a:off x="5135030" y="1324825"/>
            <a:ext cx="6409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구조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&lt;%</a:t>
            </a:r>
            <a:r>
              <a:rPr lang="en-US" altLang="ko-KR" sz="6000" b="1" dirty="0"/>
              <a:t>=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</a:rPr>
              <a:t>“HelloWorld”       </a:t>
            </a:r>
            <a:r>
              <a:rPr lang="en-US" altLang="ko-KR" b="1" dirty="0"/>
              <a:t>%&gt;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         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8" name="내용 개체 틀 11">
            <a:extLst>
              <a:ext uri="{FF2B5EF4-FFF2-40B4-BE49-F238E27FC236}">
                <a16:creationId xmlns:a16="http://schemas.microsoft.com/office/drawing/2014/main" xmlns="" id="{C45C5C91-9579-47F8-B387-05DA90F6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28" y="2556754"/>
            <a:ext cx="4737101" cy="117704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8700" b="1" dirty="0"/>
              <a:t>Expression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6000" dirty="0"/>
              <a:t> 결과값 출력</a:t>
            </a:r>
            <a:endParaRPr lang="en-US" altLang="ko-KR" sz="6000" dirty="0"/>
          </a:p>
          <a:p>
            <a:pPr marL="0" indent="0"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B49A38-8689-4748-806F-D0B254EE9AC3}"/>
              </a:ext>
            </a:extLst>
          </p:cNvPr>
          <p:cNvSpPr txBox="1"/>
          <p:nvPr/>
        </p:nvSpPr>
        <p:spPr>
          <a:xfrm>
            <a:off x="6532029" y="2411846"/>
            <a:ext cx="25019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“HelloWorld”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0000"/>
                </a:solidFill>
              </a:rPr>
              <a:t>123456789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0000"/>
                </a:solidFill>
              </a:rPr>
              <a:t>str(</a:t>
            </a:r>
            <a:r>
              <a:rPr lang="ko-KR" altLang="en-US" sz="3200" dirty="0">
                <a:solidFill>
                  <a:srgbClr val="FF0000"/>
                </a:solidFill>
              </a:rPr>
              <a:t>변수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2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488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4.Declaration ‘!’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7B4FE98-1A65-4058-82D0-79C5AEBD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46" y="4749316"/>
            <a:ext cx="4582164" cy="1581371"/>
          </a:xfrm>
          <a:prstGeom prst="rect">
            <a:avLst/>
          </a:prstGeom>
        </p:spPr>
      </p:pic>
      <p:sp>
        <p:nvSpPr>
          <p:cNvPr id="7" name="내용 개체 틀 11">
            <a:extLst>
              <a:ext uri="{FF2B5EF4-FFF2-40B4-BE49-F238E27FC236}">
                <a16:creationId xmlns:a16="http://schemas.microsoft.com/office/drawing/2014/main" xmlns="" id="{01E22F1E-F80B-4BAC-A0A0-C0CF69D17FC4}"/>
              </a:ext>
            </a:extLst>
          </p:cNvPr>
          <p:cNvSpPr txBox="1">
            <a:spLocks/>
          </p:cNvSpPr>
          <p:nvPr/>
        </p:nvSpPr>
        <p:spPr>
          <a:xfrm>
            <a:off x="571495" y="1558128"/>
            <a:ext cx="4737101" cy="1177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700" b="1" dirty="0"/>
              <a:t>Declaration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6000" dirty="0"/>
              <a:t> 변수</a:t>
            </a:r>
            <a:r>
              <a:rPr lang="en-US" altLang="ko-KR" sz="6000" dirty="0"/>
              <a:t>,</a:t>
            </a:r>
            <a:r>
              <a:rPr lang="ko-KR" altLang="en-US" sz="6000" dirty="0"/>
              <a:t>메소드 선언</a:t>
            </a:r>
            <a:r>
              <a:rPr lang="en-US" altLang="ko-KR" sz="6000" dirty="0"/>
              <a:t>o</a:t>
            </a:r>
            <a:r>
              <a:rPr lang="ko-KR" altLang="en-US" sz="6000" dirty="0"/>
              <a:t> </a:t>
            </a:r>
            <a:r>
              <a:rPr lang="en-US" altLang="ko-KR" sz="6000" dirty="0"/>
              <a:t>(</a:t>
            </a:r>
            <a:r>
              <a:rPr lang="ko-KR" altLang="en-US" sz="6000" dirty="0"/>
              <a:t>전역의 의미</a:t>
            </a:r>
            <a:r>
              <a:rPr lang="en-US" altLang="ko-KR" sz="6000" dirty="0"/>
              <a:t>)</a:t>
            </a:r>
            <a:endParaRPr lang="ko-KR" altLang="en-US" sz="6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0" name="내용 개체 틀 11">
            <a:extLst>
              <a:ext uri="{FF2B5EF4-FFF2-40B4-BE49-F238E27FC236}">
                <a16:creationId xmlns:a16="http://schemas.microsoft.com/office/drawing/2014/main" xmlns="" id="{DCBAB3AB-0EFB-49F7-8B46-3E25C7698CCA}"/>
              </a:ext>
            </a:extLst>
          </p:cNvPr>
          <p:cNvSpPr txBox="1">
            <a:spLocks/>
          </p:cNvSpPr>
          <p:nvPr/>
        </p:nvSpPr>
        <p:spPr>
          <a:xfrm>
            <a:off x="571495" y="2113044"/>
            <a:ext cx="6409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구조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&lt;%</a:t>
            </a:r>
            <a:r>
              <a:rPr lang="en-US" altLang="ko-KR" sz="6000" b="1" dirty="0"/>
              <a:t>!</a:t>
            </a:r>
            <a:r>
              <a:rPr lang="ko-KR" altLang="en-US" sz="1800" b="1" dirty="0"/>
              <a:t>  </a:t>
            </a:r>
            <a:r>
              <a:rPr lang="en-US" altLang="ko-KR" sz="2000" b="1" dirty="0">
                <a:solidFill>
                  <a:srgbClr val="FF0000"/>
                </a:solidFill>
              </a:rPr>
              <a:t>String hello(){ return(“</a:t>
            </a:r>
            <a:r>
              <a:rPr lang="en-US" altLang="ko-KR" sz="2000" b="1" dirty="0" err="1">
                <a:solidFill>
                  <a:srgbClr val="FF0000"/>
                </a:solidFill>
              </a:rPr>
              <a:t>Hello_world</a:t>
            </a:r>
            <a:r>
              <a:rPr lang="en-US" altLang="ko-KR" sz="2000" b="1" dirty="0">
                <a:solidFill>
                  <a:srgbClr val="FF0000"/>
                </a:solidFill>
              </a:rPr>
              <a:t>”); }</a:t>
            </a:r>
            <a:r>
              <a:rPr lang="en-US" altLang="ko-KR" b="1" dirty="0"/>
              <a:t>%&gt;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         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6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227</Words>
  <Application>Microsoft Office PowerPoint</Application>
  <PresentationFormat>사용자 지정</PresentationFormat>
  <Paragraphs>64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  JSP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정원영</dc:creator>
  <cp:lastModifiedBy>Administrator</cp:lastModifiedBy>
  <cp:revision>35</cp:revision>
  <dcterms:created xsi:type="dcterms:W3CDTF">2020-08-02T05:40:44Z</dcterms:created>
  <dcterms:modified xsi:type="dcterms:W3CDTF">2020-08-03T00:15:09Z</dcterms:modified>
</cp:coreProperties>
</file>