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K-means Clustering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Mario GONZÁLEZ &amp; Lale ASALIOGLU</a:t>
            </a:r>
          </a:p>
        </p:txBody>
      </p:sp>
      <p:sp>
        <p:nvSpPr>
          <p:cNvPr id="4" name="Date Placeholder 3"/>
          <p:cNvSpPr>
            <a:spLocks noGrp="1"/>
          </p:cNvSpPr>
          <p:nvPr>
            <p:ph idx="10" sz="half" type="dt"/>
          </p:nvPr>
        </p:nvSpPr>
        <p:spPr/>
        <p:txBody>
          <a:bodyPr/>
          <a:lstStyle/>
          <a:p>
            <a:pPr lvl="0" indent="0" marL="0">
              <a:buNone/>
            </a:pPr>
            <a:r>
              <a:rPr/>
              <a:t>30/11/2022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Clustering?</a:t>
            </a:r>
          </a:p>
        </p:txBody>
      </p:sp>
      <p:sp>
        <p:nvSpPr>
          <p:cNvPr id="4" name="Text Placeholder 3"/>
          <p:cNvSpPr>
            <a:spLocks noGrp="1"/>
          </p:cNvSpPr>
          <p:nvPr>
            <p:ph idx="2" sz="half" type="body"/>
          </p:nvPr>
        </p:nvSpPr>
        <p:spPr/>
        <p:txBody>
          <a:bodyPr/>
          <a:lstStyle/>
          <a:p>
            <a:pPr lvl="0" indent="0" marL="0">
              <a:buNone/>
            </a:pPr>
            <a:r>
              <a:rPr/>
              <a:t>Clustering refers to the process of generating labeled groups of data based on how </a:t>
            </a:r>
            <a:r>
              <a:rPr b="1"/>
              <a:t>similar</a:t>
            </a:r>
            <a:r>
              <a:rPr/>
              <a:t> they are. </a:t>
            </a:r>
            <a:r>
              <a:rPr i="1"/>
              <a:t>Clustering</a:t>
            </a:r>
            <a:r>
              <a:rPr/>
              <a:t> is </a:t>
            </a:r>
            <a:r>
              <a:rPr b="1"/>
              <a:t>similar</a:t>
            </a:r>
            <a:r>
              <a:rPr/>
              <a:t> to </a:t>
            </a:r>
            <a:r>
              <a:rPr i="1"/>
              <a:t>Classification</a:t>
            </a:r>
            <a:r>
              <a:rPr/>
              <a:t>, but not quite the same…</a:t>
            </a:r>
          </a:p>
          <a:p>
            <a:pPr lvl="0" indent="0" marL="0">
              <a:spcBef>
                <a:spcPts val="3000"/>
              </a:spcBef>
              <a:buNone/>
            </a:pPr>
            <a:r>
              <a:rPr b="1"/>
              <a:t>Characteristics</a:t>
            </a:r>
          </a:p>
          <a:p>
            <a:pPr lvl="0"/>
            <a:r>
              <a:rPr/>
              <a:t>Clustering is a method of </a:t>
            </a:r>
            <a:r>
              <a:rPr b="1"/>
              <a:t>UNSUPERVISED LEARNING</a:t>
            </a:r>
          </a:p>
          <a:p>
            <a:pPr lvl="1"/>
            <a:r>
              <a:rPr/>
              <a:t>So, it has no </a:t>
            </a:r>
            <a:r>
              <a:rPr i="1"/>
              <a:t>target</a:t>
            </a:r>
            <a:r>
              <a:rPr/>
              <a:t> or </a:t>
            </a:r>
            <a:r>
              <a:rPr i="1"/>
              <a:t>ground truth</a:t>
            </a:r>
            <a:r>
              <a:rPr/>
              <a:t> to estimate.</a:t>
            </a:r>
          </a:p>
          <a:p>
            <a:pPr lvl="0"/>
            <a:r>
              <a:rPr/>
              <a:t>Does not have a specific label order</a:t>
            </a:r>
          </a:p>
          <a:p>
            <a:pPr lvl="0"/>
            <a:r>
              <a:rPr/>
              <a:t>Can group the data through different methods:</a:t>
            </a:r>
          </a:p>
          <a:p>
            <a:pPr lvl="1"/>
            <a:r>
              <a:rPr/>
              <a:t>K-means</a:t>
            </a:r>
          </a:p>
          <a:p>
            <a:pPr lvl="1"/>
            <a:r>
              <a:rPr/>
              <a:t>K-nearest neighbors</a:t>
            </a:r>
          </a:p>
          <a:p>
            <a:pPr lvl="1"/>
            <a:r>
              <a:rPr/>
              <a:t>Hierarchical clustering</a:t>
            </a:r>
          </a:p>
        </p:txBody>
      </p:sp>
      <p:pic>
        <p:nvPicPr>
          <p:cNvPr descr="fig:  images/classification_clustering.png" id="0" name="Picture 1"/>
          <p:cNvPicPr>
            <a:picLocks noGrp="1" noChangeAspect="1"/>
          </p:cNvPicPr>
          <p:nvPr/>
        </p:nvPicPr>
        <p:blipFill>
          <a:blip r:embed="rId2"/>
          <a:stretch>
            <a:fillRect/>
          </a:stretch>
        </p:blipFill>
        <p:spPr bwMode="auto">
          <a:xfrm>
            <a:off x="3568700" y="952500"/>
            <a:ext cx="5105400" cy="2374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Classification vs Clustering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we cluster?</a:t>
            </a:r>
          </a:p>
        </p:txBody>
      </p:sp>
      <p:sp>
        <p:nvSpPr>
          <p:cNvPr id="3" name="Content Placeholder 2"/>
          <p:cNvSpPr>
            <a:spLocks noGrp="1"/>
          </p:cNvSpPr>
          <p:nvPr>
            <p:ph idx="1"/>
          </p:nvPr>
        </p:nvSpPr>
        <p:spPr/>
        <p:txBody>
          <a:bodyPr/>
          <a:lstStyle/>
          <a:p>
            <a:pPr lvl="0" indent="0" marL="0">
              <a:buNone/>
            </a:pPr>
            <a:r>
              <a:rPr/>
              <a:t>Given a collection of data objects, we want to form groups of data that is similar and dissimilar from other data. When we make these groups we do not really care how our data is presented as long as it is grouped.</a:t>
            </a:r>
          </a:p>
          <a:p>
            <a:pPr lvl="0" indent="0" marL="0">
              <a:buNone/>
            </a:pPr>
            <a:r>
              <a:rPr/>
              <a:t>A typical cluster contains as a result:</a:t>
            </a:r>
          </a:p>
          <a:p>
            <a:pPr lvl="0"/>
            <a:r>
              <a:rPr/>
              <a:t>Data observations similar to one another within the cluster</a:t>
            </a:r>
          </a:p>
          <a:p>
            <a:pPr lvl="0"/>
            <a:r>
              <a:rPr/>
              <a:t>Data observations dissimilar to objects in other clusters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Types of clustering</a:t>
            </a:r>
          </a:p>
        </p:txBody>
      </p:sp>
      <p:sp>
        <p:nvSpPr>
          <p:cNvPr id="4" name="Text Placeholder 3"/>
          <p:cNvSpPr>
            <a:spLocks noGrp="1"/>
          </p:cNvSpPr>
          <p:nvPr>
            <p:ph idx="2" sz="half" type="body"/>
          </p:nvPr>
        </p:nvSpPr>
        <p:spPr/>
        <p:txBody>
          <a:bodyPr/>
          <a:lstStyle/>
          <a:p>
            <a:pPr lvl="0" indent="0" marL="0">
              <a:buNone/>
            </a:pPr>
            <a:r>
              <a:rPr/>
              <a:t>In this presentation we will focus two types of clustering:</a:t>
            </a:r>
          </a:p>
          <a:p>
            <a:pPr lvl="0"/>
            <a:r>
              <a:rPr b="1"/>
              <a:t>K-means clustering</a:t>
            </a:r>
            <a:r>
              <a:rPr/>
              <a:t>: measures the distance from a data point to a centroid.</a:t>
            </a:r>
          </a:p>
          <a:p>
            <a:pPr lvl="0"/>
            <a:r>
              <a:rPr b="1"/>
              <a:t>Hierarchical clustering</a:t>
            </a:r>
            <a:r>
              <a:rPr/>
              <a:t>: measures the similarity between pairs of ponts and forms clusters from it.</a:t>
            </a:r>
          </a:p>
        </p:txBody>
      </p:sp>
      <p:pic>
        <p:nvPicPr>
          <p:cNvPr descr="fig:  images/k_means_vs_hierarchical.png" id="0" name="Picture 1"/>
          <p:cNvPicPr>
            <a:picLocks noGrp="1" noChangeAspect="1"/>
          </p:cNvPicPr>
          <p:nvPr/>
        </p:nvPicPr>
        <p:blipFill>
          <a:blip r:embed="rId2"/>
          <a:stretch>
            <a:fillRect/>
          </a:stretch>
        </p:blipFill>
        <p:spPr bwMode="auto">
          <a:xfrm>
            <a:off x="3568700" y="863600"/>
            <a:ext cx="5105400" cy="256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K-means clustering Vs. Hierarchical clustering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K-means clustering</a:t>
            </a:r>
          </a:p>
        </p:txBody>
      </p:sp>
      <p:sp>
        <p:nvSpPr>
          <p:cNvPr id="3" name="Content Placeholder 2"/>
          <p:cNvSpPr>
            <a:spLocks noGrp="1"/>
          </p:cNvSpPr>
          <p:nvPr>
            <p:ph idx="1"/>
          </p:nvPr>
        </p:nvSpPr>
        <p:spPr/>
        <p:txBody>
          <a:bodyPr/>
          <a:lstStyle/>
          <a:p>
            <a:pPr lvl="0" indent="0" marL="0">
              <a:spcBef>
                <a:spcPts val="3000"/>
              </a:spcBef>
              <a:buNone/>
            </a:pPr>
            <a:r>
              <a:rPr b="1"/>
              <a:t>What is it?</a:t>
            </a:r>
          </a:p>
          <a:p>
            <a:pPr lvl="0" indent="0" marL="0">
              <a:buNone/>
            </a:pPr>
            <a:r>
              <a:rPr/>
              <a:t>An algorithm that groups the data based on its euclidean distance in a certain dimension against a centroid. The data will be separated in </a:t>
            </a:r>
            <a:r>
              <a:rPr b="1" i="1"/>
              <a:t>K</a:t>
            </a:r>
            <a:r>
              <a:rPr/>
              <a:t> clusters </a:t>
            </a:r>
            <a:r>
              <a:rPr i="1"/>
              <a:t>(arbitrary)</a:t>
            </a:r>
            <a:r>
              <a:rPr/>
              <a:t> and calculate the distance of the data to the centroid.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K-means clustering</a:t>
            </a:r>
          </a:p>
        </p:txBody>
      </p:sp>
      <p:sp>
        <p:nvSpPr>
          <p:cNvPr id="4" name="Text Placeholder 3"/>
          <p:cNvSpPr>
            <a:spLocks noGrp="1"/>
          </p:cNvSpPr>
          <p:nvPr>
            <p:ph idx="2" sz="half" type="body"/>
          </p:nvPr>
        </p:nvSpPr>
        <p:spPr/>
        <p:txBody>
          <a:bodyPr/>
          <a:lstStyle/>
          <a:p>
            <a:pPr lvl="0" indent="0" marL="0">
              <a:spcBef>
                <a:spcPts val="3000"/>
              </a:spcBef>
              <a:buNone/>
            </a:pPr>
            <a:r>
              <a:rPr b="1"/>
              <a:t>How does it work?</a:t>
            </a:r>
          </a:p>
          <a:p>
            <a:pPr lvl="0" indent="0" marL="0">
              <a:buNone/>
            </a:pPr>
            <a:r>
              <a:rPr i="1"/>
              <a:t>K-means clustering</a:t>
            </a:r>
            <a:r>
              <a:rPr/>
              <a:t> method works based on the following steps:</a:t>
            </a:r>
          </a:p>
          <a:p>
            <a:pPr lvl="0" indent="-342900" marL="342900">
              <a:buAutoNum type="arabicPeriod"/>
            </a:pPr>
            <a:r>
              <a:rPr/>
              <a:t>The computer has </a:t>
            </a:r>
            <a:r>
              <a:rPr b="1"/>
              <a:t>K</a:t>
            </a:r>
            <a:r>
              <a:rPr/>
              <a:t> centroids in determined locations in the data spectrum.</a:t>
            </a:r>
          </a:p>
          <a:p>
            <a:pPr lvl="0" indent="-342900" marL="342900">
              <a:buAutoNum type="arabicPeriod"/>
            </a:pPr>
            <a:r>
              <a:rPr/>
              <a:t>The computer computes the distance between the data points and the centroids.</a:t>
            </a:r>
          </a:p>
          <a:p>
            <a:pPr lvl="0" indent="-342900" marL="342900">
              <a:buAutoNum type="arabicPeriod"/>
            </a:pPr>
            <a:r>
              <a:rPr/>
              <a:t>The computer labels the points that are the </a:t>
            </a:r>
            <a:r>
              <a:rPr b="1"/>
              <a:t>nearest</a:t>
            </a:r>
            <a:r>
              <a:rPr/>
              <a:t> to each centroid.</a:t>
            </a:r>
          </a:p>
          <a:p>
            <a:pPr lvl="0" indent="-342900" marL="342900">
              <a:buAutoNum type="arabicPeriod"/>
            </a:pPr>
            <a:r>
              <a:rPr/>
              <a:t>The computer moves the centroid to the </a:t>
            </a:r>
            <a:r>
              <a:rPr b="1"/>
              <a:t>mean</a:t>
            </a:r>
            <a:r>
              <a:rPr/>
              <a:t> point of the labeled data.</a:t>
            </a:r>
          </a:p>
        </p:txBody>
      </p:sp>
      <p:pic>
        <p:nvPicPr>
          <p:cNvPr descr="fig:  images/k_means_process.gif" id="0" name="Picture 1"/>
          <p:cNvPicPr>
            <a:picLocks noGrp="1" noChangeAspect="1"/>
          </p:cNvPicPr>
          <p:nvPr/>
        </p:nvPicPr>
        <p:blipFill>
          <a:blip r:embed="rId2"/>
          <a:stretch>
            <a:fillRect/>
          </a:stretch>
        </p:blipFill>
        <p:spPr bwMode="auto">
          <a:xfrm>
            <a:off x="3568700" y="228600"/>
            <a:ext cx="5105400" cy="383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K-means process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Mario GONZÁLEZ &amp; Lale ASALIOGLU</dc:creator>
  <cp:keywords/>
  <dcterms:created xsi:type="dcterms:W3CDTF">2022-12-01T15:23:40Z</dcterms:created>
  <dcterms:modified xsi:type="dcterms:W3CDTF">2022-12-01T15:23:40Z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30/11/2022</vt:lpwstr>
  </property>
  <property fmtid="{D5CDD505-2E9C-101B-9397-08002B2CF9AE}" pid="3" name="output">
    <vt:lpwstr>powerpoint_presentation</vt:lpwstr>
  </property>
</Properties>
</file>