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59" r:id="rId4"/>
    <p:sldId id="260" r:id="rId5"/>
    <p:sldId id="261" r:id="rId6"/>
    <p:sldId id="262" r:id="rId7"/>
    <p:sldId id="263" r:id="rId8"/>
    <p:sldId id="265" r:id="rId9"/>
    <p:sldId id="264" r:id="rId10"/>
    <p:sldId id="258"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51" y="8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C086A-86D7-40B6-9C84-C837F326ED2D}" type="datetimeFigureOut">
              <a:rPr lang="de-DE" smtClean="0"/>
              <a:t>02.12.2022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E57E8-260F-4DC3-9C2D-E44DA523674E}" type="slidenum">
              <a:rPr lang="de-DE" smtClean="0"/>
              <a:t>‹Nr.›</a:t>
            </a:fld>
            <a:endParaRPr lang="de-DE"/>
          </a:p>
        </p:txBody>
      </p:sp>
    </p:spTree>
    <p:extLst>
      <p:ext uri="{BB962C8B-B14F-4D97-AF65-F5344CB8AC3E}">
        <p14:creationId xmlns:p14="http://schemas.microsoft.com/office/powerpoint/2010/main" val="679320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C9E57E8-260F-4DC3-9C2D-E44DA523674E}" type="slidenum">
              <a:rPr lang="de-DE" smtClean="0"/>
              <a:t>2</a:t>
            </a:fld>
            <a:endParaRPr lang="de-DE"/>
          </a:p>
        </p:txBody>
      </p:sp>
    </p:spTree>
    <p:extLst>
      <p:ext uri="{BB962C8B-B14F-4D97-AF65-F5344CB8AC3E}">
        <p14:creationId xmlns:p14="http://schemas.microsoft.com/office/powerpoint/2010/main" val="161077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C9E57E8-260F-4DC3-9C2D-E44DA523674E}" type="slidenum">
              <a:rPr lang="de-DE" smtClean="0"/>
              <a:t>3</a:t>
            </a:fld>
            <a:endParaRPr lang="de-DE"/>
          </a:p>
        </p:txBody>
      </p:sp>
    </p:spTree>
    <p:extLst>
      <p:ext uri="{BB962C8B-B14F-4D97-AF65-F5344CB8AC3E}">
        <p14:creationId xmlns:p14="http://schemas.microsoft.com/office/powerpoint/2010/main" val="1404480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C9E57E8-260F-4DC3-9C2D-E44DA523674E}" type="slidenum">
              <a:rPr lang="de-DE" smtClean="0"/>
              <a:t>4</a:t>
            </a:fld>
            <a:endParaRPr lang="de-DE"/>
          </a:p>
        </p:txBody>
      </p:sp>
    </p:spTree>
    <p:extLst>
      <p:ext uri="{BB962C8B-B14F-4D97-AF65-F5344CB8AC3E}">
        <p14:creationId xmlns:p14="http://schemas.microsoft.com/office/powerpoint/2010/main" val="414069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C9E57E8-260F-4DC3-9C2D-E44DA523674E}" type="slidenum">
              <a:rPr lang="de-DE" smtClean="0"/>
              <a:t>5</a:t>
            </a:fld>
            <a:endParaRPr lang="de-DE"/>
          </a:p>
        </p:txBody>
      </p:sp>
    </p:spTree>
    <p:extLst>
      <p:ext uri="{BB962C8B-B14F-4D97-AF65-F5344CB8AC3E}">
        <p14:creationId xmlns:p14="http://schemas.microsoft.com/office/powerpoint/2010/main" val="3748968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C9E57E8-260F-4DC3-9C2D-E44DA523674E}" type="slidenum">
              <a:rPr lang="de-DE" smtClean="0"/>
              <a:t>6</a:t>
            </a:fld>
            <a:endParaRPr lang="de-DE"/>
          </a:p>
        </p:txBody>
      </p:sp>
    </p:spTree>
    <p:extLst>
      <p:ext uri="{BB962C8B-B14F-4D97-AF65-F5344CB8AC3E}">
        <p14:creationId xmlns:p14="http://schemas.microsoft.com/office/powerpoint/2010/main" val="860491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C9E57E8-260F-4DC3-9C2D-E44DA523674E}" type="slidenum">
              <a:rPr lang="de-DE" smtClean="0"/>
              <a:t>7</a:t>
            </a:fld>
            <a:endParaRPr lang="de-DE"/>
          </a:p>
        </p:txBody>
      </p:sp>
    </p:spTree>
    <p:extLst>
      <p:ext uri="{BB962C8B-B14F-4D97-AF65-F5344CB8AC3E}">
        <p14:creationId xmlns:p14="http://schemas.microsoft.com/office/powerpoint/2010/main" val="3093880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C9E57E8-260F-4DC3-9C2D-E44DA523674E}" type="slidenum">
              <a:rPr lang="de-DE" smtClean="0"/>
              <a:t>8</a:t>
            </a:fld>
            <a:endParaRPr lang="de-DE"/>
          </a:p>
        </p:txBody>
      </p:sp>
    </p:spTree>
    <p:extLst>
      <p:ext uri="{BB962C8B-B14F-4D97-AF65-F5344CB8AC3E}">
        <p14:creationId xmlns:p14="http://schemas.microsoft.com/office/powerpoint/2010/main" val="1395528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C9E57E8-260F-4DC3-9C2D-E44DA523674E}" type="slidenum">
              <a:rPr lang="de-DE" smtClean="0"/>
              <a:t>9</a:t>
            </a:fld>
            <a:endParaRPr lang="de-DE"/>
          </a:p>
        </p:txBody>
      </p:sp>
    </p:spTree>
    <p:extLst>
      <p:ext uri="{BB962C8B-B14F-4D97-AF65-F5344CB8AC3E}">
        <p14:creationId xmlns:p14="http://schemas.microsoft.com/office/powerpoint/2010/main" val="59182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12/2/2022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‹Nr.›</a:t>
            </a:fld>
            <a:endParaRPr lang="en-US"/>
          </a:p>
        </p:txBody>
      </p:sp>
    </p:spTree>
    <p:extLst>
      <p:ext uri="{BB962C8B-B14F-4D97-AF65-F5344CB8AC3E}">
        <p14:creationId xmlns:p14="http://schemas.microsoft.com/office/powerpoint/2010/main" val="357682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12/2/2022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‹Nr.›</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377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12/2/2022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‹Nr.›</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90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12/2/2022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‹Nr.›</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64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12/2/2022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‹Nr.›</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3539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12/2/2022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‹Nr.›</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44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12/2/2022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‹Nr.›</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40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12/2/2022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‹Nr.›</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36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12/2/2022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‹Nr.›</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385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12/2/2022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‹Nr.›</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93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12/2/2022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‹Nr.›</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13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12/2/2022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‹Nr.›</a:t>
            </a:fld>
            <a:endParaRPr lang="en-US"/>
          </a:p>
        </p:txBody>
      </p:sp>
    </p:spTree>
    <p:extLst>
      <p:ext uri="{BB962C8B-B14F-4D97-AF65-F5344CB8AC3E}">
        <p14:creationId xmlns:p14="http://schemas.microsoft.com/office/powerpoint/2010/main" val="145442680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0A74AE-CE75-EA8F-C4E7-2CB73076288D}"/>
              </a:ext>
            </a:extLst>
          </p:cNvPr>
          <p:cNvPicPr>
            <a:picLocks noChangeAspect="1"/>
          </p:cNvPicPr>
          <p:nvPr/>
        </p:nvPicPr>
        <p:blipFill rotWithShape="1">
          <a:blip r:embed="rId2"/>
          <a:srcRect t="28897" r="-1" b="13396"/>
          <a:stretch/>
        </p:blipFill>
        <p:spPr>
          <a:xfrm>
            <a:off x="20" y="10"/>
            <a:ext cx="12188932" cy="6857990"/>
          </a:xfrm>
          <a:prstGeom prst="rect">
            <a:avLst/>
          </a:prstGeom>
        </p:spPr>
      </p:pic>
      <p:sp>
        <p:nvSpPr>
          <p:cNvPr id="1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el 1">
            <a:extLst>
              <a:ext uri="{FF2B5EF4-FFF2-40B4-BE49-F238E27FC236}">
                <a16:creationId xmlns:a16="http://schemas.microsoft.com/office/drawing/2014/main" id="{6EB33D3D-6032-E589-D88A-279D509A79E6}"/>
              </a:ext>
            </a:extLst>
          </p:cNvPr>
          <p:cNvSpPr>
            <a:spLocks noGrp="1"/>
          </p:cNvSpPr>
          <p:nvPr>
            <p:ph type="ctrTitle"/>
          </p:nvPr>
        </p:nvSpPr>
        <p:spPr>
          <a:xfrm>
            <a:off x="565151" y="1247140"/>
            <a:ext cx="3609982" cy="3450844"/>
          </a:xfrm>
        </p:spPr>
        <p:txBody>
          <a:bodyPr>
            <a:normAutofit/>
          </a:bodyPr>
          <a:lstStyle/>
          <a:p>
            <a:r>
              <a:rPr lang="de-DE" sz="4400"/>
              <a:t>Kmeans &amp; Hierarchical Clustering</a:t>
            </a:r>
            <a:br>
              <a:rPr lang="de-DE" sz="4400"/>
            </a:br>
            <a:endParaRPr lang="de-DE" sz="4400"/>
          </a:p>
        </p:txBody>
      </p:sp>
      <p:sp>
        <p:nvSpPr>
          <p:cNvPr id="3" name="Untertitel 2">
            <a:extLst>
              <a:ext uri="{FF2B5EF4-FFF2-40B4-BE49-F238E27FC236}">
                <a16:creationId xmlns:a16="http://schemas.microsoft.com/office/drawing/2014/main" id="{E3FF86BD-5C5E-0645-39C1-1EE682CE8506}"/>
              </a:ext>
            </a:extLst>
          </p:cNvPr>
          <p:cNvSpPr>
            <a:spLocks noGrp="1"/>
          </p:cNvSpPr>
          <p:nvPr>
            <p:ph type="subTitle" idx="1"/>
          </p:nvPr>
        </p:nvSpPr>
        <p:spPr>
          <a:xfrm>
            <a:off x="565150" y="4495800"/>
            <a:ext cx="3882159" cy="1591310"/>
          </a:xfrm>
        </p:spPr>
        <p:txBody>
          <a:bodyPr>
            <a:noAutofit/>
          </a:bodyPr>
          <a:lstStyle/>
          <a:p>
            <a:r>
              <a:rPr lang="de-DE" sz="1600" dirty="0" err="1"/>
              <a:t>Machine</a:t>
            </a:r>
            <a:r>
              <a:rPr lang="de-DE" sz="1600" dirty="0"/>
              <a:t> Learning</a:t>
            </a:r>
          </a:p>
          <a:p>
            <a:r>
              <a:rPr lang="de-DE" sz="1600" dirty="0"/>
              <a:t>SB2</a:t>
            </a:r>
          </a:p>
          <a:p>
            <a:r>
              <a:rPr lang="de-DE" sz="1600" dirty="0"/>
              <a:t>Mario GONZÁLEZ &amp; Lale ASALIOGLU</a:t>
            </a:r>
          </a:p>
          <a:p>
            <a:r>
              <a:rPr lang="de-DE" sz="1600" dirty="0"/>
              <a:t>02.12.2022</a:t>
            </a: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41230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1E55B-2212-21D7-1433-E00A110634BE}"/>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9137FCF-D426-5943-CCB5-CD1945F0B5AC}"/>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66318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84680C-17D5-F9E3-9F3F-5C3436CC6C5B}"/>
              </a:ext>
            </a:extLst>
          </p:cNvPr>
          <p:cNvSpPr>
            <a:spLocks noGrp="1"/>
          </p:cNvSpPr>
          <p:nvPr>
            <p:ph type="title"/>
          </p:nvPr>
        </p:nvSpPr>
        <p:spPr>
          <a:xfrm>
            <a:off x="1434398" y="77556"/>
            <a:ext cx="9486690" cy="809467"/>
          </a:xfrm>
        </p:spPr>
        <p:txBody>
          <a:bodyPr>
            <a:normAutofit/>
          </a:bodyPr>
          <a:lstStyle/>
          <a:p>
            <a:r>
              <a:rPr lang="de-DE" sz="2800" dirty="0" err="1"/>
              <a:t>What</a:t>
            </a:r>
            <a:r>
              <a:rPr lang="de-DE" sz="2800" dirty="0"/>
              <a:t> </a:t>
            </a:r>
            <a:r>
              <a:rPr lang="de-DE" sz="2800" dirty="0" err="1"/>
              <a:t>is</a:t>
            </a:r>
            <a:r>
              <a:rPr lang="de-DE" sz="2800" dirty="0"/>
              <a:t> Clustering?</a:t>
            </a:r>
          </a:p>
        </p:txBody>
      </p:sp>
      <p:sp>
        <p:nvSpPr>
          <p:cNvPr id="3" name="Inhaltsplatzhalter 2">
            <a:extLst>
              <a:ext uri="{FF2B5EF4-FFF2-40B4-BE49-F238E27FC236}">
                <a16:creationId xmlns:a16="http://schemas.microsoft.com/office/drawing/2014/main" id="{9C2A0BA2-D2A1-E7DD-031F-25CC2781DED6}"/>
              </a:ext>
            </a:extLst>
          </p:cNvPr>
          <p:cNvSpPr>
            <a:spLocks noGrp="1"/>
          </p:cNvSpPr>
          <p:nvPr>
            <p:ph idx="1"/>
          </p:nvPr>
        </p:nvSpPr>
        <p:spPr>
          <a:xfrm>
            <a:off x="1511060" y="703566"/>
            <a:ext cx="9486690" cy="1311399"/>
          </a:xfrm>
        </p:spPr>
        <p:txBody>
          <a:bodyPr/>
          <a:lstStyle/>
          <a:p>
            <a:pPr marL="0" indent="0">
              <a:buNone/>
            </a:pPr>
            <a:r>
              <a:rPr lang="en-US" dirty="0"/>
              <a:t>Clustering refers to the process of generating labeled groups of data based on how similar they are. Clustering is similar to Classification, but not quite the same…</a:t>
            </a:r>
            <a:endParaRPr lang="de-DE" dirty="0"/>
          </a:p>
        </p:txBody>
      </p:sp>
      <p:sp>
        <p:nvSpPr>
          <p:cNvPr id="4" name="Titel 1">
            <a:extLst>
              <a:ext uri="{FF2B5EF4-FFF2-40B4-BE49-F238E27FC236}">
                <a16:creationId xmlns:a16="http://schemas.microsoft.com/office/drawing/2014/main" id="{1455E6E5-47B7-9875-B1C1-573DE3075D59}"/>
              </a:ext>
            </a:extLst>
          </p:cNvPr>
          <p:cNvSpPr txBox="1">
            <a:spLocks/>
          </p:cNvSpPr>
          <p:nvPr/>
        </p:nvSpPr>
        <p:spPr>
          <a:xfrm>
            <a:off x="1433490" y="2080650"/>
            <a:ext cx="3718908" cy="5603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de-DE" sz="2800" dirty="0" err="1"/>
              <a:t>Characteristics</a:t>
            </a:r>
            <a:endParaRPr lang="de-DE" sz="2800" dirty="0"/>
          </a:p>
        </p:txBody>
      </p:sp>
      <p:sp>
        <p:nvSpPr>
          <p:cNvPr id="6" name="Textfeld 5">
            <a:extLst>
              <a:ext uri="{FF2B5EF4-FFF2-40B4-BE49-F238E27FC236}">
                <a16:creationId xmlns:a16="http://schemas.microsoft.com/office/drawing/2014/main" id="{45FCACAF-6928-6A24-4C71-992186F603BC}"/>
              </a:ext>
            </a:extLst>
          </p:cNvPr>
          <p:cNvSpPr txBox="1"/>
          <p:nvPr/>
        </p:nvSpPr>
        <p:spPr>
          <a:xfrm>
            <a:off x="1582405" y="2759626"/>
            <a:ext cx="4719837"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Clustering is a method of </a:t>
            </a:r>
          </a:p>
          <a:p>
            <a:r>
              <a:rPr lang="en-US" dirty="0"/>
              <a:t>     UNSUPERVISED LEARNING</a:t>
            </a:r>
          </a:p>
          <a:p>
            <a:pPr marL="742950" lvl="1" indent="-285750">
              <a:buFont typeface="Arial" panose="020B0604020202020204" pitchFamily="34" charset="0"/>
              <a:buChar char="•"/>
            </a:pPr>
            <a:r>
              <a:rPr lang="en-US" i="1" dirty="0"/>
              <a:t>So, it has no target or ground truth</a:t>
            </a:r>
          </a:p>
          <a:p>
            <a:pPr lvl="1"/>
            <a:r>
              <a:rPr lang="en-US" i="1" dirty="0"/>
              <a:t>    to estimate.</a:t>
            </a:r>
          </a:p>
        </p:txBody>
      </p:sp>
      <p:sp>
        <p:nvSpPr>
          <p:cNvPr id="7" name="Textfeld 6">
            <a:extLst>
              <a:ext uri="{FF2B5EF4-FFF2-40B4-BE49-F238E27FC236}">
                <a16:creationId xmlns:a16="http://schemas.microsoft.com/office/drawing/2014/main" id="{85A41538-725A-3CE6-E759-9D061E7FDBA3}"/>
              </a:ext>
            </a:extLst>
          </p:cNvPr>
          <p:cNvSpPr txBox="1"/>
          <p:nvPr/>
        </p:nvSpPr>
        <p:spPr>
          <a:xfrm>
            <a:off x="1572891" y="4101314"/>
            <a:ext cx="6838836"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Does not have a specific label order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i="1" dirty="0"/>
              <a:t>Can group the data </a:t>
            </a:r>
          </a:p>
          <a:p>
            <a:r>
              <a:rPr lang="en-US" i="1" dirty="0"/>
              <a:t>    through different methods:</a:t>
            </a:r>
          </a:p>
          <a:p>
            <a:pPr marL="742950" lvl="1" indent="-285750">
              <a:buFont typeface="Arial" panose="020B0604020202020204" pitchFamily="34" charset="0"/>
              <a:buChar char="•"/>
            </a:pPr>
            <a:r>
              <a:rPr lang="en-US" i="1" dirty="0"/>
              <a:t>K-means</a:t>
            </a:r>
          </a:p>
          <a:p>
            <a:pPr marL="742950" lvl="1" indent="-285750">
              <a:buFont typeface="Arial" panose="020B0604020202020204" pitchFamily="34" charset="0"/>
              <a:buChar char="•"/>
            </a:pPr>
            <a:r>
              <a:rPr lang="en-US" i="1" dirty="0"/>
              <a:t>K-nearest neighbors</a:t>
            </a:r>
          </a:p>
          <a:p>
            <a:pPr marL="742950" lvl="1" indent="-285750">
              <a:buFont typeface="Arial" panose="020B0604020202020204" pitchFamily="34" charset="0"/>
              <a:buChar char="•"/>
            </a:pPr>
            <a:r>
              <a:rPr lang="en-US" i="1" dirty="0"/>
              <a:t>Hierarchical clustering</a:t>
            </a:r>
          </a:p>
          <a:p>
            <a:pPr marL="285750" indent="-285750">
              <a:buFont typeface="Wingdings" panose="05000000000000000000" pitchFamily="2" charset="2"/>
              <a:buChar char="§"/>
            </a:pPr>
            <a:endParaRPr lang="en-US" dirty="0"/>
          </a:p>
        </p:txBody>
      </p:sp>
      <p:pic>
        <p:nvPicPr>
          <p:cNvPr id="9" name="Grafik 8">
            <a:extLst>
              <a:ext uri="{FF2B5EF4-FFF2-40B4-BE49-F238E27FC236}">
                <a16:creationId xmlns:a16="http://schemas.microsoft.com/office/drawing/2014/main" id="{A3E5AEAC-AA2A-560F-523A-9C132245B106}"/>
              </a:ext>
            </a:extLst>
          </p:cNvPr>
          <p:cNvPicPr>
            <a:picLocks noChangeAspect="1"/>
          </p:cNvPicPr>
          <p:nvPr/>
        </p:nvPicPr>
        <p:blipFill>
          <a:blip r:embed="rId3"/>
          <a:stretch>
            <a:fillRect/>
          </a:stretch>
        </p:blipFill>
        <p:spPr>
          <a:xfrm>
            <a:off x="6203682" y="2679765"/>
            <a:ext cx="5220984" cy="2554500"/>
          </a:xfrm>
          <a:prstGeom prst="rect">
            <a:avLst/>
          </a:prstGeom>
        </p:spPr>
      </p:pic>
    </p:spTree>
    <p:extLst>
      <p:ext uri="{BB962C8B-B14F-4D97-AF65-F5344CB8AC3E}">
        <p14:creationId xmlns:p14="http://schemas.microsoft.com/office/powerpoint/2010/main" val="208945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84680C-17D5-F9E3-9F3F-5C3436CC6C5B}"/>
              </a:ext>
            </a:extLst>
          </p:cNvPr>
          <p:cNvSpPr>
            <a:spLocks noGrp="1"/>
          </p:cNvSpPr>
          <p:nvPr>
            <p:ph type="title"/>
          </p:nvPr>
        </p:nvSpPr>
        <p:spPr>
          <a:xfrm>
            <a:off x="1434398" y="77556"/>
            <a:ext cx="9486690" cy="809467"/>
          </a:xfrm>
        </p:spPr>
        <p:txBody>
          <a:bodyPr>
            <a:normAutofit/>
          </a:bodyPr>
          <a:lstStyle/>
          <a:p>
            <a:r>
              <a:rPr lang="de-DE" sz="2800" dirty="0" err="1"/>
              <a:t>Why</a:t>
            </a:r>
            <a:r>
              <a:rPr lang="de-DE" sz="2800" dirty="0"/>
              <a:t> do </a:t>
            </a:r>
            <a:r>
              <a:rPr lang="de-DE" sz="2800" dirty="0" err="1"/>
              <a:t>we</a:t>
            </a:r>
            <a:r>
              <a:rPr lang="de-DE" sz="2800" dirty="0"/>
              <a:t> </a:t>
            </a:r>
            <a:r>
              <a:rPr lang="de-DE" sz="2800" dirty="0" err="1"/>
              <a:t>cluster</a:t>
            </a:r>
            <a:r>
              <a:rPr lang="de-DE" sz="2800" dirty="0"/>
              <a:t>?</a:t>
            </a:r>
          </a:p>
        </p:txBody>
      </p:sp>
      <p:sp>
        <p:nvSpPr>
          <p:cNvPr id="3" name="Inhaltsplatzhalter 2">
            <a:extLst>
              <a:ext uri="{FF2B5EF4-FFF2-40B4-BE49-F238E27FC236}">
                <a16:creationId xmlns:a16="http://schemas.microsoft.com/office/drawing/2014/main" id="{9C2A0BA2-D2A1-E7DD-031F-25CC2781DED6}"/>
              </a:ext>
            </a:extLst>
          </p:cNvPr>
          <p:cNvSpPr>
            <a:spLocks noGrp="1"/>
          </p:cNvSpPr>
          <p:nvPr>
            <p:ph idx="1"/>
          </p:nvPr>
        </p:nvSpPr>
        <p:spPr>
          <a:xfrm>
            <a:off x="1511060" y="703566"/>
            <a:ext cx="9486690" cy="993823"/>
          </a:xfrm>
        </p:spPr>
        <p:txBody>
          <a:bodyPr>
            <a:normAutofit/>
          </a:bodyPr>
          <a:lstStyle/>
          <a:p>
            <a:pPr marL="0" indent="0">
              <a:buNone/>
            </a:pPr>
            <a:r>
              <a:rPr lang="en-US" sz="1800" dirty="0"/>
              <a:t>Given a collection of data objects, we want to form groups of data that is similar and dissimilar from other data. When we make these groups, we do not really care how our data is presented as long as it is grouped.</a:t>
            </a:r>
            <a:endParaRPr lang="de-DE" sz="1800" dirty="0"/>
          </a:p>
        </p:txBody>
      </p:sp>
      <p:sp>
        <p:nvSpPr>
          <p:cNvPr id="4" name="Titel 1">
            <a:extLst>
              <a:ext uri="{FF2B5EF4-FFF2-40B4-BE49-F238E27FC236}">
                <a16:creationId xmlns:a16="http://schemas.microsoft.com/office/drawing/2014/main" id="{1455E6E5-47B7-9875-B1C1-573DE3075D59}"/>
              </a:ext>
            </a:extLst>
          </p:cNvPr>
          <p:cNvSpPr txBox="1">
            <a:spLocks/>
          </p:cNvSpPr>
          <p:nvPr/>
        </p:nvSpPr>
        <p:spPr>
          <a:xfrm>
            <a:off x="1433490" y="1834266"/>
            <a:ext cx="3718908" cy="560326"/>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de-DE" sz="2800" dirty="0"/>
              <a:t>A </a:t>
            </a:r>
            <a:r>
              <a:rPr lang="de-DE" sz="2800" dirty="0" err="1"/>
              <a:t>typical</a:t>
            </a:r>
            <a:r>
              <a:rPr lang="de-DE" sz="2800" dirty="0"/>
              <a:t> </a:t>
            </a:r>
            <a:r>
              <a:rPr lang="de-DE" sz="2800" dirty="0" err="1"/>
              <a:t>cluster</a:t>
            </a:r>
            <a:r>
              <a:rPr lang="de-DE" sz="2800" dirty="0"/>
              <a:t> </a:t>
            </a:r>
            <a:r>
              <a:rPr lang="de-DE" sz="2800" dirty="0" err="1"/>
              <a:t>contains</a:t>
            </a:r>
            <a:r>
              <a:rPr lang="de-DE" sz="2800" dirty="0"/>
              <a:t> </a:t>
            </a:r>
            <a:r>
              <a:rPr lang="de-DE" sz="2800" dirty="0" err="1"/>
              <a:t>as</a:t>
            </a:r>
            <a:r>
              <a:rPr lang="de-DE" sz="2800" dirty="0"/>
              <a:t> a </a:t>
            </a:r>
            <a:r>
              <a:rPr lang="de-DE" sz="2800" dirty="0" err="1"/>
              <a:t>result</a:t>
            </a:r>
            <a:r>
              <a:rPr lang="de-DE" sz="2800" dirty="0"/>
              <a:t>:</a:t>
            </a:r>
          </a:p>
        </p:txBody>
      </p:sp>
      <p:sp>
        <p:nvSpPr>
          <p:cNvPr id="6" name="Textfeld 5">
            <a:extLst>
              <a:ext uri="{FF2B5EF4-FFF2-40B4-BE49-F238E27FC236}">
                <a16:creationId xmlns:a16="http://schemas.microsoft.com/office/drawing/2014/main" id="{45FCACAF-6928-6A24-4C71-992186F603BC}"/>
              </a:ext>
            </a:extLst>
          </p:cNvPr>
          <p:cNvSpPr txBox="1"/>
          <p:nvPr/>
        </p:nvSpPr>
        <p:spPr>
          <a:xfrm>
            <a:off x="1582405" y="2354451"/>
            <a:ext cx="3986127"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Data observations similar to one another within the cluster</a:t>
            </a:r>
            <a:endParaRPr lang="en-US" i="1" dirty="0"/>
          </a:p>
          <a:p>
            <a:pPr marL="285750" indent="-285750">
              <a:buFont typeface="Wingdings" panose="05000000000000000000" pitchFamily="2" charset="2"/>
              <a:buChar char="§"/>
            </a:pPr>
            <a:r>
              <a:rPr lang="en-US" dirty="0"/>
              <a:t>Data observations dissimilar to </a:t>
            </a:r>
          </a:p>
          <a:p>
            <a:r>
              <a:rPr lang="en-US" dirty="0"/>
              <a:t>     objects in other clusters</a:t>
            </a:r>
          </a:p>
        </p:txBody>
      </p:sp>
      <p:sp>
        <p:nvSpPr>
          <p:cNvPr id="7" name="Textfeld 6">
            <a:extLst>
              <a:ext uri="{FF2B5EF4-FFF2-40B4-BE49-F238E27FC236}">
                <a16:creationId xmlns:a16="http://schemas.microsoft.com/office/drawing/2014/main" id="{85A41538-725A-3CE6-E759-9D061E7FDBA3}"/>
              </a:ext>
            </a:extLst>
          </p:cNvPr>
          <p:cNvSpPr txBox="1"/>
          <p:nvPr/>
        </p:nvSpPr>
        <p:spPr>
          <a:xfrm>
            <a:off x="1572891" y="4150599"/>
            <a:ext cx="4105150" cy="2862322"/>
          </a:xfrm>
          <a:prstGeom prst="rect">
            <a:avLst/>
          </a:prstGeom>
          <a:noFill/>
        </p:spPr>
        <p:txBody>
          <a:bodyPr wrap="square" rtlCol="0">
            <a:spAutoFit/>
          </a:bodyPr>
          <a:lstStyle/>
          <a:p>
            <a:r>
              <a:rPr lang="en-US" dirty="0"/>
              <a:t>In this presentation we will focus on two types of clustering:</a:t>
            </a:r>
          </a:p>
          <a:p>
            <a:pPr marL="285750" indent="-285750">
              <a:buFont typeface="Wingdings" panose="05000000000000000000" pitchFamily="2" charset="2"/>
              <a:buChar char="§"/>
            </a:pPr>
            <a:r>
              <a:rPr lang="en-US" b="1" dirty="0"/>
              <a:t>K-means clustering: </a:t>
            </a:r>
            <a:r>
              <a:rPr lang="en-US" dirty="0"/>
              <a:t>measures the distance from a data point to a centroid.</a:t>
            </a:r>
          </a:p>
          <a:p>
            <a:pPr marL="285750" indent="-285750">
              <a:buFont typeface="Wingdings" panose="05000000000000000000" pitchFamily="2" charset="2"/>
              <a:buChar char="§"/>
            </a:pPr>
            <a:r>
              <a:rPr lang="en-US" b="1" i="1" dirty="0"/>
              <a:t>Hierarchical clustering:</a:t>
            </a:r>
          </a:p>
          <a:p>
            <a:r>
              <a:rPr lang="en-US" i="1" dirty="0"/>
              <a:t>      </a:t>
            </a:r>
            <a:r>
              <a:rPr lang="en-US" dirty="0"/>
              <a:t>measures the similarity between    </a:t>
            </a:r>
          </a:p>
          <a:p>
            <a:r>
              <a:rPr lang="en-US" dirty="0"/>
              <a:t>      pairs of points and forms clusters   </a:t>
            </a:r>
          </a:p>
          <a:p>
            <a:r>
              <a:rPr lang="en-US" dirty="0"/>
              <a:t>      from it.</a:t>
            </a:r>
          </a:p>
          <a:p>
            <a:endParaRPr lang="en-US" i="1" dirty="0"/>
          </a:p>
        </p:txBody>
      </p:sp>
      <p:sp>
        <p:nvSpPr>
          <p:cNvPr id="5" name="Titel 1">
            <a:extLst>
              <a:ext uri="{FF2B5EF4-FFF2-40B4-BE49-F238E27FC236}">
                <a16:creationId xmlns:a16="http://schemas.microsoft.com/office/drawing/2014/main" id="{5AE2B3D6-45CC-9E95-B56C-A175393507A8}"/>
              </a:ext>
            </a:extLst>
          </p:cNvPr>
          <p:cNvSpPr txBox="1">
            <a:spLocks/>
          </p:cNvSpPr>
          <p:nvPr/>
        </p:nvSpPr>
        <p:spPr>
          <a:xfrm>
            <a:off x="1421637" y="3700470"/>
            <a:ext cx="3718908" cy="5603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de-DE" sz="2400" dirty="0" err="1"/>
              <a:t>Types</a:t>
            </a:r>
            <a:r>
              <a:rPr lang="de-DE" sz="2400" dirty="0"/>
              <a:t> </a:t>
            </a:r>
            <a:r>
              <a:rPr lang="de-DE" sz="2400" dirty="0" err="1"/>
              <a:t>of</a:t>
            </a:r>
            <a:r>
              <a:rPr lang="de-DE" sz="2400" dirty="0"/>
              <a:t> </a:t>
            </a:r>
            <a:r>
              <a:rPr lang="de-DE" sz="2400" dirty="0" err="1"/>
              <a:t>clustering</a:t>
            </a:r>
            <a:endParaRPr lang="de-DE" sz="2400" dirty="0"/>
          </a:p>
        </p:txBody>
      </p:sp>
      <p:pic>
        <p:nvPicPr>
          <p:cNvPr id="10" name="Grafik 9">
            <a:extLst>
              <a:ext uri="{FF2B5EF4-FFF2-40B4-BE49-F238E27FC236}">
                <a16:creationId xmlns:a16="http://schemas.microsoft.com/office/drawing/2014/main" id="{953FB7F8-1943-A99E-B1BF-EEBE47655EEE}"/>
              </a:ext>
            </a:extLst>
          </p:cNvPr>
          <p:cNvPicPr>
            <a:picLocks noChangeAspect="1"/>
          </p:cNvPicPr>
          <p:nvPr/>
        </p:nvPicPr>
        <p:blipFill>
          <a:blip r:embed="rId3"/>
          <a:stretch>
            <a:fillRect/>
          </a:stretch>
        </p:blipFill>
        <p:spPr>
          <a:xfrm>
            <a:off x="5962592" y="2568030"/>
            <a:ext cx="5705589" cy="2825205"/>
          </a:xfrm>
          <a:prstGeom prst="rect">
            <a:avLst/>
          </a:prstGeom>
        </p:spPr>
      </p:pic>
    </p:spTree>
    <p:extLst>
      <p:ext uri="{BB962C8B-B14F-4D97-AF65-F5344CB8AC3E}">
        <p14:creationId xmlns:p14="http://schemas.microsoft.com/office/powerpoint/2010/main" val="148844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84680C-17D5-F9E3-9F3F-5C3436CC6C5B}"/>
              </a:ext>
            </a:extLst>
          </p:cNvPr>
          <p:cNvSpPr>
            <a:spLocks noGrp="1"/>
          </p:cNvSpPr>
          <p:nvPr>
            <p:ph type="title"/>
          </p:nvPr>
        </p:nvSpPr>
        <p:spPr>
          <a:xfrm>
            <a:off x="1374173" y="77556"/>
            <a:ext cx="9486690" cy="809467"/>
          </a:xfrm>
        </p:spPr>
        <p:txBody>
          <a:bodyPr>
            <a:normAutofit/>
          </a:bodyPr>
          <a:lstStyle/>
          <a:p>
            <a:r>
              <a:rPr lang="de-DE" sz="2800" dirty="0"/>
              <a:t>K-</a:t>
            </a:r>
            <a:r>
              <a:rPr lang="de-DE" sz="2800" dirty="0" err="1"/>
              <a:t>means</a:t>
            </a:r>
            <a:r>
              <a:rPr lang="de-DE" sz="2800" dirty="0"/>
              <a:t> </a:t>
            </a:r>
            <a:r>
              <a:rPr lang="de-DE" sz="2800" dirty="0" err="1"/>
              <a:t>clustering</a:t>
            </a:r>
            <a:endParaRPr lang="de-DE" sz="2800" dirty="0"/>
          </a:p>
        </p:txBody>
      </p:sp>
      <p:sp>
        <p:nvSpPr>
          <p:cNvPr id="3" name="Inhaltsplatzhalter 2">
            <a:extLst>
              <a:ext uri="{FF2B5EF4-FFF2-40B4-BE49-F238E27FC236}">
                <a16:creationId xmlns:a16="http://schemas.microsoft.com/office/drawing/2014/main" id="{9C2A0BA2-D2A1-E7DD-031F-25CC2781DED6}"/>
              </a:ext>
            </a:extLst>
          </p:cNvPr>
          <p:cNvSpPr>
            <a:spLocks noGrp="1"/>
          </p:cNvSpPr>
          <p:nvPr>
            <p:ph idx="1"/>
          </p:nvPr>
        </p:nvSpPr>
        <p:spPr>
          <a:xfrm>
            <a:off x="1421637" y="1214404"/>
            <a:ext cx="9486690" cy="993823"/>
          </a:xfrm>
        </p:spPr>
        <p:txBody>
          <a:bodyPr>
            <a:normAutofit/>
          </a:bodyPr>
          <a:lstStyle/>
          <a:p>
            <a:pPr marL="0" indent="0">
              <a:buNone/>
            </a:pPr>
            <a:r>
              <a:rPr lang="en-US" sz="1800" dirty="0"/>
              <a:t>An algorithm that groups the data based on its </a:t>
            </a:r>
            <a:r>
              <a:rPr lang="en-US" sz="1800" dirty="0" err="1"/>
              <a:t>euclidean</a:t>
            </a:r>
            <a:r>
              <a:rPr lang="en-US" sz="1800" dirty="0"/>
              <a:t> distance in a certain dimension against a centroid. The data will be separated in K clusters (arbitrary) and calculate the distance of the data to the centroid.</a:t>
            </a:r>
            <a:endParaRPr lang="de-DE" sz="1800" dirty="0"/>
          </a:p>
        </p:txBody>
      </p:sp>
      <p:sp>
        <p:nvSpPr>
          <p:cNvPr id="4" name="Titel 1">
            <a:extLst>
              <a:ext uri="{FF2B5EF4-FFF2-40B4-BE49-F238E27FC236}">
                <a16:creationId xmlns:a16="http://schemas.microsoft.com/office/drawing/2014/main" id="{1455E6E5-47B7-9875-B1C1-573DE3075D59}"/>
              </a:ext>
            </a:extLst>
          </p:cNvPr>
          <p:cNvSpPr txBox="1">
            <a:spLocks/>
          </p:cNvSpPr>
          <p:nvPr/>
        </p:nvSpPr>
        <p:spPr>
          <a:xfrm>
            <a:off x="1493716" y="700861"/>
            <a:ext cx="3718908" cy="5603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de-DE" sz="2200" dirty="0" err="1"/>
              <a:t>What</a:t>
            </a:r>
            <a:r>
              <a:rPr lang="de-DE" sz="2200" dirty="0"/>
              <a:t> </a:t>
            </a:r>
            <a:r>
              <a:rPr lang="de-DE" sz="2200" dirty="0" err="1"/>
              <a:t>is</a:t>
            </a:r>
            <a:r>
              <a:rPr lang="de-DE" sz="2200" dirty="0"/>
              <a:t> </a:t>
            </a:r>
            <a:r>
              <a:rPr lang="de-DE" sz="2200" dirty="0" err="1"/>
              <a:t>it</a:t>
            </a:r>
            <a:r>
              <a:rPr lang="de-DE" sz="2200" dirty="0"/>
              <a:t>?</a:t>
            </a:r>
          </a:p>
        </p:txBody>
      </p:sp>
      <p:sp>
        <p:nvSpPr>
          <p:cNvPr id="5" name="Titel 1">
            <a:extLst>
              <a:ext uri="{FF2B5EF4-FFF2-40B4-BE49-F238E27FC236}">
                <a16:creationId xmlns:a16="http://schemas.microsoft.com/office/drawing/2014/main" id="{5AE2B3D6-45CC-9E95-B56C-A175393507A8}"/>
              </a:ext>
            </a:extLst>
          </p:cNvPr>
          <p:cNvSpPr txBox="1">
            <a:spLocks/>
          </p:cNvSpPr>
          <p:nvPr/>
        </p:nvSpPr>
        <p:spPr>
          <a:xfrm>
            <a:off x="1504666" y="2264731"/>
            <a:ext cx="3718908" cy="5603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de-DE" sz="2200" dirty="0" err="1"/>
              <a:t>How</a:t>
            </a:r>
            <a:r>
              <a:rPr lang="de-DE" sz="2200" dirty="0"/>
              <a:t> </a:t>
            </a:r>
            <a:r>
              <a:rPr lang="de-DE" sz="2200" dirty="0" err="1"/>
              <a:t>does</a:t>
            </a:r>
            <a:r>
              <a:rPr lang="de-DE" sz="2200" dirty="0"/>
              <a:t> </a:t>
            </a:r>
            <a:r>
              <a:rPr lang="de-DE" sz="2200" dirty="0" err="1"/>
              <a:t>it</a:t>
            </a:r>
            <a:r>
              <a:rPr lang="de-DE" sz="2200" dirty="0"/>
              <a:t> </a:t>
            </a:r>
            <a:r>
              <a:rPr lang="de-DE" sz="2200" dirty="0" err="1"/>
              <a:t>work</a:t>
            </a:r>
            <a:r>
              <a:rPr lang="de-DE" sz="2200" dirty="0"/>
              <a:t>?</a:t>
            </a:r>
          </a:p>
        </p:txBody>
      </p:sp>
      <p:sp>
        <p:nvSpPr>
          <p:cNvPr id="11" name="Inhaltsplatzhalter 2">
            <a:extLst>
              <a:ext uri="{FF2B5EF4-FFF2-40B4-BE49-F238E27FC236}">
                <a16:creationId xmlns:a16="http://schemas.microsoft.com/office/drawing/2014/main" id="{73FED25F-C22E-A68E-EB62-31627C60AC99}"/>
              </a:ext>
            </a:extLst>
          </p:cNvPr>
          <p:cNvSpPr txBox="1">
            <a:spLocks/>
          </p:cNvSpPr>
          <p:nvPr/>
        </p:nvSpPr>
        <p:spPr>
          <a:xfrm>
            <a:off x="1493716" y="2691184"/>
            <a:ext cx="4158754" cy="7255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i="1" dirty="0"/>
              <a:t>K-means clustering </a:t>
            </a:r>
            <a:r>
              <a:rPr lang="en-US" sz="1800" dirty="0"/>
              <a:t>method works based on the following steps</a:t>
            </a:r>
          </a:p>
        </p:txBody>
      </p:sp>
      <p:sp>
        <p:nvSpPr>
          <p:cNvPr id="12" name="Textfeld 11">
            <a:extLst>
              <a:ext uri="{FF2B5EF4-FFF2-40B4-BE49-F238E27FC236}">
                <a16:creationId xmlns:a16="http://schemas.microsoft.com/office/drawing/2014/main" id="{C1E3CD2F-D6C3-C33D-0EE5-08D8E22C9FDD}"/>
              </a:ext>
            </a:extLst>
          </p:cNvPr>
          <p:cNvSpPr txBox="1"/>
          <p:nvPr/>
        </p:nvSpPr>
        <p:spPr>
          <a:xfrm>
            <a:off x="1548469" y="3398672"/>
            <a:ext cx="3926979" cy="3416320"/>
          </a:xfrm>
          <a:prstGeom prst="rect">
            <a:avLst/>
          </a:prstGeom>
          <a:noFill/>
        </p:spPr>
        <p:txBody>
          <a:bodyPr wrap="square" rtlCol="0">
            <a:spAutoFit/>
          </a:bodyPr>
          <a:lstStyle/>
          <a:p>
            <a:pPr marL="342900" indent="-342900">
              <a:buAutoNum type="arabicPeriod"/>
            </a:pPr>
            <a:r>
              <a:rPr lang="en-US" dirty="0"/>
              <a:t>The computer has K centroids in determined locations in the data spectrum.</a:t>
            </a:r>
          </a:p>
          <a:p>
            <a:pPr marL="342900" indent="-342900">
              <a:buAutoNum type="arabicPeriod"/>
            </a:pPr>
            <a:r>
              <a:rPr lang="en-US" dirty="0"/>
              <a:t>The computer computes the distance between the data points and the centroids.</a:t>
            </a:r>
          </a:p>
          <a:p>
            <a:pPr marL="342900" indent="-342900">
              <a:buAutoNum type="arabicPeriod"/>
            </a:pPr>
            <a:r>
              <a:rPr lang="en-US" dirty="0"/>
              <a:t>The computer labels the points that are the nearest to each centroid.</a:t>
            </a:r>
          </a:p>
          <a:p>
            <a:pPr marL="342900" indent="-342900">
              <a:buAutoNum type="arabicPeriod"/>
            </a:pPr>
            <a:r>
              <a:rPr lang="en-US" dirty="0"/>
              <a:t>The computer moves the centroid to the mean point of the labeled data.</a:t>
            </a:r>
            <a:endParaRPr lang="de-DE" dirty="0"/>
          </a:p>
        </p:txBody>
      </p:sp>
      <p:pic>
        <p:nvPicPr>
          <p:cNvPr id="14" name="Grafik 13">
            <a:extLst>
              <a:ext uri="{FF2B5EF4-FFF2-40B4-BE49-F238E27FC236}">
                <a16:creationId xmlns:a16="http://schemas.microsoft.com/office/drawing/2014/main" id="{0B48590D-5117-BD14-E59A-F3AEE131E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781" y="2535608"/>
            <a:ext cx="5003082" cy="3752312"/>
          </a:xfrm>
          <a:prstGeom prst="rect">
            <a:avLst/>
          </a:prstGeom>
        </p:spPr>
      </p:pic>
    </p:spTree>
    <p:extLst>
      <p:ext uri="{BB962C8B-B14F-4D97-AF65-F5344CB8AC3E}">
        <p14:creationId xmlns:p14="http://schemas.microsoft.com/office/powerpoint/2010/main" val="387400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84680C-17D5-F9E3-9F3F-5C3436CC6C5B}"/>
              </a:ext>
            </a:extLst>
          </p:cNvPr>
          <p:cNvSpPr>
            <a:spLocks noGrp="1"/>
          </p:cNvSpPr>
          <p:nvPr>
            <p:ph type="title"/>
          </p:nvPr>
        </p:nvSpPr>
        <p:spPr>
          <a:xfrm>
            <a:off x="1374173" y="77556"/>
            <a:ext cx="9486690" cy="623305"/>
          </a:xfrm>
        </p:spPr>
        <p:txBody>
          <a:bodyPr>
            <a:normAutofit/>
          </a:bodyPr>
          <a:lstStyle/>
          <a:p>
            <a:r>
              <a:rPr lang="de-DE" sz="2800" dirty="0"/>
              <a:t>K-</a:t>
            </a:r>
            <a:r>
              <a:rPr lang="de-DE" sz="2800" dirty="0" err="1"/>
              <a:t>means</a:t>
            </a:r>
            <a:r>
              <a:rPr lang="de-DE" sz="2800" dirty="0"/>
              <a:t> </a:t>
            </a:r>
            <a:r>
              <a:rPr lang="de-DE" sz="2800" dirty="0" err="1"/>
              <a:t>clustering</a:t>
            </a:r>
            <a:r>
              <a:rPr lang="de-DE" sz="2800" dirty="0"/>
              <a:t>: Advantages and </a:t>
            </a:r>
            <a:r>
              <a:rPr lang="de-DE" sz="2800" dirty="0" err="1"/>
              <a:t>Disadvantages</a:t>
            </a:r>
            <a:endParaRPr lang="de-DE" sz="2800" dirty="0"/>
          </a:p>
        </p:txBody>
      </p:sp>
      <p:sp>
        <p:nvSpPr>
          <p:cNvPr id="12" name="Textfeld 11">
            <a:extLst>
              <a:ext uri="{FF2B5EF4-FFF2-40B4-BE49-F238E27FC236}">
                <a16:creationId xmlns:a16="http://schemas.microsoft.com/office/drawing/2014/main" id="{C1E3CD2F-D6C3-C33D-0EE5-08D8E22C9FDD}"/>
              </a:ext>
            </a:extLst>
          </p:cNvPr>
          <p:cNvSpPr txBox="1"/>
          <p:nvPr/>
        </p:nvSpPr>
        <p:spPr>
          <a:xfrm>
            <a:off x="1548469" y="2812806"/>
            <a:ext cx="3926979"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It is one of the fastest clustering methods.</a:t>
            </a:r>
          </a:p>
          <a:p>
            <a:pPr marL="285750" indent="-285750">
              <a:buFont typeface="Wingdings" panose="05000000000000000000" pitchFamily="2" charset="2"/>
              <a:buChar char="§"/>
            </a:pPr>
            <a:r>
              <a:rPr lang="en-US" dirty="0"/>
              <a:t>It is relatively simple and technologically cheap.</a:t>
            </a:r>
          </a:p>
          <a:p>
            <a:pPr marL="285750" indent="-285750">
              <a:buFont typeface="Wingdings" panose="05000000000000000000" pitchFamily="2" charset="2"/>
              <a:buChar char="§"/>
            </a:pPr>
            <a:r>
              <a:rPr lang="en-US" dirty="0"/>
              <a:t>Will always converge.</a:t>
            </a:r>
          </a:p>
          <a:p>
            <a:pPr marL="285750" indent="-285750">
              <a:buFont typeface="Wingdings" panose="05000000000000000000" pitchFamily="2" charset="2"/>
              <a:buChar char="§"/>
            </a:pPr>
            <a:r>
              <a:rPr lang="en-US" dirty="0"/>
              <a:t>Can easily cluster big amounts of data.</a:t>
            </a:r>
          </a:p>
          <a:p>
            <a:pPr marL="285750" indent="-285750">
              <a:buFont typeface="Wingdings" panose="05000000000000000000" pitchFamily="2" charset="2"/>
              <a:buChar char="§"/>
            </a:pPr>
            <a:r>
              <a:rPr lang="en-US" dirty="0"/>
              <a:t>It does not matter where the centroids start.</a:t>
            </a:r>
          </a:p>
          <a:p>
            <a:pPr marL="285750" indent="-285750">
              <a:buFont typeface="Wingdings" panose="05000000000000000000" pitchFamily="2" charset="2"/>
              <a:buChar char="§"/>
            </a:pPr>
            <a:r>
              <a:rPr lang="en-US" dirty="0"/>
              <a:t>Can generalize itself to clusters with different shapes and size.</a:t>
            </a:r>
          </a:p>
          <a:p>
            <a:pPr marL="342900" indent="-342900">
              <a:buAutoNum type="arabicPeriod"/>
            </a:pPr>
            <a:endParaRPr lang="en-US" dirty="0"/>
          </a:p>
        </p:txBody>
      </p:sp>
      <p:sp>
        <p:nvSpPr>
          <p:cNvPr id="8" name="Textfeld 7">
            <a:extLst>
              <a:ext uri="{FF2B5EF4-FFF2-40B4-BE49-F238E27FC236}">
                <a16:creationId xmlns:a16="http://schemas.microsoft.com/office/drawing/2014/main" id="{8BAF4336-0184-6CD8-B2D4-727498DAD162}"/>
              </a:ext>
            </a:extLst>
          </p:cNvPr>
          <p:cNvSpPr txBox="1"/>
          <p:nvPr/>
        </p:nvSpPr>
        <p:spPr>
          <a:xfrm>
            <a:off x="6787521" y="2833793"/>
            <a:ext cx="3926979"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t>K is arbitrary.</a:t>
            </a:r>
          </a:p>
          <a:p>
            <a:pPr marL="285750" indent="-285750">
              <a:buFont typeface="Wingdings" panose="05000000000000000000" pitchFamily="2" charset="2"/>
              <a:buChar char="§"/>
            </a:pPr>
            <a:r>
              <a:rPr lang="en-US" dirty="0"/>
              <a:t>It is highly </a:t>
            </a:r>
            <a:r>
              <a:rPr lang="en-US" dirty="0" err="1"/>
              <a:t>dependant</a:t>
            </a:r>
            <a:r>
              <a:rPr lang="en-US" dirty="0"/>
              <a:t> on initial conditions.</a:t>
            </a:r>
          </a:p>
          <a:p>
            <a:pPr marL="285750" indent="-285750">
              <a:buFont typeface="Wingdings" panose="05000000000000000000" pitchFamily="2" charset="2"/>
              <a:buChar char="§"/>
            </a:pPr>
            <a:r>
              <a:rPr lang="en-US" dirty="0"/>
              <a:t>Has </a:t>
            </a:r>
            <a:r>
              <a:rPr lang="en-US" dirty="0" err="1"/>
              <a:t>dificulty</a:t>
            </a:r>
            <a:r>
              <a:rPr lang="en-US" dirty="0"/>
              <a:t> grouping data of clusters with different shape and size.</a:t>
            </a:r>
          </a:p>
          <a:p>
            <a:pPr marL="285750" indent="-285750">
              <a:buFont typeface="Wingdings" panose="05000000000000000000" pitchFamily="2" charset="2"/>
              <a:buChar char="§"/>
            </a:pPr>
            <a:r>
              <a:rPr lang="en-US" dirty="0"/>
              <a:t>Outlier values can drag the clusters.</a:t>
            </a:r>
          </a:p>
          <a:p>
            <a:pPr marL="285750" indent="-285750">
              <a:buFont typeface="Wingdings" panose="05000000000000000000" pitchFamily="2" charset="2"/>
              <a:buChar char="§"/>
            </a:pPr>
            <a:r>
              <a:rPr lang="en-US" dirty="0"/>
              <a:t>Escalates badly with a high number of dimensions.</a:t>
            </a:r>
          </a:p>
          <a:p>
            <a:pPr marL="285750" indent="-285750">
              <a:buFont typeface="Wingdings" panose="05000000000000000000" pitchFamily="2" charset="2"/>
              <a:buChar char="§"/>
            </a:pPr>
            <a:endParaRPr lang="en-US" dirty="0"/>
          </a:p>
        </p:txBody>
      </p:sp>
      <p:sp>
        <p:nvSpPr>
          <p:cNvPr id="9" name="Titel 1">
            <a:extLst>
              <a:ext uri="{FF2B5EF4-FFF2-40B4-BE49-F238E27FC236}">
                <a16:creationId xmlns:a16="http://schemas.microsoft.com/office/drawing/2014/main" id="{1E5AEF70-A6BB-426F-52BC-E902412A5C59}"/>
              </a:ext>
            </a:extLst>
          </p:cNvPr>
          <p:cNvSpPr txBox="1">
            <a:spLocks/>
          </p:cNvSpPr>
          <p:nvPr/>
        </p:nvSpPr>
        <p:spPr>
          <a:xfrm>
            <a:off x="2398610" y="1118478"/>
            <a:ext cx="2063881" cy="5603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de-DE" sz="2200" dirty="0"/>
              <a:t>Advantages</a:t>
            </a:r>
          </a:p>
        </p:txBody>
      </p:sp>
      <p:sp>
        <p:nvSpPr>
          <p:cNvPr id="10" name="Titel 1">
            <a:extLst>
              <a:ext uri="{FF2B5EF4-FFF2-40B4-BE49-F238E27FC236}">
                <a16:creationId xmlns:a16="http://schemas.microsoft.com/office/drawing/2014/main" id="{BAEF08B7-64AF-60E9-A015-E4EC1495CD98}"/>
              </a:ext>
            </a:extLst>
          </p:cNvPr>
          <p:cNvSpPr txBox="1">
            <a:spLocks/>
          </p:cNvSpPr>
          <p:nvPr/>
        </p:nvSpPr>
        <p:spPr>
          <a:xfrm>
            <a:off x="7358455" y="1118478"/>
            <a:ext cx="2063881" cy="560326"/>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de-DE" sz="2200" dirty="0" err="1"/>
              <a:t>Disadvantages</a:t>
            </a:r>
            <a:endParaRPr lang="de-DE" sz="2200" dirty="0"/>
          </a:p>
        </p:txBody>
      </p:sp>
      <p:sp>
        <p:nvSpPr>
          <p:cNvPr id="13" name="Inhaltsplatzhalter 2">
            <a:extLst>
              <a:ext uri="{FF2B5EF4-FFF2-40B4-BE49-F238E27FC236}">
                <a16:creationId xmlns:a16="http://schemas.microsoft.com/office/drawing/2014/main" id="{F84CA43A-E8FF-A031-D6D5-9911486907EA}"/>
              </a:ext>
            </a:extLst>
          </p:cNvPr>
          <p:cNvSpPr txBox="1">
            <a:spLocks/>
          </p:cNvSpPr>
          <p:nvPr/>
        </p:nvSpPr>
        <p:spPr>
          <a:xfrm>
            <a:off x="1526566" y="1837016"/>
            <a:ext cx="4158754" cy="7255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The</a:t>
            </a:r>
            <a:r>
              <a:rPr lang="en-US" sz="1800" i="1" dirty="0"/>
              <a:t> K-means </a:t>
            </a:r>
            <a:r>
              <a:rPr lang="en-US" sz="1800" dirty="0"/>
              <a:t>method presents the following advantages:</a:t>
            </a:r>
          </a:p>
        </p:txBody>
      </p:sp>
      <p:sp>
        <p:nvSpPr>
          <p:cNvPr id="14" name="Inhaltsplatzhalter 2">
            <a:extLst>
              <a:ext uri="{FF2B5EF4-FFF2-40B4-BE49-F238E27FC236}">
                <a16:creationId xmlns:a16="http://schemas.microsoft.com/office/drawing/2014/main" id="{35639C21-0659-8716-A74C-E0C31054716C}"/>
              </a:ext>
            </a:extLst>
          </p:cNvPr>
          <p:cNvSpPr txBox="1">
            <a:spLocks/>
          </p:cNvSpPr>
          <p:nvPr/>
        </p:nvSpPr>
        <p:spPr>
          <a:xfrm>
            <a:off x="6803942" y="1847058"/>
            <a:ext cx="4158754" cy="7255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Some of the disadvantages of this method are:</a:t>
            </a:r>
          </a:p>
        </p:txBody>
      </p:sp>
    </p:spTree>
    <p:extLst>
      <p:ext uri="{BB962C8B-B14F-4D97-AF65-F5344CB8AC3E}">
        <p14:creationId xmlns:p14="http://schemas.microsoft.com/office/powerpoint/2010/main" val="156537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84680C-17D5-F9E3-9F3F-5C3436CC6C5B}"/>
              </a:ext>
            </a:extLst>
          </p:cNvPr>
          <p:cNvSpPr>
            <a:spLocks noGrp="1"/>
          </p:cNvSpPr>
          <p:nvPr>
            <p:ph type="title"/>
          </p:nvPr>
        </p:nvSpPr>
        <p:spPr>
          <a:xfrm>
            <a:off x="1374173" y="77556"/>
            <a:ext cx="9486690" cy="623305"/>
          </a:xfrm>
        </p:spPr>
        <p:txBody>
          <a:bodyPr>
            <a:normAutofit/>
          </a:bodyPr>
          <a:lstStyle/>
          <a:p>
            <a:r>
              <a:rPr lang="de-DE" sz="2800" dirty="0" err="1"/>
              <a:t>What</a:t>
            </a:r>
            <a:r>
              <a:rPr lang="de-DE" sz="2800" dirty="0"/>
              <a:t> </a:t>
            </a:r>
            <a:r>
              <a:rPr lang="de-DE" sz="2800" dirty="0" err="1"/>
              <a:t>about</a:t>
            </a:r>
            <a:r>
              <a:rPr lang="de-DE" sz="2800" dirty="0"/>
              <a:t> K?</a:t>
            </a:r>
          </a:p>
        </p:txBody>
      </p:sp>
      <p:sp>
        <p:nvSpPr>
          <p:cNvPr id="9" name="Titel 1">
            <a:extLst>
              <a:ext uri="{FF2B5EF4-FFF2-40B4-BE49-F238E27FC236}">
                <a16:creationId xmlns:a16="http://schemas.microsoft.com/office/drawing/2014/main" id="{1E5AEF70-A6BB-426F-52BC-E902412A5C59}"/>
              </a:ext>
            </a:extLst>
          </p:cNvPr>
          <p:cNvSpPr txBox="1">
            <a:spLocks/>
          </p:cNvSpPr>
          <p:nvPr/>
        </p:nvSpPr>
        <p:spPr>
          <a:xfrm>
            <a:off x="2147795" y="1343869"/>
            <a:ext cx="2453002" cy="560326"/>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de-DE" sz="2200" dirty="0"/>
              <a:t>The </a:t>
            </a:r>
            <a:r>
              <a:rPr lang="de-DE" sz="2200" dirty="0" err="1"/>
              <a:t>elbow</a:t>
            </a:r>
            <a:r>
              <a:rPr lang="de-DE" sz="2200" dirty="0"/>
              <a:t> </a:t>
            </a:r>
            <a:r>
              <a:rPr lang="de-DE" sz="2200" dirty="0" err="1"/>
              <a:t>method</a:t>
            </a:r>
            <a:endParaRPr lang="de-DE" sz="2200" dirty="0"/>
          </a:p>
        </p:txBody>
      </p:sp>
      <p:sp>
        <p:nvSpPr>
          <p:cNvPr id="10" name="Titel 1">
            <a:extLst>
              <a:ext uri="{FF2B5EF4-FFF2-40B4-BE49-F238E27FC236}">
                <a16:creationId xmlns:a16="http://schemas.microsoft.com/office/drawing/2014/main" id="{BAEF08B7-64AF-60E9-A015-E4EC1495CD98}"/>
              </a:ext>
            </a:extLst>
          </p:cNvPr>
          <p:cNvSpPr txBox="1">
            <a:spLocks/>
          </p:cNvSpPr>
          <p:nvPr/>
        </p:nvSpPr>
        <p:spPr>
          <a:xfrm>
            <a:off x="7260446" y="1315229"/>
            <a:ext cx="3099104" cy="560326"/>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de-DE" sz="2200" dirty="0"/>
              <a:t>The </a:t>
            </a:r>
            <a:r>
              <a:rPr lang="de-DE" sz="2200" dirty="0" err="1"/>
              <a:t>silhouette</a:t>
            </a:r>
            <a:r>
              <a:rPr lang="de-DE" sz="2200" dirty="0"/>
              <a:t> </a:t>
            </a:r>
            <a:r>
              <a:rPr lang="de-DE" sz="2200" dirty="0" err="1"/>
              <a:t>method</a:t>
            </a:r>
            <a:endParaRPr lang="de-DE" sz="2200" dirty="0"/>
          </a:p>
        </p:txBody>
      </p:sp>
      <p:sp>
        <p:nvSpPr>
          <p:cNvPr id="13" name="Inhaltsplatzhalter 2">
            <a:extLst>
              <a:ext uri="{FF2B5EF4-FFF2-40B4-BE49-F238E27FC236}">
                <a16:creationId xmlns:a16="http://schemas.microsoft.com/office/drawing/2014/main" id="{F84CA43A-E8FF-A031-D6D5-9911486907EA}"/>
              </a:ext>
            </a:extLst>
          </p:cNvPr>
          <p:cNvSpPr txBox="1">
            <a:spLocks/>
          </p:cNvSpPr>
          <p:nvPr/>
        </p:nvSpPr>
        <p:spPr>
          <a:xfrm>
            <a:off x="1647026" y="1711076"/>
            <a:ext cx="4158754" cy="265285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The calculation of the Within-Cluster-Sum of Squared Errors (WSS) for different values of K and choose the K for which the WSS starts to diminish. If you plot the WSS against K, it will look as an elbow. We look for the elbow point of the graph, where the k is optimal.</a:t>
            </a:r>
          </a:p>
        </p:txBody>
      </p:sp>
      <p:sp>
        <p:nvSpPr>
          <p:cNvPr id="14" name="Inhaltsplatzhalter 2">
            <a:extLst>
              <a:ext uri="{FF2B5EF4-FFF2-40B4-BE49-F238E27FC236}">
                <a16:creationId xmlns:a16="http://schemas.microsoft.com/office/drawing/2014/main" id="{35639C21-0659-8716-A74C-E0C31054716C}"/>
              </a:ext>
            </a:extLst>
          </p:cNvPr>
          <p:cNvSpPr txBox="1">
            <a:spLocks/>
          </p:cNvSpPr>
          <p:nvPr/>
        </p:nvSpPr>
        <p:spPr>
          <a:xfrm>
            <a:off x="6929861" y="1711076"/>
            <a:ext cx="4158754" cy="239246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The silhouette value measures how a point is similar to its own centroid. Valued between (-1, +1), with one being the most similar to the centroid, and -1 being the least similar to the centroid. We look for the maximum value of the silhouette.</a:t>
            </a:r>
          </a:p>
        </p:txBody>
      </p:sp>
      <p:sp>
        <p:nvSpPr>
          <p:cNvPr id="3" name="Inhaltsplatzhalter 2">
            <a:extLst>
              <a:ext uri="{FF2B5EF4-FFF2-40B4-BE49-F238E27FC236}">
                <a16:creationId xmlns:a16="http://schemas.microsoft.com/office/drawing/2014/main" id="{7382FA5A-E6B8-CC17-4909-77E4E9876D87}"/>
              </a:ext>
            </a:extLst>
          </p:cNvPr>
          <p:cNvSpPr>
            <a:spLocks noGrp="1"/>
          </p:cNvSpPr>
          <p:nvPr>
            <p:ph idx="1"/>
          </p:nvPr>
        </p:nvSpPr>
        <p:spPr>
          <a:xfrm>
            <a:off x="1331137" y="565317"/>
            <a:ext cx="9486690" cy="942475"/>
          </a:xfrm>
        </p:spPr>
        <p:txBody>
          <a:bodyPr>
            <a:normAutofit/>
          </a:bodyPr>
          <a:lstStyle/>
          <a:p>
            <a:pPr marL="0" indent="0">
              <a:buNone/>
            </a:pPr>
            <a:r>
              <a:rPr lang="en-US" sz="1800" dirty="0"/>
              <a:t>One of the problems is that K is arbitrary and we have to decide it ourselves. There is an amount of methods to retrieve it, and choose the optimal K.</a:t>
            </a:r>
            <a:endParaRPr lang="de-DE" sz="1800" dirty="0"/>
          </a:p>
        </p:txBody>
      </p:sp>
      <p:pic>
        <p:nvPicPr>
          <p:cNvPr id="7" name="Grafik 6">
            <a:extLst>
              <a:ext uri="{FF2B5EF4-FFF2-40B4-BE49-F238E27FC236}">
                <a16:creationId xmlns:a16="http://schemas.microsoft.com/office/drawing/2014/main" id="{9BF052EF-A795-D518-4B9B-917751BD4AC0}"/>
              </a:ext>
            </a:extLst>
          </p:cNvPr>
          <p:cNvPicPr>
            <a:picLocks noChangeAspect="1"/>
          </p:cNvPicPr>
          <p:nvPr/>
        </p:nvPicPr>
        <p:blipFill>
          <a:blip r:embed="rId3"/>
          <a:stretch>
            <a:fillRect/>
          </a:stretch>
        </p:blipFill>
        <p:spPr>
          <a:xfrm>
            <a:off x="1884752" y="4363929"/>
            <a:ext cx="3475713" cy="2158668"/>
          </a:xfrm>
          <a:prstGeom prst="rect">
            <a:avLst/>
          </a:prstGeom>
        </p:spPr>
      </p:pic>
      <p:pic>
        <p:nvPicPr>
          <p:cNvPr id="15" name="Grafik 14">
            <a:extLst>
              <a:ext uri="{FF2B5EF4-FFF2-40B4-BE49-F238E27FC236}">
                <a16:creationId xmlns:a16="http://schemas.microsoft.com/office/drawing/2014/main" id="{2C7B4DCA-43A3-ED90-EF1E-AAD771BC20EA}"/>
              </a:ext>
            </a:extLst>
          </p:cNvPr>
          <p:cNvPicPr>
            <a:picLocks noChangeAspect="1"/>
          </p:cNvPicPr>
          <p:nvPr/>
        </p:nvPicPr>
        <p:blipFill>
          <a:blip r:embed="rId4"/>
          <a:stretch>
            <a:fillRect/>
          </a:stretch>
        </p:blipFill>
        <p:spPr>
          <a:xfrm>
            <a:off x="7212364" y="4363929"/>
            <a:ext cx="3475713" cy="2169615"/>
          </a:xfrm>
          <a:prstGeom prst="rect">
            <a:avLst/>
          </a:prstGeom>
        </p:spPr>
      </p:pic>
    </p:spTree>
    <p:extLst>
      <p:ext uri="{BB962C8B-B14F-4D97-AF65-F5344CB8AC3E}">
        <p14:creationId xmlns:p14="http://schemas.microsoft.com/office/powerpoint/2010/main" val="28427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84680C-17D5-F9E3-9F3F-5C3436CC6C5B}"/>
              </a:ext>
            </a:extLst>
          </p:cNvPr>
          <p:cNvSpPr>
            <a:spLocks noGrp="1"/>
          </p:cNvSpPr>
          <p:nvPr>
            <p:ph type="title"/>
          </p:nvPr>
        </p:nvSpPr>
        <p:spPr>
          <a:xfrm>
            <a:off x="1374173" y="77556"/>
            <a:ext cx="9486690" cy="623305"/>
          </a:xfrm>
        </p:spPr>
        <p:txBody>
          <a:bodyPr>
            <a:normAutofit/>
          </a:bodyPr>
          <a:lstStyle/>
          <a:p>
            <a:r>
              <a:rPr lang="de-DE" sz="2800" dirty="0" err="1"/>
              <a:t>Hierarchical</a:t>
            </a:r>
            <a:r>
              <a:rPr lang="de-DE" sz="2800" dirty="0"/>
              <a:t> Clustering</a:t>
            </a:r>
          </a:p>
        </p:txBody>
      </p:sp>
      <p:sp>
        <p:nvSpPr>
          <p:cNvPr id="9" name="Titel 1">
            <a:extLst>
              <a:ext uri="{FF2B5EF4-FFF2-40B4-BE49-F238E27FC236}">
                <a16:creationId xmlns:a16="http://schemas.microsoft.com/office/drawing/2014/main" id="{1E5AEF70-A6BB-426F-52BC-E902412A5C59}"/>
              </a:ext>
            </a:extLst>
          </p:cNvPr>
          <p:cNvSpPr txBox="1">
            <a:spLocks/>
          </p:cNvSpPr>
          <p:nvPr/>
        </p:nvSpPr>
        <p:spPr>
          <a:xfrm>
            <a:off x="2142319" y="1999445"/>
            <a:ext cx="2453002" cy="5603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de-DE" sz="2200" dirty="0" err="1"/>
              <a:t>Agglomerative</a:t>
            </a:r>
            <a:endParaRPr lang="de-DE" sz="2200" dirty="0"/>
          </a:p>
        </p:txBody>
      </p:sp>
      <p:sp>
        <p:nvSpPr>
          <p:cNvPr id="10" name="Titel 1">
            <a:extLst>
              <a:ext uri="{FF2B5EF4-FFF2-40B4-BE49-F238E27FC236}">
                <a16:creationId xmlns:a16="http://schemas.microsoft.com/office/drawing/2014/main" id="{BAEF08B7-64AF-60E9-A015-E4EC1495CD98}"/>
              </a:ext>
            </a:extLst>
          </p:cNvPr>
          <p:cNvSpPr txBox="1">
            <a:spLocks/>
          </p:cNvSpPr>
          <p:nvPr/>
        </p:nvSpPr>
        <p:spPr>
          <a:xfrm>
            <a:off x="7775136" y="1939214"/>
            <a:ext cx="1368862" cy="5603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de-DE" sz="2200" dirty="0" err="1"/>
              <a:t>Divisive</a:t>
            </a:r>
            <a:endParaRPr lang="de-DE" sz="2200" dirty="0"/>
          </a:p>
        </p:txBody>
      </p:sp>
      <p:sp>
        <p:nvSpPr>
          <p:cNvPr id="13" name="Inhaltsplatzhalter 2">
            <a:extLst>
              <a:ext uri="{FF2B5EF4-FFF2-40B4-BE49-F238E27FC236}">
                <a16:creationId xmlns:a16="http://schemas.microsoft.com/office/drawing/2014/main" id="{F84CA43A-E8FF-A031-D6D5-9911486907EA}"/>
              </a:ext>
            </a:extLst>
          </p:cNvPr>
          <p:cNvSpPr txBox="1">
            <a:spLocks/>
          </p:cNvSpPr>
          <p:nvPr/>
        </p:nvSpPr>
        <p:spPr>
          <a:xfrm>
            <a:off x="1606575" y="2559771"/>
            <a:ext cx="4158754" cy="265285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Known as the </a:t>
            </a:r>
            <a:r>
              <a:rPr lang="en-US" sz="1800" b="1" dirty="0"/>
              <a:t>bottom-up</a:t>
            </a:r>
            <a:r>
              <a:rPr lang="en-US" sz="1800" dirty="0"/>
              <a:t> approach: Each observation starts as its own cluster, and pairs of clusters are formed while we move up the hierarchy.</a:t>
            </a:r>
          </a:p>
        </p:txBody>
      </p:sp>
      <p:sp>
        <p:nvSpPr>
          <p:cNvPr id="14" name="Inhaltsplatzhalter 2">
            <a:extLst>
              <a:ext uri="{FF2B5EF4-FFF2-40B4-BE49-F238E27FC236}">
                <a16:creationId xmlns:a16="http://schemas.microsoft.com/office/drawing/2014/main" id="{35639C21-0659-8716-A74C-E0C31054716C}"/>
              </a:ext>
            </a:extLst>
          </p:cNvPr>
          <p:cNvSpPr txBox="1">
            <a:spLocks/>
          </p:cNvSpPr>
          <p:nvPr/>
        </p:nvSpPr>
        <p:spPr>
          <a:xfrm>
            <a:off x="6891533" y="2499540"/>
            <a:ext cx="4158754" cy="345641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Known as the </a:t>
            </a:r>
            <a:r>
              <a:rPr lang="en-US" sz="1800" b="1" dirty="0"/>
              <a:t>top-down</a:t>
            </a:r>
            <a:r>
              <a:rPr lang="en-US" sz="1800" dirty="0"/>
              <a:t> approach:    Is the reverse of the agglomerative method.                                         Starts with a single cluster containing all objects and then splits the cluster into two least similar clusters based on their characteristics. </a:t>
            </a:r>
          </a:p>
        </p:txBody>
      </p:sp>
      <p:sp>
        <p:nvSpPr>
          <p:cNvPr id="3" name="Inhaltsplatzhalter 2">
            <a:extLst>
              <a:ext uri="{FF2B5EF4-FFF2-40B4-BE49-F238E27FC236}">
                <a16:creationId xmlns:a16="http://schemas.microsoft.com/office/drawing/2014/main" id="{7382FA5A-E6B8-CC17-4909-77E4E9876D87}"/>
              </a:ext>
            </a:extLst>
          </p:cNvPr>
          <p:cNvSpPr>
            <a:spLocks noGrp="1"/>
          </p:cNvSpPr>
          <p:nvPr>
            <p:ph idx="1"/>
          </p:nvPr>
        </p:nvSpPr>
        <p:spPr>
          <a:xfrm>
            <a:off x="1331137" y="565318"/>
            <a:ext cx="9486690" cy="1285384"/>
          </a:xfrm>
        </p:spPr>
        <p:txBody>
          <a:bodyPr>
            <a:normAutofit/>
          </a:bodyPr>
          <a:lstStyle/>
          <a:p>
            <a:pPr marL="0" indent="0">
              <a:buNone/>
            </a:pPr>
            <a:r>
              <a:rPr lang="en-US" sz="1800" dirty="0"/>
              <a:t>Hierarchical clustering is a clustering method focused on the grouping of data points based on the similarity between one another. This in turn generates super-clusters of the initial clusters. This method has two categories</a:t>
            </a:r>
            <a:endParaRPr lang="de-DE" sz="1800" dirty="0"/>
          </a:p>
        </p:txBody>
      </p:sp>
    </p:spTree>
    <p:extLst>
      <p:ext uri="{BB962C8B-B14F-4D97-AF65-F5344CB8AC3E}">
        <p14:creationId xmlns:p14="http://schemas.microsoft.com/office/powerpoint/2010/main" val="34248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84680C-17D5-F9E3-9F3F-5C3436CC6C5B}"/>
              </a:ext>
            </a:extLst>
          </p:cNvPr>
          <p:cNvSpPr>
            <a:spLocks noGrp="1"/>
          </p:cNvSpPr>
          <p:nvPr>
            <p:ph type="title"/>
          </p:nvPr>
        </p:nvSpPr>
        <p:spPr>
          <a:xfrm>
            <a:off x="1374173" y="77556"/>
            <a:ext cx="9486690" cy="623305"/>
          </a:xfrm>
        </p:spPr>
        <p:txBody>
          <a:bodyPr>
            <a:normAutofit/>
          </a:bodyPr>
          <a:lstStyle/>
          <a:p>
            <a:r>
              <a:rPr lang="de-DE" sz="2800" dirty="0" err="1"/>
              <a:t>Hierarchical</a:t>
            </a:r>
            <a:r>
              <a:rPr lang="de-DE" sz="2800" dirty="0"/>
              <a:t> Clustering: Coding</a:t>
            </a:r>
          </a:p>
        </p:txBody>
      </p:sp>
      <p:sp>
        <p:nvSpPr>
          <p:cNvPr id="5" name="Inhaltsplatzhalter 4">
            <a:extLst>
              <a:ext uri="{FF2B5EF4-FFF2-40B4-BE49-F238E27FC236}">
                <a16:creationId xmlns:a16="http://schemas.microsoft.com/office/drawing/2014/main" id="{7630C29D-D36D-62DC-2C46-2ABB8FC503C7}"/>
              </a:ext>
            </a:extLst>
          </p:cNvPr>
          <p:cNvSpPr>
            <a:spLocks noGrp="1"/>
          </p:cNvSpPr>
          <p:nvPr>
            <p:ph idx="1"/>
          </p:nvPr>
        </p:nvSpPr>
        <p:spPr/>
        <p:txBody>
          <a:bodyPr/>
          <a:lstStyle/>
          <a:p>
            <a:endParaRPr lang="de-DE"/>
          </a:p>
        </p:txBody>
      </p:sp>
      <p:pic>
        <p:nvPicPr>
          <p:cNvPr id="7" name="Grafik 6">
            <a:extLst>
              <a:ext uri="{FF2B5EF4-FFF2-40B4-BE49-F238E27FC236}">
                <a16:creationId xmlns:a16="http://schemas.microsoft.com/office/drawing/2014/main" id="{8F51EBD7-58E4-FA24-BDB9-BA7765195BAE}"/>
              </a:ext>
            </a:extLst>
          </p:cNvPr>
          <p:cNvPicPr>
            <a:picLocks noChangeAspect="1"/>
          </p:cNvPicPr>
          <p:nvPr/>
        </p:nvPicPr>
        <p:blipFill>
          <a:blip r:embed="rId3"/>
          <a:stretch>
            <a:fillRect/>
          </a:stretch>
        </p:blipFill>
        <p:spPr>
          <a:xfrm>
            <a:off x="1374173" y="933618"/>
            <a:ext cx="4110693" cy="4490997"/>
          </a:xfrm>
          <a:prstGeom prst="rect">
            <a:avLst/>
          </a:prstGeom>
        </p:spPr>
      </p:pic>
      <p:pic>
        <p:nvPicPr>
          <p:cNvPr id="11" name="Grafik 10">
            <a:extLst>
              <a:ext uri="{FF2B5EF4-FFF2-40B4-BE49-F238E27FC236}">
                <a16:creationId xmlns:a16="http://schemas.microsoft.com/office/drawing/2014/main" id="{F10BD258-E037-EDC9-A543-7800E529168B}"/>
              </a:ext>
            </a:extLst>
          </p:cNvPr>
          <p:cNvPicPr>
            <a:picLocks noChangeAspect="1"/>
          </p:cNvPicPr>
          <p:nvPr/>
        </p:nvPicPr>
        <p:blipFill>
          <a:blip r:embed="rId4"/>
          <a:stretch>
            <a:fillRect/>
          </a:stretch>
        </p:blipFill>
        <p:spPr>
          <a:xfrm>
            <a:off x="5698403" y="933618"/>
            <a:ext cx="4261144" cy="2662329"/>
          </a:xfrm>
          <a:prstGeom prst="rect">
            <a:avLst/>
          </a:prstGeom>
        </p:spPr>
      </p:pic>
    </p:spTree>
    <p:extLst>
      <p:ext uri="{BB962C8B-B14F-4D97-AF65-F5344CB8AC3E}">
        <p14:creationId xmlns:p14="http://schemas.microsoft.com/office/powerpoint/2010/main" val="110069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84680C-17D5-F9E3-9F3F-5C3436CC6C5B}"/>
              </a:ext>
            </a:extLst>
          </p:cNvPr>
          <p:cNvSpPr>
            <a:spLocks noGrp="1"/>
          </p:cNvSpPr>
          <p:nvPr>
            <p:ph type="title"/>
          </p:nvPr>
        </p:nvSpPr>
        <p:spPr>
          <a:xfrm>
            <a:off x="1374173" y="77556"/>
            <a:ext cx="9486690" cy="623305"/>
          </a:xfrm>
        </p:spPr>
        <p:txBody>
          <a:bodyPr>
            <a:normAutofit fontScale="90000"/>
          </a:bodyPr>
          <a:lstStyle/>
          <a:p>
            <a:r>
              <a:rPr lang="de-DE" sz="2800" dirty="0" err="1"/>
              <a:t>Hierarchical</a:t>
            </a:r>
            <a:r>
              <a:rPr lang="de-DE" sz="2800" dirty="0"/>
              <a:t> Clustering: Advantages and </a:t>
            </a:r>
            <a:r>
              <a:rPr lang="de-DE" sz="2800" dirty="0" err="1"/>
              <a:t>Disadvantages</a:t>
            </a:r>
            <a:endParaRPr lang="de-DE" sz="2800" dirty="0"/>
          </a:p>
        </p:txBody>
      </p:sp>
      <p:sp>
        <p:nvSpPr>
          <p:cNvPr id="12" name="Textfeld 11">
            <a:extLst>
              <a:ext uri="{FF2B5EF4-FFF2-40B4-BE49-F238E27FC236}">
                <a16:creationId xmlns:a16="http://schemas.microsoft.com/office/drawing/2014/main" id="{C1E3CD2F-D6C3-C33D-0EE5-08D8E22C9FDD}"/>
              </a:ext>
            </a:extLst>
          </p:cNvPr>
          <p:cNvSpPr txBox="1"/>
          <p:nvPr/>
        </p:nvSpPr>
        <p:spPr>
          <a:xfrm>
            <a:off x="1615075" y="1884492"/>
            <a:ext cx="3926979"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It is easy to understand and implement.</a:t>
            </a:r>
          </a:p>
          <a:p>
            <a:pPr marL="285750" indent="-285750">
              <a:buFont typeface="Wingdings" panose="05000000000000000000" pitchFamily="2" charset="2"/>
              <a:buChar char="§"/>
            </a:pPr>
            <a:r>
              <a:rPr lang="en-US" dirty="0"/>
              <a:t>No need to pre-specify any particular number of clusters.</a:t>
            </a:r>
          </a:p>
          <a:p>
            <a:pPr marL="285750" indent="-285750">
              <a:buFont typeface="Wingdings" panose="05000000000000000000" pitchFamily="2" charset="2"/>
              <a:buChar char="§"/>
            </a:pPr>
            <a:r>
              <a:rPr lang="en-US" dirty="0"/>
              <a:t>Can obtain any desired number of clusters by cutting the Dendrogram at the proper level.</a:t>
            </a:r>
          </a:p>
          <a:p>
            <a:pPr marL="285750" indent="-285750">
              <a:buFont typeface="Wingdings" panose="05000000000000000000" pitchFamily="2" charset="2"/>
              <a:buChar char="§"/>
            </a:pPr>
            <a:r>
              <a:rPr lang="en-US" dirty="0"/>
              <a:t>They may correspond to meaningful classification.</a:t>
            </a:r>
          </a:p>
          <a:p>
            <a:pPr marL="285750" indent="-285750">
              <a:buFont typeface="Wingdings" panose="05000000000000000000" pitchFamily="2" charset="2"/>
              <a:buChar char="§"/>
            </a:pPr>
            <a:r>
              <a:rPr lang="en-US" dirty="0"/>
              <a:t>Easy to decide the number of clusters by merely looking at the Dendrogram.</a:t>
            </a:r>
          </a:p>
        </p:txBody>
      </p:sp>
      <p:sp>
        <p:nvSpPr>
          <p:cNvPr id="8" name="Textfeld 7">
            <a:extLst>
              <a:ext uri="{FF2B5EF4-FFF2-40B4-BE49-F238E27FC236}">
                <a16:creationId xmlns:a16="http://schemas.microsoft.com/office/drawing/2014/main" id="{8BAF4336-0184-6CD8-B2D4-727498DAD162}"/>
              </a:ext>
            </a:extLst>
          </p:cNvPr>
          <p:cNvSpPr txBox="1"/>
          <p:nvPr/>
        </p:nvSpPr>
        <p:spPr>
          <a:xfrm>
            <a:off x="6700629" y="1884492"/>
            <a:ext cx="3926979"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Does not work well on vast amounts of data.</a:t>
            </a:r>
          </a:p>
          <a:p>
            <a:pPr marL="285750" indent="-285750">
              <a:buFont typeface="Wingdings" panose="05000000000000000000" pitchFamily="2" charset="2"/>
              <a:buChar char="§"/>
            </a:pPr>
            <a:r>
              <a:rPr lang="en-US" dirty="0"/>
              <a:t>When a decision is made to combine two clusters, it can not be undone.</a:t>
            </a:r>
          </a:p>
          <a:p>
            <a:pPr marL="285750" indent="-285750">
              <a:buFont typeface="Wingdings" panose="05000000000000000000" pitchFamily="2" charset="2"/>
              <a:buChar char="§"/>
            </a:pPr>
            <a:r>
              <a:rPr lang="en-US" dirty="0"/>
              <a:t>Sensitivity to noise and outliers.</a:t>
            </a:r>
          </a:p>
          <a:p>
            <a:pPr marL="285750" indent="-285750">
              <a:buFont typeface="Wingdings" panose="05000000000000000000" pitchFamily="2" charset="2"/>
              <a:buChar char="§"/>
            </a:pPr>
            <a:r>
              <a:rPr lang="en-US" dirty="0"/>
              <a:t>Faces difficulty when handling different sizes of clusters.</a:t>
            </a:r>
          </a:p>
          <a:p>
            <a:pPr marL="285750" indent="-285750">
              <a:buFont typeface="Wingdings" panose="05000000000000000000" pitchFamily="2" charset="2"/>
              <a:buChar char="§"/>
            </a:pPr>
            <a:r>
              <a:rPr lang="en-US" dirty="0"/>
              <a:t>It is breaking large clusters.</a:t>
            </a:r>
          </a:p>
          <a:p>
            <a:pPr marL="285750" indent="-285750">
              <a:buFont typeface="Wingdings" panose="05000000000000000000" pitchFamily="2" charset="2"/>
              <a:buChar char="§"/>
            </a:pPr>
            <a:r>
              <a:rPr lang="en-US" dirty="0"/>
              <a:t>In this technique, the order of the data has an impact on the final results.</a:t>
            </a:r>
          </a:p>
        </p:txBody>
      </p:sp>
      <p:sp>
        <p:nvSpPr>
          <p:cNvPr id="9" name="Titel 1">
            <a:extLst>
              <a:ext uri="{FF2B5EF4-FFF2-40B4-BE49-F238E27FC236}">
                <a16:creationId xmlns:a16="http://schemas.microsoft.com/office/drawing/2014/main" id="{1E5AEF70-A6BB-426F-52BC-E902412A5C59}"/>
              </a:ext>
            </a:extLst>
          </p:cNvPr>
          <p:cNvSpPr txBox="1">
            <a:spLocks/>
          </p:cNvSpPr>
          <p:nvPr/>
        </p:nvSpPr>
        <p:spPr>
          <a:xfrm>
            <a:off x="2425988" y="667558"/>
            <a:ext cx="2063881" cy="5603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de-DE" sz="2200" dirty="0"/>
              <a:t>Advantages</a:t>
            </a:r>
          </a:p>
        </p:txBody>
      </p:sp>
      <p:sp>
        <p:nvSpPr>
          <p:cNvPr id="10" name="Titel 1">
            <a:extLst>
              <a:ext uri="{FF2B5EF4-FFF2-40B4-BE49-F238E27FC236}">
                <a16:creationId xmlns:a16="http://schemas.microsoft.com/office/drawing/2014/main" id="{BAEF08B7-64AF-60E9-A015-E4EC1495CD98}"/>
              </a:ext>
            </a:extLst>
          </p:cNvPr>
          <p:cNvSpPr txBox="1">
            <a:spLocks/>
          </p:cNvSpPr>
          <p:nvPr/>
        </p:nvSpPr>
        <p:spPr>
          <a:xfrm>
            <a:off x="7467964" y="671200"/>
            <a:ext cx="2063881" cy="560326"/>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de-DE" sz="2200" dirty="0" err="1"/>
              <a:t>Disadvantages</a:t>
            </a:r>
            <a:endParaRPr lang="de-DE" sz="2200" dirty="0"/>
          </a:p>
        </p:txBody>
      </p:sp>
      <p:sp>
        <p:nvSpPr>
          <p:cNvPr id="13" name="Inhaltsplatzhalter 2">
            <a:extLst>
              <a:ext uri="{FF2B5EF4-FFF2-40B4-BE49-F238E27FC236}">
                <a16:creationId xmlns:a16="http://schemas.microsoft.com/office/drawing/2014/main" id="{F84CA43A-E8FF-A031-D6D5-9911486907EA}"/>
              </a:ext>
            </a:extLst>
          </p:cNvPr>
          <p:cNvSpPr txBox="1">
            <a:spLocks/>
          </p:cNvSpPr>
          <p:nvPr/>
        </p:nvSpPr>
        <p:spPr>
          <a:xfrm>
            <a:off x="1499188" y="1158980"/>
            <a:ext cx="4158754" cy="7255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The</a:t>
            </a:r>
            <a:r>
              <a:rPr lang="en-US" sz="1800" i="1" dirty="0"/>
              <a:t> </a:t>
            </a:r>
            <a:r>
              <a:rPr lang="de-DE" sz="1800" i="1" dirty="0" err="1"/>
              <a:t>Hierarchical</a:t>
            </a:r>
            <a:r>
              <a:rPr lang="de-DE" sz="1800" i="1" dirty="0"/>
              <a:t> Clustering</a:t>
            </a:r>
            <a:r>
              <a:rPr lang="en-US" sz="1800" i="1" dirty="0"/>
              <a:t> </a:t>
            </a:r>
            <a:r>
              <a:rPr lang="en-US" sz="1800" dirty="0"/>
              <a:t>method presents the following advantages:</a:t>
            </a:r>
          </a:p>
        </p:txBody>
      </p:sp>
      <p:sp>
        <p:nvSpPr>
          <p:cNvPr id="14" name="Inhaltsplatzhalter 2">
            <a:extLst>
              <a:ext uri="{FF2B5EF4-FFF2-40B4-BE49-F238E27FC236}">
                <a16:creationId xmlns:a16="http://schemas.microsoft.com/office/drawing/2014/main" id="{35639C21-0659-8716-A74C-E0C31054716C}"/>
              </a:ext>
            </a:extLst>
          </p:cNvPr>
          <p:cNvSpPr txBox="1">
            <a:spLocks/>
          </p:cNvSpPr>
          <p:nvPr/>
        </p:nvSpPr>
        <p:spPr>
          <a:xfrm>
            <a:off x="6593869" y="1158980"/>
            <a:ext cx="4158754" cy="7255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Some of the disadvantages of this method are:</a:t>
            </a:r>
          </a:p>
        </p:txBody>
      </p:sp>
    </p:spTree>
    <p:extLst>
      <p:ext uri="{BB962C8B-B14F-4D97-AF65-F5344CB8AC3E}">
        <p14:creationId xmlns:p14="http://schemas.microsoft.com/office/powerpoint/2010/main" val="3082395206"/>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412425"/>
      </a:dk2>
      <a:lt2>
        <a:srgbClr val="E8E2E5"/>
      </a:lt2>
      <a:accent1>
        <a:srgbClr val="20B66C"/>
      </a:accent1>
      <a:accent2>
        <a:srgbClr val="14BA23"/>
      </a:accent2>
      <a:accent3>
        <a:srgbClr val="52B620"/>
      </a:accent3>
      <a:accent4>
        <a:srgbClr val="87AF13"/>
      </a:accent4>
      <a:accent5>
        <a:srgbClr val="B79F21"/>
      </a:accent5>
      <a:accent6>
        <a:srgbClr val="D56717"/>
      </a:accent6>
      <a:hlink>
        <a:srgbClr val="85862C"/>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860</Words>
  <Application>Microsoft Office PowerPoint</Application>
  <PresentationFormat>Breitbild</PresentationFormat>
  <Paragraphs>94</Paragraphs>
  <Slides>10</Slides>
  <Notes>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Calibri</vt:lpstr>
      <vt:lpstr>Neue Haas Grotesk Text Pro</vt:lpstr>
      <vt:lpstr>Wingdings</vt:lpstr>
      <vt:lpstr>InterweaveVTI</vt:lpstr>
      <vt:lpstr>Kmeans &amp; Hierarchical Clustering </vt:lpstr>
      <vt:lpstr>What is Clustering?</vt:lpstr>
      <vt:lpstr>Why do we cluster?</vt:lpstr>
      <vt:lpstr>K-means clustering</vt:lpstr>
      <vt:lpstr>K-means clustering: Advantages and Disadvantages</vt:lpstr>
      <vt:lpstr>What about K?</vt:lpstr>
      <vt:lpstr>Hierarchical Clustering</vt:lpstr>
      <vt:lpstr>Hierarchical Clustering: Coding</vt:lpstr>
      <vt:lpstr>Hierarchical Clustering: Advantages and Disadvantages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&amp; Hierarchical Clustering </dc:title>
  <dc:creator>Lale Asalioglu</dc:creator>
  <cp:lastModifiedBy>Lale Asalioglu</cp:lastModifiedBy>
  <cp:revision>10</cp:revision>
  <dcterms:created xsi:type="dcterms:W3CDTF">2022-12-02T08:30:10Z</dcterms:created>
  <dcterms:modified xsi:type="dcterms:W3CDTF">2022-12-02T11:18:51Z</dcterms:modified>
</cp:coreProperties>
</file>