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3BAB5-2EEC-40DC-8D25-3EEB17CE240A}" v="31" dt="2021-05-02T11:23:17.571"/>
    <p1510:client id="{4DDA6B13-8FFD-4FAD-8B28-3E71C96061FE}" v="57" dt="2021-05-02T15:48:47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58EB6-7343-4AD2-BD6E-0B6FDB176EFA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901B0-E80F-44D4-8C84-06340FB3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21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8354-4623-4D17-95F4-A345255D22A1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08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B8A3-482B-468A-9B3C-C4215E8F6801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2640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B8A3-482B-468A-9B3C-C4215E8F6801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677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B8A3-482B-468A-9B3C-C4215E8F6801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7546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880-9902-4347-8429-6C395FD1C595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67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B8A3-482B-468A-9B3C-C4215E8F6801}" type="datetime1">
              <a:rPr lang="ru-RU" smtClean="0"/>
              <a:t>02.06.2021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915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B8A3-482B-468A-9B3C-C4215E8F6801}" type="datetime1">
              <a:rPr lang="ru-RU" smtClean="0"/>
              <a:t>02.06.2021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7231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CBD5-44B9-4623-9E5E-5F44376ADADA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17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53D-19D4-4471-9163-C61A21C8A0DB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1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1048-DB21-48AC-84A3-5DA982DC34D8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D501-BA28-44CD-8F02-2CE710FFA850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3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9F13-D498-4DA6-81BB-6BB4EDCB7090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9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027A-0973-40A7-A08C-8575C38DF29C}" type="datetime1">
              <a:rPr lang="ru-RU" smtClean="0"/>
              <a:t>02.06.2021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30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E5A0-269F-44F9-8858-B85C796E4062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38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809-CDA2-40B1-8734-CC519CE061A1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9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9EBA-115C-4F1D-8D44-E3CDABFBB53B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3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AB-1F70-4224-92B3-2496B4AF60DA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29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7C114A-3266-422F-96C1-306ABA252D50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4EFA3-6E35-4BB2-9121-9934C1A50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161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0326" y="1371199"/>
            <a:ext cx="9144000" cy="1935725"/>
          </a:xfrm>
        </p:spPr>
        <p:txBody>
          <a:bodyPr>
            <a:noAutofit/>
          </a:bodyPr>
          <a:lstStyle/>
          <a:p>
            <a:r>
              <a:rPr lang="ru-RU" sz="2600" b="1" cap="all" dirty="0">
                <a:latin typeface="Arial" panose="020B0604020202020204" pitchFamily="34" charset="0"/>
                <a:cs typeface="Arial" panose="020B0604020202020204" pitchFamily="34" charset="0"/>
              </a:rPr>
              <a:t>Расчетно-Графическая Работа</a:t>
            </a:r>
            <a:br>
              <a:rPr lang="ru-RU" sz="26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cap="all" dirty="0">
                <a:latin typeface="Arial" panose="020B0604020202020204" pitchFamily="34" charset="0"/>
                <a:cs typeface="Arial" panose="020B0604020202020204" pitchFamily="34" charset="0"/>
              </a:rPr>
              <a:t>По ДИСЦИПЛИНЕ </a:t>
            </a:r>
            <a:br>
              <a:rPr lang="ru-RU" sz="26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cap="all" dirty="0">
                <a:latin typeface="Arial" panose="020B0604020202020204" pitchFamily="34" charset="0"/>
                <a:cs typeface="Arial" panose="020B0604020202020204" pitchFamily="34" charset="0"/>
              </a:rPr>
              <a:t>«Алгоритмы и структуры данных»</a:t>
            </a:r>
            <a:br>
              <a:rPr lang="ru-RU" sz="26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cap="all" dirty="0">
                <a:latin typeface="Arial" panose="020B0604020202020204" pitchFamily="34" charset="0"/>
                <a:cs typeface="Arial" panose="020B0604020202020204" pitchFamily="34" charset="0"/>
              </a:rPr>
              <a:t>Вариант 1.1.5</a:t>
            </a:r>
            <a:br>
              <a:rPr lang="ru-RU" sz="26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cap="all" dirty="0">
                <a:latin typeface="Arial" panose="020B0604020202020204" pitchFamily="34" charset="0"/>
                <a:cs typeface="Arial" panose="020B0604020202020204" pitchFamily="34" charset="0"/>
              </a:rPr>
              <a:t>Англо-русский словарь. хеш-таблица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78675" y="4397645"/>
            <a:ext cx="7516427" cy="1109562"/>
          </a:xfrm>
        </p:spPr>
        <p:txBody>
          <a:bodyPr>
            <a:normAutofit/>
          </a:bodyPr>
          <a:lstStyle/>
          <a:p>
            <a:pPr algn="r"/>
            <a:r>
              <a:rPr lang="ru-RU" sz="2200" dirty="0"/>
              <a:t>Студент гр. 3530904/00004, Мурзаканов Ислам</a:t>
            </a:r>
          </a:p>
          <a:p>
            <a:pPr algn="r"/>
            <a:r>
              <a:rPr lang="ru-RU" sz="2200" dirty="0"/>
              <a:t>Преподаватель: Павлов Евгений Алексеевич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58AC2D-67FA-4D06-AF67-C069A8E3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1</a:t>
            </a:fld>
            <a:endParaRPr lang="ru-RU" dirty="0"/>
          </a:p>
        </p:txBody>
      </p:sp>
      <p:pic>
        <p:nvPicPr>
          <p:cNvPr id="1032" name="Picture 8" descr="ÐÐ°ÑÑÐ¸Ð½ÐºÐ¸ Ð¿Ð¾ Ð·Ð°Ð¿ÑÐ¾ÑÑ Ð¿Ð¾Ð»Ð¸ÑÐµÑ Ð¿ÐµÑÑÐ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818" y="1371199"/>
            <a:ext cx="2013591" cy="201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28547" y="268918"/>
            <a:ext cx="7412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600"/>
              <a:t>Институт компьютерных наук и технологий</a:t>
            </a:r>
          </a:p>
          <a:p>
            <a:pPr algn="ctr"/>
            <a:r>
              <a:rPr lang="ru-RU" sz="1600"/>
              <a:t>Высшая школа программной инженерии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407763" y="6332840"/>
            <a:ext cx="33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Санкт-Петербург 2021</a:t>
            </a:r>
          </a:p>
        </p:txBody>
      </p:sp>
    </p:spTree>
    <p:extLst>
      <p:ext uri="{BB962C8B-B14F-4D97-AF65-F5344CB8AC3E}">
        <p14:creationId xmlns:p14="http://schemas.microsoft.com/office/powerpoint/2010/main" val="403011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3C4A1-027C-425C-BED6-8547AA80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C521A-C2A7-4117-96AB-1A8AD65B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Кормен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Т. и др. Алгоритмы: построение и анализ: М. [и др.]: Вильямс, 2011.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Седжвик Р., Алгоритмы на C++: Анализ, структуры данных, сортировка, поиск, алгоритмы на графах: М.: Вильямс, 2016. – 1056 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такое хеш-таблицы и как они работают.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https://ruhighload.com/Что+такое+хеш-таблицы+и+как+они+работают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Структуры данных и хеширование. Хеш таблицы.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URL: http://algolist.manual.ru/ds/s_has.php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E0FD3B-9C3C-4349-B624-53A0CFE3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2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22145-D183-47CD-8C8E-7A2EDEE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0EC65-EAF2-411B-B093-FCB46108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65" y="3429000"/>
            <a:ext cx="6006270" cy="846562"/>
          </a:xfrm>
        </p:spPr>
        <p:txBody>
          <a:bodyPr>
            <a:normAutofit fontScale="85000" lnSpcReduction="10000"/>
          </a:bodyPr>
          <a:lstStyle/>
          <a:p>
            <a:r>
              <a:rPr lang="ru-RU" sz="4000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FA182D-C54C-4871-9F71-60DD135A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B57AC-8679-4A49-B3F0-ED6D5CFE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Введение. Общая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74FE7-8C97-44BB-909C-B86AE4A8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2613"/>
            <a:ext cx="8596668" cy="43487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Для разрабатываемого словаря реализовать основные операции: </a:t>
            </a:r>
            <a:r>
              <a:rPr lang="en-US" dirty="0"/>
              <a:t>INSERT, SEARCH, DELETE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Предусмотреть инициализацию и обработку исключений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Соблюдать </a:t>
            </a:r>
            <a:r>
              <a:rPr lang="en-US" dirty="0"/>
              <a:t>codestyle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Протестировать как допустимые, так и не допустимые последовательности входных данных</a:t>
            </a:r>
          </a:p>
          <a:p>
            <a:pPr marL="0" indent="0">
              <a:buNone/>
            </a:pPr>
            <a:r>
              <a:rPr lang="ru-RU" dirty="0"/>
              <a:t>Англо-русский словарь. Хеш-таблица</a:t>
            </a:r>
          </a:p>
          <a:p>
            <a:r>
              <a:rPr lang="ru-RU" dirty="0"/>
              <a:t>Определить понятие слово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C04FB0-EA62-4878-B620-620F116B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6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ECEF0-CCC8-4969-B484-82C12410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Описание алгоритма решения и используемых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E776D-1667-4BB3-8BA3-9016DEB4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9442"/>
            <a:ext cx="8596668" cy="3880773"/>
          </a:xfrm>
        </p:spPr>
        <p:txBody>
          <a:bodyPr/>
          <a:lstStyle/>
          <a:p>
            <a:r>
              <a:rPr lang="ru-RU" b="1" dirty="0"/>
              <a:t>Хеш-таблица </a:t>
            </a:r>
            <a:r>
              <a:rPr lang="ru-RU" dirty="0"/>
              <a:t>– эффективная структура данных для реализации словарей. Обобщает обычный массив</a:t>
            </a:r>
            <a:r>
              <a:rPr lang="en-US" dirty="0"/>
              <a:t> [1]</a:t>
            </a:r>
            <a:r>
              <a:rPr lang="ru-RU" dirty="0"/>
              <a:t>. Индекс массива вычисляется хеш-функцией.</a:t>
            </a:r>
          </a:p>
          <a:p>
            <a:r>
              <a:rPr lang="ru-RU" b="1" dirty="0"/>
              <a:t>Хеш-функция </a:t>
            </a:r>
            <a:r>
              <a:rPr lang="ru-RU" dirty="0"/>
              <a:t>– функция, которая отображает конкретный ключ на конкретное значение индекса массива.</a:t>
            </a:r>
            <a:endParaRPr lang="ru-RU" b="1" dirty="0"/>
          </a:p>
          <a:p>
            <a:r>
              <a:rPr lang="ru-RU" dirty="0"/>
              <a:t>Два или более ключа могут быть хешированы в одну и ту же ячейку. Такая ситуация называется </a:t>
            </a:r>
            <a:r>
              <a:rPr lang="ru-RU" b="1" dirty="0"/>
              <a:t>коллизией</a:t>
            </a:r>
            <a:r>
              <a:rPr lang="en-US" b="1" dirty="0"/>
              <a:t> </a:t>
            </a:r>
            <a:r>
              <a:rPr lang="en-US" dirty="0"/>
              <a:t>[1]</a:t>
            </a:r>
            <a:r>
              <a:rPr lang="ru-RU" b="1" dirty="0"/>
              <a:t>.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F24B75-F1D5-424B-AC4D-C5976BCB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6345E5-F8AF-45A3-B9C5-621FE69EFF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2074" y="4695057"/>
            <a:ext cx="4229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D2C8C-01D9-45FF-9E57-DFF969A0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Разрешение коллизий методом цепочек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FAD60-A6FB-4E2B-BD6C-58655BC2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108447" cy="105395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Метод цепочек: поместим все элементы, ключи которых дали одинаковые значения в </a:t>
            </a:r>
            <a:r>
              <a:rPr lang="ru-RU" b="1" dirty="0"/>
              <a:t>двусвязный список </a:t>
            </a:r>
            <a:r>
              <a:rPr lang="en-US" dirty="0"/>
              <a:t>[1]</a:t>
            </a:r>
            <a:r>
              <a:rPr lang="ru-RU" b="1" dirty="0"/>
              <a:t> </a:t>
            </a:r>
            <a:r>
              <a:rPr lang="ru-RU" dirty="0"/>
              <a:t>– структуру данных, в которых каждый элемент указывает на следующий и предыдущий.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B38D7A-84A7-42B1-8EC6-6F25AD7B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22538C-CD6B-449E-A9DA-78FCCCBBBB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9" y="3521881"/>
            <a:ext cx="5010785" cy="200977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AA8DA4FD-5B31-432D-AFCE-E661B9FB91B5}"/>
              </a:ext>
            </a:extLst>
          </p:cNvPr>
          <p:cNvSpPr txBox="1">
            <a:spLocks/>
          </p:cNvSpPr>
          <p:nvPr/>
        </p:nvSpPr>
        <p:spPr>
          <a:xfrm>
            <a:off x="5556534" y="3277517"/>
            <a:ext cx="4187202" cy="3300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Итак, программа состоит из:</a:t>
            </a:r>
          </a:p>
          <a:p>
            <a:r>
              <a:rPr lang="ru-RU" dirty="0"/>
              <a:t>Класса двусвязного списка</a:t>
            </a:r>
          </a:p>
          <a:p>
            <a:r>
              <a:rPr lang="ru-RU" dirty="0"/>
              <a:t>Класса самой хеш-таблицы</a:t>
            </a:r>
          </a:p>
          <a:p>
            <a:r>
              <a:rPr lang="ru-RU" dirty="0"/>
              <a:t>Класса слова</a:t>
            </a:r>
          </a:p>
          <a:p>
            <a:r>
              <a:rPr lang="ru-RU" dirty="0"/>
              <a:t>Вспомогательных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6169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03C2E-F71A-4A44-8982-4E5F726B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Анализ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07A37-25B8-41B9-BB64-C3B989FF6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326"/>
            <a:ext cx="8596668" cy="5547674"/>
          </a:xfrm>
        </p:spPr>
        <p:txBody>
          <a:bodyPr>
            <a:normAutofit/>
          </a:bodyPr>
          <a:lstStyle/>
          <a:p>
            <a:r>
              <a:rPr lang="ru-RU" dirty="0"/>
              <a:t>Двусвязный список:</a:t>
            </a:r>
          </a:p>
          <a:p>
            <a:pPr lvl="1"/>
            <a:r>
              <a:rPr lang="ru-RU" dirty="0"/>
              <a:t>Вставка </a:t>
            </a:r>
            <a:r>
              <a:rPr lang="en-US" dirty="0"/>
              <a:t>O(n) </a:t>
            </a:r>
            <a:r>
              <a:rPr lang="ru-RU" dirty="0"/>
              <a:t>в любом случае</a:t>
            </a:r>
          </a:p>
          <a:p>
            <a:pPr lvl="1"/>
            <a:r>
              <a:rPr lang="ru-RU" dirty="0"/>
              <a:t>Поиск </a:t>
            </a:r>
            <a:r>
              <a:rPr lang="en-US" dirty="0"/>
              <a:t>O(n) </a:t>
            </a:r>
            <a:r>
              <a:rPr lang="ru-RU" dirty="0"/>
              <a:t>в любом случае</a:t>
            </a:r>
          </a:p>
          <a:p>
            <a:pPr lvl="1"/>
            <a:r>
              <a:rPr lang="ru-RU" dirty="0"/>
              <a:t>Удаление </a:t>
            </a:r>
            <a:r>
              <a:rPr lang="en-US" dirty="0"/>
              <a:t>O(n) </a:t>
            </a:r>
            <a:r>
              <a:rPr lang="ru-RU" dirty="0"/>
              <a:t>в любом случае</a:t>
            </a:r>
          </a:p>
          <a:p>
            <a:r>
              <a:rPr lang="ru-RU" dirty="0"/>
              <a:t>Хеш таблица</a:t>
            </a:r>
          </a:p>
          <a:p>
            <a:pPr lvl="1"/>
            <a:r>
              <a:rPr lang="ru-RU" dirty="0"/>
              <a:t>Вставка </a:t>
            </a:r>
            <a:r>
              <a:rPr lang="en-US" dirty="0"/>
              <a:t>O(1) – </a:t>
            </a:r>
            <a:r>
              <a:rPr lang="ru-RU" dirty="0"/>
              <a:t>средний случай, </a:t>
            </a:r>
            <a:r>
              <a:rPr lang="en-US" dirty="0"/>
              <a:t>O(n) </a:t>
            </a:r>
            <a:r>
              <a:rPr lang="ru-RU" dirty="0"/>
              <a:t>– худший случай</a:t>
            </a:r>
          </a:p>
          <a:p>
            <a:pPr lvl="1"/>
            <a:r>
              <a:rPr lang="ru-RU" dirty="0"/>
              <a:t>Поиск </a:t>
            </a:r>
            <a:r>
              <a:rPr lang="en-US" dirty="0"/>
              <a:t>O(1) – </a:t>
            </a:r>
            <a:r>
              <a:rPr lang="ru-RU" dirty="0"/>
              <a:t>средний случай, </a:t>
            </a:r>
            <a:r>
              <a:rPr lang="en-US" dirty="0"/>
              <a:t>O(n) </a:t>
            </a:r>
            <a:r>
              <a:rPr lang="ru-RU" dirty="0"/>
              <a:t>– худший случай</a:t>
            </a:r>
          </a:p>
          <a:p>
            <a:pPr lvl="1"/>
            <a:r>
              <a:rPr lang="ru-RU" dirty="0"/>
              <a:t>Удаление </a:t>
            </a:r>
            <a:r>
              <a:rPr lang="en-US" dirty="0"/>
              <a:t>O(1) – </a:t>
            </a:r>
            <a:r>
              <a:rPr lang="ru-RU" dirty="0"/>
              <a:t>средний случай, </a:t>
            </a:r>
            <a:r>
              <a:rPr lang="en-US" dirty="0"/>
              <a:t>O(n) </a:t>
            </a:r>
            <a:r>
              <a:rPr lang="ru-RU" dirty="0"/>
              <a:t>– худший случай</a:t>
            </a:r>
          </a:p>
          <a:p>
            <a:r>
              <a:rPr lang="ru-RU" dirty="0"/>
              <a:t>Скорость зависит от коэффициента заполнения и выбора хеш-функции.</a:t>
            </a:r>
          </a:p>
          <a:p>
            <a:r>
              <a:rPr lang="ru-RU" b="1" dirty="0"/>
              <a:t>Коэффициент заполнения </a:t>
            </a:r>
            <a:r>
              <a:rPr lang="ru-RU" dirty="0"/>
              <a:t>– отношение количества элементов в хеш-таблице ко всему размеру хеш-таблицы.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69FC0-BD84-4497-A111-0CC776A5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48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3EBEE-9A91-4EA8-8E0A-6D974B5F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Описание спецификации программы (детальные </a:t>
            </a:r>
            <a:r>
              <a:rPr lang="ru-RU"/>
              <a:t>требования)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82A9E-12E4-4FB3-BA5C-3AC42F2F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7928"/>
            <a:ext cx="4554542" cy="3880773"/>
          </a:xfrm>
        </p:spPr>
        <p:txBody>
          <a:bodyPr>
            <a:normAutofit/>
          </a:bodyPr>
          <a:lstStyle/>
          <a:p>
            <a:r>
              <a:rPr lang="ru-RU" dirty="0"/>
              <a:t>При запуске программы предлагается выбрать</a:t>
            </a:r>
            <a:r>
              <a:rPr lang="en-US" dirty="0"/>
              <a:t> </a:t>
            </a:r>
            <a:r>
              <a:rPr lang="ru-RU" dirty="0"/>
              <a:t>одну из четырех команд или завершение программы</a:t>
            </a:r>
          </a:p>
          <a:p>
            <a:r>
              <a:rPr lang="ru-RU" dirty="0"/>
              <a:t>При вводе любой некорректной строки выводится сообщение об ошибке и приглашение ввода заново.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C4287D-CBA1-4BD8-BF71-B8918A0F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A004B96-7949-406F-AA72-7C7EE0F33492}"/>
              </a:ext>
            </a:extLst>
          </p:cNvPr>
          <p:cNvSpPr txBox="1">
            <a:spLocks/>
          </p:cNvSpPr>
          <p:nvPr/>
        </p:nvSpPr>
        <p:spPr>
          <a:xfrm>
            <a:off x="5231876" y="2160588"/>
            <a:ext cx="455454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Команды работы со словарем:</a:t>
            </a:r>
            <a:endParaRPr lang="en-US" dirty="0"/>
          </a:p>
          <a:p>
            <a:pPr lvl="1"/>
            <a:r>
              <a:rPr lang="en-US" dirty="0"/>
              <a:t>Insert</a:t>
            </a:r>
            <a:endParaRPr lang="ru-RU" dirty="0"/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/>
              <a:t>show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030E9-C025-4051-9591-4AC31826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ru-RU" dirty="0"/>
              <a:t>Описание программы (структура программы, входных и выходных данных).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AB003-FCCD-45F9-AF17-5B3DDBEE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35" y="2143464"/>
            <a:ext cx="8938007" cy="4607856"/>
          </a:xfrm>
        </p:spPr>
        <p:txBody>
          <a:bodyPr>
            <a:normAutofit/>
          </a:bodyPr>
          <a:lstStyle/>
          <a:p>
            <a:r>
              <a:rPr lang="ru-RU" dirty="0"/>
              <a:t>Всю представленную программу можно разделить на 4 части:</a:t>
            </a:r>
          </a:p>
          <a:p>
            <a:pPr lvl="1"/>
            <a:r>
              <a:rPr lang="en-US" dirty="0" err="1"/>
              <a:t>DoubleLinkedList</a:t>
            </a:r>
            <a:r>
              <a:rPr lang="en-US" dirty="0"/>
              <a:t> (.</a:t>
            </a:r>
            <a:r>
              <a:rPr lang="en-US" dirty="0" err="1"/>
              <a:t>hpp</a:t>
            </a:r>
            <a:r>
              <a:rPr lang="ru-RU" dirty="0"/>
              <a:t> и 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) – </a:t>
            </a:r>
            <a:r>
              <a:rPr lang="ru-RU" dirty="0"/>
              <a:t>реализация двусвязного списка.</a:t>
            </a:r>
          </a:p>
          <a:p>
            <a:pPr lvl="1"/>
            <a:r>
              <a:rPr lang="en-US" dirty="0"/>
              <a:t>Dictionary (.</a:t>
            </a:r>
            <a:r>
              <a:rPr lang="en-US" dirty="0" err="1"/>
              <a:t>hpp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ru-RU" dirty="0"/>
              <a:t>) </a:t>
            </a:r>
            <a:r>
              <a:rPr lang="en-US" dirty="0"/>
              <a:t>– </a:t>
            </a:r>
            <a:r>
              <a:rPr lang="ru-RU" dirty="0"/>
              <a:t>сама хеш-таблица (англо-русский словарь).</a:t>
            </a:r>
          </a:p>
          <a:p>
            <a:pPr lvl="1"/>
            <a:r>
              <a:rPr lang="en-US" dirty="0"/>
              <a:t>tools (.</a:t>
            </a:r>
            <a:r>
              <a:rPr lang="en-US" dirty="0" err="1"/>
              <a:t>hpp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) – </a:t>
            </a:r>
            <a:r>
              <a:rPr lang="ru-RU" dirty="0"/>
              <a:t>вспомогательные функции.</a:t>
            </a:r>
          </a:p>
          <a:p>
            <a:pPr lvl="1"/>
            <a:r>
              <a:rPr lang="en-US" dirty="0"/>
              <a:t>main.cpp – </a:t>
            </a:r>
            <a:r>
              <a:rPr lang="ru-RU" dirty="0"/>
              <a:t>точка входа программы, главное меню пользовательского интерфейса.</a:t>
            </a:r>
          </a:p>
          <a:p>
            <a:r>
              <a:rPr lang="ru-RU" dirty="0"/>
              <a:t>Работа с русскими символами проводится в кодировке </a:t>
            </a:r>
            <a:r>
              <a:rPr lang="en-US" dirty="0"/>
              <a:t>Windows-1251. </a:t>
            </a:r>
            <a:r>
              <a:rPr lang="ru-RU" dirty="0"/>
              <a:t>Программа пользуется расширенной таблицей </a:t>
            </a:r>
            <a:r>
              <a:rPr lang="en-US" dirty="0"/>
              <a:t>ASCII.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24FCF0-9A64-492B-88AF-05D64BD9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6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E93CE-2E6F-45F3-B824-1BFB277D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понятий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A3432F-4432-41A5-8CDD-EB9A945A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Английское слово — это термин, который записывается на английском языке.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Русское слово — это термин, который записывается на русском языке.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Слово – это английский термин (английское слово) и все его переводы (русские слова), которые записываются в список в определенном формате.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 команды – это число, определяющее поведение словаря.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6E6E22-CD99-4505-BFC9-B9C68C70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17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F5596-21CD-44BF-A586-4CFE84F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951D0-EA5C-43AB-8C2B-011B1590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Хеш-таблица является незаменимой структурой данных в современном программировании. </a:t>
            </a:r>
          </a:p>
          <a:p>
            <a:r>
              <a:rPr lang="ru-RU" dirty="0"/>
              <a:t>При должном внимании к размеру массива и хеш-функции осуществляется крайне эффективный способ получения значения по ключу.</a:t>
            </a:r>
          </a:p>
          <a:p>
            <a:r>
              <a:rPr lang="ru-RU" dirty="0"/>
              <a:t>Именно поэтому хеш-таблицы еще называют ассоциативными массивами.</a:t>
            </a:r>
          </a:p>
          <a:p>
            <a:r>
              <a:rPr lang="ru-RU" dirty="0"/>
              <a:t>Поставленная задача была выполнена в полном объеме, тщательно оттестирована и готова к практическому использованию.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492920-9A77-49B9-9AE7-933EC8A4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EFA3-6E35-4BB2-9121-9934C1A500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4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678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Ион</vt:lpstr>
      <vt:lpstr>Расчетно-Графическая Работа По ДИСЦИПЛИНЕ  «Алгоритмы и структуры данных» Вариант 1.1.5 Англо-русский словарь. хеш-таблица</vt:lpstr>
      <vt:lpstr>Введение. Общая постановка задачи</vt:lpstr>
      <vt:lpstr>1. Описание алгоритма решения и используемых структур данных</vt:lpstr>
      <vt:lpstr>Разрешение коллизий методом цепочек</vt:lpstr>
      <vt:lpstr>2. Анализ алгоритма</vt:lpstr>
      <vt:lpstr>3. Описание спецификации программы (детальные требования)</vt:lpstr>
      <vt:lpstr>4. Описание программы (структура программы, входных и выходных данных).</vt:lpstr>
      <vt:lpstr>Определение понятий</vt:lpstr>
      <vt:lpstr>Заключение</vt:lpstr>
      <vt:lpstr>Список использованных источников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 «Алгоритмы и структуры данных» Вариант 1.4.4 Частотный словарь. хеш-таблица</dc:title>
  <dc:creator>Почернин Владислав Сергеевич</dc:creator>
  <cp:lastModifiedBy>Ислам Мурзаканов</cp:lastModifiedBy>
  <cp:revision>8</cp:revision>
  <dcterms:created xsi:type="dcterms:W3CDTF">2021-05-02T10:49:34Z</dcterms:created>
  <dcterms:modified xsi:type="dcterms:W3CDTF">2021-06-02T05:52:57Z</dcterms:modified>
</cp:coreProperties>
</file>