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layout2.xml" ContentType="application/vnd.openxmlformats-officedocument.drawingml.diagramLayout+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71" r:id="rId11"/>
    <p:sldId id="265" r:id="rId12"/>
    <p:sldId id="269" r:id="rId13"/>
    <p:sldId id="266" r:id="rId14"/>
    <p:sldId id="267" r:id="rId15"/>
    <p:sldId id="268" r:id="rId16"/>
    <p:sldId id="270" r:id="rId17"/>
  </p:sldIdLst>
  <p:sldSz cx="9144000" cy="5143500" type="screen16x9"/>
  <p:notesSz cx="6858000" cy="9144000"/>
  <p:embeddedFontLst>
    <p:embeddedFont>
      <p:font typeface="Algerian" pitchFamily="82" charset="0"/>
      <p:regular r:id="rId19"/>
    </p:embeddedFont>
    <p:embeddedFont>
      <p:font typeface="Pacifico" charset="0"/>
      <p:regular r:id="rId20"/>
    </p:embeddedFont>
    <p:embeddedFont>
      <p:font typeface="Montserrat" charset="0"/>
      <p:regular r:id="rId21"/>
      <p:bold r:id="rId22"/>
      <p:italic r:id="rId23"/>
      <p:boldItalic r:id="rId24"/>
    </p:embeddedFont>
    <p:embeddedFont>
      <p:font typeface="Comic Sans MS" pitchFamily="66" charset="0"/>
      <p:regular r:id="rId25"/>
      <p:bold r:id="rId26"/>
      <p:italic r:id="rId27"/>
      <p:boldItalic r:id="rId28"/>
    </p:embeddedFont>
    <p:embeddedFont>
      <p:font typeface="Lato" charset="0"/>
      <p:regular r:id="rId29"/>
      <p:bold r:id="rId30"/>
      <p:italic r:id="rId31"/>
      <p:boldItalic r:id="rId32"/>
    </p:embeddedFont>
    <p:embeddedFont>
      <p:font typeface="Wingdings 2" pitchFamily="18" charset="2"/>
      <p:regular r:id="rId33"/>
    </p:embeddedFont>
    <p:embeddedFont>
      <p:font typeface="Tahoma" pitchFamily="34" charset="0"/>
      <p:regular r:id="rId34"/>
      <p:bold r:id="rId35"/>
    </p:embeddedFont>
    <p:embeddedFont>
      <p:font typeface="Lobster" charset="0"/>
      <p:regular r:id="rId36"/>
    </p:embeddedFont>
    <p:embeddedFont>
      <p:font typeface="Caveat" charset="0"/>
      <p:regular r:id="rId37"/>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5BFBF"/>
    <a:srgbClr val="A9D3D5"/>
    <a:srgbClr val="073CE7"/>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5022" autoAdjust="0"/>
    <p:restoredTop sz="94660"/>
  </p:normalViewPr>
  <p:slideViewPr>
    <p:cSldViewPr snapToGrid="0">
      <p:cViewPr varScale="1">
        <p:scale>
          <a:sx n="93" d="100"/>
          <a:sy n="93" d="100"/>
        </p:scale>
        <p:origin x="-474" y="-10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180131-BF27-4612-BAF8-78B2DEFD2CD6}" type="doc">
      <dgm:prSet loTypeId="urn:microsoft.com/office/officeart/2005/8/layout/venn2" loCatId="relationship" qsTypeId="urn:microsoft.com/office/officeart/2005/8/quickstyle/3d5" qsCatId="3D" csTypeId="urn:microsoft.com/office/officeart/2005/8/colors/accent3_4" csCatId="accent3" phldr="1"/>
      <dgm:spPr/>
      <dgm:t>
        <a:bodyPr/>
        <a:lstStyle/>
        <a:p>
          <a:endParaRPr lang="en-US"/>
        </a:p>
      </dgm:t>
    </dgm:pt>
    <dgm:pt modelId="{AEF7311A-05F2-4F39-935D-730E2D1DB8BE}">
      <dgm:prSet custT="1"/>
      <dgm:spPr>
        <a:ln>
          <a:solidFill>
            <a:schemeClr val="tx2">
              <a:lumMod val="60000"/>
              <a:lumOff val="40000"/>
            </a:schemeClr>
          </a:solidFill>
        </a:ln>
      </dgm:spPr>
      <dgm:t>
        <a:bodyPr vert="horz" anchor="ctr"/>
        <a:lstStyle/>
        <a:p>
          <a:pPr algn="ctr" rtl="0">
            <a:lnSpc>
              <a:spcPct val="100000"/>
            </a:lnSpc>
          </a:pPr>
          <a:r>
            <a:rPr lang="en-US" sz="3200" b="1" i="0" dirty="0" smtClean="0">
              <a:solidFill>
                <a:schemeClr val="tx2">
                  <a:lumMod val="60000"/>
                  <a:lumOff val="40000"/>
                </a:schemeClr>
              </a:solidFill>
              <a:effectLst>
                <a:outerShdw blurRad="38100" dist="38100" dir="2700000" algn="tl">
                  <a:srgbClr val="000000">
                    <a:alpha val="43137"/>
                  </a:srgbClr>
                </a:outerShdw>
              </a:effectLst>
              <a:latin typeface="Algerian" pitchFamily="82" charset="0"/>
            </a:rPr>
            <a:t>Comparative Study of 8085, 6502, And NSC  Microprocessors</a:t>
          </a:r>
          <a:endParaRPr lang="en-US" sz="3200" b="1" i="0" dirty="0">
            <a:solidFill>
              <a:schemeClr val="tx2">
                <a:lumMod val="60000"/>
                <a:lumOff val="40000"/>
              </a:schemeClr>
            </a:solidFill>
            <a:effectLst>
              <a:outerShdw blurRad="38100" dist="38100" dir="2700000" algn="tl">
                <a:srgbClr val="000000">
                  <a:alpha val="43137"/>
                </a:srgbClr>
              </a:outerShdw>
            </a:effectLst>
            <a:latin typeface="Algerian" pitchFamily="82" charset="0"/>
          </a:endParaRPr>
        </a:p>
      </dgm:t>
    </dgm:pt>
    <dgm:pt modelId="{A92A07EB-0041-45FB-8274-A477EA3B2ECB}" type="parTrans" cxnId="{4FE49C23-2150-42F9-A937-5B91EEF49E7F}">
      <dgm:prSet/>
      <dgm:spPr/>
      <dgm:t>
        <a:bodyPr/>
        <a:lstStyle/>
        <a:p>
          <a:endParaRPr lang="en-US"/>
        </a:p>
      </dgm:t>
    </dgm:pt>
    <dgm:pt modelId="{774941B2-849B-4191-BB59-D9A762668437}" type="sibTrans" cxnId="{4FE49C23-2150-42F9-A937-5B91EEF49E7F}">
      <dgm:prSet/>
      <dgm:spPr/>
      <dgm:t>
        <a:bodyPr/>
        <a:lstStyle/>
        <a:p>
          <a:endParaRPr lang="en-US"/>
        </a:p>
      </dgm:t>
    </dgm:pt>
    <dgm:pt modelId="{7391FF10-8CB5-4B8A-8058-E67FC5644D05}" type="pres">
      <dgm:prSet presAssocID="{83180131-BF27-4612-BAF8-78B2DEFD2CD6}" presName="Name0" presStyleCnt="0">
        <dgm:presLayoutVars>
          <dgm:chMax val="7"/>
          <dgm:resizeHandles val="exact"/>
        </dgm:presLayoutVars>
      </dgm:prSet>
      <dgm:spPr/>
    </dgm:pt>
    <dgm:pt modelId="{09B65C77-5701-47A0-BCC8-E2CFDBB334FC}" type="pres">
      <dgm:prSet presAssocID="{83180131-BF27-4612-BAF8-78B2DEFD2CD6}" presName="comp1" presStyleCnt="0"/>
      <dgm:spPr/>
    </dgm:pt>
    <dgm:pt modelId="{CADAD1FD-6FDE-4850-BE0B-9790BF38F152}" type="pres">
      <dgm:prSet presAssocID="{83180131-BF27-4612-BAF8-78B2DEFD2CD6}" presName="circle1" presStyleLbl="node1" presStyleIdx="0" presStyleCnt="1"/>
      <dgm:spPr/>
      <dgm:t>
        <a:bodyPr/>
        <a:lstStyle/>
        <a:p>
          <a:endParaRPr lang="en-US"/>
        </a:p>
      </dgm:t>
    </dgm:pt>
    <dgm:pt modelId="{708CC6F4-71A0-496E-A910-B04ACE7C9869}" type="pres">
      <dgm:prSet presAssocID="{83180131-BF27-4612-BAF8-78B2DEFD2CD6}" presName="c1text" presStyleLbl="node1" presStyleIdx="0" presStyleCnt="1">
        <dgm:presLayoutVars>
          <dgm:bulletEnabled val="1"/>
        </dgm:presLayoutVars>
      </dgm:prSet>
      <dgm:spPr/>
      <dgm:t>
        <a:bodyPr/>
        <a:lstStyle/>
        <a:p>
          <a:endParaRPr lang="en-US"/>
        </a:p>
      </dgm:t>
    </dgm:pt>
  </dgm:ptLst>
  <dgm:cxnLst>
    <dgm:cxn modelId="{5D682CB2-FEE8-4060-95C2-D7F5BA55B3EB}" type="presOf" srcId="{83180131-BF27-4612-BAF8-78B2DEFD2CD6}" destId="{7391FF10-8CB5-4B8A-8058-E67FC5644D05}" srcOrd="0" destOrd="0" presId="urn:microsoft.com/office/officeart/2005/8/layout/venn2"/>
    <dgm:cxn modelId="{475FE1F4-39DE-42C3-88E2-B99A9EDFCAED}" type="presOf" srcId="{AEF7311A-05F2-4F39-935D-730E2D1DB8BE}" destId="{708CC6F4-71A0-496E-A910-B04ACE7C9869}" srcOrd="1" destOrd="0" presId="urn:microsoft.com/office/officeart/2005/8/layout/venn2"/>
    <dgm:cxn modelId="{4FE49C23-2150-42F9-A937-5B91EEF49E7F}" srcId="{83180131-BF27-4612-BAF8-78B2DEFD2CD6}" destId="{AEF7311A-05F2-4F39-935D-730E2D1DB8BE}" srcOrd="0" destOrd="0" parTransId="{A92A07EB-0041-45FB-8274-A477EA3B2ECB}" sibTransId="{774941B2-849B-4191-BB59-D9A762668437}"/>
    <dgm:cxn modelId="{98B52586-8C36-410B-98D1-0CEB4B53C7CB}" type="presOf" srcId="{AEF7311A-05F2-4F39-935D-730E2D1DB8BE}" destId="{CADAD1FD-6FDE-4850-BE0B-9790BF38F152}" srcOrd="0" destOrd="0" presId="urn:microsoft.com/office/officeart/2005/8/layout/venn2"/>
    <dgm:cxn modelId="{280F58A4-37CF-4EA0-B4C2-AB97966C7BA5}" type="presParOf" srcId="{7391FF10-8CB5-4B8A-8058-E67FC5644D05}" destId="{09B65C77-5701-47A0-BCC8-E2CFDBB334FC}" srcOrd="0" destOrd="0" presId="urn:microsoft.com/office/officeart/2005/8/layout/venn2"/>
    <dgm:cxn modelId="{51612241-95CC-45F2-85B2-38541649A011}" type="presParOf" srcId="{09B65C77-5701-47A0-BCC8-E2CFDBB334FC}" destId="{CADAD1FD-6FDE-4850-BE0B-9790BF38F152}" srcOrd="0" destOrd="0" presId="urn:microsoft.com/office/officeart/2005/8/layout/venn2"/>
    <dgm:cxn modelId="{AB7D211C-9D5F-4560-868D-1F747AB09D81}" type="presParOf" srcId="{09B65C77-5701-47A0-BCC8-E2CFDBB334FC}" destId="{708CC6F4-71A0-496E-A910-B04ACE7C9869}" srcOrd="1" destOrd="0" presId="urn:microsoft.com/office/officeart/2005/8/layout/venn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81D137-95A2-4CB5-B6AE-9C6C8B84E873}" type="doc">
      <dgm:prSet loTypeId="urn:microsoft.com/office/officeart/2005/8/layout/venn2" loCatId="relationship" qsTypeId="urn:microsoft.com/office/officeart/2005/8/quickstyle/3d5" qsCatId="3D" csTypeId="urn:microsoft.com/office/officeart/2005/8/colors/accent1_2" csCatId="accent1" phldr="1"/>
      <dgm:spPr/>
      <dgm:t>
        <a:bodyPr/>
        <a:lstStyle/>
        <a:p>
          <a:endParaRPr lang="en-US"/>
        </a:p>
      </dgm:t>
    </dgm:pt>
    <dgm:pt modelId="{44675763-2ADA-4424-82E1-34BA4A734A55}">
      <dgm:prSet custT="1"/>
      <dgm:spPr>
        <a:solidFill>
          <a:schemeClr val="accent3">
            <a:lumMod val="50000"/>
          </a:schemeClr>
        </a:solidFill>
        <a:ln>
          <a:solidFill>
            <a:schemeClr val="accent1">
              <a:lumMod val="60000"/>
              <a:lumOff val="40000"/>
            </a:schemeClr>
          </a:solidFill>
        </a:ln>
      </dgm:spPr>
      <dgm:t>
        <a:bodyPr/>
        <a:lstStyle/>
        <a:p>
          <a:pPr rtl="0"/>
          <a:r>
            <a:rPr lang="en-US" sz="4500" b="1" i="0" dirty="0" smtClean="0">
              <a:solidFill>
                <a:schemeClr val="accent1">
                  <a:lumMod val="60000"/>
                  <a:lumOff val="40000"/>
                </a:schemeClr>
              </a:solidFill>
              <a:latin typeface="Algerian" pitchFamily="82" charset="0"/>
            </a:rPr>
            <a:t>Thank You</a:t>
          </a:r>
          <a:endParaRPr lang="en-US" sz="4500" b="1" i="0" dirty="0">
            <a:solidFill>
              <a:schemeClr val="accent1">
                <a:lumMod val="60000"/>
                <a:lumOff val="40000"/>
              </a:schemeClr>
            </a:solidFill>
            <a:latin typeface="Algerian" pitchFamily="82" charset="0"/>
          </a:endParaRPr>
        </a:p>
      </dgm:t>
    </dgm:pt>
    <dgm:pt modelId="{D66550B8-8C87-49AD-A1D4-854AD9E5E1B0}" type="parTrans" cxnId="{53957610-69F8-4F24-8722-F5CF7C5C8FEA}">
      <dgm:prSet/>
      <dgm:spPr/>
      <dgm:t>
        <a:bodyPr/>
        <a:lstStyle/>
        <a:p>
          <a:endParaRPr lang="en-US"/>
        </a:p>
      </dgm:t>
    </dgm:pt>
    <dgm:pt modelId="{3D714F8B-8A9B-48AC-92D4-1D1A86A7E3F6}" type="sibTrans" cxnId="{53957610-69F8-4F24-8722-F5CF7C5C8FEA}">
      <dgm:prSet/>
      <dgm:spPr/>
      <dgm:t>
        <a:bodyPr/>
        <a:lstStyle/>
        <a:p>
          <a:endParaRPr lang="en-US"/>
        </a:p>
      </dgm:t>
    </dgm:pt>
    <dgm:pt modelId="{74B94618-1060-43B6-811E-70342539573D}" type="pres">
      <dgm:prSet presAssocID="{C081D137-95A2-4CB5-B6AE-9C6C8B84E873}" presName="Name0" presStyleCnt="0">
        <dgm:presLayoutVars>
          <dgm:chMax val="7"/>
          <dgm:resizeHandles val="exact"/>
        </dgm:presLayoutVars>
      </dgm:prSet>
      <dgm:spPr/>
    </dgm:pt>
    <dgm:pt modelId="{88C0E841-CCC7-46F3-93A7-0D7F6C512A95}" type="pres">
      <dgm:prSet presAssocID="{C081D137-95A2-4CB5-B6AE-9C6C8B84E873}" presName="comp1" presStyleCnt="0"/>
      <dgm:spPr/>
    </dgm:pt>
    <dgm:pt modelId="{11B58D52-C969-4E52-B83D-0DC456457C4C}" type="pres">
      <dgm:prSet presAssocID="{C081D137-95A2-4CB5-B6AE-9C6C8B84E873}" presName="circle1" presStyleLbl="node1" presStyleIdx="0" presStyleCnt="1" custLinFactNeighborX="-920" custLinFactNeighborY="5215"/>
      <dgm:spPr/>
    </dgm:pt>
    <dgm:pt modelId="{5B8B8B22-4F2A-4AD9-9018-6676545D12D5}" type="pres">
      <dgm:prSet presAssocID="{C081D137-95A2-4CB5-B6AE-9C6C8B84E873}" presName="c1text" presStyleLbl="node1" presStyleIdx="0" presStyleCnt="1">
        <dgm:presLayoutVars>
          <dgm:bulletEnabled val="1"/>
        </dgm:presLayoutVars>
      </dgm:prSet>
      <dgm:spPr/>
    </dgm:pt>
  </dgm:ptLst>
  <dgm:cxnLst>
    <dgm:cxn modelId="{3A38A18A-A36F-436D-BDDF-3680BB77623C}" type="presOf" srcId="{C081D137-95A2-4CB5-B6AE-9C6C8B84E873}" destId="{74B94618-1060-43B6-811E-70342539573D}" srcOrd="0" destOrd="0" presId="urn:microsoft.com/office/officeart/2005/8/layout/venn2"/>
    <dgm:cxn modelId="{448DDEA9-7FBD-4BF8-B0E6-725849D04E65}" type="presOf" srcId="{44675763-2ADA-4424-82E1-34BA4A734A55}" destId="{5B8B8B22-4F2A-4AD9-9018-6676545D12D5}" srcOrd="1" destOrd="0" presId="urn:microsoft.com/office/officeart/2005/8/layout/venn2"/>
    <dgm:cxn modelId="{CE04DF9E-87CF-438E-8680-A71FA4DB7065}" type="presOf" srcId="{44675763-2ADA-4424-82E1-34BA4A734A55}" destId="{11B58D52-C969-4E52-B83D-0DC456457C4C}" srcOrd="0" destOrd="0" presId="urn:microsoft.com/office/officeart/2005/8/layout/venn2"/>
    <dgm:cxn modelId="{53957610-69F8-4F24-8722-F5CF7C5C8FEA}" srcId="{C081D137-95A2-4CB5-B6AE-9C6C8B84E873}" destId="{44675763-2ADA-4424-82E1-34BA4A734A55}" srcOrd="0" destOrd="0" parTransId="{D66550B8-8C87-49AD-A1D4-854AD9E5E1B0}" sibTransId="{3D714F8B-8A9B-48AC-92D4-1D1A86A7E3F6}"/>
    <dgm:cxn modelId="{4D0B94F4-DB70-4839-BCF6-A3678B7B0106}" type="presParOf" srcId="{74B94618-1060-43B6-811E-70342539573D}" destId="{88C0E841-CCC7-46F3-93A7-0D7F6C512A95}" srcOrd="0" destOrd="0" presId="urn:microsoft.com/office/officeart/2005/8/layout/venn2"/>
    <dgm:cxn modelId="{7B93EFAE-6AE8-43B4-A3D6-D6BABA8E89A2}" type="presParOf" srcId="{88C0E841-CCC7-46F3-93A7-0D7F6C512A95}" destId="{11B58D52-C969-4E52-B83D-0DC456457C4C}" srcOrd="0" destOrd="0" presId="urn:microsoft.com/office/officeart/2005/8/layout/venn2"/>
    <dgm:cxn modelId="{2E859EE1-8A10-48E1-A50D-4E47D4CC02FE}" type="presParOf" srcId="{88C0E841-CCC7-46F3-93A7-0D7F6C512A95}" destId="{5B8B8B22-4F2A-4AD9-9018-6676545D12D5}" srcOrd="1" destOrd="0" presId="urn:microsoft.com/office/officeart/2005/8/layout/venn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ADAD1FD-6FDE-4850-BE0B-9790BF38F152}">
      <dsp:nvSpPr>
        <dsp:cNvPr id="0" name=""/>
        <dsp:cNvSpPr/>
      </dsp:nvSpPr>
      <dsp:spPr>
        <a:xfrm>
          <a:off x="563030" y="0"/>
          <a:ext cx="4660135" cy="4660135"/>
        </a:xfrm>
        <a:prstGeom prst="ellipse">
          <a:avLst/>
        </a:prstGeom>
        <a:solidFill>
          <a:schemeClr val="accent3">
            <a:shade val="50000"/>
            <a:hueOff val="0"/>
            <a:satOff val="0"/>
            <a:lumOff val="0"/>
            <a:alphaOff val="0"/>
          </a:schemeClr>
        </a:solidFill>
        <a:ln>
          <a:solidFill>
            <a:schemeClr val="tx2">
              <a:lumMod val="60000"/>
              <a:lumOff val="40000"/>
            </a:schemeClr>
          </a:solid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rtl="0">
            <a:lnSpc>
              <a:spcPct val="100000"/>
            </a:lnSpc>
            <a:spcBef>
              <a:spcPct val="0"/>
            </a:spcBef>
            <a:spcAft>
              <a:spcPct val="35000"/>
            </a:spcAft>
          </a:pPr>
          <a:r>
            <a:rPr lang="en-US" sz="3200" b="1" i="0" kern="1200" dirty="0" smtClean="0">
              <a:solidFill>
                <a:schemeClr val="tx2">
                  <a:lumMod val="60000"/>
                  <a:lumOff val="40000"/>
                </a:schemeClr>
              </a:solidFill>
              <a:effectLst>
                <a:outerShdw blurRad="38100" dist="38100" dir="2700000" algn="tl">
                  <a:srgbClr val="000000">
                    <a:alpha val="43137"/>
                  </a:srgbClr>
                </a:outerShdw>
              </a:effectLst>
              <a:latin typeface="Algerian" pitchFamily="82" charset="0"/>
            </a:rPr>
            <a:t>Comparative Study of 8085, 6502, And NSC  Microprocessors</a:t>
          </a:r>
          <a:endParaRPr lang="en-US" sz="3200" b="1" i="0" kern="1200" dirty="0">
            <a:solidFill>
              <a:schemeClr val="tx2">
                <a:lumMod val="60000"/>
                <a:lumOff val="40000"/>
              </a:schemeClr>
            </a:solidFill>
            <a:effectLst>
              <a:outerShdw blurRad="38100" dist="38100" dir="2700000" algn="tl">
                <a:srgbClr val="000000">
                  <a:alpha val="43137"/>
                </a:srgbClr>
              </a:outerShdw>
            </a:effectLst>
            <a:latin typeface="Algerian" pitchFamily="82" charset="0"/>
          </a:endParaRPr>
        </a:p>
      </dsp:txBody>
      <dsp:txXfrm>
        <a:off x="1245491" y="1165033"/>
        <a:ext cx="3295213" cy="2330067"/>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1B58D52-C969-4E52-B83D-0DC456457C4C}">
      <dsp:nvSpPr>
        <dsp:cNvPr id="0" name=""/>
        <dsp:cNvSpPr/>
      </dsp:nvSpPr>
      <dsp:spPr>
        <a:xfrm>
          <a:off x="230744" y="0"/>
          <a:ext cx="3591498" cy="3591498"/>
        </a:xfrm>
        <a:prstGeom prst="ellipse">
          <a:avLst/>
        </a:prstGeom>
        <a:solidFill>
          <a:schemeClr val="accent3">
            <a:lumMod val="50000"/>
          </a:schemeClr>
        </a:solidFill>
        <a:ln>
          <a:solidFill>
            <a:schemeClr val="accent1">
              <a:lumMod val="60000"/>
              <a:lumOff val="40000"/>
            </a:schemeClr>
          </a:solid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20040" tIns="320040" rIns="320040" bIns="320040" numCol="1" spcCol="1270" anchor="ctr" anchorCtr="0">
          <a:noAutofit/>
        </a:bodyPr>
        <a:lstStyle/>
        <a:p>
          <a:pPr lvl="0" algn="ctr" defTabSz="2000250" rtl="0">
            <a:lnSpc>
              <a:spcPct val="90000"/>
            </a:lnSpc>
            <a:spcBef>
              <a:spcPct val="0"/>
            </a:spcBef>
            <a:spcAft>
              <a:spcPct val="35000"/>
            </a:spcAft>
          </a:pPr>
          <a:r>
            <a:rPr lang="en-US" sz="4500" b="1" i="0" kern="1200" dirty="0" smtClean="0">
              <a:solidFill>
                <a:schemeClr val="accent1">
                  <a:lumMod val="60000"/>
                  <a:lumOff val="40000"/>
                </a:schemeClr>
              </a:solidFill>
              <a:latin typeface="Algerian" pitchFamily="82" charset="0"/>
            </a:rPr>
            <a:t>Thank You</a:t>
          </a:r>
          <a:endParaRPr lang="en-US" sz="4500" b="1" i="0" kern="1200" dirty="0">
            <a:solidFill>
              <a:schemeClr val="accent1">
                <a:lumMod val="60000"/>
                <a:lumOff val="40000"/>
              </a:schemeClr>
            </a:solidFill>
            <a:latin typeface="Algerian" pitchFamily="82" charset="0"/>
          </a:endParaRPr>
        </a:p>
      </dsp:txBody>
      <dsp:txXfrm>
        <a:off x="756706" y="897874"/>
        <a:ext cx="2539572" cy="1795749"/>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edd73aa20a_0_2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edd73aa20a_0_2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edd73aa20a_0_2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edd73aa20a_0_2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f21cad52e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f21cad52e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f21cad52e7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f21cad52e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edd73aa20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edd73aa20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edd73aa20a_0_16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edd73aa20a_0_16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edd73aa20a_0_20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edd73aa20a_0_2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dd73aa20a_0_2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dd73aa20a_0_2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f21cad52e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f21cad52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edd73aa20a_0_20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edd73aa20a_0_20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edd73aa20a_0_2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edd73aa20a_0_2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edd73aa20a_0_20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edd73aa20a_0_20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graphicFrame>
        <p:nvGraphicFramePr>
          <p:cNvPr id="3" name="Diagram 2"/>
          <p:cNvGraphicFramePr/>
          <p:nvPr/>
        </p:nvGraphicFramePr>
        <p:xfrm>
          <a:off x="2983230" y="330505"/>
          <a:ext cx="5786197" cy="46601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154236"/>
            <a:ext cx="7038900" cy="1145754"/>
          </a:xfrm>
        </p:spPr>
        <p:txBody>
          <a:bodyPr>
            <a:noAutofit/>
          </a:bodyPr>
          <a:lstStyle/>
          <a:p>
            <a:pPr lvl="0" algn="ctr"/>
            <a:r>
              <a:rPr lang="en-US" sz="3200" b="1" dirty="0" smtClean="0">
                <a:solidFill>
                  <a:schemeClr val="tx1">
                    <a:lumMod val="25000"/>
                    <a:lumOff val="75000"/>
                  </a:schemeClr>
                </a:solidFill>
                <a:effectLst>
                  <a:outerShdw blurRad="38100" dist="38100" dir="2700000" algn="tl">
                    <a:srgbClr val="000000">
                      <a:alpha val="43137"/>
                    </a:srgbClr>
                  </a:outerShdw>
                </a:effectLst>
                <a:latin typeface="Pacifico" charset="0"/>
              </a:rPr>
              <a:t>Clock Rate of 8085, 6502, and NSC Microprocessor</a:t>
            </a:r>
            <a:endParaRPr lang="en-US" sz="3200" dirty="0">
              <a:solidFill>
                <a:schemeClr val="tx1">
                  <a:lumMod val="25000"/>
                  <a:lumOff val="75000"/>
                </a:schemeClr>
              </a:solidFill>
              <a:effectLst>
                <a:outerShdw blurRad="38100" dist="38100" dir="2700000" algn="tl">
                  <a:srgbClr val="000000">
                    <a:alpha val="43137"/>
                  </a:srgbClr>
                </a:outerShdw>
              </a:effectLst>
              <a:latin typeface="Pacifico" charset="0"/>
            </a:endParaRPr>
          </a:p>
        </p:txBody>
      </p:sp>
      <p:sp>
        <p:nvSpPr>
          <p:cNvPr id="3" name="Text Placeholder 2"/>
          <p:cNvSpPr>
            <a:spLocks noGrp="1"/>
          </p:cNvSpPr>
          <p:nvPr>
            <p:ph type="body" idx="1"/>
          </p:nvPr>
        </p:nvSpPr>
        <p:spPr>
          <a:xfrm>
            <a:off x="924674" y="1325366"/>
            <a:ext cx="7411726" cy="3345786"/>
          </a:xfrm>
        </p:spPr>
        <p:txBody>
          <a:bodyPr>
            <a:noAutofit/>
          </a:bodyPr>
          <a:lstStyle/>
          <a:p>
            <a:pPr lvl="0" algn="just">
              <a:lnSpc>
                <a:spcPct val="100000"/>
              </a:lnSpc>
              <a:buClr>
                <a:srgbClr val="FFFFFF"/>
              </a:buClr>
              <a:buFont typeface="Courier New" pitchFamily="49" charset="0"/>
              <a:buChar char="o"/>
            </a:pPr>
            <a:r>
              <a:rPr lang="en-US" sz="1800" dirty="0" smtClean="0">
                <a:solidFill>
                  <a:srgbClr val="FFFFFF"/>
                </a:solidFill>
                <a:latin typeface="Times New Roman" pitchFamily="18" charset="0"/>
                <a:ea typeface="Tahoma" pitchFamily="34" charset="0"/>
                <a:cs typeface="Times New Roman" pitchFamily="18" charset="0"/>
              </a:rPr>
              <a:t>Each and every CPU, there is a particular wire that turns on and off at a steady rate to help keep everything in sync and that wire is called the clock. In 6502 processor clock turning twice in a second. Modern CPUs are measured in gigahertz. Giga meaning billion and hertz meaning times per second. So the clock in modern CPUs turns on several billion times per second. As well as 8085 microprocessor clock rate is 3, 5 and 6 megahertz. National Semiconductor or NSC microprocessor 500 kHz, 715 kHz, and 1 Mega Hz. That speed is what allows CPUs to do very complicated things so quickly.</a:t>
            </a:r>
          </a:p>
          <a:p>
            <a:pPr algn="just">
              <a:lnSpc>
                <a:spcPct val="100000"/>
              </a:lnSpc>
              <a:buNone/>
            </a:pPr>
            <a:endParaRPr lang="en-US" sz="1800" dirty="0">
              <a:latin typeface="Times New Roman" pitchFamily="18" charset="0"/>
              <a:ea typeface="Tahoma"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000" b="1" dirty="0" smtClean="0">
                <a:solidFill>
                  <a:schemeClr val="tx2">
                    <a:lumMod val="60000"/>
                    <a:lumOff val="40000"/>
                  </a:schemeClr>
                </a:solidFill>
                <a:latin typeface="Pacifico"/>
                <a:ea typeface="Pacifico"/>
                <a:cs typeface="Pacifico"/>
                <a:sym typeface="Pacifico"/>
              </a:rPr>
              <a:t>More Compare </a:t>
            </a:r>
            <a:r>
              <a:rPr lang="en" sz="3000" b="1" dirty="0">
                <a:solidFill>
                  <a:schemeClr val="tx2">
                    <a:lumMod val="60000"/>
                    <a:lumOff val="40000"/>
                  </a:schemeClr>
                </a:solidFill>
                <a:latin typeface="Pacifico"/>
                <a:ea typeface="Pacifico"/>
                <a:cs typeface="Pacifico"/>
                <a:sym typeface="Pacifico"/>
              </a:rPr>
              <a:t>of 8085 , 6502 and NSC Microprocessor </a:t>
            </a:r>
            <a:endParaRPr sz="3000" b="1" dirty="0">
              <a:solidFill>
                <a:schemeClr val="tx2">
                  <a:lumMod val="60000"/>
                  <a:lumOff val="40000"/>
                </a:schemeClr>
              </a:solidFill>
              <a:latin typeface="Pacifico"/>
              <a:ea typeface="Pacifico"/>
              <a:cs typeface="Pacifico"/>
              <a:sym typeface="Pacifico"/>
            </a:endParaRPr>
          </a:p>
        </p:txBody>
      </p:sp>
      <p:sp>
        <p:nvSpPr>
          <p:cNvPr id="192" name="Google Shape;192;p22"/>
          <p:cNvSpPr txBox="1">
            <a:spLocks noGrp="1"/>
          </p:cNvSpPr>
          <p:nvPr>
            <p:ph type="body" idx="1"/>
          </p:nvPr>
        </p:nvSpPr>
        <p:spPr>
          <a:xfrm>
            <a:off x="826875" y="1400401"/>
            <a:ext cx="4036800" cy="309968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605"/>
              <a:buNone/>
            </a:pPr>
            <a:r>
              <a:rPr lang="en" sz="2875" b="1" dirty="0">
                <a:solidFill>
                  <a:srgbClr val="92D050"/>
                </a:solidFill>
                <a:latin typeface="Lobster"/>
                <a:ea typeface="Lobster"/>
                <a:cs typeface="Lobster"/>
                <a:sym typeface="Lobster"/>
              </a:rPr>
              <a:t>Topic of Comparison:  </a:t>
            </a:r>
            <a:endParaRPr lang="en" sz="2875" b="1" dirty="0" smtClean="0">
              <a:solidFill>
                <a:srgbClr val="92D050"/>
              </a:solidFill>
              <a:latin typeface="Lobster"/>
              <a:ea typeface="Lobster"/>
              <a:cs typeface="Lobster"/>
              <a:sym typeface="Lobster"/>
            </a:endParaRPr>
          </a:p>
          <a:p>
            <a:pPr marL="0" lvl="0" indent="0" algn="l" rtl="0">
              <a:lnSpc>
                <a:spcPct val="95000"/>
              </a:lnSpc>
              <a:spcBef>
                <a:spcPts val="0"/>
              </a:spcBef>
              <a:spcAft>
                <a:spcPts val="0"/>
              </a:spcAft>
              <a:buSzPts val="605"/>
              <a:buNone/>
            </a:pPr>
            <a:endParaRPr sz="2875" b="1" dirty="0" smtClean="0">
              <a:solidFill>
                <a:srgbClr val="92D050"/>
              </a:solidFill>
              <a:latin typeface="Lobster"/>
              <a:ea typeface="Lobster"/>
              <a:cs typeface="Lobster"/>
              <a:sym typeface="Lobster"/>
            </a:endParaRPr>
          </a:p>
          <a:p>
            <a:pPr marL="457200" lvl="0" indent="-411162" algn="l" rtl="0">
              <a:lnSpc>
                <a:spcPct val="95000"/>
              </a:lnSpc>
              <a:spcBef>
                <a:spcPts val="0"/>
              </a:spcBef>
              <a:spcAft>
                <a:spcPts val="0"/>
              </a:spcAft>
              <a:buSzPts val="2875"/>
              <a:buFont typeface="Caveat"/>
              <a:buChar char="●"/>
            </a:pPr>
            <a:r>
              <a:rPr lang="en" sz="2875" b="1" dirty="0" smtClean="0">
                <a:latin typeface="Caveat"/>
                <a:ea typeface="Caveat"/>
                <a:cs typeface="Caveat"/>
                <a:sym typeface="Caveat"/>
              </a:rPr>
              <a:t>Register </a:t>
            </a:r>
          </a:p>
          <a:p>
            <a:pPr indent="-411162">
              <a:lnSpc>
                <a:spcPct val="95000"/>
              </a:lnSpc>
              <a:buSzPts val="2875"/>
              <a:buFont typeface="Caveat"/>
              <a:buChar char="●"/>
            </a:pPr>
            <a:r>
              <a:rPr lang="en-US" sz="2875" b="1" dirty="0" smtClean="0">
                <a:latin typeface="Caveat"/>
                <a:ea typeface="Caveat"/>
                <a:cs typeface="Caveat"/>
                <a:sym typeface="Caveat"/>
              </a:rPr>
              <a:t>Clock Circuit</a:t>
            </a:r>
            <a:endParaRPr sz="2875" b="1" dirty="0">
              <a:latin typeface="Caveat"/>
              <a:ea typeface="Caveat"/>
              <a:cs typeface="Caveat"/>
              <a:sym typeface="Caveat"/>
            </a:endParaRPr>
          </a:p>
          <a:p>
            <a:pPr marL="457200" lvl="0" indent="-411162" algn="l" rtl="0">
              <a:lnSpc>
                <a:spcPct val="95000"/>
              </a:lnSpc>
              <a:spcBef>
                <a:spcPts val="0"/>
              </a:spcBef>
              <a:spcAft>
                <a:spcPts val="0"/>
              </a:spcAft>
              <a:buSzPts val="2875"/>
              <a:buFont typeface="Caveat"/>
              <a:buChar char="●"/>
            </a:pPr>
            <a:r>
              <a:rPr lang="en" sz="2875" b="1" dirty="0" smtClean="0">
                <a:latin typeface="Caveat"/>
                <a:ea typeface="Caveat"/>
                <a:cs typeface="Caveat"/>
                <a:sym typeface="Caveat"/>
              </a:rPr>
              <a:t>Accumulator</a:t>
            </a:r>
            <a:endParaRPr lang="en" sz="3150" b="1" dirty="0">
              <a:latin typeface="Caveat"/>
              <a:ea typeface="Caveat"/>
              <a:cs typeface="Caveat"/>
              <a:sym typeface="Caveat"/>
            </a:endParaRPr>
          </a:p>
          <a:p>
            <a:pPr marL="457200" lvl="0" indent="-411162" algn="l" rtl="0">
              <a:lnSpc>
                <a:spcPct val="95000"/>
              </a:lnSpc>
              <a:spcBef>
                <a:spcPts val="0"/>
              </a:spcBef>
              <a:spcAft>
                <a:spcPts val="0"/>
              </a:spcAft>
              <a:buSzPts val="2875"/>
              <a:buFont typeface="Caveat"/>
              <a:buChar char="●"/>
            </a:pPr>
            <a:r>
              <a:rPr lang="en" sz="3150" b="1" smtClean="0">
                <a:latin typeface="Caveat"/>
                <a:ea typeface="Caveat"/>
                <a:cs typeface="Caveat"/>
                <a:sym typeface="Caveat"/>
              </a:rPr>
              <a:t>Temporary Register</a:t>
            </a:r>
            <a:endParaRPr sz="2875" b="1" dirty="0">
              <a:latin typeface="Caveat"/>
              <a:ea typeface="Caveat"/>
              <a:cs typeface="Caveat"/>
              <a:sym typeface="Caveat"/>
            </a:endParaRPr>
          </a:p>
        </p:txBody>
      </p:sp>
      <p:sp>
        <p:nvSpPr>
          <p:cNvPr id="193" name="Google Shape;193;p22"/>
          <p:cNvSpPr txBox="1"/>
          <p:nvPr/>
        </p:nvSpPr>
        <p:spPr>
          <a:xfrm>
            <a:off x="4868004" y="2218476"/>
            <a:ext cx="3557700" cy="1865865"/>
          </a:xfrm>
          <a:prstGeom prst="rect">
            <a:avLst/>
          </a:prstGeom>
          <a:noFill/>
          <a:ln>
            <a:noFill/>
          </a:ln>
        </p:spPr>
        <p:txBody>
          <a:bodyPr spcFirstLastPara="1" wrap="square" lIns="91425" tIns="91425" rIns="91425" bIns="91425" anchor="t" anchorCtr="0">
            <a:spAutoFit/>
          </a:bodyPr>
          <a:lstStyle/>
          <a:p>
            <a:pPr marL="457200" lvl="0" indent="-411162" algn="l" rtl="0">
              <a:lnSpc>
                <a:spcPct val="95000"/>
              </a:lnSpc>
              <a:spcBef>
                <a:spcPts val="0"/>
              </a:spcBef>
              <a:spcAft>
                <a:spcPts val="0"/>
              </a:spcAft>
              <a:buClr>
                <a:schemeClr val="lt1"/>
              </a:buClr>
              <a:buSzPts val="2875"/>
              <a:buFont typeface="Caveat"/>
              <a:buChar char="●"/>
            </a:pPr>
            <a:r>
              <a:rPr lang="en" sz="2875" b="1" dirty="0">
                <a:solidFill>
                  <a:schemeClr val="lt1"/>
                </a:solidFill>
                <a:latin typeface="Caveat"/>
                <a:ea typeface="Caveat"/>
                <a:cs typeface="Caveat"/>
                <a:sym typeface="Caveat"/>
              </a:rPr>
              <a:t>Uses </a:t>
            </a:r>
            <a:endParaRPr sz="2875" b="1" dirty="0">
              <a:solidFill>
                <a:schemeClr val="lt1"/>
              </a:solidFill>
              <a:latin typeface="Caveat"/>
              <a:ea typeface="Caveat"/>
              <a:cs typeface="Caveat"/>
              <a:sym typeface="Caveat"/>
            </a:endParaRPr>
          </a:p>
          <a:p>
            <a:pPr marL="457200" lvl="0" indent="-411162" algn="l" rtl="0">
              <a:lnSpc>
                <a:spcPct val="95000"/>
              </a:lnSpc>
              <a:spcBef>
                <a:spcPts val="0"/>
              </a:spcBef>
              <a:spcAft>
                <a:spcPts val="0"/>
              </a:spcAft>
              <a:buClr>
                <a:schemeClr val="lt1"/>
              </a:buClr>
              <a:buSzPts val="2875"/>
              <a:buFont typeface="Caveat"/>
              <a:buChar char="●"/>
            </a:pPr>
            <a:r>
              <a:rPr lang="en" sz="2875" b="1" dirty="0">
                <a:solidFill>
                  <a:schemeClr val="lt1"/>
                </a:solidFill>
                <a:latin typeface="Caveat"/>
                <a:ea typeface="Caveat"/>
                <a:cs typeface="Caveat"/>
                <a:sym typeface="Caveat"/>
              </a:rPr>
              <a:t>Pin Diagram </a:t>
            </a:r>
            <a:endParaRPr sz="2875" b="1" dirty="0">
              <a:solidFill>
                <a:schemeClr val="lt1"/>
              </a:solidFill>
              <a:latin typeface="Caveat"/>
              <a:ea typeface="Caveat"/>
              <a:cs typeface="Caveat"/>
              <a:sym typeface="Caveat"/>
            </a:endParaRPr>
          </a:p>
          <a:p>
            <a:pPr marL="457200" lvl="0" indent="-411162" algn="l" rtl="0">
              <a:lnSpc>
                <a:spcPct val="95000"/>
              </a:lnSpc>
              <a:spcBef>
                <a:spcPts val="0"/>
              </a:spcBef>
              <a:spcAft>
                <a:spcPts val="0"/>
              </a:spcAft>
              <a:buClr>
                <a:schemeClr val="lt1"/>
              </a:buClr>
              <a:buSzPts val="2875"/>
              <a:buFont typeface="Caveat"/>
              <a:buChar char="●"/>
            </a:pPr>
            <a:r>
              <a:rPr lang="en" sz="2875" b="1" dirty="0">
                <a:solidFill>
                  <a:schemeClr val="lt1"/>
                </a:solidFill>
                <a:latin typeface="Caveat"/>
                <a:ea typeface="Caveat"/>
                <a:cs typeface="Caveat"/>
                <a:sym typeface="Caveat"/>
              </a:rPr>
              <a:t>Internal Architecture </a:t>
            </a:r>
            <a:endParaRPr sz="2875" b="1" dirty="0">
              <a:solidFill>
                <a:schemeClr val="lt1"/>
              </a:solidFill>
              <a:latin typeface="Caveat"/>
              <a:ea typeface="Caveat"/>
              <a:cs typeface="Caveat"/>
              <a:sym typeface="Caveat"/>
            </a:endParaRPr>
          </a:p>
          <a:p>
            <a:pPr marL="457200" lvl="0" indent="-411162" algn="l" rtl="0">
              <a:lnSpc>
                <a:spcPct val="95000"/>
              </a:lnSpc>
              <a:spcBef>
                <a:spcPts val="0"/>
              </a:spcBef>
              <a:spcAft>
                <a:spcPts val="0"/>
              </a:spcAft>
              <a:buClr>
                <a:schemeClr val="lt1"/>
              </a:buClr>
              <a:buSzPts val="2875"/>
              <a:buFont typeface="Caveat"/>
              <a:buChar char="●"/>
            </a:pPr>
            <a:r>
              <a:rPr lang="en" sz="2875" b="1" dirty="0">
                <a:solidFill>
                  <a:schemeClr val="lt1"/>
                </a:solidFill>
                <a:latin typeface="Caveat"/>
                <a:ea typeface="Caveat"/>
                <a:cs typeface="Caveat"/>
                <a:sym typeface="Caveat"/>
              </a:rPr>
              <a:t>Comparison </a:t>
            </a:r>
            <a:r>
              <a:rPr lang="en" sz="2875" b="1" dirty="0" smtClean="0">
                <a:solidFill>
                  <a:schemeClr val="lt1"/>
                </a:solidFill>
                <a:latin typeface="Caveat"/>
                <a:ea typeface="Caveat"/>
                <a:cs typeface="Caveat"/>
                <a:sym typeface="Caveat"/>
              </a:rPr>
              <a:t>Chart</a:t>
            </a:r>
            <a:endParaRPr sz="2875" b="1" dirty="0">
              <a:solidFill>
                <a:schemeClr val="lt1"/>
              </a:solidFill>
              <a:latin typeface="Caveat"/>
              <a:ea typeface="Caveat"/>
              <a:cs typeface="Caveat"/>
              <a:sym typeface="Cavea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0151" y="0"/>
            <a:ext cx="3910988" cy="672029"/>
          </a:xfrm>
        </p:spPr>
        <p:txBody>
          <a:bodyPr>
            <a:noAutofit/>
          </a:bodyPr>
          <a:lstStyle/>
          <a:p>
            <a:pPr algn="ctr"/>
            <a:r>
              <a:rPr lang="en" sz="3600" b="1" dirty="0" smtClean="0">
                <a:solidFill>
                  <a:schemeClr val="tx2">
                    <a:lumMod val="20000"/>
                    <a:lumOff val="80000"/>
                  </a:schemeClr>
                </a:solidFill>
                <a:latin typeface="Pacifico"/>
                <a:ea typeface="Pacifico"/>
                <a:cs typeface="Pacifico"/>
                <a:sym typeface="Pacifico"/>
              </a:rPr>
              <a:t>Comparison Chart</a:t>
            </a:r>
            <a:endParaRPr lang="en-US" sz="3600" dirty="0">
              <a:solidFill>
                <a:schemeClr val="tx2">
                  <a:lumMod val="20000"/>
                  <a:lumOff val="80000"/>
                </a:schemeClr>
              </a:solidFill>
            </a:endParaRPr>
          </a:p>
        </p:txBody>
      </p:sp>
      <p:pic>
        <p:nvPicPr>
          <p:cNvPr id="1027" name="Picture 3"/>
          <p:cNvPicPr>
            <a:picLocks noChangeAspect="1" noChangeArrowheads="1"/>
          </p:cNvPicPr>
          <p:nvPr/>
        </p:nvPicPr>
        <p:blipFill>
          <a:blip r:embed="rId2"/>
          <a:srcRect/>
          <a:stretch>
            <a:fillRect/>
          </a:stretch>
        </p:blipFill>
        <p:spPr bwMode="auto">
          <a:xfrm>
            <a:off x="965771" y="722938"/>
            <a:ext cx="7736439" cy="42908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3"/>
          <p:cNvSpPr txBox="1">
            <a:spLocks noGrp="1"/>
          </p:cNvSpPr>
          <p:nvPr>
            <p:ph type="title"/>
          </p:nvPr>
        </p:nvSpPr>
        <p:spPr>
          <a:xfrm>
            <a:off x="2749600" y="273500"/>
            <a:ext cx="4260300" cy="74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700" dirty="0">
                <a:solidFill>
                  <a:srgbClr val="00FFFF"/>
                </a:solidFill>
                <a:latin typeface="Pacifico"/>
                <a:ea typeface="Pacifico"/>
                <a:cs typeface="Pacifico"/>
                <a:sym typeface="Pacifico"/>
              </a:rPr>
              <a:t>A</a:t>
            </a:r>
            <a:r>
              <a:rPr lang="en" sz="3700" dirty="0" smtClean="0">
                <a:solidFill>
                  <a:srgbClr val="00FFFF"/>
                </a:solidFill>
                <a:latin typeface="Pacifico"/>
                <a:ea typeface="Pacifico"/>
                <a:cs typeface="Pacifico"/>
                <a:sym typeface="Pacifico"/>
              </a:rPr>
              <a:t>nalysis</a:t>
            </a:r>
            <a:endParaRPr sz="3700" dirty="0">
              <a:solidFill>
                <a:srgbClr val="00FFFF"/>
              </a:solidFill>
              <a:latin typeface="Pacifico"/>
              <a:ea typeface="Pacifico"/>
              <a:cs typeface="Pacifico"/>
              <a:sym typeface="Pacifico"/>
            </a:endParaRPr>
          </a:p>
        </p:txBody>
      </p:sp>
      <p:sp>
        <p:nvSpPr>
          <p:cNvPr id="199" name="Google Shape;199;p23"/>
          <p:cNvSpPr txBox="1">
            <a:spLocks noGrp="1"/>
          </p:cNvSpPr>
          <p:nvPr>
            <p:ph type="body" idx="1"/>
          </p:nvPr>
        </p:nvSpPr>
        <p:spPr>
          <a:xfrm>
            <a:off x="1032175" y="1016500"/>
            <a:ext cx="7501800" cy="37623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b="1">
                <a:latin typeface="Times New Roman"/>
                <a:ea typeface="Times New Roman"/>
                <a:cs typeface="Times New Roman"/>
                <a:sym typeface="Times New Roman"/>
              </a:rPr>
              <a:t>8085</a:t>
            </a:r>
            <a:r>
              <a:rPr lang="en" sz="1600">
                <a:latin typeface="Times New Roman"/>
                <a:ea typeface="Times New Roman"/>
                <a:cs typeface="Times New Roman"/>
                <a:sym typeface="Times New Roman"/>
              </a:rPr>
              <a:t> is an 8-bit microprocessor as it operates on 8 bits at a time and is created with N-MOS technology. Basically, 8085 was the first commercially successful microprocessor by Intel. </a:t>
            </a:r>
            <a:endParaRPr sz="1600">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Char char="❖"/>
            </a:pPr>
            <a:r>
              <a:rPr lang="en" sz="1600" b="1">
                <a:latin typeface="Times New Roman"/>
                <a:ea typeface="Times New Roman"/>
                <a:cs typeface="Times New Roman"/>
                <a:sym typeface="Times New Roman"/>
              </a:rPr>
              <a:t>6502 </a:t>
            </a:r>
            <a:r>
              <a:rPr lang="en" sz="1600">
                <a:latin typeface="Times New Roman"/>
                <a:ea typeface="Times New Roman"/>
                <a:cs typeface="Times New Roman"/>
                <a:sym typeface="Times New Roman"/>
              </a:rPr>
              <a:t>has three basic layers. The bottom layer is a wafer of silicon known as the "substrate." Above it is a thin layer of polysilicon wires that form transistors and build circuits around the chip. The top layer is thick metal wiring primarily for supplying power.</a:t>
            </a:r>
            <a:endParaRPr sz="1600">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A detailed analysis of the SEU vulnerability of the Zilog Z-80 microprocessor is presented based upon data obtained with heavy ions and protons. The data which made this analysis possible, a novel test technique was developed which associates all upsets with the machine cycle during which they first appear on the device pins. Limited data for the </a:t>
            </a:r>
            <a:r>
              <a:rPr lang="en" sz="1600" b="1">
                <a:latin typeface="Times New Roman"/>
                <a:ea typeface="Times New Roman"/>
                <a:cs typeface="Times New Roman"/>
                <a:sym typeface="Times New Roman"/>
              </a:rPr>
              <a:t>NSC-800</a:t>
            </a:r>
            <a:r>
              <a:rPr lang="en" sz="1600">
                <a:latin typeface="Times New Roman"/>
                <a:ea typeface="Times New Roman"/>
                <a:cs typeface="Times New Roman"/>
                <a:sym typeface="Times New Roman"/>
              </a:rPr>
              <a:t> are included.</a:t>
            </a:r>
            <a:endParaRPr sz="16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4"/>
          <p:cNvSpPr txBox="1">
            <a:spLocks noGrp="1"/>
          </p:cNvSpPr>
          <p:nvPr>
            <p:ph type="title"/>
          </p:nvPr>
        </p:nvSpPr>
        <p:spPr>
          <a:xfrm>
            <a:off x="2820318" y="264404"/>
            <a:ext cx="3190626" cy="96695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solidFill>
                  <a:srgbClr val="FF00FF"/>
                </a:solidFill>
                <a:latin typeface="Pacifico"/>
                <a:ea typeface="Pacifico"/>
                <a:cs typeface="Pacifico"/>
                <a:sym typeface="Pacifico"/>
              </a:rPr>
              <a:t>Conclusion</a:t>
            </a:r>
            <a:endParaRPr sz="4000" dirty="0">
              <a:solidFill>
                <a:srgbClr val="FF00FF"/>
              </a:solidFill>
              <a:latin typeface="Pacifico"/>
              <a:ea typeface="Pacifico"/>
              <a:cs typeface="Pacifico"/>
              <a:sym typeface="Pacifico"/>
            </a:endParaRPr>
          </a:p>
        </p:txBody>
      </p:sp>
      <p:sp>
        <p:nvSpPr>
          <p:cNvPr id="205" name="Google Shape;205;p24"/>
          <p:cNvSpPr txBox="1">
            <a:spLocks noGrp="1"/>
          </p:cNvSpPr>
          <p:nvPr>
            <p:ph type="body" idx="1"/>
          </p:nvPr>
        </p:nvSpPr>
        <p:spPr>
          <a:xfrm>
            <a:off x="1036650" y="1110300"/>
            <a:ext cx="7720800" cy="37041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 sz="1600" dirty="0">
                <a:latin typeface="Times New Roman"/>
                <a:ea typeface="Times New Roman"/>
                <a:cs typeface="Times New Roman"/>
                <a:sym typeface="Times New Roman"/>
              </a:rPr>
              <a:t>One of the greatest inventions to technology was the microprocessor because it makes life easier to inflict effect on technologic engineering, different prospects of life, and stores data larger than the size of the actual chip which makes technology easier to </a:t>
            </a:r>
            <a:r>
              <a:rPr lang="en" sz="1600" dirty="0" smtClean="0">
                <a:latin typeface="Times New Roman"/>
                <a:ea typeface="Times New Roman"/>
                <a:cs typeface="Times New Roman"/>
                <a:sym typeface="Times New Roman"/>
              </a:rPr>
              <a:t>use. Though </a:t>
            </a:r>
            <a:r>
              <a:rPr lang="en" sz="1600" b="1" dirty="0">
                <a:latin typeface="Times New Roman"/>
                <a:ea typeface="Times New Roman"/>
                <a:cs typeface="Times New Roman"/>
                <a:sym typeface="Times New Roman"/>
              </a:rPr>
              <a:t>8085</a:t>
            </a:r>
            <a:r>
              <a:rPr lang="en" sz="1600" dirty="0">
                <a:latin typeface="Times New Roman"/>
                <a:ea typeface="Times New Roman"/>
                <a:cs typeface="Times New Roman"/>
                <a:sym typeface="Times New Roman"/>
              </a:rPr>
              <a:t>, </a:t>
            </a:r>
            <a:r>
              <a:rPr lang="en" sz="1600" b="1" dirty="0">
                <a:latin typeface="Times New Roman"/>
                <a:ea typeface="Times New Roman"/>
                <a:cs typeface="Times New Roman"/>
                <a:sym typeface="Times New Roman"/>
              </a:rPr>
              <a:t>6502</a:t>
            </a:r>
            <a:r>
              <a:rPr lang="en" sz="1600" dirty="0">
                <a:latin typeface="Times New Roman"/>
                <a:ea typeface="Times New Roman"/>
                <a:cs typeface="Times New Roman"/>
                <a:sym typeface="Times New Roman"/>
              </a:rPr>
              <a:t>, and </a:t>
            </a:r>
            <a:r>
              <a:rPr lang="en" sz="1600" b="1" dirty="0">
                <a:latin typeface="Times New Roman"/>
                <a:ea typeface="Times New Roman"/>
                <a:cs typeface="Times New Roman"/>
                <a:sym typeface="Times New Roman"/>
              </a:rPr>
              <a:t>NSC</a:t>
            </a:r>
            <a:r>
              <a:rPr lang="en" sz="1600" dirty="0">
                <a:latin typeface="Times New Roman"/>
                <a:ea typeface="Times New Roman"/>
                <a:cs typeface="Times New Roman"/>
                <a:sym typeface="Times New Roman"/>
              </a:rPr>
              <a:t> microprocessors are from different constitutions they all make an impact on a person's life in different ways and also better ways day by </a:t>
            </a:r>
            <a:r>
              <a:rPr lang="en" sz="1600" dirty="0" smtClean="0">
                <a:latin typeface="Times New Roman"/>
                <a:ea typeface="Times New Roman"/>
                <a:cs typeface="Times New Roman"/>
                <a:sym typeface="Times New Roman"/>
              </a:rPr>
              <a:t>day. Overall </a:t>
            </a:r>
            <a:r>
              <a:rPr lang="en" sz="1600" dirty="0">
                <a:latin typeface="Times New Roman"/>
                <a:ea typeface="Times New Roman"/>
                <a:cs typeface="Times New Roman"/>
                <a:sym typeface="Times New Roman"/>
              </a:rPr>
              <a:t>can say that the </a:t>
            </a:r>
            <a:r>
              <a:rPr lang="en" sz="1600" b="1" dirty="0">
                <a:latin typeface="Times New Roman"/>
                <a:ea typeface="Times New Roman"/>
                <a:cs typeface="Times New Roman"/>
                <a:sym typeface="Times New Roman"/>
              </a:rPr>
              <a:t>8085</a:t>
            </a:r>
            <a:r>
              <a:rPr lang="en" sz="1600" dirty="0">
                <a:latin typeface="Times New Roman"/>
                <a:ea typeface="Times New Roman"/>
                <a:cs typeface="Times New Roman"/>
                <a:sym typeface="Times New Roman"/>
              </a:rPr>
              <a:t> microprocessor, </a:t>
            </a:r>
            <a:r>
              <a:rPr lang="en" sz="1600" b="1" dirty="0">
                <a:latin typeface="Times New Roman"/>
                <a:ea typeface="Times New Roman"/>
                <a:cs typeface="Times New Roman"/>
                <a:sym typeface="Times New Roman"/>
              </a:rPr>
              <a:t>6502</a:t>
            </a:r>
            <a:r>
              <a:rPr lang="en" sz="1600" dirty="0">
                <a:latin typeface="Times New Roman"/>
                <a:ea typeface="Times New Roman"/>
                <a:cs typeface="Times New Roman"/>
                <a:sym typeface="Times New Roman"/>
              </a:rPr>
              <a:t> microprocessor, and </a:t>
            </a:r>
            <a:r>
              <a:rPr lang="en" sz="1600" b="1" dirty="0">
                <a:latin typeface="Times New Roman"/>
                <a:ea typeface="Times New Roman"/>
                <a:cs typeface="Times New Roman"/>
                <a:sym typeface="Times New Roman"/>
              </a:rPr>
              <a:t>NSC</a:t>
            </a:r>
            <a:r>
              <a:rPr lang="en" sz="1600" dirty="0">
                <a:latin typeface="Times New Roman"/>
                <a:ea typeface="Times New Roman"/>
                <a:cs typeface="Times New Roman"/>
                <a:sym typeface="Times New Roman"/>
              </a:rPr>
              <a:t> microprocessor these three microprocessors are different but they have been used for the same purpose.</a:t>
            </a:r>
            <a:endParaRPr sz="1600" dirty="0">
              <a:latin typeface="Times New Roman"/>
              <a:ea typeface="Times New Roman"/>
              <a:cs typeface="Times New Roman"/>
              <a:sym typeface="Times New Roman"/>
            </a:endParaRPr>
          </a:p>
          <a:p>
            <a:pPr marL="0" lvl="0" indent="0" algn="l" rtl="0">
              <a:spcBef>
                <a:spcPts val="1200"/>
              </a:spcBef>
              <a:spcAft>
                <a:spcPts val="1200"/>
              </a:spcAft>
              <a:buNone/>
            </a:pPr>
            <a:endParaRPr sz="16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graphicFrame>
        <p:nvGraphicFramePr>
          <p:cNvPr id="3" name="Diagram 2"/>
          <p:cNvGraphicFramePr/>
          <p:nvPr/>
        </p:nvGraphicFramePr>
        <p:xfrm>
          <a:off x="948690" y="826266"/>
          <a:ext cx="4119070" cy="35914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ownload.jpg"/>
          <p:cNvPicPr>
            <a:picLocks noChangeAspect="1"/>
          </p:cNvPicPr>
          <p:nvPr/>
        </p:nvPicPr>
        <p:blipFill>
          <a:blip r:embed="rId2"/>
          <a:stretch>
            <a:fillRect/>
          </a:stretch>
        </p:blipFill>
        <p:spPr>
          <a:xfrm>
            <a:off x="0" y="0"/>
            <a:ext cx="4726236" cy="3756753"/>
          </a:xfrm>
          <a:prstGeom prst="rect">
            <a:avLst/>
          </a:prstGeom>
          <a:effectLst>
            <a:reflection blurRad="6350" stA="50000" endA="300" endPos="55000" dir="5400000" sy="-100000" algn="bl" rotWithShape="0"/>
          </a:effectLst>
        </p:spPr>
      </p:pic>
      <p:pic>
        <p:nvPicPr>
          <p:cNvPr id="8" name="Picture 7" descr="shutterstock_195080234.jpg"/>
          <p:cNvPicPr>
            <a:picLocks noChangeAspect="1"/>
          </p:cNvPicPr>
          <p:nvPr/>
        </p:nvPicPr>
        <p:blipFill>
          <a:blip r:embed="rId3"/>
          <a:stretch>
            <a:fillRect/>
          </a:stretch>
        </p:blipFill>
        <p:spPr>
          <a:xfrm>
            <a:off x="4685840" y="-1"/>
            <a:ext cx="4458159" cy="3767769"/>
          </a:xfrm>
          <a:prstGeom prst="rect">
            <a:avLst/>
          </a:prstGeom>
          <a:effectLst>
            <a:reflection blurRad="6350" stA="50000" endA="300" endPos="55000" dir="5400000" sy="-100000" algn="bl" rotWithShape="0"/>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4"/>
          <p:cNvSpPr txBox="1">
            <a:spLocks noGrp="1"/>
          </p:cNvSpPr>
          <p:nvPr>
            <p:ph type="title"/>
          </p:nvPr>
        </p:nvSpPr>
        <p:spPr>
          <a:xfrm>
            <a:off x="2217950" y="131025"/>
            <a:ext cx="4711200" cy="101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600" dirty="0">
                <a:solidFill>
                  <a:srgbClr val="D5A6BD"/>
                </a:solidFill>
                <a:effectLst>
                  <a:outerShdw blurRad="38100" dist="38100" dir="2700000" algn="tl">
                    <a:srgbClr val="000000">
                      <a:alpha val="43137"/>
                    </a:srgbClr>
                  </a:outerShdw>
                </a:effectLst>
                <a:latin typeface="Pacifico"/>
                <a:ea typeface="Pacifico"/>
                <a:cs typeface="Pacifico"/>
                <a:sym typeface="Pacifico"/>
              </a:rPr>
              <a:t>Welcome</a:t>
            </a:r>
            <a:endParaRPr sz="5600" dirty="0">
              <a:solidFill>
                <a:srgbClr val="D5A6BD"/>
              </a:solidFill>
              <a:effectLst>
                <a:outerShdw blurRad="38100" dist="38100" dir="2700000" algn="tl">
                  <a:srgbClr val="000000">
                    <a:alpha val="43137"/>
                  </a:srgbClr>
                </a:outerShdw>
              </a:effectLst>
              <a:latin typeface="Pacifico"/>
              <a:ea typeface="Pacifico"/>
              <a:cs typeface="Pacifico"/>
              <a:sym typeface="Pacifico"/>
            </a:endParaRPr>
          </a:p>
        </p:txBody>
      </p:sp>
      <p:sp>
        <p:nvSpPr>
          <p:cNvPr id="140" name="Google Shape;140;p14"/>
          <p:cNvSpPr txBox="1">
            <a:spLocks noGrp="1"/>
          </p:cNvSpPr>
          <p:nvPr>
            <p:ph type="body" idx="1"/>
          </p:nvPr>
        </p:nvSpPr>
        <p:spPr>
          <a:xfrm>
            <a:off x="681750" y="1143825"/>
            <a:ext cx="3812100" cy="3659400"/>
          </a:xfrm>
          <a:prstGeom prst="rect">
            <a:avLst/>
          </a:prstGeom>
          <a:solidFill>
            <a:schemeClr val="dk1"/>
          </a:solidFill>
        </p:spPr>
        <p:txBody>
          <a:bodyPr spcFirstLastPara="1" wrap="square" lIns="91425" tIns="91425" rIns="91425" bIns="91425" anchor="t" anchorCtr="0">
            <a:normAutofit/>
          </a:bodyPr>
          <a:lstStyle/>
          <a:p>
            <a:pPr marL="0" lvl="0" indent="0" algn="ctr" rtl="0">
              <a:spcBef>
                <a:spcPts val="1200"/>
              </a:spcBef>
              <a:spcAft>
                <a:spcPts val="0"/>
              </a:spcAft>
              <a:buNone/>
            </a:pPr>
            <a:r>
              <a:rPr lang="en" sz="1600" b="1" dirty="0">
                <a:latin typeface="Comic Sans MS"/>
                <a:ea typeface="Comic Sans MS"/>
                <a:cs typeface="Comic Sans MS"/>
                <a:sym typeface="Comic Sans MS"/>
              </a:rPr>
              <a:t>Submitted to</a:t>
            </a:r>
            <a:endParaRPr sz="1600" b="1" dirty="0">
              <a:latin typeface="Comic Sans MS"/>
              <a:ea typeface="Comic Sans MS"/>
              <a:cs typeface="Comic Sans MS"/>
              <a:sym typeface="Comic Sans MS"/>
            </a:endParaRPr>
          </a:p>
          <a:p>
            <a:pPr marL="0" lvl="0" indent="0" algn="ctr" rtl="0">
              <a:spcBef>
                <a:spcPts val="1200"/>
              </a:spcBef>
              <a:spcAft>
                <a:spcPts val="0"/>
              </a:spcAft>
              <a:buNone/>
            </a:pPr>
            <a:r>
              <a:rPr lang="en" sz="1600" b="1" dirty="0">
                <a:latin typeface="Arial"/>
                <a:ea typeface="Arial"/>
                <a:cs typeface="Arial"/>
                <a:sym typeface="Arial"/>
              </a:rPr>
              <a:t>Course Title: </a:t>
            </a:r>
            <a:r>
              <a:rPr lang="en" sz="1600" dirty="0">
                <a:latin typeface="Arial"/>
                <a:ea typeface="Arial"/>
                <a:cs typeface="Arial"/>
                <a:sym typeface="Arial"/>
              </a:rPr>
              <a:t>Computer Architecture</a:t>
            </a:r>
            <a:endParaRPr sz="1600" dirty="0">
              <a:latin typeface="Arial"/>
              <a:ea typeface="Arial"/>
              <a:cs typeface="Arial"/>
              <a:sym typeface="Arial"/>
            </a:endParaRPr>
          </a:p>
          <a:p>
            <a:pPr marL="0" lvl="0" indent="0" algn="ctr" rtl="0">
              <a:spcBef>
                <a:spcPts val="1200"/>
              </a:spcBef>
              <a:spcAft>
                <a:spcPts val="0"/>
              </a:spcAft>
              <a:buNone/>
            </a:pPr>
            <a:r>
              <a:rPr lang="en" sz="1600" b="1" dirty="0">
                <a:latin typeface="Arial"/>
                <a:ea typeface="Arial"/>
                <a:cs typeface="Arial"/>
                <a:sym typeface="Arial"/>
              </a:rPr>
              <a:t>Course Code: </a:t>
            </a:r>
            <a:r>
              <a:rPr lang="en" sz="1600" dirty="0">
                <a:latin typeface="Arial"/>
                <a:ea typeface="Arial"/>
                <a:cs typeface="Arial"/>
                <a:sym typeface="Arial"/>
              </a:rPr>
              <a:t>CSE360</a:t>
            </a:r>
            <a:endParaRPr sz="1600" dirty="0">
              <a:latin typeface="Arial"/>
              <a:ea typeface="Arial"/>
              <a:cs typeface="Arial"/>
              <a:sym typeface="Arial"/>
            </a:endParaRPr>
          </a:p>
          <a:p>
            <a:pPr marL="457200" marR="419100" lvl="0" indent="0" algn="ctr" rtl="0">
              <a:lnSpc>
                <a:spcPct val="107000"/>
              </a:lnSpc>
              <a:spcBef>
                <a:spcPts val="1200"/>
              </a:spcBef>
              <a:spcAft>
                <a:spcPts val="0"/>
              </a:spcAft>
              <a:buNone/>
            </a:pPr>
            <a:r>
              <a:rPr lang="en" sz="1600" b="1" dirty="0">
                <a:latin typeface="Arial"/>
                <a:ea typeface="Arial"/>
                <a:cs typeface="Arial"/>
                <a:sym typeface="Arial"/>
              </a:rPr>
              <a:t>Course Instructor: </a:t>
            </a:r>
            <a:r>
              <a:rPr lang="en" sz="1600" dirty="0">
                <a:latin typeface="Arial"/>
                <a:ea typeface="Arial"/>
                <a:cs typeface="Arial"/>
                <a:sym typeface="Arial"/>
              </a:rPr>
              <a:t>Assoc. Prof. Dr. Ahmed Wasif  Reza, Department of Computer Science &amp;amp; Engineering</a:t>
            </a:r>
            <a:r>
              <a:rPr lang="en" sz="1200" dirty="0">
                <a:latin typeface="Arial"/>
                <a:ea typeface="Arial"/>
                <a:cs typeface="Arial"/>
                <a:sym typeface="Arial"/>
              </a:rPr>
              <a:t>.</a:t>
            </a:r>
            <a:endParaRPr sz="1200" dirty="0">
              <a:latin typeface="Arial"/>
              <a:ea typeface="Arial"/>
              <a:cs typeface="Arial"/>
              <a:sym typeface="Arial"/>
            </a:endParaRPr>
          </a:p>
          <a:p>
            <a:pPr marL="0" lvl="0" indent="0" algn="ctr" rtl="0">
              <a:spcBef>
                <a:spcPts val="800"/>
              </a:spcBef>
              <a:spcAft>
                <a:spcPts val="0"/>
              </a:spcAft>
              <a:buNone/>
            </a:pPr>
            <a:r>
              <a:rPr lang="en" sz="1600" b="1" dirty="0">
                <a:latin typeface="Arial"/>
                <a:ea typeface="Arial"/>
                <a:cs typeface="Arial"/>
                <a:sym typeface="Arial"/>
              </a:rPr>
              <a:t>Section: </a:t>
            </a:r>
            <a:r>
              <a:rPr lang="en" sz="1600" dirty="0">
                <a:latin typeface="Arial"/>
                <a:ea typeface="Arial"/>
                <a:cs typeface="Arial"/>
                <a:sym typeface="Arial"/>
              </a:rPr>
              <a:t>01</a:t>
            </a:r>
            <a:endParaRPr sz="1600" dirty="0">
              <a:latin typeface="Arial"/>
              <a:ea typeface="Arial"/>
              <a:cs typeface="Arial"/>
              <a:sym typeface="Arial"/>
            </a:endParaRPr>
          </a:p>
          <a:p>
            <a:pPr marL="0" lvl="0" indent="0" algn="ctr" rtl="0">
              <a:spcBef>
                <a:spcPts val="1200"/>
              </a:spcBef>
              <a:spcAft>
                <a:spcPts val="0"/>
              </a:spcAft>
              <a:buNone/>
            </a:pPr>
            <a:r>
              <a:rPr lang="en" sz="1600" b="1" dirty="0">
                <a:latin typeface="Arial"/>
                <a:ea typeface="Arial"/>
                <a:cs typeface="Arial"/>
                <a:sym typeface="Arial"/>
              </a:rPr>
              <a:t>Semester: </a:t>
            </a:r>
            <a:r>
              <a:rPr lang="en" sz="1600" dirty="0">
                <a:latin typeface="Arial"/>
                <a:ea typeface="Arial"/>
                <a:cs typeface="Arial"/>
                <a:sym typeface="Arial"/>
              </a:rPr>
              <a:t>Summer </a:t>
            </a:r>
            <a:r>
              <a:rPr lang="en" sz="1600" dirty="0" smtClean="0">
                <a:latin typeface="Arial"/>
                <a:ea typeface="Arial"/>
                <a:cs typeface="Arial"/>
                <a:sym typeface="Arial"/>
              </a:rPr>
              <a:t>2021</a:t>
            </a:r>
            <a:endParaRPr sz="1600" dirty="0">
              <a:latin typeface="Arial"/>
              <a:ea typeface="Arial"/>
              <a:cs typeface="Arial"/>
              <a:sym typeface="Arial"/>
            </a:endParaRPr>
          </a:p>
        </p:txBody>
      </p:sp>
      <p:sp>
        <p:nvSpPr>
          <p:cNvPr id="141" name="Google Shape;141;p14"/>
          <p:cNvSpPr txBox="1"/>
          <p:nvPr/>
        </p:nvSpPr>
        <p:spPr>
          <a:xfrm>
            <a:off x="4859676" y="1301991"/>
            <a:ext cx="3215812" cy="3090046"/>
          </a:xfrm>
          <a:prstGeom prst="rect">
            <a:avLst/>
          </a:prstGeom>
          <a:noFill/>
          <a:ln>
            <a:noFill/>
          </a:ln>
        </p:spPr>
        <p:txBody>
          <a:bodyPr spcFirstLastPara="1" wrap="square" lIns="91425" tIns="91425" rIns="91425" bIns="91425" anchor="ctr" anchorCtr="0">
            <a:spAutoFit/>
          </a:bodyPr>
          <a:lstStyle/>
          <a:p>
            <a:pPr marL="0" lvl="0" indent="0" algn="ctr" rtl="0">
              <a:lnSpc>
                <a:spcPct val="115000"/>
              </a:lnSpc>
              <a:spcBef>
                <a:spcPts val="0"/>
              </a:spcBef>
              <a:spcAft>
                <a:spcPts val="0"/>
              </a:spcAft>
              <a:buNone/>
            </a:pPr>
            <a:r>
              <a:rPr lang="en" sz="1600" b="1" dirty="0">
                <a:solidFill>
                  <a:schemeClr val="lt1"/>
                </a:solidFill>
                <a:highlight>
                  <a:schemeClr val="dk1"/>
                </a:highlight>
                <a:latin typeface="Comic Sans MS"/>
                <a:ea typeface="Comic Sans MS"/>
                <a:cs typeface="Comic Sans MS"/>
                <a:sym typeface="Comic Sans MS"/>
              </a:rPr>
              <a:t>Submitted </a:t>
            </a:r>
            <a:r>
              <a:rPr lang="en" sz="1600" b="1" dirty="0" smtClean="0">
                <a:solidFill>
                  <a:schemeClr val="lt1"/>
                </a:solidFill>
                <a:highlight>
                  <a:schemeClr val="dk1"/>
                </a:highlight>
                <a:latin typeface="Comic Sans MS"/>
                <a:ea typeface="Comic Sans MS"/>
                <a:cs typeface="Comic Sans MS"/>
                <a:sym typeface="Comic Sans MS"/>
              </a:rPr>
              <a:t>by</a:t>
            </a:r>
            <a:endParaRPr sz="1600" b="1" dirty="0">
              <a:solidFill>
                <a:schemeClr val="lt1"/>
              </a:solidFill>
              <a:highlight>
                <a:schemeClr val="dk1"/>
              </a:highlight>
              <a:latin typeface="Comic Sans MS"/>
              <a:ea typeface="Comic Sans MS"/>
              <a:cs typeface="Comic Sans MS"/>
              <a:sym typeface="Comic Sans MS"/>
            </a:endParaRPr>
          </a:p>
          <a:p>
            <a:pPr marL="457200" lvl="2" indent="-330200" algn="ctr">
              <a:lnSpc>
                <a:spcPct val="115000"/>
              </a:lnSpc>
              <a:spcBef>
                <a:spcPts val="1200"/>
              </a:spcBef>
              <a:buClr>
                <a:schemeClr val="lt1"/>
              </a:buClr>
              <a:buSzPts val="1600"/>
            </a:pPr>
            <a:r>
              <a:rPr lang="en" sz="1600" b="1" dirty="0" smtClean="0">
                <a:solidFill>
                  <a:schemeClr val="lt1"/>
                </a:solidFill>
                <a:highlight>
                  <a:schemeClr val="dk1"/>
                </a:highlight>
                <a:latin typeface="Arial" pitchFamily="34" charset="0"/>
                <a:ea typeface="Times New Roman"/>
                <a:cs typeface="Arial" pitchFamily="34" charset="0"/>
                <a:sym typeface="Times New Roman"/>
              </a:rPr>
              <a:t>Name: </a:t>
            </a:r>
            <a:r>
              <a:rPr lang="en" sz="1600" dirty="0" smtClean="0">
                <a:solidFill>
                  <a:schemeClr val="lt1"/>
                </a:solidFill>
                <a:latin typeface="Arial" pitchFamily="34" charset="0"/>
                <a:ea typeface="Times New Roman"/>
                <a:cs typeface="Arial" pitchFamily="34" charset="0"/>
                <a:sym typeface="Times New Roman"/>
              </a:rPr>
              <a:t>Fariha </a:t>
            </a:r>
            <a:r>
              <a:rPr lang="en" sz="1600" dirty="0">
                <a:solidFill>
                  <a:schemeClr val="lt1"/>
                </a:solidFill>
                <a:latin typeface="Arial" pitchFamily="34" charset="0"/>
                <a:ea typeface="Times New Roman"/>
                <a:cs typeface="Arial" pitchFamily="34" charset="0"/>
                <a:sym typeface="Times New Roman"/>
              </a:rPr>
              <a:t>Tabassum</a:t>
            </a:r>
            <a:endParaRPr sz="1600" dirty="0">
              <a:solidFill>
                <a:schemeClr val="lt1"/>
              </a:solidFill>
              <a:latin typeface="Arial" pitchFamily="34" charset="0"/>
              <a:ea typeface="Times New Roman"/>
              <a:cs typeface="Arial" pitchFamily="34" charset="0"/>
              <a:sym typeface="Times New Roman"/>
            </a:endParaRPr>
          </a:p>
          <a:p>
            <a:pPr marL="457200" lvl="2" algn="ctr">
              <a:lnSpc>
                <a:spcPct val="115000"/>
              </a:lnSpc>
              <a:spcBef>
                <a:spcPts val="1200"/>
              </a:spcBef>
            </a:pPr>
            <a:r>
              <a:rPr lang="en" sz="1600" b="1" dirty="0">
                <a:solidFill>
                  <a:schemeClr val="lt1"/>
                </a:solidFill>
                <a:latin typeface="Arial" pitchFamily="34" charset="0"/>
                <a:ea typeface="Times New Roman"/>
                <a:cs typeface="Arial" pitchFamily="34" charset="0"/>
                <a:sym typeface="Times New Roman"/>
              </a:rPr>
              <a:t>ID</a:t>
            </a:r>
            <a:r>
              <a:rPr lang="en" sz="1600" b="1" dirty="0" smtClean="0">
                <a:solidFill>
                  <a:schemeClr val="lt1"/>
                </a:solidFill>
                <a:latin typeface="Arial" pitchFamily="34" charset="0"/>
                <a:ea typeface="Times New Roman"/>
                <a:cs typeface="Arial" pitchFamily="34" charset="0"/>
                <a:sym typeface="Times New Roman"/>
              </a:rPr>
              <a:t>: </a:t>
            </a:r>
            <a:r>
              <a:rPr lang="en" sz="1600" dirty="0" smtClean="0">
                <a:solidFill>
                  <a:schemeClr val="lt1"/>
                </a:solidFill>
                <a:latin typeface="Arial" pitchFamily="34" charset="0"/>
                <a:ea typeface="Times New Roman"/>
                <a:cs typeface="Arial" pitchFamily="34" charset="0"/>
                <a:sym typeface="Times New Roman"/>
              </a:rPr>
              <a:t>2018-3-60-077</a:t>
            </a:r>
            <a:endParaRPr sz="1600" dirty="0">
              <a:solidFill>
                <a:schemeClr val="lt1"/>
              </a:solidFill>
              <a:latin typeface="Arial" pitchFamily="34" charset="0"/>
              <a:ea typeface="Times New Roman"/>
              <a:cs typeface="Arial" pitchFamily="34" charset="0"/>
              <a:sym typeface="Times New Roman"/>
            </a:endParaRPr>
          </a:p>
          <a:p>
            <a:pPr marL="457200" lvl="2" indent="-330200" algn="ctr">
              <a:lnSpc>
                <a:spcPct val="115000"/>
              </a:lnSpc>
              <a:spcBef>
                <a:spcPts val="1200"/>
              </a:spcBef>
              <a:buClr>
                <a:schemeClr val="lt1"/>
              </a:buClr>
              <a:buSzPts val="1600"/>
            </a:pPr>
            <a:r>
              <a:rPr lang="en" sz="1600" dirty="0">
                <a:solidFill>
                  <a:schemeClr val="lt1"/>
                </a:solidFill>
                <a:latin typeface="Arial" pitchFamily="34" charset="0"/>
                <a:ea typeface="Times New Roman"/>
                <a:cs typeface="Arial" pitchFamily="34" charset="0"/>
                <a:sym typeface="Times New Roman"/>
              </a:rPr>
              <a:t> </a:t>
            </a:r>
            <a:r>
              <a:rPr lang="en" sz="1600" b="1" dirty="0">
                <a:solidFill>
                  <a:schemeClr val="lt1"/>
                </a:solidFill>
                <a:highlight>
                  <a:schemeClr val="dk1"/>
                </a:highlight>
                <a:latin typeface="Arial" pitchFamily="34" charset="0"/>
                <a:ea typeface="Times New Roman"/>
                <a:cs typeface="Arial" pitchFamily="34" charset="0"/>
                <a:sym typeface="Times New Roman"/>
              </a:rPr>
              <a:t>Name: </a:t>
            </a:r>
            <a:r>
              <a:rPr lang="en" sz="1600" dirty="0">
                <a:solidFill>
                  <a:schemeClr val="lt1"/>
                </a:solidFill>
                <a:latin typeface="Arial" pitchFamily="34" charset="0"/>
                <a:ea typeface="Times New Roman"/>
                <a:cs typeface="Arial" pitchFamily="34" charset="0"/>
                <a:sym typeface="Times New Roman"/>
              </a:rPr>
              <a:t>Plabon Hasan</a:t>
            </a:r>
            <a:endParaRPr sz="1600" dirty="0">
              <a:solidFill>
                <a:schemeClr val="lt1"/>
              </a:solidFill>
              <a:latin typeface="Arial" pitchFamily="34" charset="0"/>
              <a:ea typeface="Times New Roman"/>
              <a:cs typeface="Arial" pitchFamily="34" charset="0"/>
              <a:sym typeface="Times New Roman"/>
            </a:endParaRPr>
          </a:p>
          <a:p>
            <a:pPr marL="457200" lvl="2" algn="ctr">
              <a:lnSpc>
                <a:spcPct val="115000"/>
              </a:lnSpc>
              <a:spcBef>
                <a:spcPts val="1200"/>
              </a:spcBef>
            </a:pPr>
            <a:r>
              <a:rPr lang="en" sz="1600" b="1" dirty="0">
                <a:solidFill>
                  <a:schemeClr val="lt1"/>
                </a:solidFill>
                <a:latin typeface="Arial" pitchFamily="34" charset="0"/>
                <a:ea typeface="Times New Roman"/>
                <a:cs typeface="Arial" pitchFamily="34" charset="0"/>
                <a:sym typeface="Times New Roman"/>
              </a:rPr>
              <a:t>ID</a:t>
            </a:r>
            <a:r>
              <a:rPr lang="en" sz="1600" b="1" dirty="0" smtClean="0">
                <a:solidFill>
                  <a:schemeClr val="lt1"/>
                </a:solidFill>
                <a:latin typeface="Arial" pitchFamily="34" charset="0"/>
                <a:ea typeface="Times New Roman"/>
                <a:cs typeface="Arial" pitchFamily="34" charset="0"/>
                <a:sym typeface="Times New Roman"/>
              </a:rPr>
              <a:t>: </a:t>
            </a:r>
            <a:r>
              <a:rPr lang="en" sz="1600" dirty="0" smtClean="0">
                <a:solidFill>
                  <a:schemeClr val="lt1"/>
                </a:solidFill>
                <a:latin typeface="Arial" pitchFamily="34" charset="0"/>
                <a:ea typeface="Times New Roman"/>
                <a:cs typeface="Arial" pitchFamily="34" charset="0"/>
                <a:sym typeface="Times New Roman"/>
              </a:rPr>
              <a:t>2018-2-60-028</a:t>
            </a:r>
            <a:endParaRPr sz="1600" dirty="0">
              <a:solidFill>
                <a:schemeClr val="lt1"/>
              </a:solidFill>
              <a:latin typeface="Arial" pitchFamily="34" charset="0"/>
              <a:ea typeface="Times New Roman"/>
              <a:cs typeface="Arial" pitchFamily="34" charset="0"/>
              <a:sym typeface="Times New Roman"/>
            </a:endParaRPr>
          </a:p>
          <a:p>
            <a:pPr marL="457200" lvl="2" indent="-330200" algn="ctr">
              <a:lnSpc>
                <a:spcPct val="115000"/>
              </a:lnSpc>
              <a:spcBef>
                <a:spcPts val="1200"/>
              </a:spcBef>
              <a:buClr>
                <a:schemeClr val="lt1"/>
              </a:buClr>
              <a:buSzPts val="1600"/>
            </a:pPr>
            <a:r>
              <a:rPr lang="en" sz="1600" b="1" dirty="0">
                <a:solidFill>
                  <a:schemeClr val="lt1"/>
                </a:solidFill>
                <a:highlight>
                  <a:schemeClr val="dk1"/>
                </a:highlight>
                <a:latin typeface="Arial" pitchFamily="34" charset="0"/>
                <a:ea typeface="Times New Roman"/>
                <a:cs typeface="Arial" pitchFamily="34" charset="0"/>
                <a:sym typeface="Times New Roman"/>
              </a:rPr>
              <a:t>Name: </a:t>
            </a:r>
            <a:r>
              <a:rPr lang="en" sz="1600" dirty="0">
                <a:solidFill>
                  <a:schemeClr val="lt1"/>
                </a:solidFill>
                <a:latin typeface="Arial" pitchFamily="34" charset="0"/>
                <a:ea typeface="Times New Roman"/>
                <a:cs typeface="Arial" pitchFamily="34" charset="0"/>
                <a:sym typeface="Times New Roman"/>
              </a:rPr>
              <a:t>Tanjina Akter Ripa</a:t>
            </a:r>
            <a:endParaRPr sz="1600" dirty="0">
              <a:solidFill>
                <a:schemeClr val="lt1"/>
              </a:solidFill>
              <a:latin typeface="Arial" pitchFamily="34" charset="0"/>
              <a:ea typeface="Times New Roman"/>
              <a:cs typeface="Arial" pitchFamily="34" charset="0"/>
              <a:sym typeface="Times New Roman"/>
            </a:endParaRPr>
          </a:p>
          <a:p>
            <a:pPr marL="457200" lvl="2" algn="ctr">
              <a:lnSpc>
                <a:spcPct val="115000"/>
              </a:lnSpc>
              <a:spcBef>
                <a:spcPts val="1200"/>
              </a:spcBef>
            </a:pPr>
            <a:r>
              <a:rPr lang="en" sz="1600" b="1" dirty="0">
                <a:solidFill>
                  <a:schemeClr val="lt1"/>
                </a:solidFill>
                <a:latin typeface="Arial" pitchFamily="34" charset="0"/>
                <a:ea typeface="Times New Roman"/>
                <a:cs typeface="Arial" pitchFamily="34" charset="0"/>
                <a:sym typeface="Times New Roman"/>
              </a:rPr>
              <a:t>ID</a:t>
            </a:r>
            <a:r>
              <a:rPr lang="en" sz="1600" b="1" dirty="0" smtClean="0">
                <a:solidFill>
                  <a:schemeClr val="lt1"/>
                </a:solidFill>
                <a:latin typeface="Arial" pitchFamily="34" charset="0"/>
                <a:ea typeface="Times New Roman"/>
                <a:cs typeface="Arial" pitchFamily="34" charset="0"/>
                <a:sym typeface="Times New Roman"/>
              </a:rPr>
              <a:t>: </a:t>
            </a:r>
            <a:r>
              <a:rPr lang="en" sz="1600" dirty="0" smtClean="0">
                <a:solidFill>
                  <a:schemeClr val="lt1"/>
                </a:solidFill>
                <a:latin typeface="Arial" pitchFamily="34" charset="0"/>
                <a:ea typeface="Times New Roman"/>
                <a:cs typeface="Arial" pitchFamily="34" charset="0"/>
                <a:sym typeface="Times New Roman"/>
              </a:rPr>
              <a:t>2018-3-60-024</a:t>
            </a:r>
            <a:endParaRPr sz="1600" dirty="0">
              <a:solidFill>
                <a:schemeClr val="lt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2747950" y="460700"/>
            <a:ext cx="38226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800" dirty="0">
                <a:solidFill>
                  <a:srgbClr val="9FC5E8"/>
                </a:solidFill>
                <a:effectLst>
                  <a:outerShdw blurRad="38100" dist="38100" dir="2700000" algn="tl">
                    <a:srgbClr val="000000">
                      <a:alpha val="43137"/>
                    </a:srgbClr>
                  </a:outerShdw>
                </a:effectLst>
                <a:latin typeface="Pacifico"/>
                <a:ea typeface="Pacifico"/>
                <a:cs typeface="Pacifico"/>
                <a:sym typeface="Pacifico"/>
              </a:rPr>
              <a:t>Introduction</a:t>
            </a:r>
            <a:endParaRPr sz="3800" dirty="0">
              <a:solidFill>
                <a:srgbClr val="9FC5E8"/>
              </a:solidFill>
              <a:effectLst>
                <a:outerShdw blurRad="38100" dist="38100" dir="2700000" algn="tl">
                  <a:srgbClr val="000000">
                    <a:alpha val="43137"/>
                  </a:srgbClr>
                </a:outerShdw>
              </a:effectLst>
              <a:latin typeface="Pacifico"/>
              <a:ea typeface="Pacifico"/>
              <a:cs typeface="Pacifico"/>
              <a:sym typeface="Pacifico"/>
            </a:endParaRPr>
          </a:p>
        </p:txBody>
      </p:sp>
      <p:sp>
        <p:nvSpPr>
          <p:cNvPr id="147" name="Google Shape;147;p15"/>
          <p:cNvSpPr txBox="1">
            <a:spLocks noGrp="1"/>
          </p:cNvSpPr>
          <p:nvPr>
            <p:ph type="body" idx="1"/>
          </p:nvPr>
        </p:nvSpPr>
        <p:spPr>
          <a:xfrm>
            <a:off x="1058975" y="1374800"/>
            <a:ext cx="7453200" cy="33615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2400">
                <a:highlight>
                  <a:schemeClr val="dk1"/>
                </a:highlight>
                <a:latin typeface="Times New Roman"/>
                <a:ea typeface="Times New Roman"/>
                <a:cs typeface="Times New Roman"/>
                <a:sym typeface="Times New Roman"/>
              </a:rPr>
              <a:t>A processor or CPU is a portion of hardware (an integrated electronic circuit) that interprets the instructions as arithmetical, logical, input/output (I/O), and other basic instructions that enforce by a Computer Operating System. We are going to show you a comparative study about microprocessor 8085, 6502 and NSC(National Semiconductor). Now, there is a question what is microprocessor ? </a:t>
            </a:r>
            <a:endParaRPr sz="2400">
              <a:highlight>
                <a:schemeClr val="dk1"/>
              </a:highlight>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2076123" y="441789"/>
            <a:ext cx="5001657" cy="73850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accent2">
                    <a:lumMod val="20000"/>
                    <a:lumOff val="80000"/>
                  </a:schemeClr>
                </a:solidFill>
                <a:effectLst>
                  <a:outerShdw blurRad="38100" dist="38100" dir="2700000" algn="tl">
                    <a:srgbClr val="000000">
                      <a:alpha val="43137"/>
                    </a:srgbClr>
                  </a:outerShdw>
                </a:effectLst>
                <a:latin typeface="Pacifico"/>
                <a:ea typeface="Pacifico"/>
                <a:cs typeface="Pacifico"/>
                <a:sym typeface="Pacifico"/>
              </a:rPr>
              <a:t>What is Microprocessor ? </a:t>
            </a:r>
            <a:endParaRPr sz="3200" dirty="0">
              <a:solidFill>
                <a:schemeClr val="accent2">
                  <a:lumMod val="20000"/>
                  <a:lumOff val="80000"/>
                </a:schemeClr>
              </a:solidFill>
              <a:effectLst>
                <a:outerShdw blurRad="38100" dist="38100" dir="2700000" algn="tl">
                  <a:srgbClr val="000000">
                    <a:alpha val="43137"/>
                  </a:srgbClr>
                </a:outerShdw>
              </a:effectLst>
              <a:latin typeface="Pacifico"/>
              <a:ea typeface="Pacifico"/>
              <a:cs typeface="Pacifico"/>
              <a:sym typeface="Pacifico"/>
            </a:endParaRPr>
          </a:p>
        </p:txBody>
      </p:sp>
      <p:sp>
        <p:nvSpPr>
          <p:cNvPr id="153" name="Google Shape;153;p16"/>
          <p:cNvSpPr txBox="1">
            <a:spLocks noGrp="1"/>
          </p:cNvSpPr>
          <p:nvPr>
            <p:ph type="body" idx="1"/>
          </p:nvPr>
        </p:nvSpPr>
        <p:spPr>
          <a:xfrm>
            <a:off x="1058975" y="1325366"/>
            <a:ext cx="7277400" cy="3153384"/>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2400" dirty="0">
                <a:solidFill>
                  <a:srgbClr val="F3F3F3"/>
                </a:solidFill>
                <a:highlight>
                  <a:schemeClr val="dk1"/>
                </a:highlight>
                <a:latin typeface="Times New Roman"/>
                <a:ea typeface="Times New Roman"/>
                <a:cs typeface="Times New Roman"/>
                <a:sym typeface="Times New Roman"/>
              </a:rPr>
              <a:t>The </a:t>
            </a:r>
            <a:r>
              <a:rPr lang="en" sz="2400" dirty="0" smtClean="0">
                <a:solidFill>
                  <a:srgbClr val="F3F3F3"/>
                </a:solidFill>
                <a:highlight>
                  <a:schemeClr val="dk1"/>
                </a:highlight>
                <a:latin typeface="Times New Roman"/>
                <a:ea typeface="Times New Roman"/>
                <a:cs typeface="Times New Roman"/>
                <a:sym typeface="Times New Roman"/>
              </a:rPr>
              <a:t>microprocessor is </a:t>
            </a:r>
            <a:r>
              <a:rPr lang="en" sz="2400" dirty="0">
                <a:solidFill>
                  <a:srgbClr val="F3F3F3"/>
                </a:solidFill>
                <a:highlight>
                  <a:schemeClr val="dk1"/>
                </a:highlight>
                <a:latin typeface="Times New Roman"/>
                <a:ea typeface="Times New Roman"/>
                <a:cs typeface="Times New Roman"/>
                <a:sym typeface="Times New Roman"/>
              </a:rPr>
              <a:t>any of a type of miniature electronic device (the central unit of a computer system) that contains arithmetic and logic operations, which usually perform actions like adding, subtracting, transferring numbers from one area to another, and comparing two numbers, despite that in arithmetic operation the multiplications and division cannot be perform.</a:t>
            </a:r>
            <a:endParaRPr sz="2400" dirty="0">
              <a:solidFill>
                <a:srgbClr val="F3F3F3"/>
              </a:solidFill>
              <a:highlight>
                <a:schemeClr val="dk1"/>
              </a:highlight>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sz="2400" dirty="0">
              <a:solidFill>
                <a:srgbClr val="F3F3F3"/>
              </a:solidFill>
              <a:highlight>
                <a:schemeClr val="dk1"/>
              </a:highlight>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154112"/>
            <a:ext cx="7038900" cy="1263722"/>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2800" b="1" dirty="0">
                <a:solidFill>
                  <a:srgbClr val="45BFBF"/>
                </a:solidFill>
                <a:effectLst>
                  <a:outerShdw blurRad="38100" dist="38100" dir="2700000" algn="tl">
                    <a:srgbClr val="000000">
                      <a:alpha val="43137"/>
                    </a:srgbClr>
                  </a:outerShdw>
                </a:effectLst>
                <a:highlight>
                  <a:schemeClr val="dk1"/>
                </a:highlight>
                <a:latin typeface="Pacifico"/>
                <a:ea typeface="Pacifico"/>
                <a:cs typeface="Pacifico"/>
                <a:sym typeface="Pacifico"/>
              </a:rPr>
              <a:t>Key Differences between Processor and Microprocessor</a:t>
            </a:r>
            <a:endParaRPr sz="2700" b="1" dirty="0">
              <a:solidFill>
                <a:srgbClr val="45BFBF"/>
              </a:solidFill>
              <a:effectLst>
                <a:outerShdw blurRad="38100" dist="38100" dir="2700000" algn="tl">
                  <a:srgbClr val="000000">
                    <a:alpha val="43137"/>
                  </a:srgbClr>
                </a:outerShdw>
              </a:effectLst>
              <a:highlight>
                <a:schemeClr val="dk1"/>
              </a:highlight>
              <a:latin typeface="Pacifico"/>
              <a:ea typeface="Pacifico"/>
              <a:cs typeface="Pacifico"/>
              <a:sym typeface="Pacifico"/>
            </a:endParaRPr>
          </a:p>
        </p:txBody>
      </p:sp>
      <p:sp>
        <p:nvSpPr>
          <p:cNvPr id="159" name="Google Shape;159;p17"/>
          <p:cNvSpPr txBox="1">
            <a:spLocks noGrp="1"/>
          </p:cNvSpPr>
          <p:nvPr>
            <p:ph type="body" idx="1"/>
          </p:nvPr>
        </p:nvSpPr>
        <p:spPr>
          <a:xfrm>
            <a:off x="1036650" y="1567550"/>
            <a:ext cx="7497600" cy="3224700"/>
          </a:xfrm>
          <a:prstGeom prst="rect">
            <a:avLst/>
          </a:prstGeom>
        </p:spPr>
        <p:txBody>
          <a:bodyPr spcFirstLastPara="1" wrap="square" lIns="91425" tIns="91425" rIns="91425" bIns="91425" anchor="t" anchorCtr="0">
            <a:noAutofit/>
          </a:bodyPr>
          <a:lstStyle/>
          <a:p>
            <a:pPr marL="457200" lvl="0" indent="-381000" algn="just" rtl="0">
              <a:lnSpc>
                <a:spcPct val="100000"/>
              </a:lnSpc>
              <a:spcBef>
                <a:spcPts val="0"/>
              </a:spcBef>
              <a:spcAft>
                <a:spcPts val="0"/>
              </a:spcAft>
              <a:buSzPts val="2400"/>
              <a:buFont typeface="Times New Roman"/>
              <a:buChar char="★"/>
            </a:pPr>
            <a:r>
              <a:rPr lang="en" sz="2400" dirty="0">
                <a:highlight>
                  <a:schemeClr val="dk1"/>
                </a:highlight>
                <a:latin typeface="Times New Roman"/>
                <a:ea typeface="Times New Roman"/>
                <a:cs typeface="Times New Roman"/>
                <a:sym typeface="Times New Roman"/>
              </a:rPr>
              <a:t>The microprocessor is the latest and upgraded version of the processor or CPU.</a:t>
            </a:r>
            <a:r>
              <a:rPr lang="en" sz="2400" b="1" dirty="0">
                <a:highlight>
                  <a:schemeClr val="dk1"/>
                </a:highlight>
                <a:latin typeface="Times New Roman"/>
                <a:ea typeface="Times New Roman"/>
                <a:cs typeface="Times New Roman"/>
                <a:sym typeface="Times New Roman"/>
              </a:rPr>
              <a:t> </a:t>
            </a:r>
            <a:endParaRPr sz="2400" b="1" dirty="0">
              <a:highlight>
                <a:schemeClr val="dk1"/>
              </a:highlight>
              <a:latin typeface="Times New Roman"/>
              <a:ea typeface="Times New Roman"/>
              <a:cs typeface="Times New Roman"/>
              <a:sym typeface="Times New Roman"/>
            </a:endParaRPr>
          </a:p>
          <a:p>
            <a:pPr marL="457200" lvl="0" indent="-381000" algn="just" rtl="0">
              <a:lnSpc>
                <a:spcPct val="100000"/>
              </a:lnSpc>
              <a:spcBef>
                <a:spcPts val="0"/>
              </a:spcBef>
              <a:spcAft>
                <a:spcPts val="0"/>
              </a:spcAft>
              <a:buSzPts val="2400"/>
              <a:buFont typeface="Times New Roman"/>
              <a:buChar char="★"/>
            </a:pPr>
            <a:r>
              <a:rPr lang="en" sz="2400" dirty="0">
                <a:highlight>
                  <a:schemeClr val="dk1"/>
                </a:highlight>
                <a:latin typeface="Times New Roman"/>
                <a:ea typeface="Times New Roman"/>
                <a:cs typeface="Times New Roman"/>
                <a:sym typeface="Times New Roman"/>
              </a:rPr>
              <a:t>CPUs or processors can be microprocessors but all microprocessors are not CPUs.</a:t>
            </a:r>
            <a:endParaRPr sz="2400" b="1" dirty="0">
              <a:highlight>
                <a:schemeClr val="dk1"/>
              </a:highlight>
              <a:latin typeface="Times New Roman"/>
              <a:ea typeface="Times New Roman"/>
              <a:cs typeface="Times New Roman"/>
              <a:sym typeface="Times New Roman"/>
            </a:endParaRPr>
          </a:p>
          <a:p>
            <a:pPr marL="457200" lvl="0" indent="-381000" algn="just" rtl="0">
              <a:lnSpc>
                <a:spcPct val="100000"/>
              </a:lnSpc>
              <a:spcBef>
                <a:spcPts val="0"/>
              </a:spcBef>
              <a:spcAft>
                <a:spcPts val="0"/>
              </a:spcAft>
              <a:buSzPts val="2400"/>
              <a:buFont typeface="Times New Roman"/>
              <a:buChar char="★"/>
            </a:pPr>
            <a:r>
              <a:rPr lang="en" sz="2400" dirty="0">
                <a:highlight>
                  <a:schemeClr val="dk1"/>
                </a:highlight>
                <a:latin typeface="Times New Roman"/>
                <a:ea typeface="Times New Roman"/>
                <a:cs typeface="Times New Roman"/>
                <a:sym typeface="Times New Roman"/>
              </a:rPr>
              <a:t>Although microprocessor is the latest and advanced technology but still, the main processing function of the computer is controlled by the processor. Etc.</a:t>
            </a:r>
            <a:endParaRPr sz="2400" dirty="0">
              <a:highlight>
                <a:schemeClr val="dk1"/>
              </a:highlight>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2101625" y="393750"/>
            <a:ext cx="5199900" cy="787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800" b="1" dirty="0">
                <a:solidFill>
                  <a:srgbClr val="EA9999"/>
                </a:solidFill>
                <a:effectLst>
                  <a:outerShdw blurRad="38100" dist="38100" dir="2700000" algn="tl">
                    <a:srgbClr val="000000">
                      <a:alpha val="43137"/>
                    </a:srgbClr>
                  </a:outerShdw>
                </a:effectLst>
                <a:latin typeface="Pacifico"/>
                <a:ea typeface="Pacifico"/>
                <a:cs typeface="Pacifico"/>
                <a:sym typeface="Pacifico"/>
              </a:rPr>
              <a:t>Types of Microprocessor</a:t>
            </a:r>
            <a:endParaRPr sz="2800" b="1" dirty="0">
              <a:solidFill>
                <a:srgbClr val="EA9999"/>
              </a:solidFill>
              <a:effectLst>
                <a:outerShdw blurRad="38100" dist="38100" dir="2700000" algn="tl">
                  <a:srgbClr val="000000">
                    <a:alpha val="43137"/>
                  </a:srgbClr>
                </a:outerShdw>
              </a:effectLst>
              <a:latin typeface="Pacifico"/>
              <a:ea typeface="Pacifico"/>
              <a:cs typeface="Pacifico"/>
              <a:sym typeface="Pacifico"/>
            </a:endParaRPr>
          </a:p>
        </p:txBody>
      </p:sp>
      <p:sp>
        <p:nvSpPr>
          <p:cNvPr id="165" name="Google Shape;165;p18"/>
          <p:cNvSpPr txBox="1">
            <a:spLocks noGrp="1"/>
          </p:cNvSpPr>
          <p:nvPr>
            <p:ph type="body" idx="1"/>
          </p:nvPr>
        </p:nvSpPr>
        <p:spPr>
          <a:xfrm>
            <a:off x="1052550" y="1271900"/>
            <a:ext cx="7503900" cy="34140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SzPts val="2100"/>
              <a:buChar char="★"/>
            </a:pPr>
            <a:r>
              <a:rPr lang="en" sz="2100" b="1" dirty="0">
                <a:latin typeface="Times New Roman"/>
                <a:ea typeface="Times New Roman"/>
                <a:cs typeface="Times New Roman"/>
                <a:sym typeface="Times New Roman"/>
              </a:rPr>
              <a:t>CISC</a:t>
            </a:r>
            <a:r>
              <a:rPr lang="en" sz="2100" dirty="0">
                <a:latin typeface="Times New Roman"/>
                <a:ea typeface="Times New Roman"/>
                <a:cs typeface="Times New Roman"/>
                <a:sym typeface="Times New Roman"/>
              </a:rPr>
              <a:t> (Complex Instruction Set Computer) → Intel 386, Intel 486, IBM 370/168, VAX 11/780, Intel 8048, Pentium, Pentium Pro, Pentium II, Pentium III, etc.</a:t>
            </a:r>
            <a:endParaRPr sz="2100" dirty="0">
              <a:latin typeface="Times New Roman"/>
              <a:ea typeface="Times New Roman"/>
              <a:cs typeface="Times New Roman"/>
              <a:sym typeface="Times New Roman"/>
            </a:endParaRPr>
          </a:p>
          <a:p>
            <a:pPr marL="457200" lvl="0" indent="-361950" algn="l" rtl="0">
              <a:spcBef>
                <a:spcPts val="0"/>
              </a:spcBef>
              <a:spcAft>
                <a:spcPts val="0"/>
              </a:spcAft>
              <a:buSzPts val="2100"/>
              <a:buFont typeface="Times New Roman"/>
              <a:buChar char="★"/>
            </a:pPr>
            <a:r>
              <a:rPr lang="en" sz="2100" b="1" dirty="0">
                <a:latin typeface="Times New Roman"/>
                <a:ea typeface="Times New Roman"/>
                <a:cs typeface="Times New Roman"/>
                <a:sym typeface="Times New Roman"/>
              </a:rPr>
              <a:t>RISC</a:t>
            </a:r>
            <a:r>
              <a:rPr lang="en" sz="2100" dirty="0">
                <a:latin typeface="Times New Roman"/>
                <a:ea typeface="Times New Roman"/>
                <a:cs typeface="Times New Roman"/>
                <a:sym typeface="Times New Roman"/>
              </a:rPr>
              <a:t> (Reduced Instruction Set Computer)  →  IBM RS6000, DEC Alpha 21064, DEC Alpha 21164, Power PC: 601, 604, 615, 620, DEC Alpha: 210642, 211066, 21068, 21164, MIPS: TS (R10000) RISC Processor, PA-RISC: HP 7100LC etc.</a:t>
            </a:r>
            <a:endParaRPr sz="2100" dirty="0">
              <a:latin typeface="Times New Roman"/>
              <a:ea typeface="Times New Roman"/>
              <a:cs typeface="Times New Roman"/>
              <a:sym typeface="Times New Roman"/>
            </a:endParaRPr>
          </a:p>
          <a:p>
            <a:pPr marL="457200" lvl="0" indent="-361950" algn="l" rtl="0">
              <a:spcBef>
                <a:spcPts val="0"/>
              </a:spcBef>
              <a:spcAft>
                <a:spcPts val="0"/>
              </a:spcAft>
              <a:buSzPts val="2100"/>
              <a:buFont typeface="Times New Roman"/>
              <a:buChar char="★"/>
            </a:pPr>
            <a:r>
              <a:rPr lang="en" sz="2100" b="1" dirty="0">
                <a:latin typeface="Times New Roman"/>
                <a:ea typeface="Times New Roman"/>
                <a:cs typeface="Times New Roman"/>
                <a:sym typeface="Times New Roman"/>
              </a:rPr>
              <a:t>EPIC</a:t>
            </a:r>
            <a:r>
              <a:rPr lang="en" sz="2100" dirty="0">
                <a:latin typeface="Times New Roman"/>
                <a:ea typeface="Times New Roman"/>
                <a:cs typeface="Times New Roman"/>
                <a:sym typeface="Times New Roman"/>
              </a:rPr>
              <a:t> (Explicitly Parallel Instruction Computing) → </a:t>
            </a:r>
            <a:r>
              <a:rPr lang="en" sz="2100" dirty="0" smtClean="0">
                <a:latin typeface="Times New Roman"/>
                <a:ea typeface="Times New Roman"/>
                <a:cs typeface="Times New Roman"/>
                <a:sym typeface="Times New Roman"/>
              </a:rPr>
              <a:t>IA-64 </a:t>
            </a:r>
            <a:r>
              <a:rPr lang="en" sz="2100" dirty="0">
                <a:latin typeface="Times New Roman"/>
                <a:ea typeface="Times New Roman"/>
                <a:cs typeface="Times New Roman"/>
                <a:sym typeface="Times New Roman"/>
              </a:rPr>
              <a:t>(Intel Architecture-64), etc.</a:t>
            </a:r>
            <a:endParaRPr sz="21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851150" y="393750"/>
            <a:ext cx="5601000" cy="914100"/>
          </a:xfrm>
          <a:prstGeom prst="rect">
            <a:avLst/>
          </a:prstGeom>
        </p:spPr>
        <p:txBody>
          <a:bodyPr spcFirstLastPara="1" wrap="square" lIns="91425" tIns="91425" rIns="91425" bIns="91425" anchor="t" anchorCtr="0">
            <a:normAutofit/>
          </a:bodyPr>
          <a:lstStyle/>
          <a:p>
            <a:pPr marL="914400" lvl="0" indent="-446404" algn="ctr" rtl="0">
              <a:spcBef>
                <a:spcPts val="0"/>
              </a:spcBef>
              <a:spcAft>
                <a:spcPts val="0"/>
              </a:spcAft>
              <a:buClr>
                <a:schemeClr val="lt2"/>
              </a:buClr>
              <a:buSzPct val="100000"/>
              <a:buFont typeface="Wingdings 2" pitchFamily="18" charset="2"/>
              <a:buChar char=""/>
            </a:pPr>
            <a:r>
              <a:rPr lang="en" sz="3600" b="1" dirty="0">
                <a:solidFill>
                  <a:schemeClr val="lt2"/>
                </a:solidFill>
                <a:effectLst>
                  <a:outerShdw blurRad="38100" dist="38100" dir="2700000" algn="tl">
                    <a:srgbClr val="000000">
                      <a:alpha val="43137"/>
                    </a:srgbClr>
                  </a:outerShdw>
                </a:effectLst>
                <a:highlight>
                  <a:schemeClr val="dk1"/>
                </a:highlight>
                <a:latin typeface="Pacifico"/>
                <a:ea typeface="Pacifico"/>
                <a:cs typeface="Pacifico"/>
                <a:sym typeface="Pacifico"/>
              </a:rPr>
              <a:t>8085 Microprocessor</a:t>
            </a:r>
            <a:endParaRPr sz="3600" dirty="0">
              <a:solidFill>
                <a:schemeClr val="lt2"/>
              </a:solidFill>
              <a:effectLst>
                <a:outerShdw blurRad="38100" dist="38100" dir="2700000" algn="tl">
                  <a:srgbClr val="000000">
                    <a:alpha val="43137"/>
                  </a:srgbClr>
                </a:outerShdw>
              </a:effectLst>
              <a:highlight>
                <a:schemeClr val="dk1"/>
              </a:highlight>
              <a:latin typeface="Pacifico"/>
              <a:ea typeface="Pacifico"/>
              <a:cs typeface="Pacifico"/>
              <a:sym typeface="Pacifico"/>
            </a:endParaRPr>
          </a:p>
        </p:txBody>
      </p:sp>
      <p:sp>
        <p:nvSpPr>
          <p:cNvPr id="171" name="Google Shape;171;p19"/>
          <p:cNvSpPr txBox="1">
            <a:spLocks noGrp="1"/>
          </p:cNvSpPr>
          <p:nvPr>
            <p:ph type="body" idx="1"/>
          </p:nvPr>
        </p:nvSpPr>
        <p:spPr>
          <a:xfrm>
            <a:off x="1057619" y="1200839"/>
            <a:ext cx="3643081" cy="3547431"/>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Clr>
                <a:schemeClr val="tx2">
                  <a:lumMod val="75000"/>
                </a:schemeClr>
              </a:buClr>
              <a:buFont typeface="Wingdings 2" pitchFamily="18" charset="2"/>
              <a:buChar char=""/>
            </a:pPr>
            <a:r>
              <a:rPr lang="en" sz="2000" b="1" dirty="0" smtClean="0">
                <a:solidFill>
                  <a:schemeClr val="tx2">
                    <a:lumMod val="75000"/>
                  </a:schemeClr>
                </a:solidFill>
                <a:highlight>
                  <a:schemeClr val="dk1"/>
                </a:highlight>
                <a:latin typeface="Times New Roman"/>
                <a:ea typeface="Times New Roman"/>
                <a:cs typeface="Times New Roman"/>
                <a:sym typeface="Times New Roman"/>
              </a:rPr>
              <a:t> 8085 microprocessor</a:t>
            </a:r>
            <a:r>
              <a:rPr lang="en" sz="2000" dirty="0" smtClean="0">
                <a:solidFill>
                  <a:schemeClr val="tx2">
                    <a:lumMod val="75000"/>
                  </a:schemeClr>
                </a:solidFill>
                <a:highlight>
                  <a:schemeClr val="dk1"/>
                </a:highlight>
                <a:latin typeface="Times New Roman"/>
                <a:ea typeface="Times New Roman"/>
                <a:cs typeface="Times New Roman"/>
                <a:sym typeface="Times New Roman"/>
              </a:rPr>
              <a:t> </a:t>
            </a:r>
            <a:r>
              <a:rPr lang="en" sz="2000" dirty="0">
                <a:solidFill>
                  <a:schemeClr val="tx2">
                    <a:lumMod val="75000"/>
                  </a:schemeClr>
                </a:solidFill>
                <a:highlight>
                  <a:schemeClr val="dk1"/>
                </a:highlight>
                <a:latin typeface="Times New Roman"/>
                <a:ea typeface="Times New Roman"/>
                <a:cs typeface="Times New Roman"/>
                <a:sym typeface="Times New Roman"/>
              </a:rPr>
              <a:t>was the first commercially successful microprocessor by </a:t>
            </a:r>
            <a:r>
              <a:rPr lang="en" sz="2000" dirty="0" smtClean="0">
                <a:solidFill>
                  <a:schemeClr val="tx2">
                    <a:lumMod val="75000"/>
                  </a:schemeClr>
                </a:solidFill>
                <a:highlight>
                  <a:schemeClr val="dk1"/>
                </a:highlight>
                <a:latin typeface="Times New Roman"/>
                <a:ea typeface="Times New Roman"/>
                <a:cs typeface="Times New Roman"/>
                <a:sym typeface="Times New Roman"/>
              </a:rPr>
              <a:t>Intel.</a:t>
            </a:r>
          </a:p>
          <a:p>
            <a:pPr marL="0" lvl="0" indent="0" algn="just">
              <a:lnSpc>
                <a:spcPct val="100000"/>
              </a:lnSpc>
              <a:buClr>
                <a:schemeClr val="tx2">
                  <a:lumMod val="75000"/>
                </a:schemeClr>
              </a:buClr>
              <a:buFont typeface="Wingdings 2" pitchFamily="18" charset="2"/>
              <a:buChar char=""/>
            </a:pPr>
            <a:r>
              <a:rPr lang="en" sz="2000" b="1" dirty="0" smtClean="0">
                <a:solidFill>
                  <a:schemeClr val="tx2">
                    <a:lumMod val="75000"/>
                  </a:schemeClr>
                </a:solidFill>
                <a:highlight>
                  <a:schemeClr val="dk1"/>
                </a:highlight>
                <a:latin typeface="Times New Roman"/>
                <a:ea typeface="Times New Roman"/>
                <a:cs typeface="Times New Roman"/>
                <a:sym typeface="Times New Roman"/>
              </a:rPr>
              <a:t> 8085 microprocessor</a:t>
            </a:r>
            <a:r>
              <a:rPr lang="en" sz="2000" dirty="0" smtClean="0">
                <a:solidFill>
                  <a:schemeClr val="tx2">
                    <a:lumMod val="75000"/>
                  </a:schemeClr>
                </a:solidFill>
                <a:highlight>
                  <a:schemeClr val="dk1"/>
                </a:highlight>
                <a:latin typeface="Times New Roman"/>
                <a:ea typeface="Times New Roman"/>
                <a:cs typeface="Times New Roman"/>
                <a:sym typeface="Times New Roman"/>
              </a:rPr>
              <a:t> </a:t>
            </a:r>
            <a:r>
              <a:rPr lang="en" sz="2000" dirty="0">
                <a:solidFill>
                  <a:schemeClr val="tx2">
                    <a:lumMod val="75000"/>
                  </a:schemeClr>
                </a:solidFill>
                <a:highlight>
                  <a:schemeClr val="dk1"/>
                </a:highlight>
                <a:latin typeface="Times New Roman"/>
                <a:ea typeface="Times New Roman"/>
                <a:cs typeface="Times New Roman"/>
                <a:sym typeface="Times New Roman"/>
              </a:rPr>
              <a:t>is an 8-bit microprocessor as it operates on 8 bits at a time and is created with N-MOS technology also it spread some unique characteristics and this is the reason it still holds popularity among the microprocessors.</a:t>
            </a:r>
            <a:endParaRPr sz="2000" dirty="0">
              <a:solidFill>
                <a:schemeClr val="tx2">
                  <a:lumMod val="75000"/>
                </a:schemeClr>
              </a:solidFill>
              <a:highlight>
                <a:schemeClr val="dk1"/>
              </a:highlight>
            </a:endParaRPr>
          </a:p>
        </p:txBody>
      </p:sp>
      <p:sp>
        <p:nvSpPr>
          <p:cNvPr id="172" name="Google Shape;172;p19"/>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5" name="Picture 4" descr="8085.jpg"/>
          <p:cNvPicPr>
            <a:picLocks noChangeAspect="1"/>
          </p:cNvPicPr>
          <p:nvPr/>
        </p:nvPicPr>
        <p:blipFill>
          <a:blip r:embed="rId3"/>
          <a:stretch>
            <a:fillRect/>
          </a:stretch>
        </p:blipFill>
        <p:spPr>
          <a:xfrm>
            <a:off x="4869456" y="1355075"/>
            <a:ext cx="3910988" cy="3327094"/>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1785125" y="393750"/>
            <a:ext cx="5301900" cy="914100"/>
          </a:xfrm>
          <a:prstGeom prst="rect">
            <a:avLst/>
          </a:prstGeom>
        </p:spPr>
        <p:txBody>
          <a:bodyPr spcFirstLastPara="1" wrap="square" lIns="91425" tIns="91425" rIns="91425" bIns="91425" anchor="t" anchorCtr="0">
            <a:normAutofit/>
          </a:bodyPr>
          <a:lstStyle/>
          <a:p>
            <a:pPr marL="914400" lvl="0" indent="-444500" algn="ctr" rtl="0">
              <a:spcBef>
                <a:spcPts val="0"/>
              </a:spcBef>
              <a:spcAft>
                <a:spcPts val="0"/>
              </a:spcAft>
              <a:buClr>
                <a:srgbClr val="6D9EEB"/>
              </a:buClr>
              <a:buSzPts val="3400"/>
              <a:buFont typeface="Wingdings 2" pitchFamily="18" charset="2"/>
              <a:buChar char=""/>
            </a:pPr>
            <a:r>
              <a:rPr lang="en" sz="3600" b="1" dirty="0">
                <a:solidFill>
                  <a:srgbClr val="6D9EEB"/>
                </a:solidFill>
                <a:effectLst>
                  <a:outerShdw blurRad="38100" dist="38100" dir="2700000" algn="tl">
                    <a:srgbClr val="000000">
                      <a:alpha val="43137"/>
                    </a:srgbClr>
                  </a:outerShdw>
                </a:effectLst>
                <a:highlight>
                  <a:schemeClr val="dk1"/>
                </a:highlight>
                <a:latin typeface="Pacifico"/>
                <a:ea typeface="Pacifico"/>
                <a:cs typeface="Pacifico"/>
                <a:sym typeface="Pacifico"/>
              </a:rPr>
              <a:t>6502 Microprocessor </a:t>
            </a:r>
            <a:endParaRPr sz="3600" dirty="0">
              <a:solidFill>
                <a:srgbClr val="6D9EEB"/>
              </a:solidFill>
              <a:effectLst>
                <a:outerShdw blurRad="38100" dist="38100" dir="2700000" algn="tl">
                  <a:srgbClr val="000000">
                    <a:alpha val="43137"/>
                  </a:srgbClr>
                </a:outerShdw>
              </a:effectLst>
              <a:highlight>
                <a:schemeClr val="dk1"/>
              </a:highlight>
              <a:latin typeface="Pacifico"/>
              <a:ea typeface="Pacifico"/>
              <a:cs typeface="Pacifico"/>
              <a:sym typeface="Pacifico"/>
            </a:endParaRPr>
          </a:p>
        </p:txBody>
      </p:sp>
      <p:sp>
        <p:nvSpPr>
          <p:cNvPr id="178" name="Google Shape;178;p20"/>
          <p:cNvSpPr txBox="1">
            <a:spLocks noGrp="1"/>
          </p:cNvSpPr>
          <p:nvPr>
            <p:ph type="body" idx="1"/>
          </p:nvPr>
        </p:nvSpPr>
        <p:spPr>
          <a:xfrm>
            <a:off x="1013552" y="1189820"/>
            <a:ext cx="3687148" cy="3953679"/>
          </a:xfrm>
          <a:prstGeom prst="rect">
            <a:avLst/>
          </a:prstGeom>
        </p:spPr>
        <p:txBody>
          <a:bodyPr spcFirstLastPara="1" wrap="square" lIns="91425" tIns="91425" rIns="91425" bIns="91425" anchor="t" anchorCtr="0">
            <a:noAutofit/>
          </a:bodyPr>
          <a:lstStyle/>
          <a:p>
            <a:pPr marL="0" indent="0" algn="just">
              <a:lnSpc>
                <a:spcPct val="100000"/>
              </a:lnSpc>
              <a:buClr>
                <a:schemeClr val="accent1">
                  <a:lumMod val="60000"/>
                  <a:lumOff val="40000"/>
                </a:schemeClr>
              </a:buClr>
              <a:buFont typeface="Wingdings 2" pitchFamily="18" charset="2"/>
              <a:buChar char=""/>
            </a:pPr>
            <a:r>
              <a:rPr lang="en" sz="1750" b="1" dirty="0" smtClean="0">
                <a:solidFill>
                  <a:schemeClr val="accent1">
                    <a:lumMod val="60000"/>
                    <a:lumOff val="40000"/>
                  </a:schemeClr>
                </a:solidFill>
                <a:highlight>
                  <a:schemeClr val="dk1"/>
                </a:highlight>
                <a:latin typeface="Times New Roman"/>
                <a:ea typeface="Times New Roman"/>
                <a:cs typeface="Times New Roman"/>
                <a:sym typeface="Times New Roman"/>
              </a:rPr>
              <a:t> 6502</a:t>
            </a:r>
            <a:r>
              <a:rPr lang="en" sz="1750" dirty="0" smtClean="0">
                <a:solidFill>
                  <a:schemeClr val="accent1">
                    <a:lumMod val="60000"/>
                    <a:lumOff val="40000"/>
                  </a:schemeClr>
                </a:solidFill>
                <a:highlight>
                  <a:schemeClr val="dk1"/>
                </a:highlight>
                <a:latin typeface="Times New Roman"/>
                <a:ea typeface="Times New Roman"/>
                <a:cs typeface="Times New Roman"/>
                <a:sym typeface="Times New Roman"/>
              </a:rPr>
              <a:t> </a:t>
            </a:r>
            <a:r>
              <a:rPr lang="en" sz="1750" dirty="0" smtClean="0">
                <a:solidFill>
                  <a:schemeClr val="accent1">
                    <a:lumMod val="60000"/>
                    <a:lumOff val="40000"/>
                  </a:schemeClr>
                </a:solidFill>
                <a:highlight>
                  <a:schemeClr val="dk1"/>
                </a:highlight>
                <a:latin typeface="Times New Roman"/>
                <a:ea typeface="Times New Roman"/>
                <a:cs typeface="Times New Roman"/>
                <a:sym typeface="Times New Roman"/>
              </a:rPr>
              <a:t>(MOS Technology)</a:t>
            </a:r>
            <a:r>
              <a:rPr lang="en" sz="1750" dirty="0" smtClean="0">
                <a:solidFill>
                  <a:schemeClr val="accent1">
                    <a:lumMod val="60000"/>
                    <a:lumOff val="40000"/>
                  </a:schemeClr>
                </a:solidFill>
                <a:highlight>
                  <a:schemeClr val="dk1"/>
                </a:highlight>
                <a:latin typeface="Times New Roman"/>
                <a:ea typeface="Times New Roman"/>
                <a:cs typeface="Times New Roman"/>
                <a:sym typeface="Times New Roman"/>
              </a:rPr>
              <a:t> </a:t>
            </a:r>
            <a:r>
              <a:rPr lang="en-US" sz="1750" dirty="0" smtClean="0">
                <a:solidFill>
                  <a:schemeClr val="accent1">
                    <a:lumMod val="60000"/>
                    <a:lumOff val="40000"/>
                  </a:schemeClr>
                </a:solidFill>
                <a:highlight>
                  <a:schemeClr val="dk1"/>
                </a:highlight>
                <a:latin typeface="Times New Roman"/>
                <a:ea typeface="Times New Roman"/>
                <a:cs typeface="Times New Roman"/>
                <a:sym typeface="Times New Roman"/>
              </a:rPr>
              <a:t>microprocessor</a:t>
            </a:r>
            <a:r>
              <a:rPr lang="en" sz="1750" dirty="0" smtClean="0">
                <a:solidFill>
                  <a:schemeClr val="accent1">
                    <a:lumMod val="60000"/>
                    <a:lumOff val="40000"/>
                  </a:schemeClr>
                </a:solidFill>
                <a:highlight>
                  <a:schemeClr val="dk1"/>
                </a:highlight>
                <a:latin typeface="Times New Roman"/>
                <a:ea typeface="Times New Roman"/>
                <a:cs typeface="Times New Roman"/>
                <a:sym typeface="Times New Roman"/>
              </a:rPr>
              <a:t> </a:t>
            </a:r>
            <a:r>
              <a:rPr lang="en" sz="1750" dirty="0">
                <a:solidFill>
                  <a:schemeClr val="accent1">
                    <a:lumMod val="60000"/>
                    <a:lumOff val="40000"/>
                  </a:schemeClr>
                </a:solidFill>
                <a:highlight>
                  <a:schemeClr val="dk1"/>
                </a:highlight>
                <a:latin typeface="Times New Roman"/>
                <a:ea typeface="Times New Roman"/>
                <a:cs typeface="Times New Roman"/>
                <a:sym typeface="Times New Roman"/>
              </a:rPr>
              <a:t>an eight-bit microprocessor was designed by MOS Technology around 1975 and made by Rockwell. </a:t>
            </a:r>
            <a:endParaRPr lang="en" sz="1750" dirty="0" smtClean="0">
              <a:solidFill>
                <a:schemeClr val="accent1">
                  <a:lumMod val="60000"/>
                  <a:lumOff val="40000"/>
                </a:schemeClr>
              </a:solidFill>
              <a:highlight>
                <a:schemeClr val="dk1"/>
              </a:highlight>
              <a:latin typeface="Times New Roman"/>
              <a:ea typeface="Times New Roman"/>
              <a:cs typeface="Times New Roman"/>
              <a:sym typeface="Times New Roman"/>
            </a:endParaRPr>
          </a:p>
          <a:p>
            <a:pPr marL="0" indent="0" algn="just">
              <a:lnSpc>
                <a:spcPct val="100000"/>
              </a:lnSpc>
              <a:buClr>
                <a:schemeClr val="accent1">
                  <a:lumMod val="60000"/>
                  <a:lumOff val="40000"/>
                </a:schemeClr>
              </a:buClr>
              <a:buFont typeface="Wingdings 2" pitchFamily="18" charset="2"/>
              <a:buChar char=""/>
            </a:pPr>
            <a:r>
              <a:rPr lang="en" sz="1750" dirty="0" smtClean="0">
                <a:solidFill>
                  <a:schemeClr val="accent1">
                    <a:lumMod val="60000"/>
                    <a:lumOff val="40000"/>
                  </a:schemeClr>
                </a:solidFill>
                <a:highlight>
                  <a:schemeClr val="dk1"/>
                </a:highlight>
                <a:latin typeface="Times New Roman"/>
                <a:ea typeface="Times New Roman"/>
                <a:cs typeface="Times New Roman"/>
                <a:sym typeface="Times New Roman"/>
              </a:rPr>
              <a:t> </a:t>
            </a:r>
            <a:r>
              <a:rPr lang="en" sz="1750" b="1" dirty="0" smtClean="0">
                <a:solidFill>
                  <a:schemeClr val="accent1">
                    <a:lumMod val="60000"/>
                    <a:lumOff val="40000"/>
                  </a:schemeClr>
                </a:solidFill>
                <a:highlight>
                  <a:schemeClr val="dk1"/>
                </a:highlight>
                <a:latin typeface="Times New Roman"/>
                <a:ea typeface="Times New Roman"/>
                <a:cs typeface="Times New Roman"/>
                <a:sym typeface="Times New Roman"/>
              </a:rPr>
              <a:t>6502</a:t>
            </a:r>
            <a:r>
              <a:rPr lang="en" sz="1750" dirty="0" smtClean="0">
                <a:solidFill>
                  <a:schemeClr val="accent1">
                    <a:lumMod val="60000"/>
                    <a:lumOff val="40000"/>
                  </a:schemeClr>
                </a:solidFill>
                <a:highlight>
                  <a:schemeClr val="dk1"/>
                </a:highlight>
                <a:latin typeface="Times New Roman"/>
                <a:ea typeface="Times New Roman"/>
                <a:cs typeface="Times New Roman"/>
                <a:sym typeface="Times New Roman"/>
              </a:rPr>
              <a:t> microprocessor</a:t>
            </a:r>
            <a:r>
              <a:rPr lang="en" sz="1750" dirty="0" smtClean="0">
                <a:solidFill>
                  <a:schemeClr val="accent1">
                    <a:lumMod val="60000"/>
                    <a:lumOff val="40000"/>
                  </a:schemeClr>
                </a:solidFill>
                <a:highlight>
                  <a:schemeClr val="dk1"/>
                </a:highlight>
                <a:latin typeface="Times New Roman"/>
                <a:ea typeface="Times New Roman"/>
                <a:cs typeface="Times New Roman"/>
                <a:sym typeface="Times New Roman"/>
              </a:rPr>
              <a:t> </a:t>
            </a:r>
            <a:r>
              <a:rPr lang="en" sz="1750" dirty="0">
                <a:solidFill>
                  <a:schemeClr val="accent1">
                    <a:lumMod val="60000"/>
                    <a:lumOff val="40000"/>
                  </a:schemeClr>
                </a:solidFill>
                <a:highlight>
                  <a:schemeClr val="dk1"/>
                </a:highlight>
                <a:latin typeface="Times New Roman"/>
                <a:ea typeface="Times New Roman"/>
                <a:cs typeface="Times New Roman"/>
                <a:sym typeface="Times New Roman"/>
              </a:rPr>
              <a:t>was designed by a small team led by Chuck Peddle for MOS Technology.  </a:t>
            </a:r>
            <a:endParaRPr lang="en" sz="1750" dirty="0" smtClean="0">
              <a:solidFill>
                <a:schemeClr val="accent1">
                  <a:lumMod val="60000"/>
                  <a:lumOff val="40000"/>
                </a:schemeClr>
              </a:solidFill>
              <a:highlight>
                <a:schemeClr val="dk1"/>
              </a:highlight>
              <a:latin typeface="Times New Roman"/>
              <a:ea typeface="Times New Roman"/>
              <a:cs typeface="Times New Roman"/>
              <a:sym typeface="Times New Roman"/>
            </a:endParaRPr>
          </a:p>
          <a:p>
            <a:pPr marL="0" indent="0" algn="just">
              <a:lnSpc>
                <a:spcPct val="100000"/>
              </a:lnSpc>
              <a:buClr>
                <a:schemeClr val="accent1">
                  <a:lumMod val="60000"/>
                  <a:lumOff val="40000"/>
                </a:schemeClr>
              </a:buClr>
              <a:buFont typeface="Wingdings 2" pitchFamily="18" charset="2"/>
              <a:buChar char=""/>
            </a:pPr>
            <a:r>
              <a:rPr lang="en" sz="1750" dirty="0" smtClean="0">
                <a:solidFill>
                  <a:schemeClr val="accent1">
                    <a:lumMod val="60000"/>
                    <a:lumOff val="40000"/>
                  </a:schemeClr>
                </a:solidFill>
                <a:highlight>
                  <a:schemeClr val="dk1"/>
                </a:highlight>
                <a:latin typeface="Times New Roman"/>
                <a:ea typeface="Times New Roman"/>
                <a:cs typeface="Times New Roman"/>
                <a:sym typeface="Times New Roman"/>
              </a:rPr>
              <a:t> </a:t>
            </a:r>
            <a:r>
              <a:rPr lang="en" sz="1750" dirty="0" smtClean="0">
                <a:solidFill>
                  <a:schemeClr val="accent1">
                    <a:lumMod val="60000"/>
                    <a:lumOff val="40000"/>
                  </a:schemeClr>
                </a:solidFill>
                <a:highlight>
                  <a:schemeClr val="dk1"/>
                </a:highlight>
                <a:latin typeface="Times New Roman"/>
                <a:ea typeface="Times New Roman"/>
                <a:cs typeface="Times New Roman"/>
                <a:sym typeface="Times New Roman"/>
              </a:rPr>
              <a:t>The </a:t>
            </a:r>
            <a:r>
              <a:rPr lang="en" sz="1750" dirty="0">
                <a:solidFill>
                  <a:schemeClr val="accent1">
                    <a:lumMod val="60000"/>
                    <a:lumOff val="40000"/>
                  </a:schemeClr>
                </a:solidFill>
                <a:highlight>
                  <a:schemeClr val="dk1"/>
                </a:highlight>
                <a:latin typeface="Times New Roman"/>
                <a:ea typeface="Times New Roman"/>
                <a:cs typeface="Times New Roman"/>
                <a:sym typeface="Times New Roman"/>
              </a:rPr>
              <a:t>design team had formerly worked at Motorola on the Motorola 6800 project</a:t>
            </a:r>
            <a:r>
              <a:rPr lang="en" sz="1750" dirty="0" smtClean="0">
                <a:solidFill>
                  <a:schemeClr val="accent1">
                    <a:lumMod val="60000"/>
                    <a:lumOff val="40000"/>
                  </a:schemeClr>
                </a:solidFill>
                <a:highlight>
                  <a:schemeClr val="dk1"/>
                </a:highlight>
                <a:latin typeface="Times New Roman"/>
                <a:ea typeface="Times New Roman"/>
                <a:cs typeface="Times New Roman"/>
                <a:sym typeface="Times New Roman"/>
              </a:rPr>
              <a:t>.</a:t>
            </a:r>
          </a:p>
          <a:p>
            <a:pPr marL="0" indent="0" algn="just">
              <a:lnSpc>
                <a:spcPct val="100000"/>
              </a:lnSpc>
              <a:buClr>
                <a:schemeClr val="accent1">
                  <a:lumMod val="60000"/>
                  <a:lumOff val="40000"/>
                </a:schemeClr>
              </a:buClr>
              <a:buFont typeface="Wingdings 2" pitchFamily="18" charset="2"/>
              <a:buChar char=""/>
            </a:pPr>
            <a:r>
              <a:rPr lang="en" sz="1750" b="1" dirty="0" smtClean="0">
                <a:solidFill>
                  <a:schemeClr val="accent1">
                    <a:lumMod val="60000"/>
                    <a:lumOff val="40000"/>
                  </a:schemeClr>
                </a:solidFill>
                <a:highlight>
                  <a:schemeClr val="dk1"/>
                </a:highlight>
                <a:latin typeface="Times New Roman"/>
                <a:ea typeface="Times New Roman"/>
                <a:cs typeface="Times New Roman"/>
                <a:sym typeface="Times New Roman"/>
              </a:rPr>
              <a:t>6502</a:t>
            </a:r>
            <a:r>
              <a:rPr lang="en" sz="1750" dirty="0" smtClean="0">
                <a:solidFill>
                  <a:schemeClr val="accent1">
                    <a:lumMod val="60000"/>
                    <a:lumOff val="40000"/>
                  </a:schemeClr>
                </a:solidFill>
                <a:highlight>
                  <a:schemeClr val="dk1"/>
                </a:highlight>
                <a:latin typeface="Times New Roman"/>
                <a:ea typeface="Times New Roman"/>
                <a:cs typeface="Times New Roman"/>
                <a:sym typeface="Times New Roman"/>
              </a:rPr>
              <a:t> </a:t>
            </a:r>
            <a:r>
              <a:rPr lang="en" sz="1750" dirty="0">
                <a:solidFill>
                  <a:schemeClr val="accent1">
                    <a:lumMod val="60000"/>
                    <a:lumOff val="40000"/>
                  </a:schemeClr>
                </a:solidFill>
                <a:highlight>
                  <a:schemeClr val="dk1"/>
                </a:highlight>
                <a:latin typeface="Times New Roman"/>
                <a:ea typeface="Times New Roman"/>
                <a:cs typeface="Times New Roman"/>
                <a:sym typeface="Times New Roman"/>
              </a:rPr>
              <a:t>is essentially a simplified, less expensive, and faster version of that design.</a:t>
            </a:r>
            <a:endParaRPr sz="1750" dirty="0">
              <a:solidFill>
                <a:schemeClr val="accent1">
                  <a:lumMod val="60000"/>
                  <a:lumOff val="40000"/>
                </a:schemeClr>
              </a:solidFill>
              <a:highlight>
                <a:schemeClr val="dk1"/>
              </a:highlight>
            </a:endParaRPr>
          </a:p>
        </p:txBody>
      </p:sp>
      <p:sp>
        <p:nvSpPr>
          <p:cNvPr id="179" name="Google Shape;179;p20"/>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6" name="Picture 5" descr="6502_.jpg"/>
          <p:cNvPicPr>
            <a:picLocks noChangeAspect="1"/>
          </p:cNvPicPr>
          <p:nvPr/>
        </p:nvPicPr>
        <p:blipFill>
          <a:blip r:embed="rId3"/>
          <a:stretch>
            <a:fillRect/>
          </a:stretch>
        </p:blipFill>
        <p:spPr>
          <a:xfrm>
            <a:off x="4941228" y="1397284"/>
            <a:ext cx="3596597" cy="3277457"/>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1"/>
          <p:cNvSpPr txBox="1">
            <a:spLocks noGrp="1"/>
          </p:cNvSpPr>
          <p:nvPr>
            <p:ph type="title"/>
          </p:nvPr>
        </p:nvSpPr>
        <p:spPr>
          <a:xfrm>
            <a:off x="1297500" y="246580"/>
            <a:ext cx="7038900" cy="904126"/>
          </a:xfrm>
          <a:prstGeom prst="rect">
            <a:avLst/>
          </a:prstGeom>
        </p:spPr>
        <p:txBody>
          <a:bodyPr spcFirstLastPara="1" wrap="square" lIns="91425" tIns="91425" rIns="91425" bIns="91425" anchor="t" anchorCtr="0">
            <a:noAutofit/>
          </a:bodyPr>
          <a:lstStyle/>
          <a:p>
            <a:pPr marL="914400" lvl="0" indent="-444500" algn="ctr" rtl="0">
              <a:spcBef>
                <a:spcPts val="0"/>
              </a:spcBef>
              <a:spcAft>
                <a:spcPts val="0"/>
              </a:spcAft>
              <a:buClr>
                <a:schemeClr val="accent2"/>
              </a:buClr>
              <a:buSzPts val="3400"/>
              <a:buFont typeface="Wingdings 2" pitchFamily="18" charset="2"/>
              <a:buChar char=""/>
            </a:pPr>
            <a:r>
              <a:rPr lang="en" sz="3600" b="1" dirty="0">
                <a:solidFill>
                  <a:schemeClr val="accent2"/>
                </a:solidFill>
                <a:effectLst>
                  <a:outerShdw blurRad="38100" dist="38100" dir="2700000" algn="tl">
                    <a:srgbClr val="000000">
                      <a:alpha val="43137"/>
                    </a:srgbClr>
                  </a:outerShdw>
                </a:effectLst>
                <a:latin typeface="Pacifico"/>
                <a:ea typeface="Pacifico"/>
                <a:cs typeface="Pacifico"/>
                <a:sym typeface="Pacifico"/>
              </a:rPr>
              <a:t>NSC Micro-processor</a:t>
            </a:r>
            <a:endParaRPr sz="3600" b="1" dirty="0">
              <a:solidFill>
                <a:schemeClr val="accent2"/>
              </a:solidFill>
              <a:effectLst>
                <a:outerShdw blurRad="38100" dist="38100" dir="2700000" algn="tl">
                  <a:srgbClr val="000000">
                    <a:alpha val="43137"/>
                  </a:srgbClr>
                </a:outerShdw>
              </a:effectLst>
              <a:latin typeface="Pacifico"/>
              <a:ea typeface="Pacifico"/>
              <a:cs typeface="Pacifico"/>
              <a:sym typeface="Pacifico"/>
            </a:endParaRPr>
          </a:p>
          <a:p>
            <a:pPr marL="0" lvl="0" indent="0" algn="l" rtl="0">
              <a:spcBef>
                <a:spcPts val="0"/>
              </a:spcBef>
              <a:spcAft>
                <a:spcPts val="0"/>
              </a:spcAft>
              <a:buNone/>
            </a:pPr>
            <a:endParaRPr sz="3600" dirty="0">
              <a:solidFill>
                <a:schemeClr val="accent2"/>
              </a:solidFill>
            </a:endParaRPr>
          </a:p>
        </p:txBody>
      </p:sp>
      <p:sp>
        <p:nvSpPr>
          <p:cNvPr id="185" name="Google Shape;185;p21"/>
          <p:cNvSpPr txBox="1">
            <a:spLocks noGrp="1"/>
          </p:cNvSpPr>
          <p:nvPr>
            <p:ph type="body" idx="1"/>
          </p:nvPr>
        </p:nvSpPr>
        <p:spPr>
          <a:xfrm>
            <a:off x="1013552" y="1068635"/>
            <a:ext cx="3687148" cy="3866921"/>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Clr>
                <a:schemeClr val="accent4"/>
              </a:buClr>
              <a:buFont typeface="Wingdings 2" pitchFamily="18" charset="2"/>
              <a:buChar char=""/>
            </a:pPr>
            <a:r>
              <a:rPr lang="en" sz="1600" dirty="0" smtClean="0">
                <a:solidFill>
                  <a:schemeClr val="accent4"/>
                </a:solidFill>
                <a:highlight>
                  <a:schemeClr val="dk1"/>
                </a:highlight>
                <a:latin typeface="Times New Roman"/>
                <a:ea typeface="Times New Roman"/>
                <a:cs typeface="Times New Roman"/>
                <a:sym typeface="Times New Roman"/>
              </a:rPr>
              <a:t> National </a:t>
            </a:r>
            <a:r>
              <a:rPr lang="en" sz="1600" dirty="0">
                <a:solidFill>
                  <a:schemeClr val="accent4"/>
                </a:solidFill>
                <a:highlight>
                  <a:schemeClr val="dk1"/>
                </a:highlight>
                <a:latin typeface="Times New Roman"/>
                <a:ea typeface="Times New Roman"/>
                <a:cs typeface="Times New Roman"/>
                <a:sym typeface="Times New Roman"/>
              </a:rPr>
              <a:t>Semiconductor or </a:t>
            </a:r>
            <a:r>
              <a:rPr lang="en" sz="1600" b="1" dirty="0">
                <a:solidFill>
                  <a:schemeClr val="accent4"/>
                </a:solidFill>
                <a:highlight>
                  <a:schemeClr val="dk1"/>
                </a:highlight>
                <a:latin typeface="Times New Roman"/>
                <a:ea typeface="Times New Roman"/>
                <a:cs typeface="Times New Roman"/>
                <a:sym typeface="Times New Roman"/>
              </a:rPr>
              <a:t>NSC</a:t>
            </a:r>
            <a:r>
              <a:rPr lang="en" sz="1600" dirty="0">
                <a:solidFill>
                  <a:schemeClr val="accent4"/>
                </a:solidFill>
                <a:highlight>
                  <a:schemeClr val="dk1"/>
                </a:highlight>
                <a:latin typeface="Times New Roman"/>
                <a:ea typeface="Times New Roman"/>
                <a:cs typeface="Times New Roman"/>
                <a:sym typeface="Times New Roman"/>
              </a:rPr>
              <a:t> was an American semiconductor manufacturer which specialized in analog devices and subsystems, formerly with headquarters in Santa Clara, </a:t>
            </a:r>
            <a:r>
              <a:rPr lang="en" sz="1600" dirty="0" smtClean="0">
                <a:solidFill>
                  <a:schemeClr val="accent4"/>
                </a:solidFill>
                <a:highlight>
                  <a:schemeClr val="dk1"/>
                </a:highlight>
                <a:latin typeface="Times New Roman"/>
                <a:ea typeface="Times New Roman"/>
                <a:cs typeface="Times New Roman"/>
                <a:sym typeface="Times New Roman"/>
              </a:rPr>
              <a:t>California.</a:t>
            </a:r>
          </a:p>
          <a:p>
            <a:pPr marL="0" lvl="0" indent="0" algn="just" rtl="0">
              <a:lnSpc>
                <a:spcPct val="100000"/>
              </a:lnSpc>
              <a:spcBef>
                <a:spcPts val="0"/>
              </a:spcBef>
              <a:spcAft>
                <a:spcPts val="0"/>
              </a:spcAft>
              <a:buClr>
                <a:schemeClr val="accent4"/>
              </a:buClr>
              <a:buFont typeface="Wingdings 2" pitchFamily="18" charset="2"/>
              <a:buChar char=""/>
            </a:pPr>
            <a:r>
              <a:rPr lang="en" sz="1600" dirty="0" smtClean="0">
                <a:solidFill>
                  <a:schemeClr val="accent4"/>
                </a:solidFill>
                <a:highlight>
                  <a:schemeClr val="dk1"/>
                </a:highlight>
                <a:latin typeface="Times New Roman"/>
                <a:ea typeface="Times New Roman"/>
                <a:cs typeface="Times New Roman"/>
                <a:sym typeface="Times New Roman"/>
              </a:rPr>
              <a:t> </a:t>
            </a:r>
            <a:r>
              <a:rPr lang="en" sz="1600" dirty="0" smtClean="0">
                <a:solidFill>
                  <a:schemeClr val="accent4"/>
                </a:solidFill>
                <a:highlight>
                  <a:schemeClr val="dk1"/>
                </a:highlight>
                <a:latin typeface="Times New Roman"/>
                <a:ea typeface="Times New Roman"/>
                <a:cs typeface="Times New Roman"/>
                <a:sym typeface="Times New Roman"/>
              </a:rPr>
              <a:t>The </a:t>
            </a:r>
            <a:r>
              <a:rPr lang="en" sz="1600" dirty="0">
                <a:solidFill>
                  <a:schemeClr val="accent4"/>
                </a:solidFill>
                <a:highlight>
                  <a:schemeClr val="dk1"/>
                </a:highlight>
                <a:latin typeface="Times New Roman"/>
                <a:ea typeface="Times New Roman"/>
                <a:cs typeface="Times New Roman"/>
                <a:sym typeface="Times New Roman"/>
              </a:rPr>
              <a:t>company produced power management integrated circuit, display drivers, audio and operational amplifiers, communication interface products and data conversion </a:t>
            </a:r>
            <a:r>
              <a:rPr lang="en" sz="1600" dirty="0" smtClean="0">
                <a:solidFill>
                  <a:schemeClr val="accent4"/>
                </a:solidFill>
                <a:highlight>
                  <a:schemeClr val="dk1"/>
                </a:highlight>
                <a:latin typeface="Times New Roman"/>
                <a:ea typeface="Times New Roman"/>
                <a:cs typeface="Times New Roman"/>
                <a:sym typeface="Times New Roman"/>
              </a:rPr>
              <a:t>solutions.</a:t>
            </a:r>
          </a:p>
          <a:p>
            <a:pPr marL="0" lvl="0" indent="0" algn="just" rtl="0">
              <a:lnSpc>
                <a:spcPct val="100000"/>
              </a:lnSpc>
              <a:spcBef>
                <a:spcPts val="0"/>
              </a:spcBef>
              <a:spcAft>
                <a:spcPts val="0"/>
              </a:spcAft>
              <a:buClr>
                <a:schemeClr val="accent4"/>
              </a:buClr>
              <a:buFont typeface="Wingdings 2" pitchFamily="18" charset="2"/>
              <a:buChar char=""/>
            </a:pPr>
            <a:r>
              <a:rPr lang="en" sz="1600" dirty="0" smtClean="0">
                <a:solidFill>
                  <a:schemeClr val="accent4"/>
                </a:solidFill>
                <a:highlight>
                  <a:schemeClr val="dk1"/>
                </a:highlight>
                <a:latin typeface="Times New Roman"/>
                <a:ea typeface="Times New Roman"/>
                <a:cs typeface="Times New Roman"/>
                <a:sym typeface="Times New Roman"/>
              </a:rPr>
              <a:t>National's </a:t>
            </a:r>
            <a:r>
              <a:rPr lang="en" sz="1600" dirty="0">
                <a:solidFill>
                  <a:schemeClr val="accent4"/>
                </a:solidFill>
                <a:highlight>
                  <a:schemeClr val="dk1"/>
                </a:highlight>
                <a:latin typeface="Times New Roman"/>
                <a:ea typeface="Times New Roman"/>
                <a:cs typeface="Times New Roman"/>
                <a:sym typeface="Times New Roman"/>
              </a:rPr>
              <a:t>key markets included wireless handsets, displays and a variety of broad electronics markets, including medical, automotive, industrial and test and measurement applications.</a:t>
            </a:r>
            <a:endParaRPr sz="1600" dirty="0">
              <a:solidFill>
                <a:schemeClr val="accent4"/>
              </a:solidFill>
              <a:highlight>
                <a:schemeClr val="dk1"/>
              </a:highlight>
            </a:endParaRPr>
          </a:p>
        </p:txBody>
      </p:sp>
      <p:sp>
        <p:nvSpPr>
          <p:cNvPr id="186" name="Google Shape;186;p21"/>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5" name="Picture 4" descr="nsc.jpg"/>
          <p:cNvPicPr>
            <a:picLocks noChangeAspect="1"/>
          </p:cNvPicPr>
          <p:nvPr/>
        </p:nvPicPr>
        <p:blipFill>
          <a:blip r:embed="rId3"/>
          <a:stretch>
            <a:fillRect/>
          </a:stretch>
        </p:blipFill>
        <p:spPr>
          <a:xfrm>
            <a:off x="4946572" y="1377107"/>
            <a:ext cx="3646585" cy="3249977"/>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1004</Words>
  <Application>Microsoft Office PowerPoint</Application>
  <PresentationFormat>On-screen Show (16:9)</PresentationFormat>
  <Paragraphs>60</Paragraphs>
  <Slides>16</Slides>
  <Notes>13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16</vt:i4>
      </vt:variant>
    </vt:vector>
  </HeadingPairs>
  <TitlesOfParts>
    <vt:vector size="29" baseType="lpstr">
      <vt:lpstr>Arial</vt:lpstr>
      <vt:lpstr>Algerian</vt:lpstr>
      <vt:lpstr>Pacifico</vt:lpstr>
      <vt:lpstr>Montserrat</vt:lpstr>
      <vt:lpstr>Comic Sans MS</vt:lpstr>
      <vt:lpstr>Lato</vt:lpstr>
      <vt:lpstr>Times New Roman</vt:lpstr>
      <vt:lpstr>Wingdings 2</vt:lpstr>
      <vt:lpstr>Tahoma</vt:lpstr>
      <vt:lpstr>Courier New</vt:lpstr>
      <vt:lpstr>Lobster</vt:lpstr>
      <vt:lpstr>Caveat</vt:lpstr>
      <vt:lpstr>Focus</vt:lpstr>
      <vt:lpstr>Slide 1</vt:lpstr>
      <vt:lpstr>Welcome</vt:lpstr>
      <vt:lpstr>Introduction</vt:lpstr>
      <vt:lpstr>What is Microprocessor ? </vt:lpstr>
      <vt:lpstr>Key Differences between Processor and Microprocessor</vt:lpstr>
      <vt:lpstr>Types of Microprocessor</vt:lpstr>
      <vt:lpstr>8085 Microprocessor</vt:lpstr>
      <vt:lpstr>6502 Microprocessor </vt:lpstr>
      <vt:lpstr>NSC Micro-processor </vt:lpstr>
      <vt:lpstr>Clock Rate of 8085, 6502, and NSC Microprocessor</vt:lpstr>
      <vt:lpstr>More Compare of 8085 , 6502 and NSC Microprocessor </vt:lpstr>
      <vt:lpstr>Comparison Chart</vt:lpstr>
      <vt:lpstr>Analysis</vt:lpstr>
      <vt:lpstr>Conclusion</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Study of 8085, 6502, And NSC  Microprocessors</dc:title>
  <dc:creator>Ripa Biba</dc:creator>
  <cp:lastModifiedBy>Ripa Biba</cp:lastModifiedBy>
  <cp:revision>13</cp:revision>
  <dcterms:modified xsi:type="dcterms:W3CDTF">2021-09-21T10:20:38Z</dcterms:modified>
</cp:coreProperties>
</file>