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Slab"/>
      <p:regular r:id="rId27"/>
      <p:bold r:id="rId28"/>
    </p:embeddedFont>
    <p:embeddedFont>
      <p:font typeface="Raleway"/>
      <p:regular r:id="rId29"/>
      <p:bold r:id="rId30"/>
      <p:italic r:id="rId31"/>
      <p:boldItalic r:id="rId32"/>
    </p:embeddedFont>
    <p:embeddedFont>
      <p:font typeface="Roboto"/>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37f2db6de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37f2db6d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37f2db6de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37f2db6d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37f2db6de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37f2db6d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37f2db6de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37f2db6d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361ddc581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361ddc58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361ddc581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361ddc58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37f2db6de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37f2db6d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37f2db6de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37f2db6d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361ddc58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361ddc58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361ddc581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361ddc58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361ddc581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361ddc58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37f2db6de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37f2db6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37f2db6d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37f2db6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00" y="630225"/>
            <a:ext cx="91440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CSE 707 </a:t>
            </a:r>
            <a:endParaRPr/>
          </a:p>
          <a:p>
            <a:pPr indent="0" lvl="0" marL="0" rtl="0" algn="l">
              <a:spcBef>
                <a:spcPts val="0"/>
              </a:spcBef>
              <a:spcAft>
                <a:spcPts val="0"/>
              </a:spcAft>
              <a:buNone/>
            </a:pPr>
            <a:r>
              <a:rPr lang="en" sz="4600"/>
              <a:t>Distributed </a:t>
            </a:r>
            <a:r>
              <a:rPr lang="en" sz="4600"/>
              <a:t>Computing </a:t>
            </a:r>
            <a:r>
              <a:rPr lang="en" sz="4600"/>
              <a:t>Systems </a:t>
            </a:r>
            <a:endParaRPr sz="4600"/>
          </a:p>
        </p:txBody>
      </p:sp>
      <p:sp>
        <p:nvSpPr>
          <p:cNvPr id="73" name="Google Shape;73;p13"/>
          <p:cNvSpPr txBox="1"/>
          <p:nvPr>
            <p:ph idx="1" type="subTitle"/>
          </p:nvPr>
        </p:nvSpPr>
        <p:spPr>
          <a:xfrm>
            <a:off x="2547500" y="2852500"/>
            <a:ext cx="6331500" cy="1605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400"/>
              <a:t>Ripa Sarkar</a:t>
            </a:r>
            <a:endParaRPr sz="2400"/>
          </a:p>
          <a:p>
            <a:pPr indent="0" lvl="0" marL="0" rtl="0" algn="r">
              <a:spcBef>
                <a:spcPts val="0"/>
              </a:spcBef>
              <a:spcAft>
                <a:spcPts val="0"/>
              </a:spcAft>
              <a:buNone/>
            </a:pPr>
            <a:r>
              <a:rPr lang="en" sz="2400"/>
              <a:t>ID: 23366009</a:t>
            </a:r>
            <a:endParaRPr sz="2400"/>
          </a:p>
          <a:p>
            <a:pPr indent="0" lvl="0" marL="0" rtl="0" algn="r">
              <a:spcBef>
                <a:spcPts val="0"/>
              </a:spcBef>
              <a:spcAft>
                <a:spcPts val="0"/>
              </a:spcAft>
              <a:buNone/>
            </a:pPr>
            <a:r>
              <a:rPr lang="en" sz="2400"/>
              <a:t>Team No: 41</a:t>
            </a:r>
            <a:endParaRPr sz="2400"/>
          </a:p>
        </p:txBody>
      </p:sp>
      <p:sp>
        <p:nvSpPr>
          <p:cNvPr id="74" name="Google Shape;74;p13"/>
          <p:cNvSpPr txBox="1"/>
          <p:nvPr/>
        </p:nvSpPr>
        <p:spPr>
          <a:xfrm>
            <a:off x="179700" y="2672825"/>
            <a:ext cx="6468600" cy="109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Lato"/>
                <a:ea typeface="Lato"/>
                <a:cs typeface="Lato"/>
                <a:sym typeface="Lato"/>
              </a:rPr>
              <a:t>Course Instructor: </a:t>
            </a:r>
            <a:r>
              <a:rPr lang="en" sz="1950">
                <a:solidFill>
                  <a:schemeClr val="lt1"/>
                </a:solidFill>
              </a:rPr>
              <a:t>Annajiat Alim Rasel</a:t>
            </a:r>
            <a:endParaRPr sz="1950">
              <a:solidFill>
                <a:schemeClr val="lt1"/>
              </a:solidFill>
            </a:endParaRPr>
          </a:p>
          <a:p>
            <a:pPr indent="0" lvl="0" marL="0" rtl="0" algn="l">
              <a:spcBef>
                <a:spcPts val="0"/>
              </a:spcBef>
              <a:spcAft>
                <a:spcPts val="0"/>
              </a:spcAft>
              <a:buNone/>
            </a:pPr>
            <a:r>
              <a:rPr lang="en" sz="1900">
                <a:solidFill>
                  <a:schemeClr val="lt1"/>
                </a:solidFill>
                <a:latin typeface="Roboto Slab"/>
                <a:ea typeface="Roboto Slab"/>
                <a:cs typeface="Roboto Slab"/>
                <a:sym typeface="Roboto Slab"/>
              </a:rPr>
              <a:t>Mehnaz Ara Faizul (ST)</a:t>
            </a:r>
            <a:endParaRPr sz="1900">
              <a:solidFill>
                <a:schemeClr val="lt1"/>
              </a:solidFill>
              <a:latin typeface="Roboto Slab"/>
              <a:ea typeface="Roboto Slab"/>
              <a:cs typeface="Roboto Slab"/>
              <a:sym typeface="Roboto Slab"/>
            </a:endParaRPr>
          </a:p>
          <a:p>
            <a:pPr indent="0" lvl="0" marL="0" rtl="0" algn="l">
              <a:spcBef>
                <a:spcPts val="0"/>
              </a:spcBef>
              <a:spcAft>
                <a:spcPts val="0"/>
              </a:spcAft>
              <a:buClr>
                <a:schemeClr val="dk2"/>
              </a:buClr>
              <a:buSzPts val="2400"/>
              <a:buFont typeface="Arial"/>
              <a:buNone/>
            </a:pPr>
            <a:r>
              <a:rPr lang="en" sz="1900">
                <a:solidFill>
                  <a:schemeClr val="lt1"/>
                </a:solidFill>
                <a:latin typeface="Roboto Slab"/>
                <a:ea typeface="Roboto Slab"/>
                <a:cs typeface="Roboto Slab"/>
                <a:sym typeface="Roboto Slab"/>
              </a:rPr>
              <a:t>Humaion Kabir Mehedi (RA)</a:t>
            </a:r>
            <a:endParaRPr sz="195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2"/>
          <p:cNvPicPr preferRelativeResize="0"/>
          <p:nvPr/>
        </p:nvPicPr>
        <p:blipFill>
          <a:blip r:embed="rId3">
            <a:alphaModFix/>
          </a:blip>
          <a:stretch>
            <a:fillRect/>
          </a:stretch>
        </p:blipFill>
        <p:spPr>
          <a:xfrm>
            <a:off x="2946100" y="657175"/>
            <a:ext cx="5172075" cy="2895600"/>
          </a:xfrm>
          <a:prstGeom prst="rect">
            <a:avLst/>
          </a:prstGeom>
          <a:noFill/>
          <a:ln>
            <a:noFill/>
          </a:ln>
        </p:spPr>
      </p:pic>
      <p:sp>
        <p:nvSpPr>
          <p:cNvPr id="127" name="Google Shape;127;p22"/>
          <p:cNvSpPr txBox="1"/>
          <p:nvPr/>
        </p:nvSpPr>
        <p:spPr>
          <a:xfrm>
            <a:off x="3387225" y="3867650"/>
            <a:ext cx="5013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Lato"/>
                <a:ea typeface="Lato"/>
                <a:cs typeface="Lato"/>
                <a:sym typeface="Lato"/>
              </a:rPr>
              <a:t>Figure 2: Federated learning in medical imaging.</a:t>
            </a:r>
            <a:endParaRPr sz="1600">
              <a:solidFill>
                <a:schemeClr val="dk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3343725" y="2849400"/>
            <a:ext cx="5013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Lato"/>
                <a:ea typeface="Lato"/>
                <a:cs typeface="Lato"/>
                <a:sym typeface="Lato"/>
              </a:rPr>
              <a:t>Table 1: Dataset characteristics at each client.</a:t>
            </a:r>
            <a:endParaRPr sz="1600">
              <a:solidFill>
                <a:schemeClr val="dk2"/>
              </a:solidFill>
              <a:latin typeface="Lato"/>
              <a:ea typeface="Lato"/>
              <a:cs typeface="Lato"/>
              <a:sym typeface="Lato"/>
            </a:endParaRPr>
          </a:p>
        </p:txBody>
      </p:sp>
      <p:pic>
        <p:nvPicPr>
          <p:cNvPr id="133" name="Google Shape;133;p23"/>
          <p:cNvPicPr preferRelativeResize="0"/>
          <p:nvPr/>
        </p:nvPicPr>
        <p:blipFill>
          <a:blip r:embed="rId3">
            <a:alphaModFix/>
          </a:blip>
          <a:stretch>
            <a:fillRect/>
          </a:stretch>
        </p:blipFill>
        <p:spPr>
          <a:xfrm>
            <a:off x="2255825" y="1005300"/>
            <a:ext cx="6770574" cy="1359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nvSpPr>
        <p:spPr>
          <a:xfrm>
            <a:off x="2247100" y="3484725"/>
            <a:ext cx="6657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Lato"/>
                <a:ea typeface="Lato"/>
                <a:cs typeface="Lato"/>
                <a:sym typeface="Lato"/>
              </a:rPr>
              <a:t>Figure 3: Class distribution at different client sites as a fraction of their total data.</a:t>
            </a:r>
            <a:endParaRPr sz="1600">
              <a:solidFill>
                <a:schemeClr val="dk2"/>
              </a:solidFill>
              <a:latin typeface="Lato"/>
              <a:ea typeface="Lato"/>
              <a:cs typeface="Lato"/>
              <a:sym typeface="Lato"/>
            </a:endParaRPr>
          </a:p>
        </p:txBody>
      </p:sp>
      <p:pic>
        <p:nvPicPr>
          <p:cNvPr id="139" name="Google Shape;139;p24"/>
          <p:cNvPicPr preferRelativeResize="0"/>
          <p:nvPr/>
        </p:nvPicPr>
        <p:blipFill>
          <a:blip r:embed="rId3">
            <a:alphaModFix/>
          </a:blip>
          <a:stretch>
            <a:fillRect/>
          </a:stretch>
        </p:blipFill>
        <p:spPr>
          <a:xfrm>
            <a:off x="2043450" y="822525"/>
            <a:ext cx="6937324" cy="217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nvSpPr>
        <p:spPr>
          <a:xfrm>
            <a:off x="3387225" y="3867650"/>
            <a:ext cx="5013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Lato"/>
                <a:ea typeface="Lato"/>
                <a:cs typeface="Lato"/>
                <a:sym typeface="Lato"/>
              </a:rPr>
              <a:t>Figure 4: Intensity distribution at different sites.</a:t>
            </a:r>
            <a:endParaRPr sz="1600">
              <a:solidFill>
                <a:schemeClr val="dk2"/>
              </a:solidFill>
              <a:latin typeface="Lato"/>
              <a:ea typeface="Lato"/>
              <a:cs typeface="Lato"/>
              <a:sym typeface="Lato"/>
            </a:endParaRPr>
          </a:p>
        </p:txBody>
      </p:sp>
      <p:pic>
        <p:nvPicPr>
          <p:cNvPr id="145" name="Google Shape;145;p25"/>
          <p:cNvPicPr preferRelativeResize="0"/>
          <p:nvPr/>
        </p:nvPicPr>
        <p:blipFill>
          <a:blip r:embed="rId3">
            <a:alphaModFix/>
          </a:blip>
          <a:stretch>
            <a:fillRect/>
          </a:stretch>
        </p:blipFill>
        <p:spPr>
          <a:xfrm>
            <a:off x="2222700" y="639775"/>
            <a:ext cx="6682350" cy="2888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243025"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Classification Model &amp; Implementation  </a:t>
            </a:r>
            <a:endParaRPr sz="1700">
              <a:solidFill>
                <a:schemeClr val="dk2"/>
              </a:solidFill>
              <a:latin typeface="Roboto"/>
              <a:ea typeface="Roboto"/>
              <a:cs typeface="Roboto"/>
              <a:sym typeface="Roboto"/>
            </a:endParaRPr>
          </a:p>
          <a:p>
            <a:pPr indent="0" lvl="0" marL="0" rtl="0" algn="ctr">
              <a:spcBef>
                <a:spcPts val="0"/>
              </a:spcBef>
              <a:spcAft>
                <a:spcPts val="0"/>
              </a:spcAft>
              <a:buNone/>
            </a:pPr>
            <a:r>
              <a:t/>
            </a:r>
            <a:endParaRPr/>
          </a:p>
        </p:txBody>
      </p:sp>
      <p:sp>
        <p:nvSpPr>
          <p:cNvPr id="151" name="Google Shape;151;p26"/>
          <p:cNvSpPr txBox="1"/>
          <p:nvPr>
            <p:ph idx="2" type="body"/>
          </p:nvPr>
        </p:nvSpPr>
        <p:spPr>
          <a:xfrm>
            <a:off x="4894575" y="600675"/>
            <a:ext cx="4204500" cy="36951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AutoNum type="arabicPeriod"/>
            </a:pPr>
            <a:r>
              <a:rPr b="1" lang="en" sz="2000">
                <a:latin typeface="Roboto"/>
                <a:ea typeface="Roboto"/>
                <a:cs typeface="Roboto"/>
                <a:sym typeface="Roboto"/>
              </a:rPr>
              <a:t>Model Details:</a:t>
            </a:r>
            <a:endParaRPr b="1" sz="2000">
              <a:latin typeface="Roboto"/>
              <a:ea typeface="Roboto"/>
              <a:cs typeface="Roboto"/>
              <a:sym typeface="Roboto"/>
            </a:endParaRPr>
          </a:p>
          <a:p>
            <a:pPr indent="-355600" lvl="1" marL="914400" rtl="0" algn="l">
              <a:spcBef>
                <a:spcPts val="0"/>
              </a:spcBef>
              <a:spcAft>
                <a:spcPts val="0"/>
              </a:spcAft>
              <a:buSzPts val="2000"/>
              <a:buFont typeface="Roboto"/>
              <a:buAutoNum type="alphaLcPeriod"/>
            </a:pPr>
            <a:r>
              <a:rPr lang="en" sz="2000">
                <a:latin typeface="Roboto"/>
                <a:ea typeface="Roboto"/>
                <a:cs typeface="Roboto"/>
                <a:sym typeface="Roboto"/>
              </a:rPr>
              <a:t>DenseNet-121 for breast density classification.</a:t>
            </a:r>
            <a:endParaRPr sz="2000">
              <a:latin typeface="Roboto"/>
              <a:ea typeface="Roboto"/>
              <a:cs typeface="Roboto"/>
              <a:sym typeface="Roboto"/>
            </a:endParaRPr>
          </a:p>
          <a:p>
            <a:pPr indent="-355600" lvl="1" marL="914400" rtl="0" algn="l">
              <a:spcBef>
                <a:spcPts val="0"/>
              </a:spcBef>
              <a:spcAft>
                <a:spcPts val="0"/>
              </a:spcAft>
              <a:buSzPts val="2000"/>
              <a:buFont typeface="Roboto"/>
              <a:buAutoNum type="alphaLcPeriod"/>
            </a:pPr>
            <a:r>
              <a:rPr lang="en" sz="2000">
                <a:latin typeface="Roboto"/>
                <a:ea typeface="Roboto"/>
                <a:cs typeface="Roboto"/>
                <a:sym typeface="Roboto"/>
              </a:rPr>
              <a:t>Four BI-RADS categories.</a:t>
            </a:r>
            <a:endParaRPr sz="2000">
              <a:latin typeface="Roboto"/>
              <a:ea typeface="Roboto"/>
              <a:cs typeface="Roboto"/>
              <a:sym typeface="Roboto"/>
            </a:endParaRPr>
          </a:p>
          <a:p>
            <a:pPr indent="-355600" lvl="0" marL="457200" rtl="0" algn="l">
              <a:spcBef>
                <a:spcPts val="0"/>
              </a:spcBef>
              <a:spcAft>
                <a:spcPts val="0"/>
              </a:spcAft>
              <a:buSzPts val="2000"/>
              <a:buFont typeface="Roboto"/>
              <a:buAutoNum type="arabicPeriod"/>
            </a:pPr>
            <a:r>
              <a:rPr b="1" lang="en" sz="2000">
                <a:latin typeface="Roboto"/>
                <a:ea typeface="Roboto"/>
                <a:cs typeface="Roboto"/>
                <a:sym typeface="Roboto"/>
              </a:rPr>
              <a:t>Data Processing:</a:t>
            </a:r>
            <a:endParaRPr b="1" sz="2000">
              <a:latin typeface="Roboto"/>
              <a:ea typeface="Roboto"/>
              <a:cs typeface="Roboto"/>
              <a:sym typeface="Roboto"/>
            </a:endParaRPr>
          </a:p>
          <a:p>
            <a:pPr indent="-355600" lvl="1" marL="914400" rtl="0" algn="l">
              <a:spcBef>
                <a:spcPts val="0"/>
              </a:spcBef>
              <a:spcAft>
                <a:spcPts val="0"/>
              </a:spcAft>
              <a:buSzPts val="2000"/>
              <a:buFont typeface="Roboto"/>
              <a:buAutoNum type="alphaLcPeriod"/>
            </a:pPr>
            <a:r>
              <a:rPr lang="en" sz="2000">
                <a:latin typeface="Roboto"/>
                <a:ea typeface="Roboto"/>
                <a:cs typeface="Roboto"/>
                <a:sym typeface="Roboto"/>
              </a:rPr>
              <a:t>Normalization and resampling.</a:t>
            </a:r>
            <a:endParaRPr sz="2000">
              <a:latin typeface="Roboto"/>
              <a:ea typeface="Roboto"/>
              <a:cs typeface="Roboto"/>
              <a:sym typeface="Roboto"/>
            </a:endParaRPr>
          </a:p>
          <a:p>
            <a:pPr indent="-355600" lvl="1" marL="914400" rtl="0" algn="l">
              <a:spcBef>
                <a:spcPts val="0"/>
              </a:spcBef>
              <a:spcAft>
                <a:spcPts val="0"/>
              </a:spcAft>
              <a:buSzPts val="2000"/>
              <a:buFont typeface="Roboto"/>
              <a:buAutoNum type="alphaLcPeriod"/>
            </a:pPr>
            <a:r>
              <a:rPr lang="en" sz="2000">
                <a:latin typeface="Roboto"/>
                <a:ea typeface="Roboto"/>
                <a:cs typeface="Roboto"/>
                <a:sym typeface="Roboto"/>
              </a:rPr>
              <a:t>Patient-level prediction.</a:t>
            </a:r>
            <a:endParaRPr sz="2000">
              <a:latin typeface="Roboto"/>
              <a:ea typeface="Roboto"/>
              <a:cs typeface="Roboto"/>
              <a:sym typeface="Roboto"/>
            </a:endParaRPr>
          </a:p>
          <a:p>
            <a:pPr indent="-355600" lvl="0" marL="457200" rtl="0" algn="l">
              <a:spcBef>
                <a:spcPts val="0"/>
              </a:spcBef>
              <a:spcAft>
                <a:spcPts val="0"/>
              </a:spcAft>
              <a:buSzPts val="2000"/>
              <a:buFont typeface="Roboto"/>
              <a:buAutoNum type="arabicPeriod"/>
            </a:pPr>
            <a:r>
              <a:rPr b="1" lang="en" sz="2000">
                <a:latin typeface="Roboto"/>
                <a:ea typeface="Roboto"/>
                <a:cs typeface="Roboto"/>
                <a:sym typeface="Roboto"/>
              </a:rPr>
              <a:t>Training Details:</a:t>
            </a:r>
            <a:endParaRPr b="1" sz="2000">
              <a:latin typeface="Roboto"/>
              <a:ea typeface="Roboto"/>
              <a:cs typeface="Roboto"/>
              <a:sym typeface="Roboto"/>
            </a:endParaRPr>
          </a:p>
          <a:p>
            <a:pPr indent="-355600" lvl="1" marL="914400" rtl="0" algn="l">
              <a:spcBef>
                <a:spcPts val="0"/>
              </a:spcBef>
              <a:spcAft>
                <a:spcPts val="0"/>
              </a:spcAft>
              <a:buSzPts val="2000"/>
              <a:buFont typeface="Roboto"/>
              <a:buAutoNum type="alphaLcPeriod"/>
            </a:pPr>
            <a:r>
              <a:rPr lang="en" sz="2000">
                <a:latin typeface="Roboto"/>
                <a:ea typeface="Roboto"/>
                <a:cs typeface="Roboto"/>
                <a:sym typeface="Roboto"/>
              </a:rPr>
              <a:t>FL training for 300 rounds.</a:t>
            </a:r>
            <a:endParaRPr sz="2000">
              <a:latin typeface="Roboto"/>
              <a:ea typeface="Roboto"/>
              <a:cs typeface="Roboto"/>
              <a:sym typeface="Roboto"/>
            </a:endParaRPr>
          </a:p>
          <a:p>
            <a:pPr indent="-355600" lvl="1" marL="914400" rtl="0" algn="l">
              <a:spcBef>
                <a:spcPts val="0"/>
              </a:spcBef>
              <a:spcAft>
                <a:spcPts val="0"/>
              </a:spcAft>
              <a:buSzPts val="2000"/>
              <a:buFont typeface="Roboto"/>
              <a:buAutoNum type="alphaLcPeriod"/>
            </a:pPr>
            <a:r>
              <a:rPr lang="en" sz="2000">
                <a:latin typeface="Roboto"/>
                <a:ea typeface="Roboto"/>
                <a:cs typeface="Roboto"/>
                <a:sym typeface="Roboto"/>
              </a:rPr>
              <a:t>Local fine-tuning after FL.</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231800" y="21372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Evaluation Metric</a:t>
            </a:r>
            <a:endParaRPr sz="5200">
              <a:solidFill>
                <a:schemeClr val="dk2"/>
              </a:solidFill>
              <a:latin typeface="Roboto"/>
              <a:ea typeface="Roboto"/>
              <a:cs typeface="Roboto"/>
              <a:sym typeface="Roboto"/>
            </a:endParaRPr>
          </a:p>
          <a:p>
            <a:pPr indent="0" lvl="0" marL="0" rtl="0" algn="ctr">
              <a:spcBef>
                <a:spcPts val="0"/>
              </a:spcBef>
              <a:spcAft>
                <a:spcPts val="0"/>
              </a:spcAft>
              <a:buNone/>
            </a:pPr>
            <a:r>
              <a:rPr lang="en"/>
              <a:t>  </a:t>
            </a:r>
            <a:endParaRPr sz="1700">
              <a:solidFill>
                <a:schemeClr val="dk2"/>
              </a:solidFill>
              <a:latin typeface="Roboto"/>
              <a:ea typeface="Roboto"/>
              <a:cs typeface="Roboto"/>
              <a:sym typeface="Roboto"/>
            </a:endParaRPr>
          </a:p>
          <a:p>
            <a:pPr indent="0" lvl="0" marL="0" rtl="0" algn="ctr">
              <a:spcBef>
                <a:spcPts val="0"/>
              </a:spcBef>
              <a:spcAft>
                <a:spcPts val="0"/>
              </a:spcAft>
              <a:buNone/>
            </a:pPr>
            <a:r>
              <a:t/>
            </a:r>
            <a:endParaRPr/>
          </a:p>
        </p:txBody>
      </p:sp>
      <p:sp>
        <p:nvSpPr>
          <p:cNvPr id="157" name="Google Shape;157;p27"/>
          <p:cNvSpPr txBox="1"/>
          <p:nvPr>
            <p:ph idx="2" type="body"/>
          </p:nvPr>
        </p:nvSpPr>
        <p:spPr>
          <a:xfrm>
            <a:off x="4894575" y="600675"/>
            <a:ext cx="4204500" cy="3695100"/>
          </a:xfrm>
          <a:prstGeom prst="rect">
            <a:avLst/>
          </a:prstGeom>
        </p:spPr>
        <p:txBody>
          <a:bodyPr anchorCtr="0" anchor="ctr" bIns="91425" lIns="91425" spcFirstLastPara="1" rIns="91425" wrap="square" tIns="91425">
            <a:noAutofit/>
          </a:bodyPr>
          <a:lstStyle/>
          <a:p>
            <a:pPr indent="-342900" lvl="0" marL="457200" rtl="0" algn="just">
              <a:spcBef>
                <a:spcPts val="0"/>
              </a:spcBef>
              <a:spcAft>
                <a:spcPts val="0"/>
              </a:spcAft>
              <a:buSzPts val="1800"/>
              <a:buFont typeface="Roboto"/>
              <a:buAutoNum type="arabicPeriod"/>
            </a:pPr>
            <a:r>
              <a:rPr b="1" lang="en">
                <a:latin typeface="Roboto"/>
                <a:ea typeface="Roboto"/>
                <a:cs typeface="Roboto"/>
                <a:sym typeface="Roboto"/>
              </a:rPr>
              <a:t>Kappa Score:</a:t>
            </a:r>
            <a:endParaRPr b="1">
              <a:latin typeface="Roboto"/>
              <a:ea typeface="Roboto"/>
              <a:cs typeface="Roboto"/>
              <a:sym typeface="Roboto"/>
            </a:endParaRPr>
          </a:p>
          <a:p>
            <a:pPr indent="-342900" lvl="1" marL="914400" rtl="0" algn="just">
              <a:spcBef>
                <a:spcPts val="0"/>
              </a:spcBef>
              <a:spcAft>
                <a:spcPts val="0"/>
              </a:spcAft>
              <a:buSzPts val="1800"/>
              <a:buFont typeface="Roboto"/>
              <a:buAutoNum type="alphaLcPeriod"/>
            </a:pPr>
            <a:r>
              <a:rPr lang="en" sz="1800">
                <a:latin typeface="Roboto"/>
                <a:ea typeface="Roboto"/>
                <a:cs typeface="Roboto"/>
                <a:sym typeface="Roboto"/>
              </a:rPr>
              <a:t>Cohen’s linear weighted kappa used.</a:t>
            </a:r>
            <a:endParaRPr sz="1800">
              <a:latin typeface="Roboto"/>
              <a:ea typeface="Roboto"/>
              <a:cs typeface="Roboto"/>
              <a:sym typeface="Roboto"/>
            </a:endParaRPr>
          </a:p>
          <a:p>
            <a:pPr indent="-342900" lvl="1" marL="914400" rtl="0" algn="just">
              <a:spcBef>
                <a:spcPts val="0"/>
              </a:spcBef>
              <a:spcAft>
                <a:spcPts val="0"/>
              </a:spcAft>
              <a:buSzPts val="1800"/>
              <a:buFont typeface="Roboto"/>
              <a:buAutoNum type="alphaLcPeriod"/>
            </a:pPr>
            <a:r>
              <a:rPr lang="en" sz="1800">
                <a:latin typeface="Roboto"/>
                <a:ea typeface="Roboto"/>
                <a:cs typeface="Roboto"/>
                <a:sym typeface="Roboto"/>
              </a:rPr>
              <a:t>Evaluation against radiologists' ground truth.</a:t>
            </a:r>
            <a:endParaRPr sz="1800">
              <a:latin typeface="Roboto"/>
              <a:ea typeface="Roboto"/>
              <a:cs typeface="Roboto"/>
              <a:sym typeface="Roboto"/>
            </a:endParaRPr>
          </a:p>
          <a:p>
            <a:pPr indent="-342900" lvl="0" marL="457200" rtl="0" algn="just">
              <a:spcBef>
                <a:spcPts val="0"/>
              </a:spcBef>
              <a:spcAft>
                <a:spcPts val="0"/>
              </a:spcAft>
              <a:buSzPts val="1800"/>
              <a:buFont typeface="Roboto"/>
              <a:buAutoNum type="arabicPeriod"/>
            </a:pPr>
            <a:r>
              <a:rPr b="1" lang="en">
                <a:latin typeface="Roboto"/>
                <a:ea typeface="Roboto"/>
                <a:cs typeface="Roboto"/>
                <a:sym typeface="Roboto"/>
              </a:rPr>
              <a:t>Performance Metrics:</a:t>
            </a:r>
            <a:endParaRPr b="1">
              <a:latin typeface="Roboto"/>
              <a:ea typeface="Roboto"/>
              <a:cs typeface="Roboto"/>
              <a:sym typeface="Roboto"/>
            </a:endParaRPr>
          </a:p>
          <a:p>
            <a:pPr indent="-342900" lvl="1" marL="914400" rtl="0" algn="just">
              <a:spcBef>
                <a:spcPts val="0"/>
              </a:spcBef>
              <a:spcAft>
                <a:spcPts val="0"/>
              </a:spcAft>
              <a:buSzPts val="1800"/>
              <a:buFont typeface="Roboto"/>
              <a:buAutoNum type="alphaLcPeriod"/>
            </a:pPr>
            <a:r>
              <a:rPr lang="en" sz="1800">
                <a:latin typeface="Roboto"/>
                <a:ea typeface="Roboto"/>
                <a:cs typeface="Roboto"/>
                <a:sym typeface="Roboto"/>
              </a:rPr>
              <a:t>Locally best models compared before and after FL.</a:t>
            </a:r>
            <a:endParaRPr sz="1800">
              <a:latin typeface="Roboto"/>
              <a:ea typeface="Roboto"/>
              <a:cs typeface="Roboto"/>
              <a:sym typeface="Roboto"/>
            </a:endParaRPr>
          </a:p>
          <a:p>
            <a:pPr indent="-342900" lvl="1" marL="914400" rtl="0" algn="just">
              <a:spcBef>
                <a:spcPts val="0"/>
              </a:spcBef>
              <a:spcAft>
                <a:spcPts val="0"/>
              </a:spcAft>
              <a:buSzPts val="1800"/>
              <a:buFont typeface="Roboto"/>
              <a:buAutoNum type="alphaLcPeriod"/>
            </a:pPr>
            <a:r>
              <a:rPr lang="en" sz="1800">
                <a:latin typeface="Roboto"/>
                <a:ea typeface="Roboto"/>
                <a:cs typeface="Roboto"/>
                <a:sym typeface="Roboto"/>
              </a:rPr>
              <a:t>Interpretation of kappa scores.</a:t>
            </a:r>
            <a:endParaRPr b="1" sz="26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endParaRPr sz="1700">
              <a:latin typeface="Roboto"/>
              <a:ea typeface="Roboto"/>
              <a:cs typeface="Roboto"/>
              <a:sym typeface="Roboto"/>
            </a:endParaRPr>
          </a:p>
          <a:p>
            <a:pPr indent="0" lvl="0" marL="0" rtl="0" algn="l">
              <a:spcBef>
                <a:spcPts val="0"/>
              </a:spcBef>
              <a:spcAft>
                <a:spcPts val="0"/>
              </a:spcAft>
              <a:buNone/>
            </a:pPr>
            <a:r>
              <a:t/>
            </a:r>
            <a:endParaRPr/>
          </a:p>
        </p:txBody>
      </p:sp>
      <p:sp>
        <p:nvSpPr>
          <p:cNvPr id="163" name="Google Shape;163;p28"/>
          <p:cNvSpPr txBox="1"/>
          <p:nvPr>
            <p:ph idx="1" type="body"/>
          </p:nvPr>
        </p:nvSpPr>
        <p:spPr>
          <a:xfrm>
            <a:off x="2400250" y="1527325"/>
            <a:ext cx="6743700" cy="2686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solidFill>
                  <a:schemeClr val="dk1"/>
                </a:solidFill>
                <a:latin typeface="Roboto"/>
                <a:ea typeface="Roboto"/>
                <a:cs typeface="Roboto"/>
                <a:sym typeface="Roboto"/>
              </a:rPr>
              <a:t>Performance Comparison:</a:t>
            </a:r>
            <a:endParaRPr b="1" sz="2000">
              <a:solidFill>
                <a:schemeClr val="dk1"/>
              </a:solidFill>
              <a:latin typeface="Roboto"/>
              <a:ea typeface="Roboto"/>
              <a:cs typeface="Roboto"/>
              <a:sym typeface="Roboto"/>
            </a:endParaRPr>
          </a:p>
          <a:p>
            <a:pPr indent="-355600" lvl="0" marL="457200" rtl="0" algn="l">
              <a:spcBef>
                <a:spcPts val="1500"/>
              </a:spcBef>
              <a:spcAft>
                <a:spcPts val="0"/>
              </a:spcAft>
              <a:buClr>
                <a:srgbClr val="374151"/>
              </a:buClr>
              <a:buSzPts val="2000"/>
              <a:buFont typeface="Roboto"/>
              <a:buChar char="●"/>
            </a:pPr>
            <a:r>
              <a:rPr lang="en" sz="2000">
                <a:solidFill>
                  <a:srgbClr val="374151"/>
                </a:solidFill>
                <a:latin typeface="Roboto"/>
                <a:ea typeface="Roboto"/>
                <a:cs typeface="Roboto"/>
                <a:sym typeface="Roboto"/>
              </a:rPr>
              <a:t>Locally best models' performance before and after FL.</a:t>
            </a:r>
            <a:endParaRPr sz="2000">
              <a:solidFill>
                <a:srgbClr val="374151"/>
              </a:solidFill>
              <a:latin typeface="Roboto"/>
              <a:ea typeface="Roboto"/>
              <a:cs typeface="Roboto"/>
              <a:sym typeface="Roboto"/>
            </a:endParaRPr>
          </a:p>
          <a:p>
            <a:pPr indent="-355600" lvl="0" marL="457200" rtl="0" algn="l">
              <a:spcBef>
                <a:spcPts val="0"/>
              </a:spcBef>
              <a:spcAft>
                <a:spcPts val="0"/>
              </a:spcAft>
              <a:buClr>
                <a:srgbClr val="374151"/>
              </a:buClr>
              <a:buSzPts val="2000"/>
              <a:buFont typeface="Roboto"/>
              <a:buChar char="●"/>
            </a:pPr>
            <a:r>
              <a:rPr lang="en" sz="2000">
                <a:solidFill>
                  <a:srgbClr val="374151"/>
                </a:solidFill>
                <a:latin typeface="Roboto"/>
                <a:ea typeface="Roboto"/>
                <a:cs typeface="Roboto"/>
                <a:sym typeface="Roboto"/>
              </a:rPr>
              <a:t>6.3% relative improvement on average.</a:t>
            </a:r>
            <a:endParaRPr sz="2000">
              <a:solidFill>
                <a:srgbClr val="374151"/>
              </a:solidFill>
              <a:latin typeface="Roboto"/>
              <a:ea typeface="Roboto"/>
              <a:cs typeface="Roboto"/>
              <a:sym typeface="Roboto"/>
            </a:endParaRPr>
          </a:p>
          <a:p>
            <a:pPr indent="-355600" lvl="0" marL="457200" rtl="0" algn="l">
              <a:spcBef>
                <a:spcPts val="0"/>
              </a:spcBef>
              <a:spcAft>
                <a:spcPts val="0"/>
              </a:spcAft>
              <a:buClr>
                <a:srgbClr val="374151"/>
              </a:buClr>
              <a:buSzPts val="2000"/>
              <a:buFont typeface="Roboto"/>
              <a:buChar char="●"/>
            </a:pPr>
            <a:r>
              <a:rPr lang="en" sz="2000">
                <a:solidFill>
                  <a:srgbClr val="374151"/>
                </a:solidFill>
                <a:latin typeface="Roboto"/>
                <a:ea typeface="Roboto"/>
                <a:cs typeface="Roboto"/>
                <a:sym typeface="Roboto"/>
              </a:rPr>
              <a:t>45.8% improvement in generalizability.</a:t>
            </a:r>
            <a:endParaRPr b="1" sz="2400">
              <a:solidFill>
                <a:srgbClr val="374151"/>
              </a:solidFill>
              <a:latin typeface="Roboto"/>
              <a:ea typeface="Roboto"/>
              <a:cs typeface="Roboto"/>
              <a:sym typeface="Roboto"/>
            </a:endParaRPr>
          </a:p>
          <a:p>
            <a:pPr indent="0" lvl="0" marL="0" rtl="0" algn="l">
              <a:spcBef>
                <a:spcPts val="0"/>
              </a:spcBef>
              <a:spcAft>
                <a:spcPts val="160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endParaRPr sz="1700">
              <a:latin typeface="Roboto"/>
              <a:ea typeface="Roboto"/>
              <a:cs typeface="Roboto"/>
              <a:sym typeface="Roboto"/>
            </a:endParaRPr>
          </a:p>
          <a:p>
            <a:pPr indent="0" lvl="0" marL="0" rtl="0" algn="l">
              <a:spcBef>
                <a:spcPts val="0"/>
              </a:spcBef>
              <a:spcAft>
                <a:spcPts val="0"/>
              </a:spcAft>
              <a:buNone/>
            </a:pPr>
            <a:r>
              <a:t/>
            </a:r>
            <a:endParaRPr/>
          </a:p>
        </p:txBody>
      </p:sp>
      <p:sp>
        <p:nvSpPr>
          <p:cNvPr id="169" name="Google Shape;169;p29"/>
          <p:cNvSpPr txBox="1"/>
          <p:nvPr/>
        </p:nvSpPr>
        <p:spPr>
          <a:xfrm>
            <a:off x="2595250" y="3380275"/>
            <a:ext cx="6179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Lato"/>
                <a:ea typeface="Lato"/>
                <a:cs typeface="Lato"/>
                <a:sym typeface="Lato"/>
              </a:rPr>
              <a:t>Table 2: (a) local training data alone and (b) after federated learning</a:t>
            </a:r>
            <a:endParaRPr sz="1600">
              <a:solidFill>
                <a:schemeClr val="dk2"/>
              </a:solidFill>
              <a:latin typeface="Lato"/>
              <a:ea typeface="Lato"/>
              <a:cs typeface="Lato"/>
              <a:sym typeface="Lato"/>
            </a:endParaRPr>
          </a:p>
        </p:txBody>
      </p:sp>
      <p:pic>
        <p:nvPicPr>
          <p:cNvPr id="170" name="Google Shape;170;p29"/>
          <p:cNvPicPr preferRelativeResize="0"/>
          <p:nvPr/>
        </p:nvPicPr>
        <p:blipFill>
          <a:blip r:embed="rId3">
            <a:alphaModFix/>
          </a:blip>
          <a:stretch>
            <a:fillRect/>
          </a:stretch>
        </p:blipFill>
        <p:spPr>
          <a:xfrm>
            <a:off x="2400250" y="1276725"/>
            <a:ext cx="6632449" cy="1903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endParaRPr sz="1700">
              <a:latin typeface="Roboto"/>
              <a:ea typeface="Roboto"/>
              <a:cs typeface="Roboto"/>
              <a:sym typeface="Roboto"/>
            </a:endParaRPr>
          </a:p>
          <a:p>
            <a:pPr indent="0" lvl="0" marL="0" rtl="0" algn="l">
              <a:spcBef>
                <a:spcPts val="0"/>
              </a:spcBef>
              <a:spcAft>
                <a:spcPts val="0"/>
              </a:spcAft>
              <a:buNone/>
            </a:pPr>
            <a:r>
              <a:t/>
            </a:r>
            <a:endParaRPr/>
          </a:p>
        </p:txBody>
      </p:sp>
      <p:pic>
        <p:nvPicPr>
          <p:cNvPr id="176" name="Google Shape;176;p30"/>
          <p:cNvPicPr preferRelativeResize="0"/>
          <p:nvPr/>
        </p:nvPicPr>
        <p:blipFill>
          <a:blip r:embed="rId3">
            <a:alphaModFix/>
          </a:blip>
          <a:stretch>
            <a:fillRect/>
          </a:stretch>
        </p:blipFill>
        <p:spPr>
          <a:xfrm>
            <a:off x="2454050" y="1302825"/>
            <a:ext cx="6321600" cy="2326349"/>
          </a:xfrm>
          <a:prstGeom prst="rect">
            <a:avLst/>
          </a:prstGeom>
          <a:noFill/>
          <a:ln>
            <a:noFill/>
          </a:ln>
        </p:spPr>
      </p:pic>
      <p:sp>
        <p:nvSpPr>
          <p:cNvPr id="177" name="Google Shape;177;p30"/>
          <p:cNvSpPr txBox="1"/>
          <p:nvPr/>
        </p:nvSpPr>
        <p:spPr>
          <a:xfrm>
            <a:off x="3152250" y="3798025"/>
            <a:ext cx="5013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Lato"/>
                <a:ea typeface="Lato"/>
                <a:cs typeface="Lato"/>
                <a:sym typeface="Lato"/>
              </a:rPr>
              <a:t>Figure 5: kappa performance</a:t>
            </a:r>
            <a:endParaRPr sz="1600">
              <a:solidFill>
                <a:schemeClr val="dk2"/>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0" y="1686225"/>
            <a:ext cx="4572000" cy="152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2800"/>
              <a:t>Discussion &amp; Conclusions</a:t>
            </a:r>
            <a:r>
              <a:rPr lang="en"/>
              <a:t> </a:t>
            </a:r>
            <a:endParaRPr sz="5200">
              <a:solidFill>
                <a:schemeClr val="dk2"/>
              </a:solidFill>
              <a:latin typeface="Roboto"/>
              <a:ea typeface="Roboto"/>
              <a:cs typeface="Roboto"/>
              <a:sym typeface="Roboto"/>
            </a:endParaRPr>
          </a:p>
          <a:p>
            <a:pPr indent="0" lvl="0" marL="0" rtl="0" algn="ctr">
              <a:spcBef>
                <a:spcPts val="0"/>
              </a:spcBef>
              <a:spcAft>
                <a:spcPts val="0"/>
              </a:spcAft>
              <a:buNone/>
            </a:pPr>
            <a:r>
              <a:t/>
            </a:r>
            <a:endParaRPr/>
          </a:p>
          <a:p>
            <a:pPr indent="0" lvl="0" marL="0" rtl="0" algn="ctr">
              <a:spcBef>
                <a:spcPts val="0"/>
              </a:spcBef>
              <a:spcAft>
                <a:spcPts val="0"/>
              </a:spcAft>
              <a:buNone/>
            </a:pPr>
            <a:r>
              <a:rPr lang="en"/>
              <a:t>  </a:t>
            </a:r>
            <a:endParaRPr sz="1700">
              <a:solidFill>
                <a:schemeClr val="dk2"/>
              </a:solidFill>
              <a:latin typeface="Roboto"/>
              <a:ea typeface="Roboto"/>
              <a:cs typeface="Roboto"/>
              <a:sym typeface="Roboto"/>
            </a:endParaRPr>
          </a:p>
          <a:p>
            <a:pPr indent="0" lvl="0" marL="0" rtl="0" algn="ctr">
              <a:spcBef>
                <a:spcPts val="0"/>
              </a:spcBef>
              <a:spcAft>
                <a:spcPts val="0"/>
              </a:spcAft>
              <a:buNone/>
            </a:pPr>
            <a:r>
              <a:t/>
            </a:r>
            <a:endParaRPr/>
          </a:p>
        </p:txBody>
      </p:sp>
      <p:sp>
        <p:nvSpPr>
          <p:cNvPr id="183" name="Google Shape;183;p31"/>
          <p:cNvSpPr txBox="1"/>
          <p:nvPr>
            <p:ph idx="2" type="body"/>
          </p:nvPr>
        </p:nvSpPr>
        <p:spPr>
          <a:xfrm>
            <a:off x="4894575" y="600675"/>
            <a:ext cx="4204500" cy="3695100"/>
          </a:xfrm>
          <a:prstGeom prst="rect">
            <a:avLst/>
          </a:prstGeom>
        </p:spPr>
        <p:txBody>
          <a:bodyPr anchorCtr="0" anchor="ctr" bIns="91425" lIns="91425" spcFirstLastPara="1" rIns="91425" wrap="square" tIns="91425">
            <a:noAutofit/>
          </a:bodyPr>
          <a:lstStyle/>
          <a:p>
            <a:pPr indent="-336550" lvl="0" marL="457200" rtl="0" algn="just">
              <a:spcBef>
                <a:spcPts val="0"/>
              </a:spcBef>
              <a:spcAft>
                <a:spcPts val="0"/>
              </a:spcAft>
              <a:buSzPts val="1700"/>
              <a:buFont typeface="Roboto"/>
              <a:buAutoNum type="arabicPeriod"/>
            </a:pPr>
            <a:r>
              <a:rPr b="1" lang="en" sz="1700">
                <a:latin typeface="Roboto"/>
                <a:ea typeface="Roboto"/>
                <a:cs typeface="Roboto"/>
                <a:sym typeface="Roboto"/>
              </a:rPr>
              <a:t>Key Findings:</a:t>
            </a:r>
            <a:endParaRPr b="1" sz="1700">
              <a:latin typeface="Roboto"/>
              <a:ea typeface="Roboto"/>
              <a:cs typeface="Roboto"/>
              <a:sym typeface="Roboto"/>
            </a:endParaRPr>
          </a:p>
          <a:p>
            <a:pPr indent="-336550" lvl="1" marL="914400" rtl="0" algn="just">
              <a:spcBef>
                <a:spcPts val="0"/>
              </a:spcBef>
              <a:spcAft>
                <a:spcPts val="0"/>
              </a:spcAft>
              <a:buSzPts val="1700"/>
              <a:buFont typeface="Roboto"/>
              <a:buAutoNum type="alphaLcPeriod"/>
            </a:pPr>
            <a:r>
              <a:rPr lang="en" sz="1700">
                <a:latin typeface="Roboto"/>
                <a:ea typeface="Roboto"/>
                <a:cs typeface="Roboto"/>
                <a:sym typeface="Roboto"/>
              </a:rPr>
              <a:t>FL achieves more accurate and generalizable models.</a:t>
            </a:r>
            <a:endParaRPr sz="1700">
              <a:latin typeface="Roboto"/>
              <a:ea typeface="Roboto"/>
              <a:cs typeface="Roboto"/>
              <a:sym typeface="Roboto"/>
            </a:endParaRPr>
          </a:p>
          <a:p>
            <a:pPr indent="-336550" lvl="1" marL="914400" rtl="0" algn="just">
              <a:spcBef>
                <a:spcPts val="0"/>
              </a:spcBef>
              <a:spcAft>
                <a:spcPts val="0"/>
              </a:spcAft>
              <a:buSzPts val="1700"/>
              <a:buFont typeface="Roboto"/>
              <a:buAutoNum type="alphaLcPeriod"/>
            </a:pPr>
            <a:r>
              <a:rPr lang="en" sz="1700">
                <a:latin typeface="Roboto"/>
                <a:ea typeface="Roboto"/>
                <a:cs typeface="Roboto"/>
                <a:sym typeface="Roboto"/>
              </a:rPr>
              <a:t>Comparable performance to centralized datasets reported in the literature.</a:t>
            </a:r>
            <a:endParaRPr sz="1700">
              <a:latin typeface="Roboto"/>
              <a:ea typeface="Roboto"/>
              <a:cs typeface="Roboto"/>
              <a:sym typeface="Roboto"/>
            </a:endParaRPr>
          </a:p>
          <a:p>
            <a:pPr indent="-336550" lvl="0" marL="457200" rtl="0" algn="just">
              <a:spcBef>
                <a:spcPts val="0"/>
              </a:spcBef>
              <a:spcAft>
                <a:spcPts val="0"/>
              </a:spcAft>
              <a:buSzPts val="1700"/>
              <a:buFont typeface="Roboto"/>
              <a:buAutoNum type="arabicPeriod"/>
            </a:pPr>
            <a:r>
              <a:rPr b="1" lang="en" sz="1700">
                <a:latin typeface="Roboto"/>
                <a:ea typeface="Roboto"/>
                <a:cs typeface="Roboto"/>
                <a:sym typeface="Roboto"/>
              </a:rPr>
              <a:t>Challenges and Future Work:</a:t>
            </a:r>
            <a:endParaRPr b="1" sz="1700">
              <a:latin typeface="Roboto"/>
              <a:ea typeface="Roboto"/>
              <a:cs typeface="Roboto"/>
              <a:sym typeface="Roboto"/>
            </a:endParaRPr>
          </a:p>
          <a:p>
            <a:pPr indent="-336550" lvl="1" marL="914400" rtl="0" algn="just">
              <a:spcBef>
                <a:spcPts val="0"/>
              </a:spcBef>
              <a:spcAft>
                <a:spcPts val="0"/>
              </a:spcAft>
              <a:buSzPts val="1700"/>
              <a:buFont typeface="Roboto"/>
              <a:buAutoNum type="alphaLcPeriod"/>
            </a:pPr>
            <a:r>
              <a:rPr lang="en" sz="1700">
                <a:latin typeface="Roboto"/>
                <a:ea typeface="Roboto"/>
                <a:cs typeface="Roboto"/>
                <a:sym typeface="Roboto"/>
              </a:rPr>
              <a:t>Data harmonization, domain adaptation, and addressing class imbalance.</a:t>
            </a:r>
            <a:endParaRPr sz="1700">
              <a:latin typeface="Roboto"/>
              <a:ea typeface="Roboto"/>
              <a:cs typeface="Roboto"/>
              <a:sym typeface="Roboto"/>
            </a:endParaRPr>
          </a:p>
          <a:p>
            <a:pPr indent="-336550" lvl="1" marL="914400" rtl="0" algn="just">
              <a:spcBef>
                <a:spcPts val="0"/>
              </a:spcBef>
              <a:spcAft>
                <a:spcPts val="0"/>
              </a:spcAft>
              <a:buSzPts val="1700"/>
              <a:buFont typeface="Roboto"/>
              <a:buAutoNum type="alphaLcPeriod"/>
            </a:pPr>
            <a:r>
              <a:rPr lang="en" sz="1700">
                <a:latin typeface="Roboto"/>
                <a:ea typeface="Roboto"/>
                <a:cs typeface="Roboto"/>
                <a:sym typeface="Roboto"/>
              </a:rPr>
              <a:t>Incorporating privacy-preservation techniques.</a:t>
            </a:r>
            <a:endParaRPr b="1" sz="19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62850" y="1537025"/>
            <a:ext cx="85464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p>
          <a:p>
            <a:pPr indent="0" lvl="0" marL="0" rtl="0" algn="ctr">
              <a:spcBef>
                <a:spcPts val="0"/>
              </a:spcBef>
              <a:spcAft>
                <a:spcPts val="0"/>
              </a:spcAft>
              <a:buNone/>
            </a:pPr>
            <a:r>
              <a:t/>
            </a:r>
            <a:endParaRPr sz="1400"/>
          </a:p>
          <a:p>
            <a:pPr indent="0" lvl="0" marL="0" rtl="0" algn="ctr">
              <a:spcBef>
                <a:spcPts val="0"/>
              </a:spcBef>
              <a:spcAft>
                <a:spcPts val="0"/>
              </a:spcAft>
              <a:buNone/>
            </a:pPr>
            <a:r>
              <a:rPr lang="en" sz="3000"/>
              <a:t>Paper Title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rPr lang="en" sz="3000"/>
              <a:t>Federated Learning for Breast Density Classification: A Real-World Implementation</a:t>
            </a:r>
            <a:endParaRPr sz="3000"/>
          </a:p>
          <a:p>
            <a:pPr indent="0" lvl="0" marL="0" rtl="0" algn="ctr">
              <a:spcBef>
                <a:spcPts val="0"/>
              </a:spcBef>
              <a:spcAft>
                <a:spcPts val="0"/>
              </a:spcAft>
              <a:buNone/>
            </a:pPr>
            <a:r>
              <a:t/>
            </a:r>
            <a:endParaRPr sz="1900"/>
          </a:p>
          <a:p>
            <a:pPr indent="0" lvl="0" marL="0" rtl="0" algn="just">
              <a:spcBef>
                <a:spcPts val="0"/>
              </a:spcBef>
              <a:spcAft>
                <a:spcPts val="0"/>
              </a:spcAft>
              <a:buNone/>
            </a:pPr>
            <a:r>
              <a:rPr lang="en" sz="1400"/>
              <a:t>b</a:t>
            </a:r>
            <a:r>
              <a:rPr lang="en" sz="1400"/>
              <a:t>y Holger R. Roth, Ken Chang, Praveer Singh, Nir Neumark, Wenqi Li, Vikash Gupta, Sharut Gupta, Liangqiong Qu, Alvin Ihsani, Bernardo C. Bizzo, Yuhong Wen, Varun Buch, Meesam Shah, Felipe Kitamura, Matheus Mendonça, Vitor Lavor, Ahmed Harouni, Colin Compas, Jesse Tetreault, Prerna Dogra, Yan Cheng, Selnur Erdal, Richard White, Behrooz Hashemian, Thomas Schultz, Miao Zhang, Adam McCarthy, B. Min Yun, Elshaimaa Sharaf, Katharina V. Hoebel, Jay B. Patel, Bryan Chen, Sean Ko, Evan Leibovitz, Etta D. Pisano, Laura Coombs, Daguang Xu, Keith J. Dreyer, Ittai Dayan, Ram C. Naidu, Mona Flores, Daniel Rubin, Jayashree Kalpathy-Cramer</a:t>
            </a:r>
            <a:endParaRPr sz="1400"/>
          </a:p>
          <a:p>
            <a:pPr indent="0" lvl="0" marL="0" rtl="0" algn="ctr">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0" y="1686225"/>
            <a:ext cx="4572000" cy="152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3300"/>
              <a:t>References</a:t>
            </a:r>
            <a:r>
              <a:rPr lang="en" sz="4100"/>
              <a:t> </a:t>
            </a:r>
            <a:endParaRPr sz="5700">
              <a:solidFill>
                <a:schemeClr val="dk2"/>
              </a:solidFill>
              <a:latin typeface="Roboto"/>
              <a:ea typeface="Roboto"/>
              <a:cs typeface="Roboto"/>
              <a:sym typeface="Roboto"/>
            </a:endParaRPr>
          </a:p>
          <a:p>
            <a:pPr indent="0" lvl="0" marL="0" rtl="0" algn="ctr">
              <a:spcBef>
                <a:spcPts val="0"/>
              </a:spcBef>
              <a:spcAft>
                <a:spcPts val="0"/>
              </a:spcAft>
              <a:buNone/>
            </a:pPr>
            <a:r>
              <a:t/>
            </a:r>
            <a:endParaRPr/>
          </a:p>
          <a:p>
            <a:pPr indent="0" lvl="0" marL="0" rtl="0" algn="ctr">
              <a:spcBef>
                <a:spcPts val="0"/>
              </a:spcBef>
              <a:spcAft>
                <a:spcPts val="0"/>
              </a:spcAft>
              <a:buNone/>
            </a:pPr>
            <a:r>
              <a:rPr lang="en"/>
              <a:t>  </a:t>
            </a:r>
            <a:endParaRPr sz="1700">
              <a:solidFill>
                <a:schemeClr val="dk2"/>
              </a:solidFill>
              <a:latin typeface="Roboto"/>
              <a:ea typeface="Roboto"/>
              <a:cs typeface="Roboto"/>
              <a:sym typeface="Roboto"/>
            </a:endParaRPr>
          </a:p>
          <a:p>
            <a:pPr indent="0" lvl="0" marL="0" rtl="0" algn="ctr">
              <a:spcBef>
                <a:spcPts val="0"/>
              </a:spcBef>
              <a:spcAft>
                <a:spcPts val="0"/>
              </a:spcAft>
              <a:buNone/>
            </a:pPr>
            <a:r>
              <a:t/>
            </a:r>
            <a:endParaRPr/>
          </a:p>
        </p:txBody>
      </p:sp>
      <p:sp>
        <p:nvSpPr>
          <p:cNvPr id="189" name="Google Shape;189;p32"/>
          <p:cNvSpPr txBox="1"/>
          <p:nvPr>
            <p:ph idx="2" type="body"/>
          </p:nvPr>
        </p:nvSpPr>
        <p:spPr>
          <a:xfrm>
            <a:off x="4710100" y="913800"/>
            <a:ext cx="4434000" cy="4229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1" lang="en" sz="1000">
                <a:latin typeface="Roboto"/>
                <a:ea typeface="Roboto"/>
                <a:cs typeface="Roboto"/>
                <a:sym typeface="Roboto"/>
              </a:rPr>
              <a:t>[1] Baweja, C., Glocker, B., Kamnitsas, K.: Towards continual learning in medical imaging. arXiv preprint arXiv:1811.02496 (2018).</a:t>
            </a:r>
            <a:endParaRPr b="1" sz="1000">
              <a:latin typeface="Roboto"/>
              <a:ea typeface="Roboto"/>
              <a:cs typeface="Roboto"/>
              <a:sym typeface="Roboto"/>
            </a:endParaRPr>
          </a:p>
          <a:p>
            <a:pPr indent="0" lvl="0" marL="0" rtl="0" algn="just">
              <a:spcBef>
                <a:spcPts val="1500"/>
              </a:spcBef>
              <a:spcAft>
                <a:spcPts val="0"/>
              </a:spcAft>
              <a:buNone/>
            </a:pPr>
            <a:r>
              <a:rPr b="1" lang="en" sz="1000">
                <a:latin typeface="Roboto"/>
                <a:ea typeface="Roboto"/>
                <a:cs typeface="Roboto"/>
                <a:sym typeface="Roboto"/>
              </a:rPr>
              <a:t>[2] Boyd, N., Byng, J., Jong, R., Fishell, E., Little, L., Miller, A., Lockwood, G., Tritchler, D., Yaffe, M.J.: Quantitative classification of mammographic densities and breast cancer risk: results from the canadian national breast screening study. JNCI: Journal of the National Cancer Institute 87(9), 670–675 (1995).</a:t>
            </a:r>
            <a:endParaRPr b="1" sz="1000">
              <a:latin typeface="Roboto"/>
              <a:ea typeface="Roboto"/>
              <a:cs typeface="Roboto"/>
              <a:sym typeface="Roboto"/>
            </a:endParaRPr>
          </a:p>
          <a:p>
            <a:pPr indent="0" lvl="0" marL="0" rtl="0" algn="just">
              <a:spcBef>
                <a:spcPts val="1500"/>
              </a:spcBef>
              <a:spcAft>
                <a:spcPts val="0"/>
              </a:spcAft>
              <a:buNone/>
            </a:pPr>
            <a:r>
              <a:rPr b="1" lang="en" sz="1000">
                <a:latin typeface="Roboto"/>
                <a:ea typeface="Roboto"/>
                <a:cs typeface="Roboto"/>
                <a:sym typeface="Roboto"/>
              </a:rPr>
              <a:t>[3] Boyd, N.F., Guo, H., Martin, L.J., Sun, L., Stone, J., Fishell, E., Jong, R.A., Hislop, G., Chiarelli, A., Minkin, S., et al.: Mammographic density and the risk and detection of breast cancer. New England journal of medicine 356(3), 227–236 (2007).</a:t>
            </a:r>
            <a:endParaRPr b="1" sz="1000">
              <a:latin typeface="Roboto"/>
              <a:ea typeface="Roboto"/>
              <a:cs typeface="Roboto"/>
              <a:sym typeface="Roboto"/>
            </a:endParaRPr>
          </a:p>
          <a:p>
            <a:pPr indent="0" lvl="0" marL="0" rtl="0" algn="just">
              <a:spcBef>
                <a:spcPts val="1500"/>
              </a:spcBef>
              <a:spcAft>
                <a:spcPts val="0"/>
              </a:spcAft>
              <a:buNone/>
            </a:pPr>
            <a:r>
              <a:rPr b="1" lang="en" sz="1000">
                <a:latin typeface="Roboto"/>
                <a:ea typeface="Roboto"/>
                <a:cs typeface="Roboto"/>
                <a:sym typeface="Roboto"/>
              </a:rPr>
              <a:t>[4] Chang, K., Balachandar, N., Lam, C., Yi, D., Brown, J., Beers, A., Rosen, B., Rubin, D.L., Kalpathy-Cramer, J.: Distributed deep learning networks among institutions for medical imaging. Journal of the American Medical Informatics Association 25(8), 945–954 (2018).</a:t>
            </a:r>
            <a:endParaRPr b="1" sz="1000">
              <a:latin typeface="Roboto"/>
              <a:ea typeface="Roboto"/>
              <a:cs typeface="Roboto"/>
              <a:sym typeface="Roboto"/>
            </a:endParaRPr>
          </a:p>
          <a:p>
            <a:pPr indent="0" lvl="0" marL="0" rtl="0" algn="just">
              <a:spcBef>
                <a:spcPts val="1500"/>
              </a:spcBef>
              <a:spcAft>
                <a:spcPts val="0"/>
              </a:spcAft>
              <a:buNone/>
            </a:pPr>
            <a:r>
              <a:rPr b="1" lang="en" sz="1000">
                <a:latin typeface="Roboto"/>
                <a:ea typeface="Roboto"/>
                <a:cs typeface="Roboto"/>
                <a:sym typeface="Roboto"/>
              </a:rPr>
              <a:t>[5] Dunnmon, J.A., Yi, D., Langlotz, C.P., Ré, C., Rubin, D.L., Lungren, M.P.: Assessment of convolutional neural networks for automated classification of chest radiographs. Radiology 290(2), 537–544 (2019).</a:t>
            </a:r>
            <a:endParaRPr b="1" sz="1000">
              <a:latin typeface="Roboto"/>
              <a:ea typeface="Roboto"/>
              <a:cs typeface="Roboto"/>
              <a:sym typeface="Roboto"/>
            </a:endParaRPr>
          </a:p>
          <a:p>
            <a:pPr indent="0" lvl="0" marL="0" rtl="0" algn="just">
              <a:spcBef>
                <a:spcPts val="1500"/>
              </a:spcBef>
              <a:spcAft>
                <a:spcPts val="0"/>
              </a:spcAft>
              <a:buNone/>
            </a:pPr>
            <a:r>
              <a:t/>
            </a:r>
            <a:endParaRPr b="1" sz="1000">
              <a:latin typeface="Roboto"/>
              <a:ea typeface="Roboto"/>
              <a:cs typeface="Roboto"/>
              <a:sym typeface="Roboto"/>
            </a:endParaRPr>
          </a:p>
          <a:p>
            <a:pPr indent="0" lvl="0" marL="0" rtl="0" algn="just">
              <a:spcBef>
                <a:spcPts val="1500"/>
              </a:spcBef>
              <a:spcAft>
                <a:spcPts val="0"/>
              </a:spcAft>
              <a:buNone/>
            </a:pPr>
            <a:r>
              <a:t/>
            </a:r>
            <a:endParaRPr b="1" sz="1000">
              <a:latin typeface="Roboto"/>
              <a:ea typeface="Roboto"/>
              <a:cs typeface="Roboto"/>
              <a:sym typeface="Roboto"/>
            </a:endParaRPr>
          </a:p>
          <a:p>
            <a:pPr indent="0" lvl="0" marL="0" rtl="0" algn="just">
              <a:spcBef>
                <a:spcPts val="1500"/>
              </a:spcBef>
              <a:spcAft>
                <a:spcPts val="0"/>
              </a:spcAft>
              <a:buNone/>
            </a:pPr>
            <a:r>
              <a:t/>
            </a:r>
            <a:endParaRPr b="1" sz="1000">
              <a:latin typeface="Roboto"/>
              <a:ea typeface="Roboto"/>
              <a:cs typeface="Roboto"/>
              <a:sym typeface="Roboto"/>
            </a:endParaRPr>
          </a:p>
          <a:p>
            <a:pPr indent="0" lvl="0" marL="0" rtl="0" algn="just">
              <a:spcBef>
                <a:spcPts val="1500"/>
              </a:spcBef>
              <a:spcAft>
                <a:spcPts val="1500"/>
              </a:spcAft>
              <a:buNone/>
            </a:pPr>
            <a:r>
              <a:t/>
            </a:r>
            <a:endParaRPr b="1" sz="10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Abstract</a:t>
            </a:r>
            <a:endParaRPr/>
          </a:p>
        </p:txBody>
      </p:sp>
      <p:sp>
        <p:nvSpPr>
          <p:cNvPr id="85" name="Google Shape;85;p15"/>
          <p:cNvSpPr txBox="1"/>
          <p:nvPr>
            <p:ph idx="2" type="body"/>
          </p:nvPr>
        </p:nvSpPr>
        <p:spPr>
          <a:xfrm>
            <a:off x="4572000" y="426750"/>
            <a:ext cx="4572000" cy="4037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t/>
            </a:r>
            <a:endParaRPr sz="1700">
              <a:latin typeface="Roboto"/>
              <a:ea typeface="Roboto"/>
              <a:cs typeface="Roboto"/>
              <a:sym typeface="Roboto"/>
            </a:endParaRPr>
          </a:p>
          <a:p>
            <a:pPr indent="0" lvl="0" marL="0" rtl="0" algn="just">
              <a:spcBef>
                <a:spcPts val="1500"/>
              </a:spcBef>
              <a:spcAft>
                <a:spcPts val="0"/>
              </a:spcAft>
              <a:buNone/>
            </a:pPr>
            <a:r>
              <a:rPr b="1" lang="en" sz="1400" u="sng">
                <a:latin typeface="Roboto"/>
                <a:ea typeface="Roboto"/>
                <a:cs typeface="Roboto"/>
                <a:sym typeface="Roboto"/>
              </a:rPr>
              <a:t>Objective:</a:t>
            </a:r>
            <a:r>
              <a:rPr lang="en" sz="1400">
                <a:latin typeface="Roboto"/>
                <a:ea typeface="Roboto"/>
                <a:cs typeface="Roboto"/>
                <a:sym typeface="Roboto"/>
              </a:rPr>
              <a:t> Investigate the use of Federated Learning (FL) for collaborative medical imaging model training.</a:t>
            </a:r>
            <a:endParaRPr sz="1400">
              <a:latin typeface="Roboto"/>
              <a:ea typeface="Roboto"/>
              <a:cs typeface="Roboto"/>
              <a:sym typeface="Roboto"/>
            </a:endParaRPr>
          </a:p>
          <a:p>
            <a:pPr indent="0" lvl="0" marL="0" rtl="0" algn="just">
              <a:spcBef>
                <a:spcPts val="1500"/>
              </a:spcBef>
              <a:spcAft>
                <a:spcPts val="0"/>
              </a:spcAft>
              <a:buNone/>
            </a:pPr>
            <a:r>
              <a:rPr b="1" lang="en" sz="1400" u="sng">
                <a:latin typeface="Roboto"/>
                <a:ea typeface="Roboto"/>
                <a:cs typeface="Roboto"/>
                <a:sym typeface="Roboto"/>
              </a:rPr>
              <a:t>Setting:</a:t>
            </a:r>
            <a:r>
              <a:rPr lang="en" sz="1400">
                <a:latin typeface="Roboto"/>
                <a:ea typeface="Roboto"/>
                <a:cs typeface="Roboto"/>
                <a:sym typeface="Roboto"/>
              </a:rPr>
              <a:t> Seven international clinical institutions collaborated on breast density classification using BI-RADS.</a:t>
            </a:r>
            <a:endParaRPr sz="1400">
              <a:latin typeface="Roboto"/>
              <a:ea typeface="Roboto"/>
              <a:cs typeface="Roboto"/>
              <a:sym typeface="Roboto"/>
            </a:endParaRPr>
          </a:p>
          <a:p>
            <a:pPr indent="0" lvl="0" marL="0" rtl="0" algn="just">
              <a:spcBef>
                <a:spcPts val="1500"/>
              </a:spcBef>
              <a:spcAft>
                <a:spcPts val="0"/>
              </a:spcAft>
              <a:buNone/>
            </a:pPr>
            <a:r>
              <a:rPr b="1" lang="en" sz="1400" u="sng">
                <a:latin typeface="Roboto"/>
                <a:ea typeface="Roboto"/>
                <a:cs typeface="Roboto"/>
                <a:sym typeface="Roboto"/>
              </a:rPr>
              <a:t>Findings:</a:t>
            </a:r>
            <a:endParaRPr b="1" sz="1400" u="sng">
              <a:latin typeface="Roboto"/>
              <a:ea typeface="Roboto"/>
              <a:cs typeface="Roboto"/>
              <a:sym typeface="Roboto"/>
            </a:endParaRPr>
          </a:p>
          <a:p>
            <a:pPr indent="-317500" lvl="1" marL="914400" rtl="0" algn="just">
              <a:spcBef>
                <a:spcPts val="1500"/>
              </a:spcBef>
              <a:spcAft>
                <a:spcPts val="0"/>
              </a:spcAft>
              <a:buClr>
                <a:schemeClr val="lt1"/>
              </a:buClr>
              <a:buSzPts val="1400"/>
              <a:buFont typeface="Roboto"/>
              <a:buChar char="●"/>
            </a:pPr>
            <a:r>
              <a:rPr lang="en">
                <a:latin typeface="Roboto"/>
                <a:ea typeface="Roboto"/>
                <a:cs typeface="Roboto"/>
                <a:sym typeface="Roboto"/>
              </a:rPr>
              <a:t>Successful model training in a decentralized, non-centralized data-sharing environment.</a:t>
            </a:r>
            <a:endParaRPr>
              <a:latin typeface="Roboto"/>
              <a:ea typeface="Roboto"/>
              <a:cs typeface="Roboto"/>
              <a:sym typeface="Roboto"/>
            </a:endParaRPr>
          </a:p>
          <a:p>
            <a:pPr indent="-317500" lvl="1" marL="914400" rtl="0" algn="just">
              <a:spcBef>
                <a:spcPts val="0"/>
              </a:spcBef>
              <a:spcAft>
                <a:spcPts val="0"/>
              </a:spcAft>
              <a:buClr>
                <a:schemeClr val="lt1"/>
              </a:buClr>
              <a:buSzPts val="1400"/>
              <a:buFont typeface="Roboto"/>
              <a:buChar char="●"/>
            </a:pPr>
            <a:r>
              <a:rPr lang="en">
                <a:latin typeface="Roboto"/>
                <a:ea typeface="Roboto"/>
                <a:cs typeface="Roboto"/>
                <a:sym typeface="Roboto"/>
              </a:rPr>
              <a:t>FL models outperform local models by 6.3% on average.</a:t>
            </a:r>
            <a:endParaRPr>
              <a:latin typeface="Roboto"/>
              <a:ea typeface="Roboto"/>
              <a:cs typeface="Roboto"/>
              <a:sym typeface="Roboto"/>
            </a:endParaRPr>
          </a:p>
          <a:p>
            <a:pPr indent="-317500" lvl="1" marL="914400" rtl="0" algn="just">
              <a:spcBef>
                <a:spcPts val="0"/>
              </a:spcBef>
              <a:spcAft>
                <a:spcPts val="0"/>
              </a:spcAft>
              <a:buClr>
                <a:schemeClr val="lt1"/>
              </a:buClr>
              <a:buSzPts val="1400"/>
              <a:buFont typeface="Roboto"/>
              <a:buChar char="●"/>
            </a:pPr>
            <a:r>
              <a:rPr lang="en">
                <a:latin typeface="Roboto"/>
                <a:ea typeface="Roboto"/>
                <a:cs typeface="Roboto"/>
                <a:sym typeface="Roboto"/>
              </a:rPr>
              <a:t>Models exhibit a 45.8% relative improvement in generalizability across diverse datasets.</a:t>
            </a:r>
            <a:endParaRPr>
              <a:latin typeface="Roboto"/>
              <a:ea typeface="Roboto"/>
              <a:cs typeface="Roboto"/>
              <a:sym typeface="Roboto"/>
            </a:endParaRPr>
          </a:p>
          <a:p>
            <a:pPr indent="0" lvl="0" marL="0" rtl="0" algn="l">
              <a:spcBef>
                <a:spcPts val="1500"/>
              </a:spcBef>
              <a:spcAft>
                <a:spcPts val="160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1" name="Google Shape;91;p16"/>
          <p:cNvSpPr txBox="1"/>
          <p:nvPr>
            <p:ph idx="1" type="body"/>
          </p:nvPr>
        </p:nvSpPr>
        <p:spPr>
          <a:xfrm>
            <a:off x="2358847" y="1211350"/>
            <a:ext cx="64044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100">
                <a:solidFill>
                  <a:schemeClr val="dk1"/>
                </a:solidFill>
                <a:latin typeface="Roboto"/>
                <a:ea typeface="Roboto"/>
                <a:cs typeface="Roboto"/>
                <a:sym typeface="Roboto"/>
              </a:rPr>
              <a:t>Advancements in Medical Image Analysis</a:t>
            </a:r>
            <a:endParaRPr b="1" sz="2100">
              <a:solidFill>
                <a:schemeClr val="dk1"/>
              </a:solidFill>
              <a:latin typeface="Roboto"/>
              <a:ea typeface="Roboto"/>
              <a:cs typeface="Roboto"/>
              <a:sym typeface="Roboto"/>
            </a:endParaRPr>
          </a:p>
          <a:p>
            <a:pPr indent="-361950" lvl="0" marL="457200" rtl="0" algn="just">
              <a:spcBef>
                <a:spcPts val="1600"/>
              </a:spcBef>
              <a:spcAft>
                <a:spcPts val="0"/>
              </a:spcAft>
              <a:buClr>
                <a:srgbClr val="374151"/>
              </a:buClr>
              <a:buSzPts val="2100"/>
              <a:buFont typeface="Roboto"/>
              <a:buChar char="●"/>
            </a:pPr>
            <a:r>
              <a:rPr b="1" lang="en" sz="2100">
                <a:solidFill>
                  <a:srgbClr val="374151"/>
                </a:solidFill>
                <a:latin typeface="Roboto"/>
                <a:ea typeface="Roboto"/>
                <a:cs typeface="Roboto"/>
                <a:sym typeface="Roboto"/>
              </a:rPr>
              <a:t>Dominance of Deep Learning: </a:t>
            </a:r>
            <a:r>
              <a:rPr lang="en" sz="2100">
                <a:solidFill>
                  <a:srgbClr val="374151"/>
                </a:solidFill>
                <a:latin typeface="Roboto"/>
                <a:ea typeface="Roboto"/>
                <a:cs typeface="Roboto"/>
                <a:sym typeface="Roboto"/>
              </a:rPr>
              <a:t>Deep learning is pivotal in medical image analysis.</a:t>
            </a:r>
            <a:endParaRPr sz="2100">
              <a:solidFill>
                <a:srgbClr val="374151"/>
              </a:solidFill>
              <a:latin typeface="Roboto"/>
              <a:ea typeface="Roboto"/>
              <a:cs typeface="Roboto"/>
              <a:sym typeface="Roboto"/>
            </a:endParaRPr>
          </a:p>
          <a:p>
            <a:pPr indent="-361950" lvl="0" marL="457200" rtl="0" algn="just">
              <a:spcBef>
                <a:spcPts val="0"/>
              </a:spcBef>
              <a:spcAft>
                <a:spcPts val="0"/>
              </a:spcAft>
              <a:buClr>
                <a:srgbClr val="374151"/>
              </a:buClr>
              <a:buSzPts val="2100"/>
              <a:buFont typeface="Roboto"/>
              <a:buChar char="●"/>
            </a:pPr>
            <a:r>
              <a:rPr b="1" lang="en" sz="2100">
                <a:solidFill>
                  <a:srgbClr val="374151"/>
                </a:solidFill>
                <a:latin typeface="Roboto"/>
                <a:ea typeface="Roboto"/>
                <a:cs typeface="Roboto"/>
                <a:sym typeface="Roboto"/>
              </a:rPr>
              <a:t>Data Challenges:</a:t>
            </a:r>
            <a:endParaRPr b="1" sz="2100">
              <a:solidFill>
                <a:srgbClr val="374151"/>
              </a:solidFill>
              <a:latin typeface="Roboto"/>
              <a:ea typeface="Roboto"/>
              <a:cs typeface="Roboto"/>
              <a:sym typeface="Roboto"/>
            </a:endParaRPr>
          </a:p>
          <a:p>
            <a:pPr indent="-361950" lvl="1" marL="914400" rtl="0" algn="just">
              <a:spcBef>
                <a:spcPts val="0"/>
              </a:spcBef>
              <a:spcAft>
                <a:spcPts val="0"/>
              </a:spcAft>
              <a:buClr>
                <a:srgbClr val="374151"/>
              </a:buClr>
              <a:buSzPts val="2100"/>
              <a:buFont typeface="Roboto"/>
              <a:buChar char="○"/>
            </a:pPr>
            <a:r>
              <a:rPr lang="en" sz="2100">
                <a:solidFill>
                  <a:srgbClr val="374151"/>
                </a:solidFill>
                <a:latin typeface="Roboto"/>
                <a:ea typeface="Roboto"/>
                <a:cs typeface="Roboto"/>
                <a:sym typeface="Roboto"/>
              </a:rPr>
              <a:t>DL requires large data sets.</a:t>
            </a:r>
            <a:endParaRPr sz="2100">
              <a:solidFill>
                <a:srgbClr val="374151"/>
              </a:solidFill>
              <a:latin typeface="Roboto"/>
              <a:ea typeface="Roboto"/>
              <a:cs typeface="Roboto"/>
              <a:sym typeface="Roboto"/>
            </a:endParaRPr>
          </a:p>
          <a:p>
            <a:pPr indent="-361950" lvl="1" marL="914400" rtl="0" algn="just">
              <a:spcBef>
                <a:spcPts val="0"/>
              </a:spcBef>
              <a:spcAft>
                <a:spcPts val="0"/>
              </a:spcAft>
              <a:buClr>
                <a:srgbClr val="374151"/>
              </a:buClr>
              <a:buSzPts val="2100"/>
              <a:buFont typeface="Roboto"/>
              <a:buChar char="○"/>
            </a:pPr>
            <a:r>
              <a:rPr lang="en" sz="2100">
                <a:solidFill>
                  <a:srgbClr val="374151"/>
                </a:solidFill>
                <a:latin typeface="Roboto"/>
                <a:ea typeface="Roboto"/>
                <a:cs typeface="Roboto"/>
                <a:sym typeface="Roboto"/>
              </a:rPr>
              <a:t>Data sharing poses logistical challenges.</a:t>
            </a:r>
            <a:endParaRPr sz="2100">
              <a:solidFill>
                <a:srgbClr val="374151"/>
              </a:solidFill>
              <a:latin typeface="Roboto"/>
              <a:ea typeface="Roboto"/>
              <a:cs typeface="Roboto"/>
              <a:sym typeface="Roboto"/>
            </a:endParaRPr>
          </a:p>
          <a:p>
            <a:pPr indent="-361950" lvl="0" marL="457200" rtl="0" algn="just">
              <a:spcBef>
                <a:spcPts val="0"/>
              </a:spcBef>
              <a:spcAft>
                <a:spcPts val="0"/>
              </a:spcAft>
              <a:buClr>
                <a:srgbClr val="374151"/>
              </a:buClr>
              <a:buSzPts val="2100"/>
              <a:buFont typeface="Roboto"/>
              <a:buChar char="●"/>
            </a:pPr>
            <a:r>
              <a:rPr b="1" lang="en" sz="2100">
                <a:solidFill>
                  <a:srgbClr val="374151"/>
                </a:solidFill>
                <a:latin typeface="Roboto"/>
                <a:ea typeface="Roboto"/>
                <a:cs typeface="Roboto"/>
                <a:sym typeface="Roboto"/>
              </a:rPr>
              <a:t>Solution:</a:t>
            </a:r>
            <a:r>
              <a:rPr lang="en" sz="2100">
                <a:solidFill>
                  <a:srgbClr val="374151"/>
                </a:solidFill>
                <a:latin typeface="Roboto"/>
                <a:ea typeface="Roboto"/>
                <a:cs typeface="Roboto"/>
                <a:sym typeface="Roboto"/>
              </a:rPr>
              <a:t> Federated Learning (FL) as an alternative for collaborative model training.</a:t>
            </a:r>
            <a:endParaRPr b="1" sz="2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56450" y="4861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Works </a:t>
            </a:r>
            <a:endParaRPr/>
          </a:p>
        </p:txBody>
      </p:sp>
      <p:sp>
        <p:nvSpPr>
          <p:cNvPr id="97" name="Google Shape;97;p17"/>
          <p:cNvSpPr txBox="1"/>
          <p:nvPr>
            <p:ph idx="1" type="body"/>
          </p:nvPr>
        </p:nvSpPr>
        <p:spPr>
          <a:xfrm>
            <a:off x="2456447" y="1070550"/>
            <a:ext cx="63819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700">
                <a:solidFill>
                  <a:schemeClr val="dk1"/>
                </a:solidFill>
                <a:latin typeface="Roboto"/>
                <a:ea typeface="Roboto"/>
                <a:cs typeface="Roboto"/>
                <a:sym typeface="Roboto"/>
              </a:rPr>
              <a:t>Breast Density Scoring</a:t>
            </a:r>
            <a:endParaRPr b="1" sz="1700">
              <a:solidFill>
                <a:schemeClr val="dk1"/>
              </a:solidFill>
            </a:endParaRPr>
          </a:p>
          <a:p>
            <a:pPr indent="-336550" lvl="0" marL="457200" rtl="0" algn="just">
              <a:spcBef>
                <a:spcPts val="1600"/>
              </a:spcBef>
              <a:spcAft>
                <a:spcPts val="0"/>
              </a:spcAft>
              <a:buSzPts val="1700"/>
              <a:buFont typeface="Roboto"/>
              <a:buChar char="●"/>
            </a:pPr>
            <a:r>
              <a:rPr b="1" lang="en" sz="1700">
                <a:latin typeface="Roboto"/>
                <a:ea typeface="Roboto"/>
                <a:cs typeface="Roboto"/>
                <a:sym typeface="Roboto"/>
              </a:rPr>
              <a:t>Importance of Breast Density:</a:t>
            </a:r>
            <a:endParaRPr b="1" sz="1700">
              <a:latin typeface="Roboto"/>
              <a:ea typeface="Roboto"/>
              <a:cs typeface="Roboto"/>
              <a:sym typeface="Roboto"/>
            </a:endParaRPr>
          </a:p>
          <a:p>
            <a:pPr indent="-336550" lvl="1" marL="914400" rtl="0" algn="just">
              <a:spcBef>
                <a:spcPts val="0"/>
              </a:spcBef>
              <a:spcAft>
                <a:spcPts val="0"/>
              </a:spcAft>
              <a:buSzPts val="1700"/>
              <a:buFont typeface="Roboto"/>
              <a:buChar char="○"/>
            </a:pPr>
            <a:r>
              <a:rPr lang="en" sz="1700">
                <a:latin typeface="Roboto"/>
                <a:ea typeface="Roboto"/>
                <a:cs typeface="Roboto"/>
                <a:sym typeface="Roboto"/>
              </a:rPr>
              <a:t>Estimation of cancer risk.</a:t>
            </a:r>
            <a:endParaRPr sz="1700">
              <a:latin typeface="Roboto"/>
              <a:ea typeface="Roboto"/>
              <a:cs typeface="Roboto"/>
              <a:sym typeface="Roboto"/>
            </a:endParaRPr>
          </a:p>
          <a:p>
            <a:pPr indent="-336550" lvl="1" marL="914400" rtl="0" algn="just">
              <a:spcBef>
                <a:spcPts val="0"/>
              </a:spcBef>
              <a:spcAft>
                <a:spcPts val="0"/>
              </a:spcAft>
              <a:buSzPts val="1700"/>
              <a:buFont typeface="Roboto"/>
              <a:buChar char="○"/>
            </a:pPr>
            <a:r>
              <a:rPr lang="en" sz="1700">
                <a:latin typeface="Roboto"/>
                <a:ea typeface="Roboto"/>
                <a:cs typeface="Roboto"/>
                <a:sym typeface="Roboto"/>
              </a:rPr>
              <a:t>Impact on screening sensitivity.</a:t>
            </a:r>
            <a:endParaRPr sz="1700">
              <a:latin typeface="Roboto"/>
              <a:ea typeface="Roboto"/>
              <a:cs typeface="Roboto"/>
              <a:sym typeface="Roboto"/>
            </a:endParaRPr>
          </a:p>
          <a:p>
            <a:pPr indent="-336550" lvl="0" marL="457200" rtl="0" algn="just">
              <a:spcBef>
                <a:spcPts val="0"/>
              </a:spcBef>
              <a:spcAft>
                <a:spcPts val="0"/>
              </a:spcAft>
              <a:buSzPts val="1700"/>
              <a:buFont typeface="Roboto"/>
              <a:buChar char="●"/>
            </a:pPr>
            <a:r>
              <a:rPr b="1" lang="en" sz="1700">
                <a:latin typeface="Roboto"/>
                <a:ea typeface="Roboto"/>
                <a:cs typeface="Roboto"/>
                <a:sym typeface="Roboto"/>
              </a:rPr>
              <a:t>BI-RADS Criteria:</a:t>
            </a:r>
            <a:endParaRPr b="1" sz="1700">
              <a:latin typeface="Roboto"/>
              <a:ea typeface="Roboto"/>
              <a:cs typeface="Roboto"/>
              <a:sym typeface="Roboto"/>
            </a:endParaRPr>
          </a:p>
          <a:p>
            <a:pPr indent="-336550" lvl="1" marL="914400" rtl="0" algn="just">
              <a:spcBef>
                <a:spcPts val="0"/>
              </a:spcBef>
              <a:spcAft>
                <a:spcPts val="0"/>
              </a:spcAft>
              <a:buSzPts val="1700"/>
              <a:buFont typeface="Roboto"/>
              <a:buChar char="○"/>
            </a:pPr>
            <a:r>
              <a:rPr lang="en" sz="1700">
                <a:latin typeface="Roboto"/>
                <a:ea typeface="Roboto"/>
                <a:cs typeface="Roboto"/>
                <a:sym typeface="Roboto"/>
              </a:rPr>
              <a:t>Four classes based on mammography.</a:t>
            </a:r>
            <a:endParaRPr sz="1700">
              <a:latin typeface="Roboto"/>
              <a:ea typeface="Roboto"/>
              <a:cs typeface="Roboto"/>
              <a:sym typeface="Roboto"/>
            </a:endParaRPr>
          </a:p>
          <a:p>
            <a:pPr indent="-336550" lvl="0" marL="457200" rtl="0" algn="just">
              <a:spcBef>
                <a:spcPts val="0"/>
              </a:spcBef>
              <a:spcAft>
                <a:spcPts val="0"/>
              </a:spcAft>
              <a:buSzPts val="1700"/>
              <a:buFont typeface="Roboto"/>
              <a:buChar char="●"/>
            </a:pPr>
            <a:r>
              <a:rPr b="1" lang="en" sz="1700">
                <a:latin typeface="Roboto"/>
                <a:ea typeface="Roboto"/>
                <a:cs typeface="Roboto"/>
                <a:sym typeface="Roboto"/>
              </a:rPr>
              <a:t>Challenges:</a:t>
            </a:r>
            <a:endParaRPr b="1" sz="1700">
              <a:latin typeface="Roboto"/>
              <a:ea typeface="Roboto"/>
              <a:cs typeface="Roboto"/>
              <a:sym typeface="Roboto"/>
            </a:endParaRPr>
          </a:p>
          <a:p>
            <a:pPr indent="-336550" lvl="1" marL="914400" rtl="0" algn="just">
              <a:spcBef>
                <a:spcPts val="0"/>
              </a:spcBef>
              <a:spcAft>
                <a:spcPts val="0"/>
              </a:spcAft>
              <a:buSzPts val="1700"/>
              <a:buFont typeface="Roboto"/>
              <a:buChar char="○"/>
            </a:pPr>
            <a:r>
              <a:rPr lang="en" sz="1700">
                <a:latin typeface="Roboto"/>
                <a:ea typeface="Roboto"/>
                <a:cs typeface="Roboto"/>
                <a:sym typeface="Roboto"/>
              </a:rPr>
              <a:t>Inter-rater variability.</a:t>
            </a:r>
            <a:endParaRPr sz="1700">
              <a:latin typeface="Roboto"/>
              <a:ea typeface="Roboto"/>
              <a:cs typeface="Roboto"/>
              <a:sym typeface="Roboto"/>
            </a:endParaRPr>
          </a:p>
          <a:p>
            <a:pPr indent="-336550" lvl="1" marL="914400" rtl="0" algn="just">
              <a:spcBef>
                <a:spcPts val="0"/>
              </a:spcBef>
              <a:spcAft>
                <a:spcPts val="0"/>
              </a:spcAft>
              <a:buSzPts val="1700"/>
              <a:buFont typeface="Roboto"/>
              <a:buChar char="○"/>
            </a:pPr>
            <a:r>
              <a:rPr lang="en" sz="1700">
                <a:latin typeface="Roboto"/>
                <a:ea typeface="Roboto"/>
                <a:cs typeface="Roboto"/>
                <a:sym typeface="Roboto"/>
              </a:rPr>
              <a:t>Subjectivity in BI-RADS criteria.</a:t>
            </a:r>
            <a:endParaRPr sz="1700">
              <a:latin typeface="Roboto"/>
              <a:ea typeface="Roboto"/>
              <a:cs typeface="Roboto"/>
              <a:sym typeface="Roboto"/>
            </a:endParaRPr>
          </a:p>
          <a:p>
            <a:pPr indent="-336550" lvl="0" marL="457200" rtl="0" algn="just">
              <a:spcBef>
                <a:spcPts val="0"/>
              </a:spcBef>
              <a:spcAft>
                <a:spcPts val="0"/>
              </a:spcAft>
              <a:buSzPts val="1700"/>
              <a:buFont typeface="Roboto"/>
              <a:buChar char="●"/>
            </a:pPr>
            <a:r>
              <a:rPr b="1" lang="en" sz="1700">
                <a:latin typeface="Roboto"/>
                <a:ea typeface="Roboto"/>
                <a:cs typeface="Roboto"/>
                <a:sym typeface="Roboto"/>
              </a:rPr>
              <a:t>DL Applications:</a:t>
            </a:r>
            <a:r>
              <a:rPr lang="en" sz="1700">
                <a:latin typeface="Roboto"/>
                <a:ea typeface="Roboto"/>
                <a:cs typeface="Roboto"/>
                <a:sym typeface="Roboto"/>
              </a:rPr>
              <a:t> DL shows promise in breast density classification.</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Federated Learning  </a:t>
            </a:r>
            <a:endParaRPr/>
          </a:p>
        </p:txBody>
      </p:sp>
      <p:sp>
        <p:nvSpPr>
          <p:cNvPr id="103" name="Google Shape;103;p18"/>
          <p:cNvSpPr txBox="1"/>
          <p:nvPr>
            <p:ph idx="1" type="body"/>
          </p:nvPr>
        </p:nvSpPr>
        <p:spPr>
          <a:xfrm>
            <a:off x="2400247" y="1211350"/>
            <a:ext cx="63216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900">
                <a:solidFill>
                  <a:schemeClr val="dk1"/>
                </a:solidFill>
              </a:rPr>
              <a:t>Revolutionizing Digital Health </a:t>
            </a:r>
            <a:endParaRPr b="1" sz="1900">
              <a:solidFill>
                <a:schemeClr val="dk1"/>
              </a:solidFill>
            </a:endParaRPr>
          </a:p>
          <a:p>
            <a:pPr indent="-349250" lvl="0" marL="457200" rtl="0" algn="just">
              <a:spcBef>
                <a:spcPts val="1600"/>
              </a:spcBef>
              <a:spcAft>
                <a:spcPts val="0"/>
              </a:spcAft>
              <a:buClr>
                <a:srgbClr val="374151"/>
              </a:buClr>
              <a:buSzPts val="1900"/>
              <a:buFont typeface="Roboto"/>
              <a:buChar char="●"/>
            </a:pPr>
            <a:r>
              <a:rPr b="1" lang="en" sz="1900">
                <a:solidFill>
                  <a:srgbClr val="374151"/>
                </a:solidFill>
                <a:latin typeface="Roboto"/>
                <a:ea typeface="Roboto"/>
                <a:cs typeface="Roboto"/>
                <a:sym typeface="Roboto"/>
              </a:rPr>
              <a:t>Instrumentality of FL:</a:t>
            </a:r>
            <a:r>
              <a:rPr lang="en" sz="1900">
                <a:solidFill>
                  <a:srgbClr val="374151"/>
                </a:solidFill>
                <a:latin typeface="Roboto"/>
                <a:ea typeface="Roboto"/>
                <a:cs typeface="Roboto"/>
                <a:sym typeface="Roboto"/>
              </a:rPr>
              <a:t> Vital for digital health's future.</a:t>
            </a:r>
            <a:endParaRPr sz="1900">
              <a:solidFill>
                <a:srgbClr val="374151"/>
              </a:solidFill>
              <a:latin typeface="Roboto"/>
              <a:ea typeface="Roboto"/>
              <a:cs typeface="Roboto"/>
              <a:sym typeface="Roboto"/>
            </a:endParaRPr>
          </a:p>
          <a:p>
            <a:pPr indent="-349250" lvl="0" marL="457200" rtl="0" algn="just">
              <a:spcBef>
                <a:spcPts val="0"/>
              </a:spcBef>
              <a:spcAft>
                <a:spcPts val="0"/>
              </a:spcAft>
              <a:buClr>
                <a:srgbClr val="374151"/>
              </a:buClr>
              <a:buSzPts val="1900"/>
              <a:buFont typeface="Roboto"/>
              <a:buChar char="●"/>
            </a:pPr>
            <a:r>
              <a:rPr b="1" lang="en" sz="1900">
                <a:solidFill>
                  <a:srgbClr val="374151"/>
                </a:solidFill>
                <a:latin typeface="Roboto"/>
                <a:ea typeface="Roboto"/>
                <a:cs typeface="Roboto"/>
                <a:sym typeface="Roboto"/>
              </a:rPr>
              <a:t>FL Process:</a:t>
            </a:r>
            <a:endParaRPr b="1" sz="1900">
              <a:solidFill>
                <a:srgbClr val="374151"/>
              </a:solidFill>
              <a:latin typeface="Roboto"/>
              <a:ea typeface="Roboto"/>
              <a:cs typeface="Roboto"/>
              <a:sym typeface="Roboto"/>
            </a:endParaRPr>
          </a:p>
          <a:p>
            <a:pPr indent="-349250" lvl="1" marL="914400" rtl="0" algn="just">
              <a:spcBef>
                <a:spcPts val="0"/>
              </a:spcBef>
              <a:spcAft>
                <a:spcPts val="0"/>
              </a:spcAft>
              <a:buClr>
                <a:srgbClr val="374151"/>
              </a:buClr>
              <a:buSzPts val="1900"/>
              <a:buFont typeface="Roboto"/>
              <a:buChar char="○"/>
            </a:pPr>
            <a:r>
              <a:rPr lang="en" sz="1900">
                <a:solidFill>
                  <a:srgbClr val="374151"/>
                </a:solidFill>
                <a:latin typeface="Roboto"/>
                <a:ea typeface="Roboto"/>
                <a:cs typeface="Roboto"/>
                <a:sym typeface="Roboto"/>
              </a:rPr>
              <a:t>Decentralized training.</a:t>
            </a:r>
            <a:endParaRPr sz="1900">
              <a:solidFill>
                <a:srgbClr val="374151"/>
              </a:solidFill>
              <a:latin typeface="Roboto"/>
              <a:ea typeface="Roboto"/>
              <a:cs typeface="Roboto"/>
              <a:sym typeface="Roboto"/>
            </a:endParaRPr>
          </a:p>
          <a:p>
            <a:pPr indent="-349250" lvl="1" marL="914400" rtl="0" algn="just">
              <a:spcBef>
                <a:spcPts val="0"/>
              </a:spcBef>
              <a:spcAft>
                <a:spcPts val="0"/>
              </a:spcAft>
              <a:buClr>
                <a:srgbClr val="374151"/>
              </a:buClr>
              <a:buSzPts val="1900"/>
              <a:buFont typeface="Roboto"/>
              <a:buChar char="○"/>
            </a:pPr>
            <a:r>
              <a:rPr lang="en" sz="1900">
                <a:solidFill>
                  <a:srgbClr val="374151"/>
                </a:solidFill>
                <a:latin typeface="Roboto"/>
                <a:ea typeface="Roboto"/>
                <a:cs typeface="Roboto"/>
                <a:sym typeface="Roboto"/>
              </a:rPr>
              <a:t>Model parameter sharing, not raw data.</a:t>
            </a:r>
            <a:endParaRPr sz="1900">
              <a:solidFill>
                <a:srgbClr val="374151"/>
              </a:solidFill>
              <a:latin typeface="Roboto"/>
              <a:ea typeface="Roboto"/>
              <a:cs typeface="Roboto"/>
              <a:sym typeface="Roboto"/>
            </a:endParaRPr>
          </a:p>
          <a:p>
            <a:pPr indent="-349250" lvl="0" marL="457200" rtl="0" algn="just">
              <a:spcBef>
                <a:spcPts val="0"/>
              </a:spcBef>
              <a:spcAft>
                <a:spcPts val="0"/>
              </a:spcAft>
              <a:buClr>
                <a:srgbClr val="374151"/>
              </a:buClr>
              <a:buSzPts val="1900"/>
              <a:buFont typeface="Roboto"/>
              <a:buChar char="●"/>
            </a:pPr>
            <a:r>
              <a:rPr b="1" lang="en" sz="1900">
                <a:solidFill>
                  <a:srgbClr val="374151"/>
                </a:solidFill>
                <a:latin typeface="Roboto"/>
                <a:ea typeface="Roboto"/>
                <a:cs typeface="Roboto"/>
                <a:sym typeface="Roboto"/>
              </a:rPr>
              <a:t>Applicability to Medical Imaging:</a:t>
            </a:r>
            <a:r>
              <a:rPr lang="en" sz="1900">
                <a:solidFill>
                  <a:srgbClr val="374151"/>
                </a:solidFill>
                <a:latin typeface="Roboto"/>
                <a:ea typeface="Roboto"/>
                <a:cs typeface="Roboto"/>
                <a:sym typeface="Roboto"/>
              </a:rPr>
              <a:t> FL's potential in medical imaging tasks.</a:t>
            </a:r>
            <a:endParaRPr sz="1900">
              <a:solidFill>
                <a:srgbClr val="374151"/>
              </a:solidFill>
              <a:latin typeface="Roboto"/>
              <a:ea typeface="Roboto"/>
              <a:cs typeface="Roboto"/>
              <a:sym typeface="Roboto"/>
            </a:endParaRPr>
          </a:p>
          <a:p>
            <a:pPr indent="-349250" lvl="0" marL="457200" rtl="0" algn="just">
              <a:spcBef>
                <a:spcPts val="0"/>
              </a:spcBef>
              <a:spcAft>
                <a:spcPts val="0"/>
              </a:spcAft>
              <a:buClr>
                <a:srgbClr val="374151"/>
              </a:buClr>
              <a:buSzPts val="1900"/>
              <a:buFont typeface="Roboto"/>
              <a:buChar char="●"/>
            </a:pPr>
            <a:r>
              <a:rPr b="1" lang="en" sz="1900">
                <a:solidFill>
                  <a:srgbClr val="374151"/>
                </a:solidFill>
                <a:latin typeface="Roboto"/>
                <a:ea typeface="Roboto"/>
                <a:cs typeface="Roboto"/>
                <a:sym typeface="Roboto"/>
              </a:rPr>
              <a:t>Security and Privacy:</a:t>
            </a:r>
            <a:r>
              <a:rPr lang="en" sz="1900">
                <a:solidFill>
                  <a:srgbClr val="374151"/>
                </a:solidFill>
                <a:latin typeface="Roboto"/>
                <a:ea typeface="Roboto"/>
                <a:cs typeface="Roboto"/>
                <a:sym typeface="Roboto"/>
              </a:rPr>
              <a:t> Discussed for FL in medical imaging.</a:t>
            </a:r>
            <a:endParaRPr sz="1900">
              <a:solidFill>
                <a:srgbClr val="374151"/>
              </a:solidFill>
              <a:latin typeface="Roboto"/>
              <a:ea typeface="Roboto"/>
              <a:cs typeface="Roboto"/>
              <a:sym typeface="Roboto"/>
            </a:endParaRPr>
          </a:p>
          <a:p>
            <a:pPr indent="0" lvl="0" marL="0" rtl="0" algn="l">
              <a:spcBef>
                <a:spcPts val="15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Federated Learning  </a:t>
            </a:r>
            <a:endParaRPr/>
          </a:p>
        </p:txBody>
      </p:sp>
      <p:pic>
        <p:nvPicPr>
          <p:cNvPr id="109" name="Google Shape;109;p19"/>
          <p:cNvPicPr preferRelativeResize="0"/>
          <p:nvPr/>
        </p:nvPicPr>
        <p:blipFill>
          <a:blip r:embed="rId3">
            <a:alphaModFix/>
          </a:blip>
          <a:stretch>
            <a:fillRect/>
          </a:stretch>
        </p:blipFill>
        <p:spPr>
          <a:xfrm>
            <a:off x="2400250" y="1508750"/>
            <a:ext cx="6635650" cy="1418950"/>
          </a:xfrm>
          <a:prstGeom prst="rect">
            <a:avLst/>
          </a:prstGeom>
          <a:noFill/>
          <a:ln>
            <a:noFill/>
          </a:ln>
        </p:spPr>
      </p:pic>
      <p:sp>
        <p:nvSpPr>
          <p:cNvPr id="110" name="Google Shape;110;p19"/>
          <p:cNvSpPr txBox="1"/>
          <p:nvPr/>
        </p:nvSpPr>
        <p:spPr>
          <a:xfrm>
            <a:off x="2499525" y="3119200"/>
            <a:ext cx="6321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2"/>
                </a:solidFill>
                <a:latin typeface="Lato"/>
                <a:ea typeface="Lato"/>
                <a:cs typeface="Lato"/>
                <a:sym typeface="Lato"/>
              </a:rPr>
              <a:t>Figure 1: Mammography data examples from different sites.</a:t>
            </a:r>
            <a:endParaRPr sz="170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Real-World Implementation  </a:t>
            </a:r>
            <a:endParaRPr sz="1700">
              <a:latin typeface="Roboto"/>
              <a:ea typeface="Roboto"/>
              <a:cs typeface="Roboto"/>
              <a:sym typeface="Roboto"/>
            </a:endParaRPr>
          </a:p>
          <a:p>
            <a:pPr indent="0" lvl="0" marL="0" rtl="0" algn="l">
              <a:spcBef>
                <a:spcPts val="0"/>
              </a:spcBef>
              <a:spcAft>
                <a:spcPts val="0"/>
              </a:spcAft>
              <a:buNone/>
            </a:pPr>
            <a:r>
              <a:t/>
            </a:r>
            <a:endParaRPr/>
          </a:p>
        </p:txBody>
      </p:sp>
      <p:sp>
        <p:nvSpPr>
          <p:cNvPr id="121" name="Google Shape;121;p21"/>
          <p:cNvSpPr txBox="1"/>
          <p:nvPr>
            <p:ph idx="1" type="body"/>
          </p:nvPr>
        </p:nvSpPr>
        <p:spPr>
          <a:xfrm>
            <a:off x="2400249" y="1211350"/>
            <a:ext cx="67437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rgbClr val="374151"/>
                </a:solidFill>
                <a:latin typeface="Roboto"/>
                <a:ea typeface="Roboto"/>
                <a:cs typeface="Roboto"/>
                <a:sym typeface="Roboto"/>
              </a:rPr>
              <a:t>FL Approach:</a:t>
            </a:r>
            <a:endParaRPr b="1" sz="1600">
              <a:solidFill>
                <a:srgbClr val="374151"/>
              </a:solidFill>
              <a:latin typeface="Roboto"/>
              <a:ea typeface="Roboto"/>
              <a:cs typeface="Roboto"/>
              <a:sym typeface="Roboto"/>
            </a:endParaRPr>
          </a:p>
          <a:p>
            <a:pPr indent="-330200" lvl="1" marL="914400" rtl="0" algn="just">
              <a:spcBef>
                <a:spcPts val="150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Seven international clients.</a:t>
            </a:r>
            <a:endParaRPr sz="1600">
              <a:solidFill>
                <a:srgbClr val="374151"/>
              </a:solidFill>
              <a:latin typeface="Roboto"/>
              <a:ea typeface="Roboto"/>
              <a:cs typeface="Roboto"/>
              <a:sym typeface="Roboto"/>
            </a:endParaRPr>
          </a:p>
          <a:p>
            <a:pPr indent="-330200" lvl="1" marL="914400" rtl="0" algn="just">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Mammography data retrospective selection after IRB approval.</a:t>
            </a:r>
            <a:endParaRPr sz="1600">
              <a:solidFill>
                <a:srgbClr val="374151"/>
              </a:solidFill>
              <a:latin typeface="Roboto"/>
              <a:ea typeface="Roboto"/>
              <a:cs typeface="Roboto"/>
              <a:sym typeface="Roboto"/>
            </a:endParaRPr>
          </a:p>
          <a:p>
            <a:pPr indent="0" lvl="0" marL="0" rtl="0" algn="just">
              <a:spcBef>
                <a:spcPts val="1500"/>
              </a:spcBef>
              <a:spcAft>
                <a:spcPts val="0"/>
              </a:spcAft>
              <a:buNone/>
            </a:pPr>
            <a:r>
              <a:rPr b="1" lang="en" sz="1600">
                <a:solidFill>
                  <a:srgbClr val="374151"/>
                </a:solidFill>
                <a:latin typeface="Roboto"/>
                <a:ea typeface="Roboto"/>
                <a:cs typeface="Roboto"/>
                <a:sym typeface="Roboto"/>
              </a:rPr>
              <a:t>Dataset Characteristics:</a:t>
            </a:r>
            <a:endParaRPr b="1" sz="1600">
              <a:solidFill>
                <a:srgbClr val="374151"/>
              </a:solidFill>
              <a:latin typeface="Roboto"/>
              <a:ea typeface="Roboto"/>
              <a:cs typeface="Roboto"/>
              <a:sym typeface="Roboto"/>
            </a:endParaRPr>
          </a:p>
          <a:p>
            <a:pPr indent="-330200" lvl="1" marL="914400" rtl="0" algn="just">
              <a:spcBef>
                <a:spcPts val="150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Non-IID data distribution.</a:t>
            </a:r>
            <a:endParaRPr sz="1600">
              <a:solidFill>
                <a:srgbClr val="374151"/>
              </a:solidFill>
              <a:latin typeface="Roboto"/>
              <a:ea typeface="Roboto"/>
              <a:cs typeface="Roboto"/>
              <a:sym typeface="Roboto"/>
            </a:endParaRPr>
          </a:p>
          <a:p>
            <a:pPr indent="-330200" lvl="1" marL="914400" rtl="0" algn="just">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Varied intensity distributions among sites.</a:t>
            </a:r>
            <a:endParaRPr sz="1600">
              <a:solidFill>
                <a:srgbClr val="374151"/>
              </a:solidFill>
              <a:latin typeface="Roboto"/>
              <a:ea typeface="Roboto"/>
              <a:cs typeface="Roboto"/>
              <a:sym typeface="Roboto"/>
            </a:endParaRPr>
          </a:p>
          <a:p>
            <a:pPr indent="0" lvl="0" marL="0" rtl="0" algn="just">
              <a:spcBef>
                <a:spcPts val="1500"/>
              </a:spcBef>
              <a:spcAft>
                <a:spcPts val="0"/>
              </a:spcAft>
              <a:buNone/>
            </a:pPr>
            <a:r>
              <a:rPr b="1" lang="en" sz="1600">
                <a:solidFill>
                  <a:srgbClr val="374151"/>
                </a:solidFill>
                <a:latin typeface="Roboto"/>
                <a:ea typeface="Roboto"/>
                <a:cs typeface="Roboto"/>
                <a:sym typeface="Roboto"/>
              </a:rPr>
              <a:t>Client-Server-Based FL:</a:t>
            </a:r>
            <a:endParaRPr b="1" sz="1600">
              <a:solidFill>
                <a:srgbClr val="374151"/>
              </a:solidFill>
              <a:latin typeface="Roboto"/>
              <a:ea typeface="Roboto"/>
              <a:cs typeface="Roboto"/>
              <a:sym typeface="Roboto"/>
            </a:endParaRPr>
          </a:p>
          <a:p>
            <a:pPr indent="-330200" lvl="1" marL="914400" rtl="0" algn="just">
              <a:spcBef>
                <a:spcPts val="150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FederatedAveraging algorithm.</a:t>
            </a:r>
            <a:endParaRPr sz="1600">
              <a:solidFill>
                <a:srgbClr val="374151"/>
              </a:solidFill>
              <a:latin typeface="Roboto"/>
              <a:ea typeface="Roboto"/>
              <a:cs typeface="Roboto"/>
              <a:sym typeface="Roboto"/>
            </a:endParaRPr>
          </a:p>
          <a:p>
            <a:pPr indent="-330200" lvl="1" marL="914400" rtl="0" algn="just">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Model parameters sharing and aggregation.</a:t>
            </a:r>
            <a:endParaRPr b="1" sz="1600">
              <a:solidFill>
                <a:srgbClr val="374151"/>
              </a:solidFill>
            </a:endParaRPr>
          </a:p>
          <a:p>
            <a:pPr indent="0" lvl="0" marL="0" rtl="0" algn="l">
              <a:spcBef>
                <a:spcPts val="150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