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345f5479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345f547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345f5479_0_2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1345f547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345f5479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345f547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345f5479_0_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1345f547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345f5479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345f547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1345f5479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1345f54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tu.int/internetofthing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707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 Systems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14450"/>
            <a:ext cx="85206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Course Instructor: Annajiat Alim Rasel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ST: Farah Binta Haque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RA: Sabbir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Name: Ripa Sarkar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ID: 23366009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No: 12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99450" y="110725"/>
            <a:ext cx="83451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/>
              <a:t>System-on-a-Chip (SoC) for Smart Cameras</a:t>
            </a:r>
            <a:endParaRPr b="1" sz="2500"/>
          </a:p>
        </p:txBody>
      </p:sp>
      <p:sp>
        <p:nvSpPr>
          <p:cNvPr id="116" name="Google Shape;116;p22"/>
          <p:cNvSpPr txBox="1"/>
          <p:nvPr/>
        </p:nvSpPr>
        <p:spPr>
          <a:xfrm>
            <a:off x="399450" y="1161100"/>
            <a:ext cx="45282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A. Reconﬁgurable Smart-camera Stream Processor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Char char="●"/>
            </a:pPr>
            <a:r>
              <a:rPr b="1"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Architecture:</a:t>
            </a:r>
            <a:r>
              <a:rPr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Coarse-grained reconﬁgurable image stream processor (CRISP) with heterogeneous stream processing (HSP) and subword-level parallelism (SLP).</a:t>
            </a:r>
            <a:endParaRPr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Char char="●"/>
            </a:pPr>
            <a:r>
              <a:rPr b="1"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Components:</a:t>
            </a:r>
            <a:r>
              <a:rPr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Reconﬁgurable stage processing element (RSPE), Reconﬁgurable interconnection (RI).</a:t>
            </a:r>
            <a:endParaRPr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Char char="●"/>
            </a:pPr>
            <a:r>
              <a:rPr b="1"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Reconﬁgurable smart-camera stream processor (ReSSP).</a:t>
            </a:r>
            <a:endParaRPr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197450" y="3879500"/>
            <a:ext cx="3681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Figure 6:</a:t>
            </a:r>
            <a:r>
              <a:rPr lang="en" sz="1300">
                <a:solidFill>
                  <a:schemeClr val="dk2"/>
                </a:solidFill>
              </a:rPr>
              <a:t> Detailed architecture of the Binary Morphology RSPE.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88" y="1269213"/>
            <a:ext cx="2667425" cy="26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99450" y="110725"/>
            <a:ext cx="83451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/>
              <a:t>System-on-a-Chip (SoC) for Smart Cameras</a:t>
            </a:r>
            <a:endParaRPr b="1" sz="2500"/>
          </a:p>
        </p:txBody>
      </p:sp>
      <p:sp>
        <p:nvSpPr>
          <p:cNvPr id="124" name="Google Shape;124;p23"/>
          <p:cNvSpPr txBox="1"/>
          <p:nvPr/>
        </p:nvSpPr>
        <p:spPr>
          <a:xfrm>
            <a:off x="399450" y="1161100"/>
            <a:ext cx="50070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B. Implementation Results and Comparisons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Prototype Chip: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Fabricated with TSMC 90nm technology.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Advantages: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Smaller memory size, higher power efficiency, and area efficiency compared to previous works.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Real-time execution of video object segmentation, tracking, and SIFT for Full-HD videos.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50" y="1161100"/>
            <a:ext cx="3024100" cy="3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5792950" y="4162625"/>
            <a:ext cx="287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Figure 7: </a:t>
            </a:r>
            <a:r>
              <a:rPr lang="en" sz="1300">
                <a:solidFill>
                  <a:schemeClr val="dk2"/>
                </a:solidFill>
              </a:rPr>
              <a:t>Die photo.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99450" y="110725"/>
            <a:ext cx="83451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Conclusion and Future Works</a:t>
            </a:r>
            <a:endParaRPr sz="2500"/>
          </a:p>
        </p:txBody>
      </p:sp>
      <p:sp>
        <p:nvSpPr>
          <p:cNvPr id="132" name="Google Shape;132;p24"/>
          <p:cNvSpPr txBox="1"/>
          <p:nvPr/>
        </p:nvSpPr>
        <p:spPr>
          <a:xfrm>
            <a:off x="399450" y="969625"/>
            <a:ext cx="79110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Takeaways: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computing crucial for IoT.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Optimization of computation distribution needed.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Advances in silicon technology enable efficient SoC designs.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Continued SoC design for distributed video sensors.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Consideration of global optimization in the entire network configuration.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99450" y="110725"/>
            <a:ext cx="83451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References</a:t>
            </a:r>
            <a:endParaRPr sz="2500"/>
          </a:p>
        </p:txBody>
      </p:sp>
      <p:sp>
        <p:nvSpPr>
          <p:cNvPr id="138" name="Google Shape;138;p25"/>
          <p:cNvSpPr txBox="1"/>
          <p:nvPr/>
        </p:nvSpPr>
        <p:spPr>
          <a:xfrm>
            <a:off x="399450" y="969625"/>
            <a:ext cx="87447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ITU Internet reports 2005: The Internet of Things. [Online]. Available: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http://www.itu.int/internetofthings/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G. Lawton, “Machine-to-machine technology gears up for growth,” IEEE Computer, vol. 37, no. 9, pp. 12–15, Sep. 2004.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[3] Y.-K. Chen, “Challenges and opportunities of internet of things,” in Proc. 17th Asia and South Paciﬁc Design Automation Conference (ASP-DAC), Jan. 2012, pp. 383–388.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[4] B. Rinner and W. Wolf, “An introduction to distributed smart cameras,” Proc. IEEE, vol. 96, no. 10, pp. 1565 – 1575, Oct. 2008.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[5] G. Foresti, C. Micheloni, L. Snidaro, P. Remagnino, and T. Ellis, “Active video-based surveillance systems: the low-level image and video processing techniques needed for implementation,” IEEE Signal Processing Mag., vol. 22, no. 2, pp. 25–37, Mar. 2005.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[6] W.-K. Chan, J.-Y. Chang, T.-W. Chen, Y.-H. Tseng, and S.-Y. Chien, “Efﬁcient content analysis engine for visual surveillance network,” IEEE Trans. Circuits Syst. Video Technol., vol. 19, no. 5, pp. 693–703, May 2009.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199650" y="2022700"/>
            <a:ext cx="8744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5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4875" y="2246575"/>
            <a:ext cx="891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 in IoT: System-on-a-chip for smart cameras as an example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/>
              <a:t>by Shao-Yi Chien, Wei-Kai Chan, Yu-Hsiang Tseng, Chia-Han Lee, V. Srinivasa Somayazulu, Yen-Kuang Chen</a:t>
            </a:r>
            <a:endParaRPr sz="22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49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Key Components: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Sensors, Communications, Computation, and Service in IoT applications.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Challenge: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Large-scale data and computation tasks infeasible with centralized cloud solutions.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Leveraging silicon technology for distributed computing on IoT nodes.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22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IoT in a Nutshell: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Billions of connected smart objects for real-time context sensing and improved services.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Components: Sensors, Communications, Computation, and Service.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Focus on Context Inferring: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Importance of the first three components for local/cloud servers to understand the physical world's conditions.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81350"/>
            <a:ext cx="870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Distributed Computing in Video Sensor Network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1063325"/>
            <a:ext cx="4969407" cy="36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204750" y="4685725"/>
            <a:ext cx="43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Figure 1:</a:t>
            </a:r>
            <a:r>
              <a:rPr lang="en" sz="1300">
                <a:solidFill>
                  <a:schemeClr val="dk2"/>
                </a:solidFill>
              </a:rPr>
              <a:t> Distributed smart camera as a node of an IoT.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Distributed Computing in Video Sensor Network</a:t>
            </a:r>
            <a:endParaRPr b="1"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13400"/>
            <a:ext cx="34584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715">
                <a:latin typeface="Roboto"/>
                <a:ea typeface="Roboto"/>
                <a:cs typeface="Roboto"/>
                <a:sym typeface="Roboto"/>
              </a:rPr>
              <a:t>A. Video Surveillance Case Study</a:t>
            </a:r>
            <a:endParaRPr b="1" sz="1715">
              <a:latin typeface="Roboto"/>
              <a:ea typeface="Roboto"/>
              <a:cs typeface="Roboto"/>
              <a:sym typeface="Roboto"/>
            </a:endParaRPr>
          </a:p>
          <a:p>
            <a:pPr indent="-337504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15"/>
              <a:buFont typeface="Roboto"/>
              <a:buChar char="●"/>
            </a:pPr>
            <a:r>
              <a:rPr b="1" lang="en" sz="1715">
                <a:latin typeface="Roboto"/>
                <a:ea typeface="Roboto"/>
                <a:cs typeface="Roboto"/>
                <a:sym typeface="Roboto"/>
              </a:rPr>
              <a:t>Scenario:</a:t>
            </a:r>
            <a:r>
              <a:rPr lang="en" sz="1715">
                <a:latin typeface="Roboto"/>
                <a:ea typeface="Roboto"/>
                <a:cs typeface="Roboto"/>
                <a:sym typeface="Roboto"/>
              </a:rPr>
              <a:t> 19 cameras in a BL-7F test bench.</a:t>
            </a:r>
            <a:endParaRPr sz="1715">
              <a:latin typeface="Roboto"/>
              <a:ea typeface="Roboto"/>
              <a:cs typeface="Roboto"/>
              <a:sym typeface="Roboto"/>
            </a:endParaRPr>
          </a:p>
          <a:p>
            <a:pPr indent="-337504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5"/>
              <a:buFont typeface="Roboto"/>
              <a:buChar char="●"/>
            </a:pPr>
            <a:r>
              <a:rPr b="1" lang="en" sz="1715"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 sz="1715">
                <a:latin typeface="Roboto"/>
                <a:ea typeface="Roboto"/>
                <a:cs typeface="Roboto"/>
                <a:sym typeface="Roboto"/>
              </a:rPr>
              <a:t> Store video sequences during critical events.</a:t>
            </a:r>
            <a:endParaRPr sz="1715">
              <a:latin typeface="Roboto"/>
              <a:ea typeface="Roboto"/>
              <a:cs typeface="Roboto"/>
              <a:sym typeface="Roboto"/>
            </a:endParaRPr>
          </a:p>
          <a:p>
            <a:pPr indent="-337504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5"/>
              <a:buFont typeface="Roboto"/>
              <a:buChar char="●"/>
            </a:pPr>
            <a:r>
              <a:rPr b="1" lang="en" sz="1715">
                <a:latin typeface="Roboto"/>
                <a:ea typeface="Roboto"/>
                <a:cs typeface="Roboto"/>
                <a:sym typeface="Roboto"/>
              </a:rPr>
              <a:t>Approaches: </a:t>
            </a:r>
            <a:r>
              <a:rPr lang="en" sz="1715">
                <a:latin typeface="Roboto"/>
                <a:ea typeface="Roboto"/>
                <a:cs typeface="Roboto"/>
                <a:sym typeface="Roboto"/>
              </a:rPr>
              <a:t>Centralized vs. Distributed.</a:t>
            </a:r>
            <a:endParaRPr sz="1715">
              <a:latin typeface="Roboto"/>
              <a:ea typeface="Roboto"/>
              <a:cs typeface="Roboto"/>
              <a:sym typeface="Roboto"/>
            </a:endParaRPr>
          </a:p>
          <a:p>
            <a:pPr indent="-337504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5"/>
              <a:buFont typeface="Roboto"/>
              <a:buChar char="●"/>
            </a:pPr>
            <a:r>
              <a:rPr b="1" lang="en" sz="1715">
                <a:latin typeface="Roboto"/>
                <a:ea typeface="Roboto"/>
                <a:cs typeface="Roboto"/>
                <a:sym typeface="Roboto"/>
              </a:rPr>
              <a:t>Results:</a:t>
            </a:r>
            <a:r>
              <a:rPr lang="en" sz="1715">
                <a:latin typeface="Roboto"/>
                <a:ea typeface="Roboto"/>
                <a:cs typeface="Roboto"/>
                <a:sym typeface="Roboto"/>
              </a:rPr>
              <a:t> Distributed approach saves 91.3% of transmission bandwidth, reducing dependency on cloud servers.</a:t>
            </a:r>
            <a:endParaRPr sz="171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80"/>
          </a:p>
        </p:txBody>
      </p:sp>
      <p:sp>
        <p:nvSpPr>
          <p:cNvPr id="86" name="Google Shape;86;p18"/>
          <p:cNvSpPr txBox="1"/>
          <p:nvPr/>
        </p:nvSpPr>
        <p:spPr>
          <a:xfrm>
            <a:off x="4094563" y="4180950"/>
            <a:ext cx="505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Figure 2:</a:t>
            </a:r>
            <a:r>
              <a:rPr lang="en" sz="1200">
                <a:solidFill>
                  <a:schemeClr val="dk2"/>
                </a:solidFill>
              </a:rPr>
              <a:t> (a) The ﬂoor plan and the locations of the surveillance cameras of the BL-7F dataset. (b) The captured videos from these 19 surveillance cameras. (c) The required bandwidth for video transmission with the centralized and distributed approaches.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75" y="1152725"/>
            <a:ext cx="3350674" cy="31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98925"/>
            <a:ext cx="870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Distributed Computing in Video Sensor Network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4260300" cy="3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B. Vehicle Localization Case Study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System: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Neighboring map generation using video cameras in an intelligent transportation system.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Configurations: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Three-layer network structure with different sensor and aggregator capabilities.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Results: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Bandwidth requirements vary with computing power, demonstrating the impact of distributed computing.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39525"/>
            <a:ext cx="3780224" cy="2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640475" y="4186150"/>
            <a:ext cx="450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Figure 3:</a:t>
            </a:r>
            <a:r>
              <a:rPr lang="en" sz="1200">
                <a:solidFill>
                  <a:schemeClr val="dk2"/>
                </a:solidFill>
              </a:rPr>
              <a:t> Setting of the simulated vehicle neighboring map generation system with video cameras in an intelligent transportation system.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05025"/>
            <a:ext cx="85206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Distributed Computing in Video Sensor Network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350" y="1438475"/>
            <a:ext cx="3161309" cy="1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709275" y="3137350"/>
            <a:ext cx="29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Figure 4:</a:t>
            </a:r>
            <a:r>
              <a:rPr lang="en">
                <a:solidFill>
                  <a:schemeClr val="dk2"/>
                </a:solidFill>
              </a:rPr>
              <a:t> Simulation cases.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66975"/>
            <a:ext cx="44196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Review of Existing Related Works</a:t>
            </a:r>
            <a:endParaRPr sz="2500"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0" y="1361175"/>
            <a:ext cx="42924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4194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en" sz="2550">
                <a:latin typeface="Roboto"/>
                <a:ea typeface="Roboto"/>
                <a:cs typeface="Roboto"/>
                <a:sym typeface="Roboto"/>
              </a:rPr>
              <a:t>Vision Processors:</a:t>
            </a:r>
            <a:r>
              <a:rPr lang="en" sz="2550">
                <a:latin typeface="Roboto"/>
                <a:ea typeface="Roboto"/>
                <a:cs typeface="Roboto"/>
                <a:sym typeface="Roboto"/>
              </a:rPr>
              <a:t> Overview of existing vision processors for video analysis and object recognition.</a:t>
            </a:r>
            <a:endParaRPr sz="2550">
              <a:latin typeface="Roboto"/>
              <a:ea typeface="Roboto"/>
              <a:cs typeface="Roboto"/>
              <a:sym typeface="Roboto"/>
            </a:endParaRPr>
          </a:p>
          <a:p>
            <a:pPr indent="-34194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en" sz="2550">
                <a:latin typeface="Roboto"/>
                <a:ea typeface="Roboto"/>
                <a:cs typeface="Roboto"/>
                <a:sym typeface="Roboto"/>
              </a:rPr>
              <a:t>Focus:</a:t>
            </a:r>
            <a:r>
              <a:rPr lang="en" sz="2550">
                <a:latin typeface="Roboto"/>
                <a:ea typeface="Roboto"/>
                <a:cs typeface="Roboto"/>
                <a:sym typeface="Roboto"/>
              </a:rPr>
              <a:t> High throughput, SIMD architecture, and recent adoption of machine learning engines.</a:t>
            </a:r>
            <a:endParaRPr sz="2550">
              <a:latin typeface="Roboto"/>
              <a:ea typeface="Roboto"/>
              <a:cs typeface="Roboto"/>
              <a:sym typeface="Roboto"/>
            </a:endParaRPr>
          </a:p>
          <a:p>
            <a:pPr indent="-34194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en" sz="2550">
                <a:latin typeface="Roboto"/>
                <a:ea typeface="Roboto"/>
                <a:cs typeface="Roboto"/>
                <a:sym typeface="Roboto"/>
              </a:rPr>
              <a:t>Challenges:</a:t>
            </a:r>
            <a:r>
              <a:rPr lang="en" sz="2550">
                <a:latin typeface="Roboto"/>
                <a:ea typeface="Roboto"/>
                <a:cs typeface="Roboto"/>
                <a:sym typeface="Roboto"/>
              </a:rPr>
              <a:t> Cost, power consumption, and hardware considerations.</a:t>
            </a:r>
            <a:endParaRPr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50" y="1535225"/>
            <a:ext cx="4246824" cy="18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719075" y="3502100"/>
            <a:ext cx="42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Figure 5:</a:t>
            </a:r>
            <a:r>
              <a:rPr lang="en" sz="1200">
                <a:solidFill>
                  <a:schemeClr val="dk2"/>
                </a:solidFill>
              </a:rPr>
              <a:t> Architectural concept of conventional SIMD array.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