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I8FndxIlLoiWvukOD/16p6ul9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ldStandardT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83e9c1277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983e9c1277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1f34ddcd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1f34ddc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83e9c1277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983e9c1277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1f34ddcd8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61f34ddcd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da6bf965e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9da6bf965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da6bf965e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9da6bf965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ee239711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9ee23971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83e9c1277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983e9c1277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bd9e204a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9dbd9e204a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7"/>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7"/>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7"/>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6"/>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6"/>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 name="Shape 15"/>
        <p:cNvGrpSpPr/>
        <p:nvPr/>
      </p:nvGrpSpPr>
      <p:grpSpPr>
        <a:xfrm>
          <a:off x="0" y="0"/>
          <a:ext cx="0" cy="0"/>
          <a:chOff x="0" y="0"/>
          <a:chExt cx="0" cy="0"/>
        </a:xfrm>
      </p:grpSpPr>
      <p:sp>
        <p:nvSpPr>
          <p:cNvPr id="16" name="Google Shape;16;p1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17" name="Google Shape;1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1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0" name="Google Shape;20;p1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1" name="Google Shape;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2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20"/>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25" name="Google Shape;25;p20"/>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26" name="Google Shape;26;p2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8" name="Google Shape;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1"/>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1"/>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75915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a:p>
            <a:pPr indent="0" lvl="0" marL="0" rtl="0" algn="l">
              <a:lnSpc>
                <a:spcPct val="100000"/>
              </a:lnSpc>
              <a:spcBef>
                <a:spcPts val="0"/>
              </a:spcBef>
              <a:spcAft>
                <a:spcPts val="0"/>
              </a:spcAft>
              <a:buSzPts val="4200"/>
              <a:buNone/>
            </a:pPr>
            <a:r>
              <a:t/>
            </a:r>
            <a:endParaRPr/>
          </a:p>
          <a:p>
            <a:pPr indent="0" lvl="0" marL="0" rtl="0" algn="ctr">
              <a:lnSpc>
                <a:spcPct val="100000"/>
              </a:lnSpc>
              <a:spcBef>
                <a:spcPts val="0"/>
              </a:spcBef>
              <a:spcAft>
                <a:spcPts val="0"/>
              </a:spcAft>
              <a:buSzPts val="4200"/>
              <a:buNone/>
            </a:pPr>
            <a:r>
              <a:rPr lang="en"/>
              <a:t>CSE 707 </a:t>
            </a:r>
            <a:endParaRPr/>
          </a:p>
          <a:p>
            <a:pPr indent="0" lvl="0" marL="0" rtl="0" algn="ctr">
              <a:lnSpc>
                <a:spcPct val="100000"/>
              </a:lnSpc>
              <a:spcBef>
                <a:spcPts val="0"/>
              </a:spcBef>
              <a:spcAft>
                <a:spcPts val="0"/>
              </a:spcAft>
              <a:buSzPts val="4200"/>
              <a:buNone/>
            </a:pPr>
            <a:r>
              <a:rPr lang="en"/>
              <a:t>Distributed Computing Systems</a:t>
            </a:r>
            <a:endParaRPr>
              <a:solidFill>
                <a:schemeClr val="lt1"/>
              </a:solidFill>
            </a:endParaRPr>
          </a:p>
        </p:txBody>
      </p:sp>
      <p:sp>
        <p:nvSpPr>
          <p:cNvPr id="60" name="Google Shape;60;p1"/>
          <p:cNvSpPr txBox="1"/>
          <p:nvPr>
            <p:ph idx="1" type="subTitle"/>
          </p:nvPr>
        </p:nvSpPr>
        <p:spPr>
          <a:xfrm>
            <a:off x="512700" y="3779714"/>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To Course Instructor: Annajiat Alim Rasel</a:t>
            </a:r>
            <a:endParaRPr/>
          </a:p>
          <a:p>
            <a:pPr indent="0" lvl="0" marL="0" rtl="0" algn="l">
              <a:lnSpc>
                <a:spcPct val="100000"/>
              </a:lnSpc>
              <a:spcBef>
                <a:spcPts val="0"/>
              </a:spcBef>
              <a:spcAft>
                <a:spcPts val="0"/>
              </a:spcAft>
              <a:buSzPts val="2400"/>
              <a:buNone/>
            </a:pPr>
            <a:r>
              <a:rPr lang="en"/>
              <a:t>By Ripa Sarkar</a:t>
            </a:r>
            <a:endParaRPr/>
          </a:p>
          <a:p>
            <a:pPr indent="0" lvl="0" marL="0" rtl="0" algn="l">
              <a:lnSpc>
                <a:spcPct val="100000"/>
              </a:lnSpc>
              <a:spcBef>
                <a:spcPts val="0"/>
              </a:spcBef>
              <a:spcAft>
                <a:spcPts val="0"/>
              </a:spcAft>
              <a:buSzPts val="2400"/>
              <a:buNone/>
            </a:pPr>
            <a:r>
              <a:rPr lang="en"/>
              <a:t>Group Number: 12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983e9c1277_1_17"/>
          <p:cNvSpPr txBox="1"/>
          <p:nvPr>
            <p:ph type="title"/>
          </p:nvPr>
        </p:nvSpPr>
        <p:spPr>
          <a:xfrm>
            <a:off x="163575" y="2814875"/>
            <a:ext cx="4045200" cy="72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Service Discovery and Ranking    </a:t>
            </a:r>
            <a:endParaRPr/>
          </a:p>
        </p:txBody>
      </p:sp>
      <p:sp>
        <p:nvSpPr>
          <p:cNvPr id="114" name="Google Shape;114;g2983e9c1277_1_17"/>
          <p:cNvSpPr txBox="1"/>
          <p:nvPr>
            <p:ph idx="2" type="body"/>
          </p:nvPr>
        </p:nvSpPr>
        <p:spPr>
          <a:xfrm>
            <a:off x="4572000" y="766825"/>
            <a:ext cx="4511100" cy="308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t/>
            </a:r>
            <a:endParaRPr/>
          </a:p>
          <a:p>
            <a:pPr indent="0" lvl="0" marL="0" rtl="0" algn="just">
              <a:spcBef>
                <a:spcPts val="1600"/>
              </a:spcBef>
              <a:spcAft>
                <a:spcPts val="0"/>
              </a:spcAft>
              <a:buNone/>
            </a:pPr>
            <a:r>
              <a:rPr b="1" lang="en" sz="1900" u="sng"/>
              <a:t>Efficient Discovery Mechanism:</a:t>
            </a:r>
            <a:endParaRPr b="1" sz="1900" u="sng"/>
          </a:p>
          <a:p>
            <a:pPr indent="-349250" lvl="0" marL="457200" rtl="0" algn="just">
              <a:spcBef>
                <a:spcPts val="1600"/>
              </a:spcBef>
              <a:spcAft>
                <a:spcPts val="0"/>
              </a:spcAft>
              <a:buSzPts val="1900"/>
              <a:buChar char="❖"/>
            </a:pPr>
            <a:r>
              <a:rPr lang="en" sz="1900"/>
              <a:t>Challenges in semantic sensor service discovery: Spatial indexing and semantic search. </a:t>
            </a:r>
            <a:endParaRPr sz="1900"/>
          </a:p>
          <a:p>
            <a:pPr indent="-349250" lvl="0" marL="457200" rtl="0" algn="just">
              <a:spcBef>
                <a:spcPts val="0"/>
              </a:spcBef>
              <a:spcAft>
                <a:spcPts val="0"/>
              </a:spcAft>
              <a:buSzPts val="1900"/>
              <a:buChar char="❖"/>
            </a:pPr>
            <a:r>
              <a:rPr lang="en" sz="1900"/>
              <a:t>Efficiently finding sensor services on a large scale, considering the dynamic nature of Wireless Sensor Networks (WSNs). </a:t>
            </a:r>
            <a:endParaRPr sz="1900"/>
          </a:p>
          <a:p>
            <a:pPr indent="-349250" lvl="0" marL="457200" rtl="0" algn="just">
              <a:spcBef>
                <a:spcPts val="0"/>
              </a:spcBef>
              <a:spcAft>
                <a:spcPts val="0"/>
              </a:spcAft>
              <a:buSzPts val="1900"/>
              <a:buChar char="❖"/>
            </a:pPr>
            <a:r>
              <a:rPr lang="en" sz="1900"/>
              <a:t>Novel ranking method based on WSN contextual information, ensuring energy-efficient service access. </a:t>
            </a:r>
            <a:endParaRPr sz="1300">
              <a:solidFill>
                <a:schemeClr val="lt1"/>
              </a:solidFill>
              <a:latin typeface="Roboto"/>
              <a:ea typeface="Roboto"/>
              <a:cs typeface="Roboto"/>
              <a:sym typeface="Roboto"/>
            </a:endParaRPr>
          </a:p>
          <a:p>
            <a:pPr indent="0" lvl="0" marL="914400" rtl="0" algn="just">
              <a:lnSpc>
                <a:spcPct val="115000"/>
              </a:lnSpc>
              <a:spcBef>
                <a:spcPts val="1600"/>
              </a:spcBef>
              <a:spcAft>
                <a:spcPts val="0"/>
              </a:spcAft>
              <a:buNone/>
            </a:pPr>
            <a:r>
              <a:t/>
            </a:r>
            <a:endParaRPr>
              <a:solidFill>
                <a:schemeClr val="lt1"/>
              </a:solidFill>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61f34ddcd8_0_0"/>
          <p:cNvSpPr txBox="1"/>
          <p:nvPr>
            <p:ph type="title"/>
          </p:nvPr>
        </p:nvSpPr>
        <p:spPr>
          <a:xfrm>
            <a:off x="112300" y="254100"/>
            <a:ext cx="8905800" cy="5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200"/>
              <a:t>Service Discovery and Ranking</a:t>
            </a:r>
            <a:r>
              <a:rPr lang="en" sz="4200">
                <a:solidFill>
                  <a:schemeClr val="lt2"/>
                </a:solidFill>
              </a:rPr>
              <a:t> </a:t>
            </a:r>
            <a:r>
              <a:rPr lang="en"/>
              <a:t> </a:t>
            </a:r>
            <a:endParaRPr/>
          </a:p>
        </p:txBody>
      </p:sp>
      <p:sp>
        <p:nvSpPr>
          <p:cNvPr id="120" name="Google Shape;120;g261f34ddcd8_0_0"/>
          <p:cNvSpPr txBox="1"/>
          <p:nvPr/>
        </p:nvSpPr>
        <p:spPr>
          <a:xfrm>
            <a:off x="2335925" y="4720525"/>
            <a:ext cx="59295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Cost Computation for Different Sensor Services    </a:t>
            </a:r>
            <a:endParaRPr sz="1800">
              <a:solidFill>
                <a:schemeClr val="dk1"/>
              </a:solidFill>
              <a:latin typeface="Old Standard TT"/>
              <a:ea typeface="Old Standard TT"/>
              <a:cs typeface="Old Standard TT"/>
              <a:sym typeface="Old Standard TT"/>
            </a:endParaRPr>
          </a:p>
        </p:txBody>
      </p:sp>
      <p:pic>
        <p:nvPicPr>
          <p:cNvPr id="121" name="Google Shape;121;g261f34ddcd8_0_0"/>
          <p:cNvPicPr preferRelativeResize="0"/>
          <p:nvPr/>
        </p:nvPicPr>
        <p:blipFill rotWithShape="1">
          <a:blip r:embed="rId3">
            <a:alphaModFix/>
          </a:blip>
          <a:srcRect b="0" l="0" r="0" t="17648"/>
          <a:stretch/>
        </p:blipFill>
        <p:spPr>
          <a:xfrm>
            <a:off x="1380325" y="2144971"/>
            <a:ext cx="6885100" cy="151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983e9c1277_1_22"/>
          <p:cNvSpPr txBox="1"/>
          <p:nvPr>
            <p:ph type="title"/>
          </p:nvPr>
        </p:nvSpPr>
        <p:spPr>
          <a:xfrm>
            <a:off x="186025" y="2298300"/>
            <a:ext cx="4045200" cy="72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Data Query and Search  </a:t>
            </a:r>
            <a:endParaRPr/>
          </a:p>
        </p:txBody>
      </p:sp>
      <p:sp>
        <p:nvSpPr>
          <p:cNvPr id="127" name="Google Shape;127;g2983e9c1277_1_22"/>
          <p:cNvSpPr txBox="1"/>
          <p:nvPr>
            <p:ph idx="2" type="body"/>
          </p:nvPr>
        </p:nvSpPr>
        <p:spPr>
          <a:xfrm>
            <a:off x="4692700" y="968675"/>
            <a:ext cx="4451400" cy="308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t/>
            </a:r>
            <a:endParaRPr/>
          </a:p>
          <a:p>
            <a:pPr indent="0" lvl="0" marL="0" rtl="0" algn="just">
              <a:spcBef>
                <a:spcPts val="1600"/>
              </a:spcBef>
              <a:spcAft>
                <a:spcPts val="0"/>
              </a:spcAft>
              <a:buNone/>
            </a:pPr>
            <a:r>
              <a:rPr b="1" lang="en" sz="2000" u="sng"/>
              <a:t>Retrieving Sensor Data:</a:t>
            </a:r>
            <a:endParaRPr b="1" sz="2000" u="sng"/>
          </a:p>
          <a:p>
            <a:pPr indent="-355600" lvl="0" marL="457200" rtl="0" algn="just">
              <a:spcBef>
                <a:spcPts val="1600"/>
              </a:spcBef>
              <a:spcAft>
                <a:spcPts val="0"/>
              </a:spcAft>
              <a:buSzPts val="2000"/>
              <a:buChar char="❖"/>
            </a:pPr>
            <a:r>
              <a:rPr lang="en" sz="2000"/>
              <a:t>Searching time-series databases for sensor data.</a:t>
            </a:r>
            <a:endParaRPr sz="2000"/>
          </a:p>
          <a:p>
            <a:pPr indent="-355600" lvl="0" marL="457200" rtl="0" algn="just">
              <a:spcBef>
                <a:spcPts val="0"/>
              </a:spcBef>
              <a:spcAft>
                <a:spcPts val="0"/>
              </a:spcAft>
              <a:buSzPts val="2000"/>
              <a:buChar char="❖"/>
            </a:pPr>
            <a:r>
              <a:rPr lang="en" sz="2000"/>
              <a:t>Suitable for fixed and mobile sensors.</a:t>
            </a:r>
            <a:endParaRPr sz="2000"/>
          </a:p>
          <a:p>
            <a:pPr indent="-355600" lvl="0" marL="457200" rtl="0" algn="just">
              <a:spcBef>
                <a:spcPts val="0"/>
              </a:spcBef>
              <a:spcAft>
                <a:spcPts val="0"/>
              </a:spcAft>
              <a:buSzPts val="2000"/>
              <a:buChar char="❖"/>
            </a:pPr>
            <a:r>
              <a:rPr lang="en" sz="2000"/>
              <a:t>Criteria for queries include location observed features and spatial extent.</a:t>
            </a:r>
            <a:endParaRPr sz="2000"/>
          </a:p>
          <a:p>
            <a:pPr indent="-355600" lvl="0" marL="457200" rtl="0" algn="just">
              <a:spcBef>
                <a:spcPts val="0"/>
              </a:spcBef>
              <a:spcAft>
                <a:spcPts val="0"/>
              </a:spcAft>
              <a:buSzPts val="2000"/>
              <a:buChar char="❖"/>
            </a:pPr>
            <a:r>
              <a:rPr lang="en" sz="2000"/>
              <a:t>Aggregation operations supported for data values. </a:t>
            </a:r>
            <a:endParaRPr sz="1400">
              <a:solidFill>
                <a:schemeClr val="lt1"/>
              </a:solidFill>
              <a:latin typeface="Roboto"/>
              <a:ea typeface="Roboto"/>
              <a:cs typeface="Roboto"/>
              <a:sym typeface="Roboto"/>
            </a:endParaRPr>
          </a:p>
          <a:p>
            <a:pPr indent="0" lvl="0" marL="914400" rtl="0" algn="just">
              <a:lnSpc>
                <a:spcPct val="115000"/>
              </a:lnSpc>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61f34ddcd8_0_7"/>
          <p:cNvSpPr txBox="1"/>
          <p:nvPr>
            <p:ph type="title"/>
          </p:nvPr>
        </p:nvSpPr>
        <p:spPr>
          <a:xfrm>
            <a:off x="112300" y="254100"/>
            <a:ext cx="8905800" cy="5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200"/>
              <a:t>Data Query and Search</a:t>
            </a:r>
            <a:r>
              <a:rPr lang="en" sz="4200"/>
              <a:t> </a:t>
            </a:r>
            <a:r>
              <a:rPr lang="en"/>
              <a:t> </a:t>
            </a:r>
            <a:endParaRPr/>
          </a:p>
        </p:txBody>
      </p:sp>
      <p:sp>
        <p:nvSpPr>
          <p:cNvPr id="133" name="Google Shape;133;g261f34ddcd8_0_7"/>
          <p:cNvSpPr txBox="1"/>
          <p:nvPr/>
        </p:nvSpPr>
        <p:spPr>
          <a:xfrm>
            <a:off x="1201650" y="4731750"/>
            <a:ext cx="69291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Information about the Sensing Sites and Air Quality Measurements    </a:t>
            </a:r>
            <a:endParaRPr sz="1800">
              <a:solidFill>
                <a:schemeClr val="dk1"/>
              </a:solidFill>
              <a:latin typeface="Old Standard TT"/>
              <a:ea typeface="Old Standard TT"/>
              <a:cs typeface="Old Standard TT"/>
              <a:sym typeface="Old Standard TT"/>
            </a:endParaRPr>
          </a:p>
        </p:txBody>
      </p:sp>
      <p:pic>
        <p:nvPicPr>
          <p:cNvPr id="134" name="Google Shape;134;g261f34ddcd8_0_7"/>
          <p:cNvPicPr preferRelativeResize="0"/>
          <p:nvPr/>
        </p:nvPicPr>
        <p:blipFill rotWithShape="1">
          <a:blip r:embed="rId3">
            <a:alphaModFix/>
          </a:blip>
          <a:srcRect b="0" l="0" r="0" t="32705"/>
          <a:stretch/>
        </p:blipFill>
        <p:spPr>
          <a:xfrm>
            <a:off x="437100" y="2178700"/>
            <a:ext cx="8458200" cy="185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9da6bf965e_0_6"/>
          <p:cNvSpPr txBox="1"/>
          <p:nvPr>
            <p:ph type="title"/>
          </p:nvPr>
        </p:nvSpPr>
        <p:spPr>
          <a:xfrm>
            <a:off x="186025" y="3129350"/>
            <a:ext cx="4045200" cy="72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Improving </a:t>
            </a:r>
            <a:r>
              <a:rPr lang="en"/>
              <a:t>Data Quality Using Regression Analysis </a:t>
            </a:r>
            <a:endParaRPr/>
          </a:p>
        </p:txBody>
      </p:sp>
      <p:sp>
        <p:nvSpPr>
          <p:cNvPr id="140" name="Google Shape;140;g29da6bf965e_0_6"/>
          <p:cNvSpPr txBox="1"/>
          <p:nvPr>
            <p:ph idx="2" type="body"/>
          </p:nvPr>
        </p:nvSpPr>
        <p:spPr>
          <a:xfrm>
            <a:off x="4692700" y="968675"/>
            <a:ext cx="4451400" cy="308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t/>
            </a:r>
            <a:endParaRPr/>
          </a:p>
          <a:p>
            <a:pPr indent="0" lvl="0" marL="0" rtl="0" algn="just">
              <a:spcBef>
                <a:spcPts val="1600"/>
              </a:spcBef>
              <a:spcAft>
                <a:spcPts val="0"/>
              </a:spcAft>
              <a:buNone/>
            </a:pPr>
            <a:r>
              <a:rPr b="1" lang="en" sz="2000" u="sng"/>
              <a:t>Ensuring Data Quality</a:t>
            </a:r>
            <a:r>
              <a:rPr b="1" lang="en" sz="2000" u="sng"/>
              <a:t>:</a:t>
            </a:r>
            <a:endParaRPr b="1" sz="2000" u="sng"/>
          </a:p>
          <a:p>
            <a:pPr indent="-355600" lvl="0" marL="457200" rtl="0" algn="just">
              <a:spcBef>
                <a:spcPts val="1600"/>
              </a:spcBef>
              <a:spcAft>
                <a:spcPts val="0"/>
              </a:spcAft>
              <a:buSzPts val="2000"/>
              <a:buChar char="❖"/>
            </a:pPr>
            <a:r>
              <a:rPr lang="en" sz="2000"/>
              <a:t>Data quality challenges in sensor and big data.</a:t>
            </a:r>
            <a:endParaRPr sz="2000"/>
          </a:p>
          <a:p>
            <a:pPr indent="-355600" lvl="0" marL="457200" rtl="0" algn="just">
              <a:spcBef>
                <a:spcPts val="0"/>
              </a:spcBef>
              <a:spcAft>
                <a:spcPts val="0"/>
              </a:spcAft>
              <a:buSzPts val="2000"/>
              <a:buChar char="❖"/>
            </a:pPr>
            <a:r>
              <a:rPr lang="en" sz="2000"/>
              <a:t>Application of Support Vector Regression (SVR) for predicting missing values.   </a:t>
            </a:r>
            <a:endParaRPr sz="2000"/>
          </a:p>
          <a:p>
            <a:pPr indent="-355600" lvl="0" marL="457200" rtl="0" algn="just">
              <a:spcBef>
                <a:spcPts val="0"/>
              </a:spcBef>
              <a:spcAft>
                <a:spcPts val="0"/>
              </a:spcAft>
              <a:buSzPts val="2000"/>
              <a:buChar char="❖"/>
            </a:pPr>
            <a:r>
              <a:rPr lang="en" sz="2000"/>
              <a:t>Comparison with Locally Weighted Regression (LWR) shows SVR’s stability and better accuracy.  </a:t>
            </a:r>
            <a:endParaRPr sz="2000">
              <a:solidFill>
                <a:schemeClr val="lt1"/>
              </a:solidFill>
            </a:endParaRPr>
          </a:p>
          <a:p>
            <a:pPr indent="0" lvl="0" marL="914400" rtl="0" algn="just">
              <a:lnSpc>
                <a:spcPct val="115000"/>
              </a:lnSpc>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9da6bf965e_0_12"/>
          <p:cNvSpPr txBox="1"/>
          <p:nvPr>
            <p:ph type="title"/>
          </p:nvPr>
        </p:nvSpPr>
        <p:spPr>
          <a:xfrm>
            <a:off x="186025" y="2994575"/>
            <a:ext cx="4045200" cy="72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Case Study: Urban Air Pollution </a:t>
            </a:r>
            <a:endParaRPr/>
          </a:p>
        </p:txBody>
      </p:sp>
      <p:sp>
        <p:nvSpPr>
          <p:cNvPr id="146" name="Google Shape;146;g29da6bf965e_0_12"/>
          <p:cNvSpPr txBox="1"/>
          <p:nvPr>
            <p:ph idx="2" type="body"/>
          </p:nvPr>
        </p:nvSpPr>
        <p:spPr>
          <a:xfrm>
            <a:off x="4692700" y="968675"/>
            <a:ext cx="4451400" cy="308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t/>
            </a:r>
            <a:endParaRPr/>
          </a:p>
          <a:p>
            <a:pPr indent="0" lvl="0" marL="0" rtl="0" algn="just">
              <a:spcBef>
                <a:spcPts val="1600"/>
              </a:spcBef>
              <a:spcAft>
                <a:spcPts val="0"/>
              </a:spcAft>
              <a:buNone/>
            </a:pPr>
            <a:r>
              <a:rPr b="1" lang="en" u="sng"/>
              <a:t>Applying Distributed intelligence in a  Real-World Scenario</a:t>
            </a:r>
            <a:r>
              <a:rPr b="1" lang="en" u="sng"/>
              <a:t>:</a:t>
            </a:r>
            <a:endParaRPr b="1" u="sng"/>
          </a:p>
          <a:p>
            <a:pPr indent="-342900" lvl="0" marL="457200" rtl="0" algn="just">
              <a:spcBef>
                <a:spcPts val="1600"/>
              </a:spcBef>
              <a:spcAft>
                <a:spcPts val="0"/>
              </a:spcAft>
              <a:buSzPts val="1800"/>
              <a:buChar char="❖"/>
            </a:pPr>
            <a:r>
              <a:rPr lang="en"/>
              <a:t>Utilizing techniques for sensor data acquisition, discovery and missing value estimation. </a:t>
            </a:r>
            <a:endParaRPr/>
          </a:p>
          <a:p>
            <a:pPr indent="-342900" lvl="0" marL="457200" rtl="0" algn="just">
              <a:spcBef>
                <a:spcPts val="0"/>
              </a:spcBef>
              <a:spcAft>
                <a:spcPts val="0"/>
              </a:spcAft>
              <a:buSzPts val="1800"/>
              <a:buChar char="❖"/>
            </a:pPr>
            <a:r>
              <a:rPr lang="en"/>
              <a:t>Air quality monitoring application for mobile phones.   </a:t>
            </a:r>
            <a:endParaRPr/>
          </a:p>
          <a:p>
            <a:pPr indent="-342900" lvl="0" marL="457200" rtl="0" algn="just">
              <a:spcBef>
                <a:spcPts val="0"/>
              </a:spcBef>
              <a:spcAft>
                <a:spcPts val="0"/>
              </a:spcAft>
              <a:buSzPts val="1800"/>
              <a:buChar char="❖"/>
            </a:pPr>
            <a:r>
              <a:rPr lang="en"/>
              <a:t>Visualizing Air Quality Index (AQI) through a heat map for central London. </a:t>
            </a:r>
            <a:endParaRPr/>
          </a:p>
          <a:p>
            <a:pPr indent="-342900" lvl="0" marL="457200" rtl="0" algn="just">
              <a:spcBef>
                <a:spcPts val="0"/>
              </a:spcBef>
              <a:spcAft>
                <a:spcPts val="0"/>
              </a:spcAft>
              <a:buSzPts val="1800"/>
              <a:buChar char="❖"/>
            </a:pPr>
            <a:r>
              <a:rPr lang="en"/>
              <a:t>Addressing health threat and enabling timely actions based on pollution levels.</a:t>
            </a:r>
            <a:endParaRPr>
              <a:solidFill>
                <a:schemeClr val="lt1"/>
              </a:solidFill>
            </a:endParaRPr>
          </a:p>
          <a:p>
            <a:pPr indent="0" lvl="0" marL="914400" rtl="0" algn="just">
              <a:lnSpc>
                <a:spcPct val="115000"/>
              </a:lnSpc>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 &amp; Future Work </a:t>
            </a:r>
            <a:endParaRPr/>
          </a:p>
        </p:txBody>
      </p:sp>
      <p:sp>
        <p:nvSpPr>
          <p:cNvPr id="152" name="Google Shape;152;p14"/>
          <p:cNvSpPr txBox="1"/>
          <p:nvPr>
            <p:ph idx="1" type="body"/>
          </p:nvPr>
        </p:nvSpPr>
        <p:spPr>
          <a:xfrm>
            <a:off x="390300" y="1437475"/>
            <a:ext cx="8520600" cy="260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u="sng"/>
              <a:t>Looking Ahead in IoT and Smart Cities </a:t>
            </a:r>
            <a:endParaRPr b="1" u="sng"/>
          </a:p>
          <a:p>
            <a:pPr indent="-342900" lvl="0" marL="457200" rtl="0" algn="just">
              <a:lnSpc>
                <a:spcPct val="115000"/>
              </a:lnSpc>
              <a:spcBef>
                <a:spcPts val="1600"/>
              </a:spcBef>
              <a:spcAft>
                <a:spcPts val="0"/>
              </a:spcAft>
              <a:buSzPts val="1800"/>
              <a:buChar char="●"/>
            </a:pPr>
            <a:r>
              <a:rPr lang="en"/>
              <a:t>Distribution of intelligent computation to local resources as a foundation for </a:t>
            </a:r>
            <a:r>
              <a:rPr lang="en"/>
              <a:t>application independent data processing. </a:t>
            </a:r>
            <a:r>
              <a:rPr lang="en"/>
              <a:t> </a:t>
            </a:r>
            <a:endParaRPr/>
          </a:p>
          <a:p>
            <a:pPr indent="-342900" lvl="0" marL="457200" rtl="0" algn="just">
              <a:lnSpc>
                <a:spcPct val="115000"/>
              </a:lnSpc>
              <a:spcBef>
                <a:spcPts val="0"/>
              </a:spcBef>
              <a:spcAft>
                <a:spcPts val="0"/>
              </a:spcAft>
              <a:buSzPts val="1800"/>
              <a:buChar char="●"/>
            </a:pPr>
            <a:r>
              <a:rPr lang="en"/>
              <a:t>Focus on sensor data from WSNs but applicable to various smart city applications.</a:t>
            </a:r>
            <a:endParaRPr/>
          </a:p>
          <a:p>
            <a:pPr indent="-342900" lvl="0" marL="457200" rtl="0" algn="just">
              <a:lnSpc>
                <a:spcPct val="115000"/>
              </a:lnSpc>
              <a:spcBef>
                <a:spcPts val="0"/>
              </a:spcBef>
              <a:spcAft>
                <a:spcPts val="0"/>
              </a:spcAft>
              <a:buSzPts val="1800"/>
              <a:buChar char="●"/>
            </a:pPr>
            <a:r>
              <a:rPr b="1" lang="en"/>
              <a:t>Future </a:t>
            </a:r>
            <a:r>
              <a:rPr b="1" lang="en"/>
              <a:t>Research Directions:</a:t>
            </a:r>
            <a:r>
              <a:rPr lang="en"/>
              <a:t> Knowledge representation, discovery </a:t>
            </a:r>
            <a:r>
              <a:rPr lang="en"/>
              <a:t>techniques and continuous analytics for trustworthy insights in smart cities. </a:t>
            </a:r>
            <a:endParaRPr/>
          </a:p>
          <a:p>
            <a:pPr indent="0" lvl="0" marL="0" rtl="0" algn="just">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9ee239711a_0_0"/>
          <p:cNvSpPr txBox="1"/>
          <p:nvPr>
            <p:ph type="title"/>
          </p:nvPr>
        </p:nvSpPr>
        <p:spPr>
          <a:xfrm>
            <a:off x="106175" y="0"/>
            <a:ext cx="8578200" cy="3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  </a:t>
            </a:r>
            <a:endParaRPr/>
          </a:p>
        </p:txBody>
      </p:sp>
      <p:sp>
        <p:nvSpPr>
          <p:cNvPr id="158" name="Google Shape;158;g29ee239711a_0_0"/>
          <p:cNvSpPr txBox="1"/>
          <p:nvPr>
            <p:ph idx="1" type="body"/>
          </p:nvPr>
        </p:nvSpPr>
        <p:spPr>
          <a:xfrm>
            <a:off x="163800" y="680325"/>
            <a:ext cx="8980200" cy="2600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900">
                <a:latin typeface="Roboto"/>
                <a:ea typeface="Roboto"/>
                <a:cs typeface="Roboto"/>
                <a:sym typeface="Roboto"/>
              </a:rPr>
              <a:t>[1] L. Atzori, A. Iera, and G. Morabito, “The Internet of Things: A survey,” Computer Networks, vol. 54, pp. 2787–2805, 2010.</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[2] D. Guinard, V. Trifa, S. Karnouskos, P. Spiess, and D. Savio, “Interacting with the SOA-Based Internet of Things: Discovery, Query, Selection, and On-Demand Provisioning of Web Services,” IEEE Trans. Serv. Comput., vol. 3, no. 3, pp. 223–235, Jul. 2010.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[3] Datta, Soumya Kanti and Bonnet, Christian and Harri, J ¨ er´ ome, “Fog ˆ computing architecture to enable consumer centric Internet of Things services,” in 19th IEEE International Symposium on Consumer Electronics, ISCE 2015, 06 2015, pp. 1–2.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[4] ETSI, contributing organisations: Huawei, IBM, Intel, Nokia Networks, NTT Docomo, Vodafone, “Mobile-Edge Computing - Introductory Technical White Paper,” 2014.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[5] W. Wang, S. De, G. Cassar, and K. Moessner, “An experimental study on geospatial indexing for sensor service discovery,” Expert Syst. Appl., vol. 42, no. 7, pp. 3528–3538, 2015.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[6] W. Wang, F. Yao, S. De, K. Moessner, and Z. Sun, “A Ranking Method for Sensor Services Based on Estimation of Service Access Cost,” Information Sciences, Elsevier, vol. 319, pp. 1–17, 2015.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[7] Y. Qin, Q. Z. Sheng, N. J. Falkner, S. Dustdar, H. Wang, and A. V. Vasilakos, “When things matter: A survey on data-centric internet of things,” Journal of Network and Computer Applications, vol. 64, pp. 137 – 153, 2016.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[8] Y. Zhou, S. De, W. Wang, and K. Moessner, “Enabling query of frequently updated data from mobile sensing sources,” in The 13th IEEE International Conferences on Ubiquitous Computing and Communications (IUCC2014). IEEE, 2014, pp. 946 – 952.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[9] H. Kurasawa, H. Sato, A. Yamamoto, H. Kawasaki, M. Nakamura, Y. Fujii, and H. Matsumura, “Missing sensor value estimation method for participatory sensing environment,” in Pervasive Computing and Communications (PerCom), 2014 IEEE International Conference on. IEEE, 2014, pp. 103–111. </a:t>
            </a:r>
            <a:endParaRPr sz="900">
              <a:latin typeface="Roboto"/>
              <a:ea typeface="Roboto"/>
              <a:cs typeface="Roboto"/>
              <a:sym typeface="Roboto"/>
            </a:endParaRPr>
          </a:p>
          <a:p>
            <a:pPr indent="0" lvl="0" marL="0" rtl="0" algn="just">
              <a:lnSpc>
                <a:spcPct val="100000"/>
              </a:lnSpc>
              <a:spcBef>
                <a:spcPts val="1600"/>
              </a:spcBef>
              <a:spcAft>
                <a:spcPts val="0"/>
              </a:spcAft>
              <a:buNone/>
            </a:pPr>
            <a:r>
              <a:rPr lang="en" sz="900">
                <a:latin typeface="Roboto"/>
                <a:ea typeface="Roboto"/>
                <a:cs typeface="Roboto"/>
                <a:sym typeface="Roboto"/>
              </a:rPr>
              <a:t>[10] World Health Organisation, “Global Health Risks: Mortality and burden of disease attributable to selected major risks,” 2009.</a:t>
            </a:r>
            <a:endParaRPr sz="900">
              <a:latin typeface="Roboto"/>
              <a:ea typeface="Roboto"/>
              <a:cs typeface="Roboto"/>
              <a:sym typeface="Roboto"/>
            </a:endParaRPr>
          </a:p>
          <a:p>
            <a:pPr indent="0" lvl="0" marL="0" rtl="0" algn="just">
              <a:lnSpc>
                <a:spcPct val="100000"/>
              </a:lnSpc>
              <a:spcBef>
                <a:spcPts val="1600"/>
              </a:spcBef>
              <a:spcAft>
                <a:spcPts val="1600"/>
              </a:spcAft>
              <a:buSzPts val="1800"/>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54300" y="1265425"/>
            <a:ext cx="9035400" cy="293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n" sz="4200"/>
              <a:t>Paper Title</a:t>
            </a:r>
            <a:endParaRPr sz="4200"/>
          </a:p>
          <a:p>
            <a:pPr indent="0" lvl="0" marL="0" rtl="0" algn="ctr">
              <a:lnSpc>
                <a:spcPct val="100000"/>
              </a:lnSpc>
              <a:spcBef>
                <a:spcPts val="0"/>
              </a:spcBef>
              <a:spcAft>
                <a:spcPts val="0"/>
              </a:spcAft>
              <a:buSzPts val="5400"/>
              <a:buNone/>
            </a:pPr>
            <a:r>
              <a:t/>
            </a:r>
            <a:endParaRPr sz="4200"/>
          </a:p>
          <a:p>
            <a:pPr indent="0" lvl="0" marL="0" rtl="0" algn="ctr">
              <a:lnSpc>
                <a:spcPct val="100000"/>
              </a:lnSpc>
              <a:spcBef>
                <a:spcPts val="0"/>
              </a:spcBef>
              <a:spcAft>
                <a:spcPts val="0"/>
              </a:spcAft>
              <a:buSzPts val="5400"/>
              <a:buNone/>
            </a:pPr>
            <a:r>
              <a:rPr lang="en" sz="2300"/>
              <a:t>“</a:t>
            </a:r>
            <a:r>
              <a:rPr lang="en" sz="2300"/>
              <a:t>Distributed Sensor Data Computing in Smart City Applications</a:t>
            </a:r>
            <a:r>
              <a:rPr lang="en" sz="2300"/>
              <a:t>”</a:t>
            </a:r>
            <a:endParaRPr sz="2300"/>
          </a:p>
          <a:p>
            <a:pPr indent="0" lvl="0" marL="0" rtl="0" algn="ctr">
              <a:lnSpc>
                <a:spcPct val="100000"/>
              </a:lnSpc>
              <a:spcBef>
                <a:spcPts val="0"/>
              </a:spcBef>
              <a:spcAft>
                <a:spcPts val="0"/>
              </a:spcAft>
              <a:buSzPts val="5400"/>
              <a:buNone/>
            </a:pPr>
            <a:r>
              <a:t/>
            </a:r>
            <a:endParaRPr sz="2300"/>
          </a:p>
          <a:p>
            <a:pPr indent="0" lvl="0" marL="0" rtl="0" algn="ctr">
              <a:lnSpc>
                <a:spcPct val="100000"/>
              </a:lnSpc>
              <a:spcBef>
                <a:spcPts val="0"/>
              </a:spcBef>
              <a:spcAft>
                <a:spcPts val="0"/>
              </a:spcAft>
              <a:buSzPts val="5400"/>
              <a:buNone/>
            </a:pPr>
            <a:r>
              <a:rPr lang="en" sz="2300"/>
              <a:t>b</a:t>
            </a:r>
            <a:r>
              <a:rPr lang="en" sz="2300"/>
              <a:t>y </a:t>
            </a:r>
            <a:r>
              <a:rPr lang="en" sz="2300"/>
              <a:t>Wei Wang, Suparna De, Yuchao Zhou, Xin Huang, and Klaus Moessner</a:t>
            </a:r>
            <a:endParaRPr sz="2300"/>
          </a:p>
          <a:p>
            <a:pPr indent="0" lvl="0" marL="0" rtl="0" algn="ctr">
              <a:lnSpc>
                <a:spcPct val="100000"/>
              </a:lnSpc>
              <a:spcBef>
                <a:spcPts val="0"/>
              </a:spcBef>
              <a:spcAft>
                <a:spcPts val="0"/>
              </a:spcAft>
              <a:buSzPts val="5400"/>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512700" y="2076075"/>
            <a:ext cx="86313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Abstract</a:t>
            </a:r>
            <a:endParaRPr/>
          </a:p>
          <a:p>
            <a:pPr indent="0" lvl="0" marL="0" rtl="0" algn="just">
              <a:lnSpc>
                <a:spcPct val="100000"/>
              </a:lnSpc>
              <a:spcBef>
                <a:spcPts val="0"/>
              </a:spcBef>
              <a:spcAft>
                <a:spcPts val="0"/>
              </a:spcAft>
              <a:buSzPts val="6000"/>
              <a:buNone/>
            </a:pPr>
            <a:r>
              <a:rPr lang="en" sz="1800"/>
              <a:t>Utilizing, Internet of Things (IoT) technologies, embedded devices are integrated into urban environments, generating continuous data. This “big data” is recognized as a valuable asset for intelligent applications. As IoT data sizes </a:t>
            </a:r>
            <a:r>
              <a:rPr lang="en" sz="1800"/>
              <a:t>increase, it becomes inefficient to transfer all raw data to centralized cloud data centers. This study proposes “distributed intelligence,” distributing computation to smaller autonomous units like sensor network gateways or edge clouds to reduce data sizes. This approach enhances data quality, reduces latency and improves services, as demonstrated in a case study on urban air pollution monitoring and visualization.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Introduction</a:t>
            </a:r>
            <a:endParaRPr/>
          </a:p>
        </p:txBody>
      </p:sp>
      <p:sp>
        <p:nvSpPr>
          <p:cNvPr id="76" name="Google Shape;76;p4"/>
          <p:cNvSpPr txBox="1"/>
          <p:nvPr>
            <p:ph idx="2" type="body"/>
          </p:nvPr>
        </p:nvSpPr>
        <p:spPr>
          <a:xfrm>
            <a:off x="4572000" y="179700"/>
            <a:ext cx="4572000" cy="42699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1600"/>
              </a:spcBef>
              <a:spcAft>
                <a:spcPts val="0"/>
              </a:spcAft>
              <a:buNone/>
            </a:pPr>
            <a:r>
              <a:t/>
            </a:r>
            <a:endParaRPr sz="1400"/>
          </a:p>
          <a:p>
            <a:pPr indent="0" lvl="0" marL="457200" rtl="0" algn="just">
              <a:lnSpc>
                <a:spcPct val="115000"/>
              </a:lnSpc>
              <a:spcBef>
                <a:spcPts val="1600"/>
              </a:spcBef>
              <a:spcAft>
                <a:spcPts val="0"/>
              </a:spcAft>
              <a:buNone/>
            </a:pPr>
            <a:r>
              <a:rPr b="1" lang="en" u="sng"/>
              <a:t>Understanding the Evolution of IoT</a:t>
            </a:r>
            <a:r>
              <a:rPr lang="en"/>
              <a:t> :</a:t>
            </a:r>
            <a:r>
              <a:rPr b="1" lang="en"/>
              <a:t> </a:t>
            </a:r>
            <a:endParaRPr b="1"/>
          </a:p>
          <a:p>
            <a:pPr indent="-342900" lvl="0" marL="457200" rtl="0" algn="just">
              <a:lnSpc>
                <a:spcPct val="115000"/>
              </a:lnSpc>
              <a:spcBef>
                <a:spcPts val="1600"/>
              </a:spcBef>
              <a:spcAft>
                <a:spcPts val="0"/>
              </a:spcAft>
              <a:buSzPts val="1800"/>
              <a:buChar char="●"/>
            </a:pPr>
            <a:r>
              <a:rPr b="1" lang="en"/>
              <a:t>A decade ago:</a:t>
            </a:r>
            <a:r>
              <a:rPr lang="en"/>
              <a:t> Focus on traceability and accessibility via RFID tags. </a:t>
            </a:r>
            <a:endParaRPr/>
          </a:p>
          <a:p>
            <a:pPr indent="-342900" lvl="0" marL="457200" rtl="0" algn="just">
              <a:lnSpc>
                <a:spcPct val="115000"/>
              </a:lnSpc>
              <a:spcBef>
                <a:spcPts val="0"/>
              </a:spcBef>
              <a:spcAft>
                <a:spcPts val="0"/>
              </a:spcAft>
              <a:buSzPts val="1800"/>
              <a:buChar char="●"/>
            </a:pPr>
            <a:r>
              <a:rPr b="1" lang="en"/>
              <a:t>Evolution: </a:t>
            </a:r>
            <a:r>
              <a:rPr lang="en"/>
              <a:t>From worldwide network of uniquely addressable objects to emphasis on interoperability, representation and abstraction. </a:t>
            </a:r>
            <a:endParaRPr/>
          </a:p>
          <a:p>
            <a:pPr indent="-342900" lvl="0" marL="457200" rtl="0" algn="just">
              <a:lnSpc>
                <a:spcPct val="115000"/>
              </a:lnSpc>
              <a:spcBef>
                <a:spcPts val="0"/>
              </a:spcBef>
              <a:spcAft>
                <a:spcPts val="0"/>
              </a:spcAft>
              <a:buSzPts val="1800"/>
              <a:buChar char="●"/>
            </a:pPr>
            <a:r>
              <a:rPr b="1" lang="en"/>
              <a:t>Recent Shift: </a:t>
            </a:r>
            <a:r>
              <a:rPr lang="en"/>
              <a:t>Smart and intelligent IoT applications driven by the power of “data”, especially big data. </a:t>
            </a:r>
            <a:endParaRPr/>
          </a:p>
          <a:p>
            <a:pPr indent="-342900" lvl="0" marL="457200" rtl="0" algn="just">
              <a:lnSpc>
                <a:spcPct val="115000"/>
              </a:lnSpc>
              <a:spcBef>
                <a:spcPts val="0"/>
              </a:spcBef>
              <a:spcAft>
                <a:spcPts val="0"/>
              </a:spcAft>
              <a:buSzPts val="1800"/>
              <a:buChar char="●"/>
            </a:pPr>
            <a:r>
              <a:rPr b="1" lang="en"/>
              <a:t>Challenge: </a:t>
            </a:r>
            <a:r>
              <a:rPr lang="en"/>
              <a:t>Growing IoT data size and velocity necessitate distributed data processing for efficiency. </a:t>
            </a:r>
            <a:endParaRPr>
              <a:solidFill>
                <a:schemeClr val="lt1"/>
              </a:solidFill>
            </a:endParaRPr>
          </a:p>
          <a:p>
            <a:pPr indent="0" lvl="0" marL="457200" rtl="0" algn="l">
              <a:spcBef>
                <a:spcPts val="1500"/>
              </a:spcBef>
              <a:spcAft>
                <a:spcPts val="15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196975" y="2831875"/>
            <a:ext cx="4045200" cy="77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Fog Computing and Mobile Edge Computing </a:t>
            </a:r>
            <a:r>
              <a:rPr lang="en"/>
              <a:t> </a:t>
            </a:r>
            <a:endParaRPr/>
          </a:p>
        </p:txBody>
      </p:sp>
      <p:sp>
        <p:nvSpPr>
          <p:cNvPr id="82" name="Google Shape;82;p5"/>
          <p:cNvSpPr txBox="1"/>
          <p:nvPr>
            <p:ph idx="2" type="body"/>
          </p:nvPr>
        </p:nvSpPr>
        <p:spPr>
          <a:xfrm>
            <a:off x="4572000" y="596125"/>
            <a:ext cx="4572000" cy="3301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rPr b="1" lang="en" sz="1900" u="sng"/>
              <a:t>Addressing Data Processing </a:t>
            </a:r>
            <a:r>
              <a:rPr b="1" lang="en" sz="1900" u="sng"/>
              <a:t>Challenges</a:t>
            </a:r>
            <a:r>
              <a:rPr lang="en" sz="1900"/>
              <a:t> </a:t>
            </a:r>
            <a:endParaRPr sz="1900"/>
          </a:p>
          <a:p>
            <a:pPr indent="-349250" lvl="0" marL="457200" rtl="0" algn="just">
              <a:lnSpc>
                <a:spcPct val="115000"/>
              </a:lnSpc>
              <a:spcBef>
                <a:spcPts val="1600"/>
              </a:spcBef>
              <a:spcAft>
                <a:spcPts val="0"/>
              </a:spcAft>
              <a:buSzPts val="1900"/>
              <a:buChar char="●"/>
            </a:pPr>
            <a:r>
              <a:rPr lang="en" sz="1900"/>
              <a:t>Fog computing and Mobile Edge Computing (MEC) </a:t>
            </a:r>
            <a:r>
              <a:rPr lang="en" sz="1900"/>
              <a:t>enable</a:t>
            </a:r>
            <a:r>
              <a:rPr lang="en" sz="1900"/>
              <a:t> cloud capabilities at the edge of networks. </a:t>
            </a:r>
            <a:endParaRPr sz="1900"/>
          </a:p>
          <a:p>
            <a:pPr indent="-349250" lvl="0" marL="457200" rtl="0" algn="just">
              <a:lnSpc>
                <a:spcPct val="115000"/>
              </a:lnSpc>
              <a:spcBef>
                <a:spcPts val="0"/>
              </a:spcBef>
              <a:spcAft>
                <a:spcPts val="0"/>
              </a:spcAft>
              <a:buSzPts val="1900"/>
              <a:buChar char="●"/>
            </a:pPr>
            <a:r>
              <a:rPr lang="en" sz="1900"/>
              <a:t>Elastic resources for distributed data processing. </a:t>
            </a:r>
            <a:endParaRPr sz="1900"/>
          </a:p>
          <a:p>
            <a:pPr indent="-349250" lvl="0" marL="457200" rtl="0" algn="just">
              <a:lnSpc>
                <a:spcPct val="115000"/>
              </a:lnSpc>
              <a:spcBef>
                <a:spcPts val="0"/>
              </a:spcBef>
              <a:spcAft>
                <a:spcPts val="0"/>
              </a:spcAft>
              <a:buSzPts val="1900"/>
              <a:buChar char="●"/>
            </a:pPr>
            <a:r>
              <a:rPr b="1" lang="en" sz="1900"/>
              <a:t>Advantages:</a:t>
            </a:r>
            <a:r>
              <a:rPr lang="en" sz="1900"/>
              <a:t> Reduced latency, improved quality of services, efficient computation and less dependence on centralized data centers. </a:t>
            </a:r>
            <a:endParaRPr sz="1900"/>
          </a:p>
          <a:p>
            <a:pPr indent="-349250" lvl="0" marL="457200" rtl="0" algn="just">
              <a:lnSpc>
                <a:spcPct val="115000"/>
              </a:lnSpc>
              <a:spcBef>
                <a:spcPts val="0"/>
              </a:spcBef>
              <a:spcAft>
                <a:spcPts val="0"/>
              </a:spcAft>
              <a:buSzPts val="1900"/>
              <a:buChar char="●"/>
            </a:pPr>
            <a:r>
              <a:rPr b="1" lang="en" sz="1900"/>
              <a:t>Example:</a:t>
            </a:r>
            <a:r>
              <a:rPr lang="en" sz="1900"/>
              <a:t> Sensor data pre-processing at the edge to minimize </a:t>
            </a:r>
            <a:r>
              <a:rPr lang="en" sz="1900"/>
              <a:t>latency. </a:t>
            </a:r>
            <a:endParaRPr sz="19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152350" y="2354450"/>
            <a:ext cx="4045200" cy="72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Data Computing Architecture   </a:t>
            </a:r>
            <a:endParaRPr/>
          </a:p>
        </p:txBody>
      </p:sp>
      <p:sp>
        <p:nvSpPr>
          <p:cNvPr id="88" name="Google Shape;88;p6"/>
          <p:cNvSpPr txBox="1"/>
          <p:nvPr>
            <p:ph idx="2" type="body"/>
          </p:nvPr>
        </p:nvSpPr>
        <p:spPr>
          <a:xfrm>
            <a:off x="4572000" y="1029600"/>
            <a:ext cx="4524600" cy="308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rPr b="1" lang="en" sz="1900" u="sng"/>
              <a:t>Two Ways to Acquire Sensor Data:</a:t>
            </a:r>
            <a:r>
              <a:rPr lang="en" sz="1900"/>
              <a:t> </a:t>
            </a:r>
            <a:endParaRPr sz="1900"/>
          </a:p>
          <a:p>
            <a:pPr indent="-349250" lvl="0" marL="457200" rtl="0" algn="just">
              <a:lnSpc>
                <a:spcPct val="115000"/>
              </a:lnSpc>
              <a:spcBef>
                <a:spcPts val="1600"/>
              </a:spcBef>
              <a:spcAft>
                <a:spcPts val="0"/>
              </a:spcAft>
              <a:buSzPts val="1900"/>
              <a:buChar char="❖"/>
            </a:pPr>
            <a:r>
              <a:rPr lang="en" sz="1900"/>
              <a:t>Discover sensor services and subscribe or directly search streaming databases in edge clouds. </a:t>
            </a:r>
            <a:endParaRPr sz="1900"/>
          </a:p>
          <a:p>
            <a:pPr indent="-349250" lvl="0" marL="457200" rtl="0" algn="just">
              <a:lnSpc>
                <a:spcPct val="115000"/>
              </a:lnSpc>
              <a:spcBef>
                <a:spcPts val="0"/>
              </a:spcBef>
              <a:spcAft>
                <a:spcPts val="0"/>
              </a:spcAft>
              <a:buSzPts val="1900"/>
              <a:buChar char="❖"/>
            </a:pPr>
            <a:r>
              <a:rPr lang="en" sz="1900"/>
              <a:t>Edge clouds offer storage, sensor service discovery and search functionalities. </a:t>
            </a:r>
            <a:endParaRPr sz="1900"/>
          </a:p>
          <a:p>
            <a:pPr indent="-349250" lvl="0" marL="457200" rtl="0" algn="just">
              <a:lnSpc>
                <a:spcPct val="115000"/>
              </a:lnSpc>
              <a:spcBef>
                <a:spcPts val="0"/>
              </a:spcBef>
              <a:spcAft>
                <a:spcPts val="0"/>
              </a:spcAft>
              <a:buSzPts val="1900"/>
              <a:buChar char="❖"/>
            </a:pPr>
            <a:r>
              <a:rPr b="1" lang="en" sz="1900"/>
              <a:t>Quality consideration:</a:t>
            </a:r>
            <a:r>
              <a:rPr lang="en" sz="1900"/>
              <a:t> Intelligent processing within the distributed framework ensures data quality for further analytics. </a:t>
            </a:r>
            <a:endParaRPr sz="1300">
              <a:solidFill>
                <a:schemeClr val="lt1"/>
              </a:solidFill>
              <a:latin typeface="Roboto"/>
              <a:ea typeface="Roboto"/>
              <a:cs typeface="Roboto"/>
              <a:sym typeface="Roboto"/>
            </a:endParaRPr>
          </a:p>
          <a:p>
            <a:pPr indent="0" lvl="0" marL="457200" rtl="0" algn="just">
              <a:lnSpc>
                <a:spcPct val="115000"/>
              </a:lnSpc>
              <a:spcBef>
                <a:spcPts val="1600"/>
              </a:spcBef>
              <a:spcAft>
                <a:spcPts val="0"/>
              </a:spcAft>
              <a:buNone/>
            </a:pPr>
            <a:r>
              <a:rPr lang="en">
                <a:solidFill>
                  <a:schemeClr val="lt1"/>
                </a:solidFill>
              </a:rPr>
              <a:t> </a:t>
            </a:r>
            <a:endParaRPr>
              <a:solidFill>
                <a:schemeClr val="lt1"/>
              </a:solidFill>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311700" y="254100"/>
            <a:ext cx="8520600" cy="5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200"/>
              <a:t>Data Computing Architecture</a:t>
            </a:r>
            <a:r>
              <a:rPr lang="en" sz="4200">
                <a:solidFill>
                  <a:schemeClr val="lt2"/>
                </a:solidFill>
              </a:rPr>
              <a:t> </a:t>
            </a:r>
            <a:r>
              <a:rPr lang="en"/>
              <a:t> </a:t>
            </a:r>
            <a:endParaRPr/>
          </a:p>
        </p:txBody>
      </p:sp>
      <p:sp>
        <p:nvSpPr>
          <p:cNvPr id="94" name="Google Shape;94;p8"/>
          <p:cNvSpPr txBox="1"/>
          <p:nvPr/>
        </p:nvSpPr>
        <p:spPr>
          <a:xfrm>
            <a:off x="1897925" y="4720525"/>
            <a:ext cx="63675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Integrating data and services in an edge cloud infrastructure  </a:t>
            </a:r>
            <a:endParaRPr sz="1800">
              <a:solidFill>
                <a:schemeClr val="dk1"/>
              </a:solidFill>
              <a:latin typeface="Old Standard TT"/>
              <a:ea typeface="Old Standard TT"/>
              <a:cs typeface="Old Standard TT"/>
              <a:sym typeface="Old Standard TT"/>
            </a:endParaRPr>
          </a:p>
        </p:txBody>
      </p:sp>
      <p:pic>
        <p:nvPicPr>
          <p:cNvPr id="95" name="Google Shape;95;p8"/>
          <p:cNvPicPr preferRelativeResize="0"/>
          <p:nvPr/>
        </p:nvPicPr>
        <p:blipFill rotWithShape="1">
          <a:blip r:embed="rId3">
            <a:alphaModFix/>
          </a:blip>
          <a:srcRect b="7791" l="0" r="0" t="0"/>
          <a:stretch/>
        </p:blipFill>
        <p:spPr>
          <a:xfrm>
            <a:off x="2268525" y="1124450"/>
            <a:ext cx="4997500" cy="352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983e9c1277_1_7"/>
          <p:cNvSpPr txBox="1"/>
          <p:nvPr>
            <p:ph type="title"/>
          </p:nvPr>
        </p:nvSpPr>
        <p:spPr>
          <a:xfrm>
            <a:off x="152350" y="2706525"/>
            <a:ext cx="4045200" cy="72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Semantic Modelling and Representation  </a:t>
            </a:r>
            <a:endParaRPr/>
          </a:p>
        </p:txBody>
      </p:sp>
      <p:sp>
        <p:nvSpPr>
          <p:cNvPr id="101" name="Google Shape;101;g2983e9c1277_1_7"/>
          <p:cNvSpPr txBox="1"/>
          <p:nvPr>
            <p:ph idx="2" type="body"/>
          </p:nvPr>
        </p:nvSpPr>
        <p:spPr>
          <a:xfrm>
            <a:off x="4572000" y="890350"/>
            <a:ext cx="4511100" cy="308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t/>
            </a:r>
            <a:endParaRPr/>
          </a:p>
          <a:p>
            <a:pPr indent="0" lvl="0" marL="0" rtl="0" algn="just">
              <a:lnSpc>
                <a:spcPct val="115000"/>
              </a:lnSpc>
              <a:spcBef>
                <a:spcPts val="1600"/>
              </a:spcBef>
              <a:spcAft>
                <a:spcPts val="0"/>
              </a:spcAft>
              <a:buNone/>
            </a:pPr>
            <a:r>
              <a:rPr b="1" lang="en" u="sng"/>
              <a:t>Ensuring </a:t>
            </a:r>
            <a:r>
              <a:rPr b="1" lang="en" u="sng"/>
              <a:t>Interoperability and Scalability: </a:t>
            </a:r>
            <a:endParaRPr b="1" u="sng"/>
          </a:p>
          <a:p>
            <a:pPr indent="-342900" lvl="0" marL="457200" rtl="0" algn="just">
              <a:lnSpc>
                <a:spcPct val="115000"/>
              </a:lnSpc>
              <a:spcBef>
                <a:spcPts val="1600"/>
              </a:spcBef>
              <a:spcAft>
                <a:spcPts val="0"/>
              </a:spcAft>
              <a:buSzPts val="1800"/>
              <a:buChar char="❖"/>
            </a:pPr>
            <a:r>
              <a:rPr lang="en"/>
              <a:t>Importance of semantic technologies and service-oriented architecture for IoT. </a:t>
            </a:r>
            <a:endParaRPr/>
          </a:p>
          <a:p>
            <a:pPr indent="-342900" lvl="0" marL="457200" rtl="0" algn="just">
              <a:lnSpc>
                <a:spcPct val="115000"/>
              </a:lnSpc>
              <a:spcBef>
                <a:spcPts val="0"/>
              </a:spcBef>
              <a:spcAft>
                <a:spcPts val="0"/>
              </a:spcAft>
              <a:buSzPts val="1800"/>
              <a:buChar char="❖"/>
            </a:pPr>
            <a:r>
              <a:rPr lang="en"/>
              <a:t>Ontological models for sensor services and data allow fine-grained semantic annotations and linked data. </a:t>
            </a:r>
            <a:endParaRPr/>
          </a:p>
          <a:p>
            <a:pPr indent="-342900" lvl="0" marL="457200" rtl="0" algn="just">
              <a:lnSpc>
                <a:spcPct val="115000"/>
              </a:lnSpc>
              <a:spcBef>
                <a:spcPts val="0"/>
              </a:spcBef>
              <a:spcAft>
                <a:spcPts val="0"/>
              </a:spcAft>
              <a:buSzPts val="1800"/>
              <a:buChar char="❖"/>
            </a:pPr>
            <a:r>
              <a:rPr lang="en"/>
              <a:t>Simplified model for sensor data suits mobile sources with changing spatial and temporal properties. </a:t>
            </a:r>
            <a:endParaRPr sz="1200">
              <a:solidFill>
                <a:schemeClr val="lt1"/>
              </a:solidFill>
              <a:latin typeface="Roboto"/>
              <a:ea typeface="Roboto"/>
              <a:cs typeface="Roboto"/>
              <a:sym typeface="Roboto"/>
            </a:endParaRPr>
          </a:p>
          <a:p>
            <a:pPr indent="0" lvl="0" marL="914400" rtl="0" algn="just">
              <a:lnSpc>
                <a:spcPct val="115000"/>
              </a:lnSpc>
              <a:spcBef>
                <a:spcPts val="1600"/>
              </a:spcBef>
              <a:spcAft>
                <a:spcPts val="0"/>
              </a:spcAft>
              <a:buNone/>
            </a:pPr>
            <a:r>
              <a:rPr lang="en">
                <a:solidFill>
                  <a:schemeClr val="lt1"/>
                </a:solidFill>
              </a:rPr>
              <a:t> </a:t>
            </a:r>
            <a:endParaRPr sz="1200">
              <a:solidFill>
                <a:schemeClr val="lt1"/>
              </a:solidFill>
              <a:highlight>
                <a:srgbClr val="F7F7F8"/>
              </a:highlight>
              <a:latin typeface="Roboto"/>
              <a:ea typeface="Roboto"/>
              <a:cs typeface="Roboto"/>
              <a:sym typeface="Roboto"/>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9dbd9e204a_1_1"/>
          <p:cNvSpPr txBox="1"/>
          <p:nvPr>
            <p:ph type="title"/>
          </p:nvPr>
        </p:nvSpPr>
        <p:spPr>
          <a:xfrm>
            <a:off x="112300" y="254100"/>
            <a:ext cx="8905800" cy="5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000"/>
              <a:t>Semantic Modelling and Representation</a:t>
            </a:r>
            <a:r>
              <a:rPr lang="en" sz="4200">
                <a:solidFill>
                  <a:schemeClr val="lt2"/>
                </a:solidFill>
              </a:rPr>
              <a:t> </a:t>
            </a:r>
            <a:r>
              <a:rPr lang="en"/>
              <a:t> </a:t>
            </a:r>
            <a:endParaRPr/>
          </a:p>
        </p:txBody>
      </p:sp>
      <p:sp>
        <p:nvSpPr>
          <p:cNvPr id="107" name="Google Shape;107;g29dbd9e204a_1_1"/>
          <p:cNvSpPr txBox="1"/>
          <p:nvPr/>
        </p:nvSpPr>
        <p:spPr>
          <a:xfrm>
            <a:off x="2335925" y="4720525"/>
            <a:ext cx="59295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Simplified semantic model for sensor and sensor Data   </a:t>
            </a:r>
            <a:endParaRPr sz="1800">
              <a:solidFill>
                <a:schemeClr val="dk1"/>
              </a:solidFill>
              <a:latin typeface="Old Standard TT"/>
              <a:ea typeface="Old Standard TT"/>
              <a:cs typeface="Old Standard TT"/>
              <a:sym typeface="Old Standard TT"/>
            </a:endParaRPr>
          </a:p>
        </p:txBody>
      </p:sp>
      <p:pic>
        <p:nvPicPr>
          <p:cNvPr id="108" name="Google Shape;108;g29dbd9e204a_1_1"/>
          <p:cNvPicPr preferRelativeResize="0"/>
          <p:nvPr/>
        </p:nvPicPr>
        <p:blipFill rotWithShape="1">
          <a:blip r:embed="rId3">
            <a:alphaModFix/>
          </a:blip>
          <a:srcRect b="10176" l="0" r="0" t="0"/>
          <a:stretch/>
        </p:blipFill>
        <p:spPr>
          <a:xfrm>
            <a:off x="2443400" y="1181100"/>
            <a:ext cx="5131150" cy="3115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