
<file path=[Content_Types].xml><?xml version="1.0" encoding="utf-8"?>
<Types xmlns="http://schemas.openxmlformats.org/package/2006/content-types">
  <Default Extension="glb" ContentType="model/gltf-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146847058" r:id="rId13"/>
    <p:sldId id="268" r:id="rId14"/>
    <p:sldId id="2146847055" r:id="rId15"/>
    <p:sldId id="269" r:id="rId16"/>
    <p:sldId id="214684705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60" r:id="rId3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navigating-imbalanced-datasets-with-pandas-and-scikit-learn/" TargetMode="External"/><Relationship Id="rId2" Type="http://schemas.openxmlformats.org/officeDocument/2006/relationships/hyperlink" Target="https://machinelearningmastery.com/advanced-feature-engineering-using-scikit-learn-pipelines-with-pandas-columntransformer-and-numpy-arrays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785739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2087" y="3907939"/>
            <a:ext cx="8417719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Ripendra Kumar Yadav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Technocrats Institute of Technology ,Bhopal MP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CSE AIML</a:t>
            </a:r>
          </a:p>
          <a:p>
            <a:r>
              <a:rPr lang="en-US" sz="2000" b="1" dirty="0">
                <a:solidFill>
                  <a:srgbClr val="00B0F0"/>
                </a:solidFill>
                <a:latin typeface="Arial"/>
                <a:cs typeface="Arial"/>
              </a:rPr>
              <a:t>4.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AICTC ID -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STU67dc3b6d66ef81742486381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FC365-C489-3E42-B614-766F1B194E42}"/>
              </a:ext>
            </a:extLst>
          </p:cNvPr>
          <p:cNvSpPr txBox="1"/>
          <p:nvPr/>
        </p:nvSpPr>
        <p:spPr>
          <a:xfrm>
            <a:off x="2841644" y="3098327"/>
            <a:ext cx="6383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 EMPLOYEE SALARY PREDICTION ”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153" y="1089181"/>
            <a:ext cx="3745002" cy="530296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1800" b="1" dirty="0"/>
              <a:t>Key Findings &amp; Effectiveness </a:t>
            </a:r>
            <a:r>
              <a:rPr lang="en-IN" sz="1400" dirty="0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73F4EF-A761-6A80-B9CF-7F7B1593D51E}"/>
              </a:ext>
            </a:extLst>
          </p:cNvPr>
          <p:cNvSpPr txBox="1"/>
          <p:nvPr/>
        </p:nvSpPr>
        <p:spPr>
          <a:xfrm>
            <a:off x="1145458" y="1534295"/>
            <a:ext cx="948813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The </a:t>
            </a:r>
            <a:r>
              <a:rPr lang="en-US" sz="1200" b="1" dirty="0"/>
              <a:t>Employee Salary Prediction model successfully demonstrated</a:t>
            </a:r>
            <a:r>
              <a:rPr lang="en-US" sz="1200" dirty="0"/>
              <a:t> its ability to accurately predict salaries based on key contributing factors.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This solution offers a </a:t>
            </a:r>
            <a:r>
              <a:rPr lang="en-US" sz="1200" b="1" dirty="0"/>
              <a:t>data-driven approach to enhance fairness and transparency</a:t>
            </a:r>
            <a:r>
              <a:rPr lang="en-US" sz="1200" dirty="0"/>
              <a:t> in compensation, supporting informed HR decisions.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The developed model provides a robust framework for </a:t>
            </a:r>
            <a:r>
              <a:rPr lang="en-US" sz="1200" b="1" dirty="0"/>
              <a:t>strategic workforce planning</a:t>
            </a:r>
            <a:r>
              <a:rPr lang="en-US" sz="1200" dirty="0"/>
              <a:t> and talent management.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1E468-2E68-75F2-6FB2-8E1398516F4A}"/>
              </a:ext>
            </a:extLst>
          </p:cNvPr>
          <p:cNvSpPr txBox="1"/>
          <p:nvPr/>
        </p:nvSpPr>
        <p:spPr>
          <a:xfrm>
            <a:off x="1238863" y="2566219"/>
            <a:ext cx="3441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Challenges Encountered 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931A28-57D6-3F71-9E23-836BC09F16C2}"/>
              </a:ext>
            </a:extLst>
          </p:cNvPr>
          <p:cNvSpPr/>
          <p:nvPr/>
        </p:nvSpPr>
        <p:spPr>
          <a:xfrm>
            <a:off x="1047137" y="2750885"/>
            <a:ext cx="98321" cy="807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6FC77-10A3-A159-209F-ABE764FD3FB2}"/>
              </a:ext>
            </a:extLst>
          </p:cNvPr>
          <p:cNvSpPr txBox="1"/>
          <p:nvPr/>
        </p:nvSpPr>
        <p:spPr>
          <a:xfrm>
            <a:off x="1238863" y="2945367"/>
            <a:ext cx="8721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Data Availability &amp; Quality:</a:t>
            </a:r>
            <a:r>
              <a:rPr lang="en-US" sz="1200" dirty="0"/>
              <a:t> Initial challenges in acquiring comprehensive and clean historical salary data.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Feature Engineering Complexity:</a:t>
            </a:r>
            <a:r>
              <a:rPr lang="en-US" sz="1200" dirty="0"/>
              <a:t> Identifying and creating optimal features for highly accurate predictions.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b="1" dirty="0"/>
              <a:t>Model Interpretability:</a:t>
            </a:r>
            <a:r>
              <a:rPr lang="en-US" sz="1200" dirty="0"/>
              <a:t> Balancing model performance with the need to understand </a:t>
            </a:r>
            <a:r>
              <a:rPr lang="en-US" sz="1200" i="1" dirty="0"/>
              <a:t>why</a:t>
            </a:r>
            <a:r>
              <a:rPr lang="en-US" sz="1200" dirty="0"/>
              <a:t> certain predictions are made for specific salary ranges.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F56551-1F75-F461-5FED-805B18153B2A}"/>
              </a:ext>
            </a:extLst>
          </p:cNvPr>
          <p:cNvSpPr txBox="1"/>
          <p:nvPr/>
        </p:nvSpPr>
        <p:spPr>
          <a:xfrm>
            <a:off x="1238863" y="4155128"/>
            <a:ext cx="461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Potential Improvements &amp; Future Work: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80DC0A-B268-9A3C-FE14-958A4EC91A1B}"/>
              </a:ext>
            </a:extLst>
          </p:cNvPr>
          <p:cNvSpPr/>
          <p:nvPr/>
        </p:nvSpPr>
        <p:spPr>
          <a:xfrm>
            <a:off x="1007808" y="4300465"/>
            <a:ext cx="78658" cy="78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C9E18-9CC3-EC15-A45F-099F97AD9C17}"/>
              </a:ext>
            </a:extLst>
          </p:cNvPr>
          <p:cNvSpPr txBox="1"/>
          <p:nvPr/>
        </p:nvSpPr>
        <p:spPr>
          <a:xfrm>
            <a:off x="1145458" y="4646871"/>
            <a:ext cx="87212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b="1" dirty="0"/>
              <a:t>Integration of Real-time Market Data:</a:t>
            </a:r>
            <a:r>
              <a:rPr lang="en-US" sz="1200" dirty="0"/>
              <a:t> Incorporating dynamic market trends for more adaptive predictions.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b="1" dirty="0"/>
              <a:t>Advanced Feature Engineering:</a:t>
            </a:r>
            <a:r>
              <a:rPr lang="en-US" sz="1200" dirty="0"/>
              <a:t> Exploring more complex feature interactions (e.g., using natural language processing for job descriptions).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b="1" dirty="0"/>
              <a:t>Deployment as a User-Friendly Application:</a:t>
            </a:r>
            <a:r>
              <a:rPr lang="en-US" sz="1200" dirty="0"/>
              <a:t> Developing a more intuitive interface for HR professionals to interact with the model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endParaRPr lang="en-US" sz="1200" dirty="0"/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b="1" dirty="0"/>
              <a:t>Bias Mitigation:</a:t>
            </a:r>
            <a:r>
              <a:rPr lang="en-US" sz="1200" dirty="0"/>
              <a:t> Further efforts to identify and mitigate potential biases in the data or model to ensure truly equitable outcomes.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71" y="898090"/>
            <a:ext cx="6639325" cy="3834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2400" b="1" dirty="0"/>
          </a:p>
          <a:p>
            <a:pPr marL="305435" indent="-305435"/>
            <a:r>
              <a:rPr lang="en-US" sz="8000" b="1" dirty="0"/>
              <a:t>Potential Enhancements &amp; Expansions for the System</a:t>
            </a:r>
            <a:r>
              <a:rPr lang="en-US" sz="2800" dirty="0"/>
              <a:t>:</a:t>
            </a:r>
            <a:r>
              <a:rPr lang="en-US" sz="2800" dirty="0">
                <a:ea typeface="+mn-lt"/>
                <a:cs typeface="+mn-lt"/>
              </a:rPr>
              <a:t> 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457012" y="559523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 -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78E34A-2251-F5A2-BC35-8086477AB29D}"/>
              </a:ext>
            </a:extLst>
          </p:cNvPr>
          <p:cNvSpPr txBox="1"/>
          <p:nvPr/>
        </p:nvSpPr>
        <p:spPr>
          <a:xfrm>
            <a:off x="1091381" y="1383482"/>
            <a:ext cx="4513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Integration with Real-time Market Data: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65FD0D-FE47-F064-AFF6-902095EEE3DC}"/>
              </a:ext>
            </a:extLst>
          </p:cNvPr>
          <p:cNvSpPr txBox="1"/>
          <p:nvPr/>
        </p:nvSpPr>
        <p:spPr>
          <a:xfrm>
            <a:off x="1321162" y="1677370"/>
            <a:ext cx="9301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200" dirty="0"/>
              <a:t>Incorporate live economic indicators, industry salary benchmarks, and competitive market data for more dynamic and accurate predictions.</a:t>
            </a:r>
            <a:endParaRPr lang="en-IN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31624-2CFF-7C99-538A-C6453A079D70}"/>
              </a:ext>
            </a:extLst>
          </p:cNvPr>
          <p:cNvSpPr txBox="1"/>
          <p:nvPr/>
        </p:nvSpPr>
        <p:spPr>
          <a:xfrm>
            <a:off x="1091381" y="2117858"/>
            <a:ext cx="50734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Advanced Feature Engineering &amp; Data Sources:</a:t>
            </a:r>
            <a:endParaRPr lang="en-IN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ABD51E-FF1D-36D2-2453-BC3764506FF7}"/>
              </a:ext>
            </a:extLst>
          </p:cNvPr>
          <p:cNvSpPr txBox="1"/>
          <p:nvPr/>
        </p:nvSpPr>
        <p:spPr>
          <a:xfrm>
            <a:off x="1484671" y="2392600"/>
            <a:ext cx="7325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Explore more complex feature interactions (e.g., using NLP on job descriptions or performance reviews).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Integrate unstructured data (e.g., employee feedback, project success rates) to capture subtle influences on salary.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77244-0A65-0404-DA2F-7FE612B62F50}"/>
              </a:ext>
            </a:extLst>
          </p:cNvPr>
          <p:cNvSpPr txBox="1"/>
          <p:nvPr/>
        </p:nvSpPr>
        <p:spPr>
          <a:xfrm>
            <a:off x="1091381" y="3011166"/>
            <a:ext cx="40410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Explainable AI (XAI) Implementation: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CFCBC5-6B11-229B-BC1E-83FDEE7ACE46}"/>
              </a:ext>
            </a:extLst>
          </p:cNvPr>
          <p:cNvSpPr txBox="1"/>
          <p:nvPr/>
        </p:nvSpPr>
        <p:spPr>
          <a:xfrm>
            <a:off x="1091381" y="3824005"/>
            <a:ext cx="4119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dirty="0"/>
              <a:t>Bias Detection and Mitigation Framework:</a:t>
            </a:r>
            <a:endParaRPr lang="en-IN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83D621-8C6B-8F71-A95C-0DD6D8F158C9}"/>
              </a:ext>
            </a:extLst>
          </p:cNvPr>
          <p:cNvSpPr txBox="1"/>
          <p:nvPr/>
        </p:nvSpPr>
        <p:spPr>
          <a:xfrm>
            <a:off x="1081548" y="4636197"/>
            <a:ext cx="40607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Interactive User Interface Development: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AE3EC-C31D-3B0A-44A5-B1638064313F}"/>
              </a:ext>
            </a:extLst>
          </p:cNvPr>
          <p:cNvSpPr txBox="1"/>
          <p:nvPr/>
        </p:nvSpPr>
        <p:spPr>
          <a:xfrm>
            <a:off x="1321162" y="3285274"/>
            <a:ext cx="8888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Develop features to explain model predictions (e.g., "Why is this salary predicted for this employee?"), enhancing trust and transparency for HR and employees.</a:t>
            </a:r>
            <a:endParaRPr lang="en-IN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D3BE93-314E-7769-EE17-367623BB0B95}"/>
              </a:ext>
            </a:extLst>
          </p:cNvPr>
          <p:cNvSpPr txBox="1"/>
          <p:nvPr/>
        </p:nvSpPr>
        <p:spPr>
          <a:xfrm>
            <a:off x="1321162" y="4132716"/>
            <a:ext cx="8445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Implement robust techniques to actively identify and reduce potential biases (e.g., gender, race-related) in the data and model, ensuring truly equitable compensation recommendations.</a:t>
            </a:r>
            <a:endParaRPr lang="en-IN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CC6408-E817-C01C-6EA4-D6E6CBD2C81B}"/>
              </a:ext>
            </a:extLst>
          </p:cNvPr>
          <p:cNvSpPr txBox="1"/>
          <p:nvPr/>
        </p:nvSpPr>
        <p:spPr>
          <a:xfrm>
            <a:off x="1321162" y="4892754"/>
            <a:ext cx="8648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Build a user-friendly web application or dashboard for HR professionals to input data, get predictions, and visualize salary trends.</a:t>
            </a:r>
            <a:endParaRPr lang="en-IN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065152-F013-6BFD-C164-AD890973D40B}"/>
              </a:ext>
            </a:extLst>
          </p:cNvPr>
          <p:cNvSpPr txBox="1"/>
          <p:nvPr/>
        </p:nvSpPr>
        <p:spPr>
          <a:xfrm>
            <a:off x="1091381" y="5240044"/>
            <a:ext cx="40607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Longitudinal Salary Progression </a:t>
            </a:r>
            <a:r>
              <a:rPr lang="en-IN" sz="1600" dirty="0" err="1"/>
              <a:t>Modeling</a:t>
            </a:r>
            <a:r>
              <a:rPr lang="en-IN" sz="1600" dirty="0"/>
              <a:t>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12AAE-9E90-2C40-240B-0011F31D4387}"/>
              </a:ext>
            </a:extLst>
          </p:cNvPr>
          <p:cNvSpPr txBox="1"/>
          <p:nvPr/>
        </p:nvSpPr>
        <p:spPr>
          <a:xfrm>
            <a:off x="1321162" y="5481763"/>
            <a:ext cx="8121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Expand the model to predict not just current salary, but also potential salary growth paths and career progression.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600EE7-4A3A-3A09-C17B-FC8886B68471}"/>
              </a:ext>
            </a:extLst>
          </p:cNvPr>
          <p:cNvSpPr txBox="1"/>
          <p:nvPr/>
        </p:nvSpPr>
        <p:spPr>
          <a:xfrm>
            <a:off x="1081548" y="5831204"/>
            <a:ext cx="53880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1600" dirty="0"/>
              <a:t>Automated Model Retraining &amp; Monitoring: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F86230-2CB0-8B70-D929-0DC8C9662F4A}"/>
              </a:ext>
            </a:extLst>
          </p:cNvPr>
          <p:cNvSpPr txBox="1"/>
          <p:nvPr/>
        </p:nvSpPr>
        <p:spPr>
          <a:xfrm>
            <a:off x="1321162" y="6158052"/>
            <a:ext cx="8200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Set up automated pipelines for periodic model retraining with new data to maintain accuracy and relevance over time.</a:t>
            </a:r>
          </a:p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US" sz="1200" dirty="0"/>
              <a:t>Implement monitoring tools to track model performance degradation and data drift.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502" y="1226039"/>
            <a:ext cx="4020305" cy="251471"/>
          </a:xfrm>
        </p:spPr>
        <p:txBody>
          <a:bodyPr>
            <a:noAutofit/>
          </a:bodyPr>
          <a:lstStyle/>
          <a:p>
            <a:pPr marL="305435" indent="-305435"/>
            <a:r>
              <a:rPr lang="en-IN" sz="2000" b="1" dirty="0"/>
              <a:t>Project Codebase/Environment: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90142B-BF78-CD0C-05CA-5BD96C02FC32}"/>
              </a:ext>
            </a:extLst>
          </p:cNvPr>
          <p:cNvSpPr txBox="1"/>
          <p:nvPr/>
        </p:nvSpPr>
        <p:spPr>
          <a:xfrm>
            <a:off x="1229032" y="1477510"/>
            <a:ext cx="5938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 err="1"/>
              <a:t>Jupyter</a:t>
            </a:r>
            <a:r>
              <a:rPr lang="en-IN" sz="1600" dirty="0"/>
              <a:t> Notebook (accessed via Anaconda Distribution)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dirty="0"/>
              <a:t>Python Programming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EEF994-2F8D-DF02-3695-484AF0C1FC9A}"/>
              </a:ext>
            </a:extLst>
          </p:cNvPr>
          <p:cNvSpPr txBox="1"/>
          <p:nvPr/>
        </p:nvSpPr>
        <p:spPr>
          <a:xfrm>
            <a:off x="1061883" y="2172928"/>
            <a:ext cx="4434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Libraries Used for Model Development:</a:t>
            </a:r>
            <a:endParaRPr lang="en-US" dirty="0"/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A11284-B4E0-782A-3092-15815BEB5D7C}"/>
              </a:ext>
            </a:extLst>
          </p:cNvPr>
          <p:cNvSpPr/>
          <p:nvPr/>
        </p:nvSpPr>
        <p:spPr>
          <a:xfrm>
            <a:off x="929148" y="2349910"/>
            <a:ext cx="108155" cy="78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B1796B-A607-D958-7BCA-B66C9A5339C2}"/>
              </a:ext>
            </a:extLst>
          </p:cNvPr>
          <p:cNvSpPr txBox="1"/>
          <p:nvPr/>
        </p:nvSpPr>
        <p:spPr>
          <a:xfrm>
            <a:off x="1229032" y="2526871"/>
            <a:ext cx="9261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Scikit-learn (</a:t>
            </a:r>
            <a:r>
              <a:rPr lang="en-US" sz="1600" b="1" dirty="0" err="1"/>
              <a:t>sklearn</a:t>
            </a:r>
            <a:r>
              <a:rPr lang="en-US" sz="1600" b="1" dirty="0"/>
              <a:t>):</a:t>
            </a:r>
            <a:r>
              <a:rPr lang="en-US" sz="1600" dirty="0"/>
              <a:t> For machine learning models (e.g., Regression algorithms, data preprocessing, model selection).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600" b="1" dirty="0"/>
              <a:t>Pandas:</a:t>
            </a:r>
            <a:r>
              <a:rPr lang="en-IN" sz="1600" dirty="0"/>
              <a:t> For data manipulation and analysis</a:t>
            </a:r>
            <a:r>
              <a:rPr lang="en-US" sz="1600" dirty="0"/>
              <a:t>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NumPy:</a:t>
            </a:r>
            <a:r>
              <a:rPr lang="en-US" sz="1600" dirty="0"/>
              <a:t> For numerical operations and array handling.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/>
              <a:t>Matplotlib &amp; Seaborn:</a:t>
            </a:r>
            <a:r>
              <a:rPr lang="en-US" sz="1600" dirty="0"/>
              <a:t> For data visualization and exploratory data analysis.</a:t>
            </a:r>
            <a:endParaRPr lang="en-IN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AA832-6ED3-3E1D-F924-98EFC6C5B3FA}"/>
              </a:ext>
            </a:extLst>
          </p:cNvPr>
          <p:cNvSpPr txBox="1"/>
          <p:nvPr/>
        </p:nvSpPr>
        <p:spPr>
          <a:xfrm>
            <a:off x="1140541" y="4038742"/>
            <a:ext cx="394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Source: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2D9776-0874-7923-B225-43B4E9B931D7}"/>
              </a:ext>
            </a:extLst>
          </p:cNvPr>
          <p:cNvSpPr/>
          <p:nvPr/>
        </p:nvSpPr>
        <p:spPr>
          <a:xfrm>
            <a:off x="953728" y="4184079"/>
            <a:ext cx="108155" cy="78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D19BB-5B39-63EC-E34B-0D650A2459BD}"/>
              </a:ext>
            </a:extLst>
          </p:cNvPr>
          <p:cNvSpPr txBox="1"/>
          <p:nvPr/>
        </p:nvSpPr>
        <p:spPr>
          <a:xfrm>
            <a:off x="1229032" y="4408074"/>
            <a:ext cx="9261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[</a:t>
            </a:r>
            <a:r>
              <a:rPr lang="en-IN" sz="1600" dirty="0"/>
              <a:t>https://www.kaggle.com/datasets/anninasimon/employee-salary-dataset?resource=download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B263F-9079-431D-60FF-C400CFF71EB5}"/>
              </a:ext>
            </a:extLst>
          </p:cNvPr>
          <p:cNvSpPr txBox="1"/>
          <p:nvPr/>
        </p:nvSpPr>
        <p:spPr>
          <a:xfrm>
            <a:off x="1071712" y="4842727"/>
            <a:ext cx="609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Relevant Research Papers / Articles / Online Resources: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FE7BD7-F5E4-3A2E-061E-A451466DAAF8}"/>
              </a:ext>
            </a:extLst>
          </p:cNvPr>
          <p:cNvSpPr/>
          <p:nvPr/>
        </p:nvSpPr>
        <p:spPr>
          <a:xfrm>
            <a:off x="963558" y="5042995"/>
            <a:ext cx="108155" cy="78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25D77D-044B-B60F-1D13-1A050829C5E1}"/>
              </a:ext>
            </a:extLst>
          </p:cNvPr>
          <p:cNvSpPr txBox="1"/>
          <p:nvPr/>
        </p:nvSpPr>
        <p:spPr>
          <a:xfrm flipV="1">
            <a:off x="13569990" y="4220827"/>
            <a:ext cx="155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dirty="0"/>
              <a:t>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06FD65-2A5E-AAD6-3436-0625D8E79458}"/>
              </a:ext>
            </a:extLst>
          </p:cNvPr>
          <p:cNvCxnSpPr>
            <a:cxnSpLocks/>
          </p:cNvCxnSpPr>
          <p:nvPr/>
        </p:nvCxnSpPr>
        <p:spPr>
          <a:xfrm>
            <a:off x="6666269" y="5048221"/>
            <a:ext cx="40312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E2DE66-EDA6-B8B2-EE85-BDA954723307}"/>
              </a:ext>
            </a:extLst>
          </p:cNvPr>
          <p:cNvSpPr txBox="1"/>
          <p:nvPr/>
        </p:nvSpPr>
        <p:spPr>
          <a:xfrm>
            <a:off x="1229032" y="5304392"/>
            <a:ext cx="879495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B. S. </a:t>
            </a:r>
            <a:r>
              <a:rPr lang="en-US" sz="1400" dirty="0" err="1"/>
              <a:t>Satpute</a:t>
            </a:r>
            <a:r>
              <a:rPr lang="en-US" sz="1400" dirty="0"/>
              <a:t>, R. Yadav and P. K. Yadav, "Machine </a:t>
            </a:r>
            <a:r>
              <a:rPr lang="en-US" sz="1400" dirty="0" err="1"/>
              <a:t>Learnig</a:t>
            </a:r>
            <a:r>
              <a:rPr lang="en-US" sz="1400" dirty="0"/>
              <a:t> Approach for Prediction of Employee Salary using Demographic Information with Experience," 2023 4th IEEE Global Conference for Advancement in Technology (GCAT), Bangalore, India, 2023, pp. 1-5, </a:t>
            </a:r>
            <a:r>
              <a:rPr lang="en-US" sz="1400" dirty="0" err="1"/>
              <a:t>doi</a:t>
            </a:r>
            <a:r>
              <a:rPr lang="en-US" sz="1400" dirty="0"/>
              <a:t>: 10.1109/GCAT59970.2023.10353537. keywords: {Analytical </a:t>
            </a:r>
            <a:r>
              <a:rPr lang="en-US" sz="1400" dirty="0" err="1"/>
              <a:t>models;Machine</a:t>
            </a:r>
            <a:r>
              <a:rPr lang="en-US" sz="1400" dirty="0"/>
              <a:t> learning </a:t>
            </a:r>
            <a:r>
              <a:rPr lang="en-US" sz="1400" dirty="0" err="1"/>
              <a:t>algorithms;Linear</a:t>
            </a:r>
            <a:r>
              <a:rPr lang="en-US" sz="1400" dirty="0"/>
              <a:t> </a:t>
            </a:r>
            <a:r>
              <a:rPr lang="en-US" sz="1400" dirty="0" err="1"/>
              <a:t>regression;Decision</a:t>
            </a:r>
            <a:r>
              <a:rPr lang="en-US" sz="1400" dirty="0"/>
              <a:t> </a:t>
            </a:r>
            <a:r>
              <a:rPr lang="en-US" sz="1400" dirty="0" err="1"/>
              <a:t>making;Predictive</a:t>
            </a:r>
            <a:r>
              <a:rPr lang="en-US" sz="1400" dirty="0"/>
              <a:t> </a:t>
            </a:r>
            <a:r>
              <a:rPr lang="en-US" sz="1400" dirty="0" err="1"/>
              <a:t>models;Market</a:t>
            </a:r>
            <a:r>
              <a:rPr lang="en-US" sz="1400" dirty="0"/>
              <a:t> </a:t>
            </a:r>
            <a:r>
              <a:rPr lang="en-US" sz="1400" dirty="0" err="1"/>
              <a:t>research;Remuneration;Multiple</a:t>
            </a:r>
            <a:r>
              <a:rPr lang="en-US" sz="1400" dirty="0"/>
              <a:t> Linear </a:t>
            </a:r>
            <a:r>
              <a:rPr lang="en-US" sz="1400" dirty="0" err="1"/>
              <a:t>Regression;Random</a:t>
            </a:r>
            <a:r>
              <a:rPr lang="en-US" sz="1400" dirty="0"/>
              <a:t> Forest </a:t>
            </a:r>
            <a:r>
              <a:rPr lang="en-US" sz="1400" dirty="0" err="1"/>
              <a:t>Regression;Machine</a:t>
            </a:r>
            <a:r>
              <a:rPr lang="en-US" sz="1400" dirty="0"/>
              <a:t> </a:t>
            </a:r>
            <a:r>
              <a:rPr lang="en-US" sz="1400" dirty="0" err="1"/>
              <a:t>Learning;Employee</a:t>
            </a:r>
            <a:r>
              <a:rPr lang="en-US" sz="1400" dirty="0"/>
              <a:t> Salary Prediction},</a:t>
            </a:r>
          </a:p>
          <a:p>
            <a:endParaRPr lang="en-IN" dirty="0"/>
          </a:p>
        </p:txBody>
      </p:sp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3450747C-6B39-7A26-91EC-9296C430CD17}"/>
              </a:ext>
            </a:extLst>
          </p:cNvPr>
          <p:cNvSpPr/>
          <p:nvPr/>
        </p:nvSpPr>
        <p:spPr>
          <a:xfrm>
            <a:off x="1071713" y="5378497"/>
            <a:ext cx="167149" cy="203126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3705-CF31-B91B-2170-E2CC3B8BC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3464" y="2462132"/>
            <a:ext cx="116898" cy="180494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AB718-F198-C2BB-AC2B-172981229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24" y="1302026"/>
            <a:ext cx="8385827" cy="1340600"/>
          </a:xfrm>
        </p:spPr>
        <p:txBody>
          <a:bodyPr>
            <a:normAutofit/>
          </a:bodyPr>
          <a:lstStyle/>
          <a:p>
            <a:r>
              <a:rPr lang="en-US" sz="1600" b="0" i="0" dirty="0" err="1">
                <a:solidFill>
                  <a:srgbClr val="222222"/>
                </a:solidFill>
                <a:effectLst/>
                <a:latin typeface="Helvetica Neue"/>
              </a:rPr>
              <a:t>Matbouli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Helvetica Neue"/>
              </a:rPr>
              <a:t>, Y. T., &amp; Alghamdi, S. M. (2022). Statistical Machine Learning Regression Models for Salary Prediction Featuring Economy Wide Activities and Occupations.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Helvetica Neue"/>
              </a:rPr>
              <a:t>Information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Helvetica Neue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Helvetica Neue"/>
              </a:rPr>
              <a:t>13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Helvetica Neue"/>
              </a:rPr>
              <a:t>(10), 495. https://doi.org/10.3390/info13100495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5F63E-8FE9-23F0-F7F7-C92CF4F93D9F}"/>
              </a:ext>
            </a:extLst>
          </p:cNvPr>
          <p:cNvSpPr txBox="1"/>
          <p:nvPr/>
        </p:nvSpPr>
        <p:spPr>
          <a:xfrm>
            <a:off x="423875" y="2967335"/>
            <a:ext cx="411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b="1" dirty="0"/>
              <a:t> Relevant Online Resources</a:t>
            </a:r>
            <a:r>
              <a:rPr lang="en-IN" sz="2400" dirty="0"/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13695-AC38-C60B-C922-554271F2DB2E}"/>
              </a:ext>
            </a:extLst>
          </p:cNvPr>
          <p:cNvSpPr txBox="1"/>
          <p:nvPr/>
        </p:nvSpPr>
        <p:spPr>
          <a:xfrm>
            <a:off x="669682" y="3586071"/>
            <a:ext cx="9753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Naim </a:t>
            </a:r>
            <a:r>
              <a:rPr lang="en-US" dirty="0" err="1"/>
              <a:t>Palomares</a:t>
            </a:r>
            <a:r>
              <a:rPr lang="en-US" dirty="0"/>
              <a:t> Carrasco. "Advanced Feature Engineering Using Scikit-Learn Pipelines with Pandas’ </a:t>
            </a:r>
            <a:r>
              <a:rPr lang="en-US" dirty="0" err="1"/>
              <a:t>ColumnTransformer</a:t>
            </a:r>
            <a:r>
              <a:rPr lang="en-US" dirty="0"/>
              <a:t> and NumPy Arrays." </a:t>
            </a:r>
            <a:r>
              <a:rPr lang="en-US" i="1" dirty="0"/>
              <a:t>Machine Learning Mastery</a:t>
            </a:r>
            <a:r>
              <a:rPr lang="en-US" dirty="0"/>
              <a:t>, June 10, 2025. </a:t>
            </a:r>
            <a:r>
              <a:rPr lang="en-US" dirty="0">
                <a:hlinkClick r:id="rId2"/>
              </a:rPr>
              <a:t>https://machinelearningmastery.com/advanced-feature-engineering-using-scikit-learn-pipelines-with-pandas-columntransformer-and-numpy-arrays/</a:t>
            </a:r>
            <a:r>
              <a:rPr lang="en-US" dirty="0"/>
              <a:t>. [Accessed July 22, 2025]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Iván </a:t>
            </a:r>
            <a:r>
              <a:rPr lang="en-US" dirty="0" err="1"/>
              <a:t>Palomares</a:t>
            </a:r>
            <a:r>
              <a:rPr lang="en-US" dirty="0"/>
              <a:t> </a:t>
            </a:r>
            <a:r>
              <a:rPr lang="en-US" dirty="0" err="1"/>
              <a:t>Carrascosa</a:t>
            </a:r>
            <a:r>
              <a:rPr lang="en-US" dirty="0"/>
              <a:t>. "Navigating Imbalanced Datasets with Pandas and Scikit-learn." </a:t>
            </a:r>
            <a:r>
              <a:rPr lang="en-US" i="1" dirty="0"/>
              <a:t>Machine Learning Mastery</a:t>
            </a:r>
            <a:r>
              <a:rPr lang="en-US" dirty="0"/>
              <a:t>, June 12, 2025. </a:t>
            </a:r>
            <a:r>
              <a:rPr lang="en-US" dirty="0">
                <a:hlinkClick r:id="rId3"/>
              </a:rPr>
              <a:t>https://machinelearningmastery.com/navigating-imbalanced-datasets-with-pandas-and-scikit-learn/</a:t>
            </a:r>
            <a:r>
              <a:rPr lang="en-US" dirty="0"/>
              <a:t>. [Accessed July 22, 2025]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66462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389" y="4123069"/>
            <a:ext cx="9298744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Smiling Face With Sunglasses Emoji">
                <a:extLst>
                  <a:ext uri="{FF2B5EF4-FFF2-40B4-BE49-F238E27FC236}">
                    <a16:creationId xmlns:a16="http://schemas.microsoft.com/office/drawing/2014/main" id="{2DC28E16-48A2-789E-FE92-C34AB6D6DB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02506336"/>
                  </p:ext>
                </p:extLst>
              </p:nvPr>
            </p:nvGraphicFramePr>
            <p:xfrm>
              <a:off x="4397996" y="1925636"/>
              <a:ext cx="2937220" cy="284397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37220" cy="2843975"/>
                    </a:xfrm>
                    <a:prstGeom prst="rect">
                      <a:avLst/>
                    </a:prstGeom>
                  </am3d:spPr>
                  <am3d:camera>
                    <am3d:pos x="0" y="0" z="78334150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88884" d="1000000"/>
                    <am3d:preTrans dx="1832" dy="-16799170" dz="-1200816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24503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Smiling Face With Sunglasses Emoji">
                <a:extLst>
                  <a:ext uri="{FF2B5EF4-FFF2-40B4-BE49-F238E27FC236}">
                    <a16:creationId xmlns:a16="http://schemas.microsoft.com/office/drawing/2014/main" id="{2DC28E16-48A2-789E-FE92-C34AB6D6DB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7996" y="1925636"/>
                <a:ext cx="2937220" cy="28439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sum"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3d.object.rotation.y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-0.0012"/>
                                          </p:val>
                                        </p:tav>
                                        <p:tav tm="2250">
                                          <p:val>
                                            <p:fltVal val="-0.0098"/>
                                          </p:val>
                                        </p:tav>
                                        <p:tav tm="3370">
                                          <p:val>
                                            <p:fltVal val="-0.033"/>
                                          </p:val>
                                        </p:tav>
                                        <p:tav tm="4490">
                                          <p:val>
                                            <p:fltVal val="-0.0789"/>
                                          </p:val>
                                        </p:tav>
                                        <p:tav tm="5620">
                                          <p:val>
                                            <p:fltVal val="-0.1548"/>
                                          </p:val>
                                        </p:tav>
                                        <p:tav tm="6740">
                                          <p:val>
                                            <p:fltVal val="-0.267"/>
                                          </p:val>
                                        </p:tav>
                                        <p:tav tm="7870">
                                          <p:val>
                                            <p:fltVal val="-0.4235"/>
                                          </p:val>
                                        </p:tav>
                                        <p:tav tm="8990">
                                          <p:val>
                                            <p:fltVal val="-0.6337"/>
                                          </p:val>
                                        </p:tav>
                                        <p:tav tm="10110">
                                          <p:val>
                                            <p:fltVal val="-0.9013"/>
                                          </p:val>
                                        </p:tav>
                                        <p:tav tm="11240">
                                          <p:val>
                                            <p:fltVal val="-1.2353"/>
                                          </p:val>
                                        </p:tav>
                                        <p:tav tm="12360">
                                          <p:val>
                                            <p:fltVal val="-1.647"/>
                                          </p:val>
                                        </p:tav>
                                        <p:tav tm="13480">
                                          <p:val>
                                            <p:fltVal val="-2.0869"/>
                                          </p:val>
                                        </p:tav>
                                        <p:tav tm="14610">
                                          <p:val>
                                            <p:fltVal val="-2.4538"/>
                                          </p:val>
                                        </p:tav>
                                        <p:tav tm="15730">
                                          <p:val>
                                            <p:fltVal val="-2.7534"/>
                                          </p:val>
                                        </p:tav>
                                        <p:tav tm="16850">
                                          <p:val>
                                            <p:fltVal val="-2.9876"/>
                                          </p:val>
                                        </p:tav>
                                        <p:tav tm="17980">
                                          <p:val>
                                            <p:fltVal val="-3.1669"/>
                                          </p:val>
                                        </p:tav>
                                        <p:tav tm="19100">
                                          <p:val>
                                            <p:fltVal val="-3.2996"/>
                                          </p:val>
                                        </p:tav>
                                        <p:tav tm="20220">
                                          <p:val>
                                            <p:fltVal val="-3.3906"/>
                                          </p:val>
                                        </p:tav>
                                        <p:tav tm="21350">
                                          <p:val>
                                            <p:fltVal val="-3.4488"/>
                                          </p:val>
                                        </p:tav>
                                        <p:tav tm="22470">
                                          <p:val>
                                            <p:fltVal val="-3.4815"/>
                                          </p:val>
                                        </p:tav>
                                        <p:tav tm="23600">
                                          <p:val>
                                            <p:fltVal val="-3.4961"/>
                                          </p:val>
                                        </p:tav>
                                        <p:tav tm="24720">
                                          <p:val>
                                            <p:fltVal val="-3.4998"/>
                                          </p:val>
                                        </p:tav>
                                        <p:tav tm="25840">
                                          <p:val>
                                            <p:fltVal val="-3.0301"/>
                                          </p:val>
                                        </p:tav>
                                        <p:tav tm="26970">
                                          <p:val>
                                            <p:fltVal val="-0.9661"/>
                                          </p:val>
                                        </p:tav>
                                        <p:tav tm="28090">
                                          <p:val>
                                            <p:fltVal val="2.1525"/>
                                          </p:val>
                                        </p:tav>
                                        <p:tav tm="29210">
                                          <p:val>
                                            <p:fltVal val="6.1215"/>
                                          </p:val>
                                        </p:tav>
                                        <p:tav tm="30340">
                                          <p:val>
                                            <p:fltVal val="10.8322"/>
                                          </p:val>
                                        </p:tav>
                                        <p:tav tm="31460">
                                          <p:val>
                                            <p:fltVal val="16.2132"/>
                                          </p:val>
                                        </p:tav>
                                        <p:tav tm="32580">
                                          <p:val>
                                            <p:fltVal val="22.2128"/>
                                          </p:val>
                                        </p:tav>
                                        <p:tav tm="33710">
                                          <p:val>
                                            <p:fltVal val="28.7297"/>
                                          </p:val>
                                        </p:tav>
                                        <p:tav tm="34830">
                                          <p:val>
                                            <p:fltVal val="35.8493"/>
                                          </p:val>
                                        </p:tav>
                                        <p:tav tm="35960">
                                          <p:val>
                                            <p:fltVal val="43.4888"/>
                                          </p:val>
                                        </p:tav>
                                        <p:tav tm="37080">
                                          <p:val>
                                            <p:fltVal val="51.6257"/>
                                          </p:val>
                                        </p:tav>
                                        <p:tav tm="38200">
                                          <p:val>
                                            <p:fltVal val="60.2402"/>
                                          </p:val>
                                        </p:tav>
                                        <p:tav tm="39330">
                                          <p:val>
                                            <p:fltVal val="69.3155"/>
                                          </p:val>
                                        </p:tav>
                                        <p:tav tm="40450">
                                          <p:val>
                                            <p:fltVal val="78.8364"/>
                                          </p:val>
                                        </p:tav>
                                        <p:tav tm="41570">
                                          <p:val>
                                            <p:fltVal val="88.6987"/>
                                          </p:val>
                                        </p:tav>
                                        <p:tav tm="42700">
                                          <p:val>
                                            <p:fltVal val="99.0679"/>
                                          </p:val>
                                        </p:tav>
                                        <p:tav tm="43820">
                                          <p:val>
                                            <p:fltVal val="109.8461"/>
                                          </p:val>
                                        </p:tav>
                                        <p:tav tm="44940">
                                          <p:val>
                                            <p:fltVal val="121.0232"/>
                                          </p:val>
                                        </p:tav>
                                        <p:tav tm="46070">
                                          <p:val>
                                            <p:fltVal val="132.5899"/>
                                          </p:val>
                                        </p:tav>
                                        <p:tav tm="47190">
                                          <p:val>
                                            <p:fltVal val="144.5376"/>
                                          </p:val>
                                        </p:tav>
                                        <p:tav tm="48310">
                                          <p:val>
                                            <p:fltVal val="156.85851"/>
                                          </p:val>
                                        </p:tav>
                                        <p:tav tm="49440">
                                          <p:val>
                                            <p:fltVal val="169.43021"/>
                                          </p:val>
                                        </p:tav>
                                        <p:tav tm="50560">
                                          <p:val>
                                            <p:fltVal val="182.34309"/>
                                          </p:val>
                                        </p:tav>
                                        <p:tav tm="51690">
                                          <p:val>
                                            <p:fltVal val="195.1411"/>
                                          </p:val>
                                        </p:tav>
                                        <p:tav tm="52810">
                                          <p:val>
                                            <p:fltVal val="207.6945"/>
                                          </p:val>
                                        </p:tav>
                                        <p:tav tm="53930">
                                          <p:val>
                                            <p:fltVal val="219.77251"/>
                                          </p:val>
                                        </p:tav>
                                        <p:tav tm="55060">
                                          <p:val>
                                            <p:fltVal val="231.4814"/>
                                          </p:val>
                                        </p:tav>
                                        <p:tav tm="56180">
                                          <p:val>
                                            <p:fltVal val="242.91341"/>
                                          </p:val>
                                        </p:tav>
                                        <p:tav tm="57300">
                                          <p:val>
                                            <p:fltVal val="253.8558"/>
                                          </p:val>
                                        </p:tav>
                                        <p:tav tm="58430">
                                          <p:val>
                                            <p:fltVal val="264.40329"/>
                                          </p:val>
                                        </p:tav>
                                        <p:tav tm="59550">
                                          <p:val>
                                            <p:fltVal val="274.63501"/>
                                          </p:val>
                                        </p:tav>
                                        <p:tav tm="60670">
                                          <p:val>
                                            <p:fltVal val="284.35721"/>
                                          </p:val>
                                        </p:tav>
                                        <p:tav tm="61800">
                                          <p:val>
                                            <p:fltVal val="293.6507"/>
                                          </p:val>
                                        </p:tav>
                                        <p:tav tm="62920">
                                          <p:val>
                                            <p:fltVal val="302.57959"/>
                                          </p:val>
                                        </p:tav>
                                        <p:tav tm="64040">
                                          <p:val>
                                            <p:fltVal val="310.96921"/>
                                          </p:val>
                                        </p:tav>
                                        <p:tav tm="65170">
                                          <p:val>
                                            <p:fltVal val="318.88379"/>
                                          </p:val>
                                        </p:tav>
                                        <p:tav tm="66290">
                                          <p:val>
                                            <p:fltVal val="326.36801"/>
                                          </p:val>
                                        </p:tav>
                                        <p:tav tm="67420">
                                          <p:val>
                                            <p:fltVal val="333.26511"/>
                                          </p:val>
                                        </p:tav>
                                        <p:tav tm="68540">
                                          <p:val>
                                            <p:fltVal val="339.6712"/>
                                          </p:val>
                                        </p:tav>
                                        <p:tav tm="69660">
                                          <p:val>
                                            <p:fltVal val="345.43851"/>
                                          </p:val>
                                        </p:tav>
                                        <p:tav tm="70790">
                                          <p:val>
                                            <p:fltVal val="350.58469"/>
                                          </p:val>
                                        </p:tav>
                                        <p:tav tm="71910">
                                          <p:val>
                                            <p:fltVal val="355.09189"/>
                                          </p:val>
                                        </p:tav>
                                        <p:tav tm="73030">
                                          <p:val>
                                            <p:fltVal val="358.80179"/>
                                          </p:val>
                                        </p:tav>
                                        <p:tav tm="74160">
                                          <p:val>
                                            <p:fltVal val="361.63531"/>
                                          </p:val>
                                        </p:tav>
                                        <p:tav tm="75280">
                                          <p:val>
                                            <p:fltVal val="363.345"/>
                                          </p:val>
                                        </p:tav>
                                        <p:tav tm="76400">
                                          <p:val>
                                            <p:fltVal val="363.4978"/>
                                          </p:val>
                                        </p:tav>
                                        <p:tav tm="77530">
                                          <p:val>
                                            <p:fltVal val="363.47061"/>
                                          </p:val>
                                        </p:tav>
                                        <p:tav tm="78650">
                                          <p:val>
                                            <p:fltVal val="363.38339"/>
                                          </p:val>
                                        </p:tav>
                                        <p:tav tm="79780">
                                          <p:val>
                                            <p:fltVal val="363.20349"/>
                                          </p:val>
                                        </p:tav>
                                        <p:tav tm="80900">
                                          <p:val>
                                            <p:fltVal val="362.8963"/>
                                          </p:val>
                                        </p:tav>
                                        <p:tav tm="82020">
                                          <p:val>
                                            <p:fltVal val="362.4227"/>
                                          </p:val>
                                        </p:tav>
                                        <p:tav tm="83150">
                                          <p:val>
                                            <p:fltVal val="361.7569"/>
                                          </p:val>
                                        </p:tav>
                                        <p:tav tm="84270">
                                          <p:val>
                                            <p:fltVal val="361.0874"/>
                                          </p:val>
                                        </p:tav>
                                        <p:tav tm="85390">
                                          <p:val>
                                            <p:fltVal val="360.6105"/>
                                          </p:val>
                                        </p:tav>
                                        <p:tav tm="86520">
                                          <p:val>
                                            <p:fltVal val="360.30069"/>
                                          </p:val>
                                        </p:tav>
                                        <p:tav tm="87640">
                                          <p:val>
                                            <p:fltVal val="360.1188"/>
                                          </p:val>
                                        </p:tav>
                                        <p:tav tm="88760">
                                          <p:val>
                                            <p:fltVal val="360.03021"/>
                                          </p:val>
                                        </p:tav>
                                        <p:tav tm="89890">
                                          <p:val>
                                            <p:fltVal val="360.00229"/>
                                          </p:val>
                                        </p:tav>
                                        <p:tav tm="91010">
                                          <p:val>
                                            <p:fltVal val="360"/>
                                          </p:val>
                                        </p:tav>
                                        <p:tav tm="92130">
                                          <p:val>
                                            <p:fltVal val="360"/>
                                          </p:val>
                                        </p:tav>
                                        <p:tav tm="93260">
                                          <p:val>
                                            <p:fltVal val="360"/>
                                          </p:val>
                                        </p:tav>
                                        <p:tav tm="94380">
                                          <p:val>
                                            <p:fltVal val="360"/>
                                          </p:val>
                                        </p:tav>
                                        <p:tav tm="95510">
                                          <p:val>
                                            <p:fltVal val="360"/>
                                          </p:val>
                                        </p:tav>
                                        <p:tav tm="96630">
                                          <p:val>
                                            <p:fltVal val="360"/>
                                          </p:val>
                                        </p:tav>
                                        <p:tav tm="97750">
                                          <p:val>
                                            <p:fltVal val="360"/>
                                          </p:val>
                                        </p:tav>
                                        <p:tav tm="9888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36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sum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3d.object.translation.y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120">
                                          <p:val>
                                            <p:fltVal val="0"/>
                                          </p:val>
                                        </p:tav>
                                        <p:tav tm="2250">
                                          <p:val>
                                            <p:fltVal val="-10E-5"/>
                                          </p:val>
                                        </p:tav>
                                        <p:tav tm="3370">
                                          <p:val>
                                            <p:fltVal val="-0.0004"/>
                                          </p:val>
                                        </p:tav>
                                        <p:tav tm="4490">
                                          <p:val>
                                            <p:fltVal val="-0.0011"/>
                                          </p:val>
                                        </p:tav>
                                        <p:tav tm="5620">
                                          <p:val>
                                            <p:fltVal val="-0.0021"/>
                                          </p:val>
                                        </p:tav>
                                        <p:tav tm="6740">
                                          <p:val>
                                            <p:fltVal val="-0.0037"/>
                                          </p:val>
                                        </p:tav>
                                        <p:tav tm="7870">
                                          <p:val>
                                            <p:fltVal val="-0.0059"/>
                                          </p:val>
                                        </p:tav>
                                        <p:tav tm="8990">
                                          <p:val>
                                            <p:fltVal val="-0.0088"/>
                                          </p:val>
                                        </p:tav>
                                        <p:tav tm="10110">
                                          <p:val>
                                            <p:fltVal val="-0.0125"/>
                                          </p:val>
                                        </p:tav>
                                        <p:tav tm="11240">
                                          <p:val>
                                            <p:fltVal val="-0.0162"/>
                                          </p:val>
                                        </p:tav>
                                        <p:tav tm="12360">
                                          <p:val>
                                            <p:fltVal val="-0.0191"/>
                                          </p:val>
                                        </p:tav>
                                        <p:tav tm="13480">
                                          <p:val>
                                            <p:fltVal val="-0.0213"/>
                                          </p:val>
                                        </p:tav>
                                        <p:tav tm="14610">
                                          <p:val>
                                            <p:fltVal val="-0.0228"/>
                                          </p:val>
                                        </p:tav>
                                        <p:tav tm="15730">
                                          <p:val>
                                            <p:fltVal val="-0.0239"/>
                                          </p:val>
                                        </p:tav>
                                        <p:tav tm="16850">
                                          <p:val>
                                            <p:fltVal val="-0.0245"/>
                                          </p:val>
                                        </p:tav>
                                        <p:tav tm="17980">
                                          <p:val>
                                            <p:fltVal val="-0.0248"/>
                                          </p:val>
                                        </p:tav>
                                        <p:tav tm="19100">
                                          <p:val>
                                            <p:fltVal val="-0.0249"/>
                                          </p:val>
                                        </p:tav>
                                        <p:tav tm="20220">
                                          <p:val>
                                            <p:fltVal val="-0.0249"/>
                                          </p:val>
                                        </p:tav>
                                        <p:tav tm="21350">
                                          <p:val>
                                            <p:fltVal val="-0.0248"/>
                                          </p:val>
                                        </p:tav>
                                        <p:tav tm="22470">
                                          <p:val>
                                            <p:fltVal val="-0.0241"/>
                                          </p:val>
                                        </p:tav>
                                        <p:tav tm="23600">
                                          <p:val>
                                            <p:fltVal val="-0.022"/>
                                          </p:val>
                                        </p:tav>
                                        <p:tav tm="24720">
                                          <p:val>
                                            <p:fltVal val="-0.0179"/>
                                          </p:val>
                                        </p:tav>
                                        <p:tav tm="25840">
                                          <p:val>
                                            <p:fltVal val="-0.0113"/>
                                          </p:val>
                                        </p:tav>
                                        <p:tav tm="26970">
                                          <p:val>
                                            <p:fltVal val="-0.0013"/>
                                          </p:val>
                                        </p:tav>
                                        <p:tav tm="28090">
                                          <p:val>
                                            <p:fltVal val="0.0124"/>
                                          </p:val>
                                        </p:tav>
                                        <p:tav tm="29210">
                                          <p:val>
                                            <p:fltVal val="0.0309"/>
                                          </p:val>
                                        </p:tav>
                                        <p:tav tm="30340">
                                          <p:val>
                                            <p:fltVal val="0.0546"/>
                                          </p:val>
                                        </p:tav>
                                        <p:tav tm="31460">
                                          <p:val>
                                            <p:fltVal val="0.0842"/>
                                          </p:val>
                                        </p:tav>
                                        <p:tav tm="32580">
                                          <p:val>
                                            <p:fltVal val="0.1204"/>
                                          </p:val>
                                        </p:tav>
                                        <p:tav tm="33710">
                                          <p:val>
                                            <p:fltVal val="0.1634"/>
                                          </p:val>
                                        </p:tav>
                                        <p:tav tm="34830">
                                          <p:val>
                                            <p:fltVal val="0.2145"/>
                                          </p:val>
                                        </p:tav>
                                        <p:tav tm="35960">
                                          <p:val>
                                            <p:fltVal val="0.2711"/>
                                          </p:val>
                                        </p:tav>
                                        <p:tav tm="37080">
                                          <p:val>
                                            <p:fltVal val="0.3207"/>
                                          </p:val>
                                        </p:tav>
                                        <p:tav tm="38200">
                                          <p:val>
                                            <p:fltVal val="0.3625"/>
                                          </p:val>
                                        </p:tav>
                                        <p:tav tm="39330">
                                          <p:val>
                                            <p:fltVal val="0.3973"/>
                                          </p:val>
                                        </p:tav>
                                        <p:tav tm="40450">
                                          <p:val>
                                            <p:fltVal val="0.4256"/>
                                          </p:val>
                                        </p:tav>
                                        <p:tav tm="41570">
                                          <p:val>
                                            <p:fltVal val="0.448"/>
                                          </p:val>
                                        </p:tav>
                                        <p:tav tm="42700">
                                          <p:val>
                                            <p:fltVal val="0.4655"/>
                                          </p:val>
                                        </p:tav>
                                        <p:tav tm="43820">
                                          <p:val>
                                            <p:fltVal val="0.4786"/>
                                          </p:val>
                                        </p:tav>
                                        <p:tav tm="44940">
                                          <p:val>
                                            <p:fltVal val="0.4878"/>
                                          </p:val>
                                        </p:tav>
                                        <p:tav tm="46070">
                                          <p:val>
                                            <p:fltVal val="0.4939"/>
                                          </p:val>
                                        </p:tav>
                                        <p:tav tm="47190">
                                          <p:val>
                                            <p:fltVal val="0.4975"/>
                                          </p:val>
                                        </p:tav>
                                        <p:tav tm="48310">
                                          <p:val>
                                            <p:fltVal val="0.4993"/>
                                          </p:val>
                                        </p:tav>
                                        <p:tav tm="49440">
                                          <p:val>
                                            <p:fltVal val="0.4999"/>
                                          </p:val>
                                        </p:tav>
                                        <p:tav tm="50560">
                                          <p:val>
                                            <p:fltVal val="0.4999"/>
                                          </p:val>
                                        </p:tav>
                                        <p:tav tm="51690">
                                          <p:val>
                                            <p:fltVal val="0.4998"/>
                                          </p:val>
                                        </p:tav>
                                        <p:tav tm="52810">
                                          <p:val>
                                            <p:fltVal val="0.4988"/>
                                          </p:val>
                                        </p:tav>
                                        <p:tav tm="53930">
                                          <p:val>
                                            <p:fltVal val="0.4965"/>
                                          </p:val>
                                        </p:tav>
                                        <p:tav tm="55060">
                                          <p:val>
                                            <p:fltVal val="0.4921"/>
                                          </p:val>
                                        </p:tav>
                                        <p:tav tm="56180">
                                          <p:val>
                                            <p:fltVal val="0.485"/>
                                          </p:val>
                                        </p:tav>
                                        <p:tav tm="57300">
                                          <p:val>
                                            <p:fltVal val="0.4746"/>
                                          </p:val>
                                        </p:tav>
                                        <p:tav tm="58430">
                                          <p:val>
                                            <p:fltVal val="0.4603"/>
                                          </p:val>
                                        </p:tav>
                                        <p:tav tm="59550">
                                          <p:val>
                                            <p:fltVal val="0.4411"/>
                                          </p:val>
                                        </p:tav>
                                        <p:tav tm="60670">
                                          <p:val>
                                            <p:fltVal val="0.4169"/>
                                          </p:val>
                                        </p:tav>
                                        <p:tav tm="61800">
                                          <p:val>
                                            <p:fltVal val="0.3868"/>
                                          </p:val>
                                        </p:tav>
                                        <p:tav tm="62920">
                                          <p:val>
                                            <p:fltVal val="0.3499"/>
                                          </p:val>
                                        </p:tav>
                                        <p:tav tm="64040">
                                          <p:val>
                                            <p:fltVal val="0.306"/>
                                          </p:val>
                                        </p:tav>
                                        <p:tav tm="65170">
                                          <p:val>
                                            <p:fltVal val="0.2544"/>
                                          </p:val>
                                        </p:tav>
                                        <p:tav tm="66290">
                                          <p:val>
                                            <p:fltVal val="0.1981"/>
                                          </p:val>
                                        </p:tav>
                                        <p:tav tm="67420">
                                          <p:val>
                                            <p:fltVal val="0.1498"/>
                                          </p:val>
                                        </p:tav>
                                        <p:tav tm="68540">
                                          <p:val>
                                            <p:fltVal val="0.1087"/>
                                          </p:val>
                                        </p:tav>
                                        <p:tav tm="69660">
                                          <p:val>
                                            <p:fltVal val="0.0748"/>
                                          </p:val>
                                        </p:tav>
                                        <p:tav tm="70790">
                                          <p:val>
                                            <p:fltVal val="0.0473"/>
                                          </p:val>
                                        </p:tav>
                                        <p:tav tm="71910">
                                          <p:val>
                                            <p:fltVal val="0.0251"/>
                                          </p:val>
                                        </p:tav>
                                        <p:tav tm="73030">
                                          <p:val>
                                            <p:fltVal val="0.0082"/>
                                          </p:val>
                                        </p:tav>
                                        <p:tav tm="74160">
                                          <p:val>
                                            <p:fltVal val="-0.0044"/>
                                          </p:val>
                                        </p:tav>
                                        <p:tav tm="75280">
                                          <p:val>
                                            <p:fltVal val="-0.0134"/>
                                          </p:val>
                                        </p:tav>
                                        <p:tav tm="76400">
                                          <p:val>
                                            <p:fltVal val="-0.0192"/>
                                          </p:val>
                                        </p:tav>
                                        <p:tav tm="77530">
                                          <p:val>
                                            <p:fltVal val="-0.0227"/>
                                          </p:val>
                                        </p:tav>
                                        <p:tav tm="78650">
                                          <p:val>
                                            <p:fltVal val="-0.0244"/>
                                          </p:val>
                                        </p:tav>
                                        <p:tav tm="79780">
                                          <p:val>
                                            <p:fltVal val="-0.0249"/>
                                          </p:val>
                                        </p:tav>
                                        <p:tav tm="80900">
                                          <p:val>
                                            <p:fltVal val="-0.0249"/>
                                          </p:val>
                                        </p:tav>
                                        <p:tav tm="82020">
                                          <p:val>
                                            <p:fltVal val="-0.0244"/>
                                          </p:val>
                                        </p:tav>
                                        <p:tav tm="83150">
                                          <p:val>
                                            <p:fltVal val="-0.0219"/>
                                          </p:val>
                                        </p:tav>
                                        <p:tav tm="84270">
                                          <p:val>
                                            <p:fltVal val="-0.0156"/>
                                          </p:val>
                                        </p:tav>
                                        <p:tav tm="85390">
                                          <p:val>
                                            <p:fltVal val="-0.0039"/>
                                          </p:val>
                                        </p:tav>
                                        <p:tav tm="86520">
                                          <p:val>
                                            <p:fltVal val="0.0104"/>
                                          </p:val>
                                        </p:tav>
                                        <p:tav tm="87640">
                                          <p:val>
                                            <p:fltVal val="0.0192"/>
                                          </p:val>
                                        </p:tav>
                                        <p:tav tm="88760">
                                          <p:val>
                                            <p:fltVal val="0.0235"/>
                                          </p:val>
                                        </p:tav>
                                        <p:tav tm="89890">
                                          <p:val>
                                            <p:fltVal val="0.0248"/>
                                          </p:val>
                                        </p:tav>
                                        <p:tav tm="91010">
                                          <p:val>
                                            <p:fltVal val="0.0249"/>
                                          </p:val>
                                        </p:tav>
                                        <p:tav tm="92130">
                                          <p:val>
                                            <p:fltVal val="0.0247"/>
                                          </p:val>
                                        </p:tav>
                                        <p:tav tm="93260">
                                          <p:val>
                                            <p:fltVal val="0.0234"/>
                                          </p:val>
                                        </p:tav>
                                        <p:tav tm="94380">
                                          <p:val>
                                            <p:fltVal val="0.0202"/>
                                          </p:val>
                                        </p:tav>
                                        <p:tav tm="95510">
                                          <p:val>
                                            <p:fltVal val="0.0143"/>
                                          </p:val>
                                        </p:tav>
                                        <p:tav tm="96630">
                                          <p:val>
                                            <p:fltVal val="0.0071"/>
                                          </p:val>
                                        </p:tav>
                                        <p:tav tm="97750">
                                          <p:val>
                                            <p:fltVal val="0.0027"/>
                                          </p:val>
                                        </p:tav>
                                        <p:tav tm="98880">
                                          <p:val>
                                            <p:fltVal val="0.0007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0.9999"/>
                                          </p:val>
                                        </p:tav>
                                        <p:tav tm="2250">
                                          <p:val>
                                            <p:fltVal val="0.9994"/>
                                          </p:val>
                                        </p:tav>
                                        <p:tav tm="3370">
                                          <p:val>
                                            <p:fltVal val="0.9981"/>
                                          </p:val>
                                        </p:tav>
                                        <p:tav tm="4490">
                                          <p:val>
                                            <p:fltVal val="0.9955"/>
                                          </p:val>
                                        </p:tav>
                                        <p:tav tm="5620">
                                          <p:val>
                                            <p:fltVal val="0.9913"/>
                                          </p:val>
                                        </p:tav>
                                        <p:tav tm="6740">
                                          <p:val>
                                            <p:fltVal val="0.985"/>
                                          </p:val>
                                        </p:tav>
                                        <p:tav tm="7870">
                                          <p:val>
                                            <p:fltVal val="0.9763"/>
                                          </p:val>
                                        </p:tav>
                                        <p:tav tm="8990">
                                          <p:val>
                                            <p:fltVal val="0.9646"/>
                                          </p:val>
                                        </p:tav>
                                        <p:tav tm="10110">
                                          <p:val>
                                            <p:fltVal val="0.9497"/>
                                          </p:val>
                                        </p:tav>
                                        <p:tav tm="11240">
                                          <p:val>
                                            <p:fltVal val="0.9348"/>
                                          </p:val>
                                        </p:tav>
                                        <p:tav tm="12360">
                                          <p:val>
                                            <p:fltVal val="0.9232"/>
                                          </p:val>
                                        </p:tav>
                                        <p:tav tm="13480">
                                          <p:val>
                                            <p:fltVal val="0.9146"/>
                                          </p:val>
                                        </p:tav>
                                        <p:tav tm="14610">
                                          <p:val>
                                            <p:fltVal val="0.9084"/>
                                          </p:val>
                                        </p:tav>
                                        <p:tav tm="15730">
                                          <p:val>
                                            <p:fltVal val="0.9042"/>
                                          </p:val>
                                        </p:tav>
                                        <p:tav tm="16850">
                                          <p:val>
                                            <p:fltVal val="0.9017"/>
                                          </p:val>
                                        </p:tav>
                                        <p:tav tm="17980">
                                          <p:val>
                                            <p:fltVal val="0.9005"/>
                                          </p:val>
                                        </p:tav>
                                        <p:tav tm="19100">
                                          <p:val>
                                            <p:fltVal val="0.9"/>
                                          </p:val>
                                        </p:tav>
                                        <p:tav tm="20220">
                                          <p:val>
                                            <p:fltVal val="0.8999"/>
                                          </p:val>
                                        </p:tav>
                                        <p:tav tm="21350">
                                          <p:val>
                                            <p:fltVal val="0.9006"/>
                                          </p:val>
                                        </p:tav>
                                        <p:tav tm="22470">
                                          <p:val>
                                            <p:fltVal val="0.9046"/>
                                          </p:val>
                                        </p:tav>
                                        <p:tav tm="23600">
                                          <p:val>
                                            <p:fltVal val="0.9153"/>
                                          </p:val>
                                        </p:tav>
                                        <p:tav tm="24720">
                                          <p:val>
                                            <p:fltVal val="0.9362"/>
                                          </p:val>
                                        </p:tav>
                                        <p:tav tm="25840">
                                          <p:val>
                                            <p:fltVal val="0.9659"/>
                                          </p:val>
                                        </p:tav>
                                        <p:tav tm="26970">
                                          <p:val>
                                            <p:fltVal val="0.9858"/>
                                          </p:val>
                                        </p:tav>
                                        <p:tav tm="28090">
                                          <p:val>
                                            <p:fltVal val="0.9959"/>
                                          </p:val>
                                        </p:tav>
                                        <p:tav tm="29210">
                                          <p:val>
                                            <p:fltVal val="0.9995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0.9998"/>
                                          </p:val>
                                        </p:tav>
                                        <p:tav tm="68540">
                                          <p:val>
                                            <p:fltVal val="0.9987"/>
                                          </p:val>
                                        </p:tav>
                                        <p:tav tm="69660">
                                          <p:val>
                                            <p:fltVal val="0.9955"/>
                                          </p:val>
                                        </p:tav>
                                        <p:tav tm="70790">
                                          <p:val>
                                            <p:fltVal val="0.9888"/>
                                          </p:val>
                                        </p:tav>
                                        <p:tav tm="71910">
                                          <p:val>
                                            <p:fltVal val="0.9775"/>
                                          </p:val>
                                        </p:tav>
                                        <p:tav tm="73030">
                                          <p:val>
                                            <p:fltVal val="0.9605"/>
                                          </p:val>
                                        </p:tav>
                                        <p:tav tm="74160">
                                          <p:val>
                                            <p:fltVal val="0.9385"/>
                                          </p:val>
                                        </p:tav>
                                        <p:tav tm="75280">
                                          <p:val>
                                            <p:fltVal val="0.9217"/>
                                          </p:val>
                                        </p:tav>
                                        <p:tav tm="76400">
                                          <p:val>
                                            <p:fltVal val="0.9107"/>
                                          </p:val>
                                        </p:tav>
                                        <p:tav tm="77530">
                                          <p:val>
                                            <p:fltVal val="0.9042"/>
                                          </p:val>
                                        </p:tav>
                                        <p:tav tm="78650">
                                          <p:val>
                                            <p:fltVal val="0.901"/>
                                          </p:val>
                                        </p:tav>
                                        <p:tav tm="79780">
                                          <p:val>
                                            <p:fltVal val="0.9"/>
                                          </p:val>
                                        </p:tav>
                                        <p:tav tm="80900">
                                          <p:val>
                                            <p:fltVal val="0.9"/>
                                          </p:val>
                                        </p:tav>
                                        <p:tav tm="82020">
                                          <p:val>
                                            <p:fltVal val="0.901"/>
                                          </p:val>
                                        </p:tav>
                                        <p:tav tm="83150">
                                          <p:val>
                                            <p:fltVal val="0.9061"/>
                                          </p:val>
                                        </p:tav>
                                        <p:tav tm="84270">
                                          <p:val>
                                            <p:fltVal val="0.9186"/>
                                          </p:val>
                                        </p:tav>
                                        <p:tav tm="85390">
                                          <p:val>
                                            <p:fltVal val="0.942"/>
                                          </p:val>
                                        </p:tav>
                                        <p:tav tm="86520">
                                          <p:val>
                                            <p:fltVal val="0.9709"/>
                                          </p:val>
                                        </p:tav>
                                        <p:tav tm="87640">
                                          <p:val>
                                            <p:fltVal val="0.9885"/>
                                          </p:val>
                                        </p:tav>
                                        <p:tav tm="88760">
                                          <p:val>
                                            <p:fltVal val="0.997"/>
                                          </p:val>
                                        </p:tav>
                                        <p:tav tm="89890">
                                          <p:val>
                                            <p:fltVal val="0.9997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mult"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3d.object.scale.z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1"/>
                                          </p:val>
                                        </p:tav>
                                        <p:tav tm="1120">
                                          <p:val>
                                            <p:fltVal val="1"/>
                                          </p:val>
                                        </p:tav>
                                        <p:tav tm="2250">
                                          <p:val>
                                            <p:fltVal val="1.0002"/>
                                          </p:val>
                                        </p:tav>
                                        <p:tav tm="3370">
                                          <p:val>
                                            <p:fltVal val="1.0009"/>
                                          </p:val>
                                        </p:tav>
                                        <p:tav tm="4490">
                                          <p:val>
                                            <p:fltVal val="1.0023"/>
                                          </p:val>
                                        </p:tav>
                                        <p:tav tm="5620">
                                          <p:val>
                                            <p:fltVal val="1.0046"/>
                                          </p:val>
                                        </p:tav>
                                        <p:tav tm="6740">
                                          <p:val>
                                            <p:fltVal val="1.008"/>
                                          </p:val>
                                        </p:tav>
                                        <p:tav tm="7870">
                                          <p:val>
                                            <p:fltVal val="1.0127"/>
                                          </p:val>
                                        </p:tav>
                                        <p:tav tm="8990">
                                          <p:val>
                                            <p:fltVal val="1.019"/>
                                          </p:val>
                                        </p:tav>
                                        <p:tav tm="10110">
                                          <p:val>
                                            <p:fltVal val="1.0271"/>
                                          </p:val>
                                        </p:tav>
                                        <p:tav tm="11240">
                                          <p:val>
                                            <p:fltVal val="1.0351"/>
                                          </p:val>
                                        </p:tav>
                                        <p:tav tm="12360">
                                          <p:val>
                                            <p:fltVal val="1.0414"/>
                                          </p:val>
                                        </p:tav>
                                        <p:tav tm="13480">
                                          <p:val>
                                            <p:fltVal val="1.046"/>
                                          </p:val>
                                        </p:tav>
                                        <p:tav tm="14610">
                                          <p:val>
                                            <p:fltVal val="1.0494"/>
                                          </p:val>
                                        </p:tav>
                                        <p:tav tm="15730">
                                          <p:val>
                                            <p:fltVal val="1.0516"/>
                                          </p:val>
                                        </p:tav>
                                        <p:tav tm="16850">
                                          <p:val>
                                            <p:fltVal val="1.053"/>
                                          </p:val>
                                        </p:tav>
                                        <p:tav tm="17980">
                                          <p:val>
                                            <p:fltVal val="1.0537"/>
                                          </p:val>
                                        </p:tav>
                                        <p:tav tm="19100">
                                          <p:val>
                                            <p:fltVal val="1.0539"/>
                                          </p:val>
                                        </p:tav>
                                        <p:tav tm="20220">
                                          <p:val>
                                            <p:fltVal val="1.054"/>
                                          </p:val>
                                        </p:tav>
                                        <p:tav tm="21350">
                                          <p:val>
                                            <p:fltVal val="1.0536"/>
                                          </p:val>
                                        </p:tav>
                                        <p:tav tm="22470">
                                          <p:val>
                                            <p:fltVal val="1.0515"/>
                                          </p:val>
                                        </p:tav>
                                        <p:tav tm="23600">
                                          <p:val>
                                            <p:fltVal val="1.0457"/>
                                          </p:val>
                                        </p:tav>
                                        <p:tav tm="24720">
                                          <p:val>
                                            <p:fltVal val="1.0344"/>
                                          </p:val>
                                        </p:tav>
                                        <p:tav tm="25840">
                                          <p:val>
                                            <p:fltVal val="1.0183"/>
                                          </p:val>
                                        </p:tav>
                                        <p:tav tm="26970">
                                          <p:val>
                                            <p:fltVal val="1.0076"/>
                                          </p:val>
                                        </p:tav>
                                        <p:tav tm="28090">
                                          <p:val>
                                            <p:fltVal val="1.0021"/>
                                          </p:val>
                                        </p:tav>
                                        <p:tav tm="29210">
                                          <p:val>
                                            <p:fltVal val="1.0002"/>
                                          </p:val>
                                        </p:tav>
                                        <p:tav tm="30340">
                                          <p:val>
                                            <p:fltVal val="1"/>
                                          </p:val>
                                        </p:tav>
                                        <p:tav tm="31460">
                                          <p:val>
                                            <p:fltVal val="1"/>
                                          </p:val>
                                        </p:tav>
                                        <p:tav tm="32580">
                                          <p:val>
                                            <p:fltVal val="1"/>
                                          </p:val>
                                        </p:tav>
                                        <p:tav tm="33710">
                                          <p:val>
                                            <p:fltVal val="1"/>
                                          </p:val>
                                        </p:tav>
                                        <p:tav tm="34830">
                                          <p:val>
                                            <p:fltVal val="1"/>
                                          </p:val>
                                        </p:tav>
                                        <p:tav tm="35960">
                                          <p:val>
                                            <p:fltVal val="1"/>
                                          </p:val>
                                        </p:tav>
                                        <p:tav tm="37080">
                                          <p:val>
                                            <p:fltVal val="1"/>
                                          </p:val>
                                        </p:tav>
                                        <p:tav tm="38200">
                                          <p:val>
                                            <p:fltVal val="1"/>
                                          </p:val>
                                        </p:tav>
                                        <p:tav tm="39330">
                                          <p:val>
                                            <p:fltVal val="1"/>
                                          </p:val>
                                        </p:tav>
                                        <p:tav tm="40450">
                                          <p:val>
                                            <p:fltVal val="1"/>
                                          </p:val>
                                        </p:tav>
                                        <p:tav tm="41570">
                                          <p:val>
                                            <p:fltVal val="1"/>
                                          </p:val>
                                        </p:tav>
                                        <p:tav tm="42700">
                                          <p:val>
                                            <p:fltVal val="1"/>
                                          </p:val>
                                        </p:tav>
                                        <p:tav tm="43820">
                                          <p:val>
                                            <p:fltVal val="1"/>
                                          </p:val>
                                        </p:tav>
                                        <p:tav tm="44940">
                                          <p:val>
                                            <p:fltVal val="1"/>
                                          </p:val>
                                        </p:tav>
                                        <p:tav tm="46070">
                                          <p:val>
                                            <p:fltVal val="1"/>
                                          </p:val>
                                        </p:tav>
                                        <p:tav tm="47190">
                                          <p:val>
                                            <p:fltVal val="1"/>
                                          </p:val>
                                        </p:tav>
                                        <p:tav tm="48310">
                                          <p:val>
                                            <p:fltVal val="1"/>
                                          </p:val>
                                        </p:tav>
                                        <p:tav tm="49440">
                                          <p:val>
                                            <p:fltVal val="1"/>
                                          </p:val>
                                        </p:tav>
                                        <p:tav tm="50560">
                                          <p:val>
                                            <p:fltVal val="1"/>
                                          </p:val>
                                        </p:tav>
                                        <p:tav tm="51690">
                                          <p:val>
                                            <p:fltVal val="1"/>
                                          </p:val>
                                        </p:tav>
                                        <p:tav tm="52810">
                                          <p:val>
                                            <p:fltVal val="1"/>
                                          </p:val>
                                        </p:tav>
                                        <p:tav tm="53930">
                                          <p:val>
                                            <p:fltVal val="1"/>
                                          </p:val>
                                        </p:tav>
                                        <p:tav tm="55060">
                                          <p:val>
                                            <p:fltVal val="1"/>
                                          </p:val>
                                        </p:tav>
                                        <p:tav tm="56180">
                                          <p:val>
                                            <p:fltVal val="1"/>
                                          </p:val>
                                        </p:tav>
                                        <p:tav tm="57300">
                                          <p:val>
                                            <p:fltVal val="1"/>
                                          </p:val>
                                        </p:tav>
                                        <p:tav tm="58430">
                                          <p:val>
                                            <p:fltVal val="1"/>
                                          </p:val>
                                        </p:tav>
                                        <p:tav tm="59550">
                                          <p:val>
                                            <p:fltVal val="1"/>
                                          </p:val>
                                        </p:tav>
                                        <p:tav tm="60670">
                                          <p:val>
                                            <p:fltVal val="1"/>
                                          </p:val>
                                        </p:tav>
                                        <p:tav tm="61800">
                                          <p:val>
                                            <p:fltVal val="1"/>
                                          </p:val>
                                        </p:tav>
                                        <p:tav tm="62920">
                                          <p:val>
                                            <p:fltVal val="1"/>
                                          </p:val>
                                        </p:tav>
                                        <p:tav tm="64040">
                                          <p:val>
                                            <p:fltVal val="1"/>
                                          </p:val>
                                        </p:tav>
                                        <p:tav tm="65170">
                                          <p:val>
                                            <p:fltVal val="1"/>
                                          </p:val>
                                        </p:tav>
                                        <p:tav tm="66290">
                                          <p:val>
                                            <p:fltVal val="1"/>
                                          </p:val>
                                        </p:tav>
                                        <p:tav tm="67420">
                                          <p:val>
                                            <p:fltVal val="1"/>
                                          </p:val>
                                        </p:tav>
                                        <p:tav tm="68540">
                                          <p:val>
                                            <p:fltVal val="1.0006"/>
                                          </p:val>
                                        </p:tav>
                                        <p:tav tm="69660">
                                          <p:val>
                                            <p:fltVal val="1.0024"/>
                                          </p:val>
                                        </p:tav>
                                        <p:tav tm="70790">
                                          <p:val>
                                            <p:fltVal val="1.006"/>
                                          </p:val>
                                        </p:tav>
                                        <p:tav tm="71910">
                                          <p:val>
                                            <p:fltVal val="1.0121"/>
                                          </p:val>
                                        </p:tav>
                                        <p:tav tm="73030">
                                          <p:val>
                                            <p:fltVal val="1.0213"/>
                                          </p:val>
                                        </p:tav>
                                        <p:tav tm="74160">
                                          <p:val>
                                            <p:fltVal val="1.0331"/>
                                          </p:val>
                                        </p:tav>
                                        <p:tav tm="75280">
                                          <p:val>
                                            <p:fltVal val="1.0422"/>
                                          </p:val>
                                        </p:tav>
                                        <p:tav tm="76400">
                                          <p:val>
                                            <p:fltVal val="1.0482"/>
                                          </p:val>
                                        </p:tav>
                                        <p:tav tm="77530">
                                          <p:val>
                                            <p:fltVal val="1.0516"/>
                                          </p:val>
                                        </p:tav>
                                        <p:tav tm="78650">
                                          <p:val>
                                            <p:fltVal val="1.0534"/>
                                          </p:val>
                                        </p:tav>
                                        <p:tav tm="79780">
                                          <p:val>
                                            <p:fltVal val="1.0539"/>
                                          </p:val>
                                        </p:tav>
                                        <p:tav tm="80900">
                                          <p:val>
                                            <p:fltVal val="1.0539"/>
                                          </p:val>
                                        </p:tav>
                                        <p:tav tm="82020">
                                          <p:val>
                                            <p:fltVal val="1.0534"/>
                                          </p:val>
                                        </p:tav>
                                        <p:tav tm="83150">
                                          <p:val>
                                            <p:fltVal val="1.0506"/>
                                          </p:val>
                                        </p:tav>
                                        <p:tav tm="84270">
                                          <p:val>
                                            <p:fltVal val="1.0439"/>
                                          </p:val>
                                        </p:tav>
                                        <p:tav tm="85390">
                                          <p:val>
                                            <p:fltVal val="1.0312"/>
                                          </p:val>
                                        </p:tav>
                                        <p:tav tm="86520">
                                          <p:val>
                                            <p:fltVal val="1.0156"/>
                                          </p:val>
                                        </p:tav>
                                        <p:tav tm="87640">
                                          <p:val>
                                            <p:fltVal val="1.0061"/>
                                          </p:val>
                                        </p:tav>
                                        <p:tav tm="88760">
                                          <p:val>
                                            <p:fltVal val="1.0015"/>
                                          </p:val>
                                        </p:tav>
                                        <p:tav tm="89890">
                                          <p:val>
                                            <p:fltVal val="1.0001"/>
                                          </p:val>
                                        </p:tav>
                                        <p:tav tm="91010">
                                          <p:val>
                                            <p:fltVal val="1"/>
                                          </p:val>
                                        </p:tav>
                                        <p:tav tm="92130">
                                          <p:val>
                                            <p:fltVal val="1"/>
                                          </p:val>
                                        </p:tav>
                                        <p:tav tm="93260">
                                          <p:val>
                                            <p:fltVal val="1"/>
                                          </p:val>
                                        </p:tav>
                                        <p:tav tm="94380">
                                          <p:val>
                                            <p:fltVal val="1"/>
                                          </p:val>
                                        </p:tav>
                                        <p:tav tm="95510">
                                          <p:val>
                                            <p:fltVal val="1"/>
                                          </p:val>
                                        </p:tav>
                                        <p:tav tm="96630">
                                          <p:val>
                                            <p:fltVal val="1"/>
                                          </p:val>
                                        </p:tav>
                                        <p:tav tm="97750">
                                          <p:val>
                                            <p:fltVal val="1"/>
                                          </p:val>
                                        </p:tav>
                                        <p:tav tm="98880">
                                          <p:val>
                                            <p:fltVal val="1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71" y="1285912"/>
            <a:ext cx="8642436" cy="14072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Manually determining fair and consistent employee salaries is highly complex and subjective, often leading to dissatisfaction and high attrition due to a lack of transparency. With numerous variables influencing compensation, organizations struggle with optimal resource allocation and strategic workforce planning. </a:t>
            </a:r>
            <a:r>
              <a:rPr lang="en-US" sz="1500" b="1" dirty="0"/>
              <a:t>This project is driven by the critical need for equitable compensation and operational efficiency, aiming to leverage machine learning to provide a data-driven solution for accurate salary prediction.</a:t>
            </a:r>
            <a:endParaRPr lang="en-IN" sz="15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5C59E-1076-4074-7FDA-860F0107C529}"/>
              </a:ext>
            </a:extLst>
          </p:cNvPr>
          <p:cNvSpPr txBox="1"/>
          <p:nvPr/>
        </p:nvSpPr>
        <p:spPr>
          <a:xfrm>
            <a:off x="747371" y="2998839"/>
            <a:ext cx="768870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/>
              <a:t>Manual salary determination is complex and subjective</a:t>
            </a:r>
            <a:r>
              <a:rPr lang="en-US" sz="1600" dirty="0"/>
              <a:t>, leading to inconsistent compensation across employees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This subjectivity often causes </a:t>
            </a:r>
            <a:r>
              <a:rPr lang="en-US" b="1" dirty="0"/>
              <a:t>employee dissatisfaction and increased attrition</a:t>
            </a:r>
            <a:r>
              <a:rPr lang="en-US" dirty="0"/>
              <a:t>, as fairness and transparency are compromised.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Numerous factors (experience, education, role, market trends) make </a:t>
            </a:r>
            <a:r>
              <a:rPr lang="en-US" b="1" dirty="0"/>
              <a:t>accurate, equitable salary prediction a significant challenge</a:t>
            </a:r>
            <a:r>
              <a:rPr lang="en-US" dirty="0"/>
              <a:t> for organizations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Without a data-driven approach, companies face </a:t>
            </a:r>
            <a:r>
              <a:rPr lang="en-US" b="1" dirty="0"/>
              <a:t>suboptimal resource allocation</a:t>
            </a:r>
            <a:r>
              <a:rPr lang="en-US" dirty="0"/>
              <a:t> and struggle with strategic workforce planning.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4A230D-9524-95E4-E8E0-CF0A7DB455EB}"/>
              </a:ext>
            </a:extLst>
          </p:cNvPr>
          <p:cNvSpPr/>
          <p:nvPr/>
        </p:nvSpPr>
        <p:spPr>
          <a:xfrm>
            <a:off x="581191" y="1285912"/>
            <a:ext cx="166180" cy="14748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A group of people standing on a scale&#10;&#10;AI-generated content may be incorrect.">
            <a:extLst>
              <a:ext uri="{FF2B5EF4-FFF2-40B4-BE49-F238E27FC236}">
                <a16:creationId xmlns:a16="http://schemas.microsoft.com/office/drawing/2014/main" id="{257BBDE9-D5F5-D582-F55C-9A3C65C8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5987" y="821953"/>
            <a:ext cx="2335161" cy="2335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 descr="A group of people building a graph&#10;&#10;AI-generated content may be incorrect.">
            <a:extLst>
              <a:ext uri="{FF2B5EF4-FFF2-40B4-BE49-F238E27FC236}">
                <a16:creationId xmlns:a16="http://schemas.microsoft.com/office/drawing/2014/main" id="{BF9D8C2A-4CEB-7D6D-86D1-1C0BF304F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2583" y="3777429"/>
            <a:ext cx="4069417" cy="269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73745"/>
            <a:ext cx="3804540" cy="421129"/>
          </a:xfrm>
        </p:spPr>
        <p:txBody>
          <a:bodyPr>
            <a:normAutofit fontScale="85000" lnSpcReduction="20000"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System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79235-0B3D-5FE7-6BCD-11E128077F07}"/>
              </a:ext>
            </a:extLst>
          </p:cNvPr>
          <p:cNvSpPr txBox="1"/>
          <p:nvPr/>
        </p:nvSpPr>
        <p:spPr>
          <a:xfrm>
            <a:off x="776748" y="1012722"/>
            <a:ext cx="8613058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implementing. Here's a suggested structure for this section:</a:t>
            </a:r>
            <a:endParaRPr lang="en-US" sz="2000" dirty="0"/>
          </a:p>
          <a:p>
            <a:endParaRPr lang="en-IN" dirty="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C9C12C5-7378-B754-9A6F-06F4201854BC}"/>
              </a:ext>
            </a:extLst>
          </p:cNvPr>
          <p:cNvSpPr/>
          <p:nvPr/>
        </p:nvSpPr>
        <p:spPr>
          <a:xfrm>
            <a:off x="483414" y="1166536"/>
            <a:ext cx="195556" cy="1836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42FFE-1254-630F-E605-24A27C33EE23}"/>
              </a:ext>
            </a:extLst>
          </p:cNvPr>
          <p:cNvSpPr txBox="1"/>
          <p:nvPr/>
        </p:nvSpPr>
        <p:spPr>
          <a:xfrm>
            <a:off x="1189703" y="2244372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Hardware: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C6B7F2-24FF-83BF-3F87-3B4C4B20E08D}"/>
              </a:ext>
            </a:extLst>
          </p:cNvPr>
          <p:cNvSpPr txBox="1"/>
          <p:nvPr/>
        </p:nvSpPr>
        <p:spPr>
          <a:xfrm>
            <a:off x="1474838" y="2495563"/>
            <a:ext cx="5515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pt-BR" sz="1600" b="1" dirty="0"/>
              <a:t>Processor:</a:t>
            </a:r>
            <a:r>
              <a:rPr lang="pt-BR" sz="1600" dirty="0"/>
              <a:t> AMD Ryzen 5 5600H (3.30 GHz</a:t>
            </a:r>
            <a:r>
              <a:rPr lang="pt-BR" dirty="0"/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/>
              <a:t>RAM:</a:t>
            </a:r>
            <a:r>
              <a:rPr lang="en-IN" dirty="0"/>
              <a:t> 8 GB</a:t>
            </a: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Graphics:</a:t>
            </a:r>
            <a:r>
              <a:rPr lang="en-US" dirty="0"/>
              <a:t> Integrated Radeon Graphics (4GB VRAM)</a:t>
            </a:r>
            <a:endParaRPr lang="pt-BR" dirty="0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A7C026-B540-A215-8264-292A98904D3D}"/>
              </a:ext>
            </a:extLst>
          </p:cNvPr>
          <p:cNvSpPr txBox="1"/>
          <p:nvPr/>
        </p:nvSpPr>
        <p:spPr>
          <a:xfrm>
            <a:off x="1189703" y="3449640"/>
            <a:ext cx="649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Operating System:</a:t>
            </a:r>
            <a:r>
              <a:rPr lang="en-US" dirty="0"/>
              <a:t> Windows 11 Home (64-bit)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b="1" dirty="0" err="1"/>
              <a:t>Development</a:t>
            </a:r>
            <a:r>
              <a:rPr lang="fr-FR" b="1" dirty="0"/>
              <a:t> </a:t>
            </a:r>
            <a:r>
              <a:rPr lang="fr-FR" b="1" dirty="0" err="1"/>
              <a:t>Environment</a:t>
            </a:r>
            <a:r>
              <a:rPr lang="fr-FR" b="1" dirty="0"/>
              <a:t> :</a:t>
            </a:r>
            <a:r>
              <a:rPr lang="fr-FR" dirty="0"/>
              <a:t> Anaconda Distribution (Python)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Tools/IDE:</a:t>
            </a:r>
            <a:r>
              <a:rPr lang="en-IN" dirty="0"/>
              <a:t> </a:t>
            </a:r>
            <a:r>
              <a:rPr lang="en-IN" dirty="0" err="1"/>
              <a:t>Jupyter</a:t>
            </a:r>
            <a:r>
              <a:rPr lang="en-IN" dirty="0"/>
              <a:t> Notebook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Data Storage:</a:t>
            </a:r>
            <a:r>
              <a:rPr lang="en-IN" dirty="0"/>
              <a:t> Local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CA4B30-16D3-D7B9-58C0-C18E468A0C0F}"/>
              </a:ext>
            </a:extLst>
          </p:cNvPr>
          <p:cNvSpPr txBox="1"/>
          <p:nvPr/>
        </p:nvSpPr>
        <p:spPr>
          <a:xfrm>
            <a:off x="727859" y="485065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5435" indent="-305435"/>
            <a:r>
              <a:rPr lang="en-US" sz="2400" b="1" dirty="0"/>
              <a:t>Library required to build the mode</a:t>
            </a:r>
            <a:endParaRPr lang="en-IN" sz="1800" b="1" dirty="0">
              <a:solidFill>
                <a:srgbClr val="0F0F0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A7E99-355E-E54D-665C-7C43B3B794EF}"/>
              </a:ext>
            </a:extLst>
          </p:cNvPr>
          <p:cNvSpPr/>
          <p:nvPr/>
        </p:nvSpPr>
        <p:spPr>
          <a:xfrm>
            <a:off x="621065" y="5081490"/>
            <a:ext cx="97778" cy="1170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C5C95-8BBD-57F2-C81D-2D90CDC12CD6}"/>
              </a:ext>
            </a:extLst>
          </p:cNvPr>
          <p:cNvSpPr txBox="1"/>
          <p:nvPr/>
        </p:nvSpPr>
        <p:spPr>
          <a:xfrm>
            <a:off x="1189703" y="5312323"/>
            <a:ext cx="77180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Data manipulation (e.g., Pandas)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Numerical operations (e.g., NumPy)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Machine learning model building (e.g., Scikit-learn, TensorFlow, </a:t>
            </a:r>
            <a:r>
              <a:rPr lang="en-US" dirty="0" err="1"/>
              <a:t>Keras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Data visualization (e.g., Matplotlib, Seaborn)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Any other specific libraries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32" y="1071069"/>
            <a:ext cx="3882652" cy="619433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000" b="1" dirty="0"/>
              <a:t>Step-by-Step Project Procedure: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20FA-7E4D-941E-1D45-3C155899A686}"/>
              </a:ext>
            </a:extLst>
          </p:cNvPr>
          <p:cNvSpPr txBox="1"/>
          <p:nvPr/>
        </p:nvSpPr>
        <p:spPr>
          <a:xfrm>
            <a:off x="1199536" y="1521225"/>
            <a:ext cx="7364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IN" sz="1600" dirty="0"/>
              <a:t>Data Acquisition &amp; Collection: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8EC3F8-9F04-082B-CAC5-28780AD4504D}"/>
              </a:ext>
            </a:extLst>
          </p:cNvPr>
          <p:cNvSpPr txBox="1"/>
          <p:nvPr/>
        </p:nvSpPr>
        <p:spPr>
          <a:xfrm>
            <a:off x="1425677" y="1797805"/>
            <a:ext cx="5781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Obtain relevant datasets for historical employee information (salary, experience, education, role, location, performance)</a:t>
            </a:r>
            <a:endParaRPr lang="en-IN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74C9C-786A-076C-089F-F82DD038FB23}"/>
              </a:ext>
            </a:extLst>
          </p:cNvPr>
          <p:cNvSpPr txBox="1"/>
          <p:nvPr/>
        </p:nvSpPr>
        <p:spPr>
          <a:xfrm>
            <a:off x="1199536" y="22599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2)  Data Preprocessing &amp; Cleaning</a:t>
            </a:r>
            <a:r>
              <a:rPr lang="en-IN" dirty="0"/>
              <a:t>:</a:t>
            </a:r>
            <a:endParaRPr lang="en-IN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ACC97D-2E5D-5197-D8D6-1F702E76CC2A}"/>
              </a:ext>
            </a:extLst>
          </p:cNvPr>
          <p:cNvSpPr txBox="1"/>
          <p:nvPr/>
        </p:nvSpPr>
        <p:spPr>
          <a:xfrm>
            <a:off x="1435509" y="2501590"/>
            <a:ext cx="47883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Handle missing values and inconsistencies.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Encode categorical features (e.g., department, job title).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Perform necessary feature scaling.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655F8-74D9-ABDD-F73E-B9FD9FFF00AB}"/>
              </a:ext>
            </a:extLst>
          </p:cNvPr>
          <p:cNvSpPr txBox="1"/>
          <p:nvPr/>
        </p:nvSpPr>
        <p:spPr>
          <a:xfrm>
            <a:off x="1199536" y="3224608"/>
            <a:ext cx="34904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3)  Exploratory Data Analysis (EDA):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5E9D73-F940-F5AE-910A-1743E9B3840F}"/>
              </a:ext>
            </a:extLst>
          </p:cNvPr>
          <p:cNvSpPr txBox="1"/>
          <p:nvPr/>
        </p:nvSpPr>
        <p:spPr>
          <a:xfrm>
            <a:off x="1435509" y="3505385"/>
            <a:ext cx="7364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Analyze data distributions and correlations to understand factors influencing salary.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Identify key patterns and insights through visualizations.</a:t>
            </a:r>
            <a:endParaRPr lang="en-IN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ECBCA0-8544-3781-F288-7EED4741F90A}"/>
              </a:ext>
            </a:extLst>
          </p:cNvPr>
          <p:cNvSpPr txBox="1"/>
          <p:nvPr/>
        </p:nvSpPr>
        <p:spPr>
          <a:xfrm>
            <a:off x="1199536" y="4105596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4)  Feature Engineering: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3CD187-D682-3759-15A4-B7F6EBD36D1A}"/>
              </a:ext>
            </a:extLst>
          </p:cNvPr>
          <p:cNvSpPr txBox="1"/>
          <p:nvPr/>
        </p:nvSpPr>
        <p:spPr>
          <a:xfrm>
            <a:off x="1533832" y="4367252"/>
            <a:ext cx="7030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Create new, impactful features (e.g., tenure, skill groupings) to improve model accuracy.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3E2F9E-B9B2-0A14-D9DB-3F5B277367E3}"/>
              </a:ext>
            </a:extLst>
          </p:cNvPr>
          <p:cNvSpPr txBox="1"/>
          <p:nvPr/>
        </p:nvSpPr>
        <p:spPr>
          <a:xfrm>
            <a:off x="1199536" y="47127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5) Model Selection &amp; Training</a:t>
            </a:r>
            <a:r>
              <a:rPr lang="en-IN" sz="1800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E4DCAA-2CCA-3719-3CDE-7A924B4F1C5D}"/>
              </a:ext>
            </a:extLst>
          </p:cNvPr>
          <p:cNvSpPr txBox="1"/>
          <p:nvPr/>
        </p:nvSpPr>
        <p:spPr>
          <a:xfrm>
            <a:off x="1533832" y="4986584"/>
            <a:ext cx="91931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Select and train suitable regression models (e.g., </a:t>
            </a:r>
            <a:r>
              <a:rPr lang="en-US" sz="1400" b="1" dirty="0"/>
              <a:t>Random Forest, Gradient Boosting, Linear Regression, </a:t>
            </a:r>
            <a:r>
              <a:rPr lang="en-US" sz="1400" b="1" dirty="0" err="1"/>
              <a:t>XGBoost</a:t>
            </a:r>
            <a:r>
              <a:rPr lang="en-US" sz="1400" dirty="0"/>
              <a:t>) using historical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Split data into training and testing sets for robust evaluation.</a:t>
            </a:r>
            <a:endParaRPr lang="en-IN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159FC-2BE0-CA11-25EE-C581F595EC35}"/>
              </a:ext>
            </a:extLst>
          </p:cNvPr>
          <p:cNvSpPr txBox="1"/>
          <p:nvPr/>
        </p:nvSpPr>
        <p:spPr>
          <a:xfrm>
            <a:off x="1199536" y="566747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6</a:t>
            </a:r>
            <a:r>
              <a:rPr lang="en-IN" sz="1400" dirty="0"/>
              <a:t>) </a:t>
            </a:r>
            <a:r>
              <a:rPr lang="en-IN" sz="1600" dirty="0"/>
              <a:t>Model Evaluation &amp; Optimization</a:t>
            </a:r>
            <a:r>
              <a:rPr lang="en-IN" dirty="0"/>
              <a:t>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8A6EFC-5039-94DD-1157-17EC72E54079}"/>
              </a:ext>
            </a:extLst>
          </p:cNvPr>
          <p:cNvSpPr txBox="1"/>
          <p:nvPr/>
        </p:nvSpPr>
        <p:spPr>
          <a:xfrm>
            <a:off x="1533832" y="5890491"/>
            <a:ext cx="976343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Evaluate model performance using metrics like </a:t>
            </a:r>
            <a:r>
              <a:rPr lang="en-US" sz="1400" b="1" dirty="0"/>
              <a:t>Mean Absolute Error (MAE), Mean Squared Error (MSE), and </a:t>
            </a:r>
            <a:r>
              <a:rPr lang="en-US" b="1" dirty="0"/>
              <a:t>R-squared</a:t>
            </a:r>
            <a:r>
              <a:rPr lang="en-US" sz="16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Fine-tune model hyperparameters for optimal prediction accuracy</a:t>
            </a:r>
            <a:r>
              <a:rPr lang="en-I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48" y="1321691"/>
            <a:ext cx="6999478" cy="300632"/>
          </a:xfrm>
        </p:spPr>
        <p:txBody>
          <a:bodyPr>
            <a:normAutofit fontScale="25000" lnSpcReduction="20000"/>
          </a:bodyPr>
          <a:lstStyle/>
          <a:p>
            <a:pPr marL="305435" indent="-305435"/>
            <a:r>
              <a:rPr lang="en-US" sz="7200" b="1" dirty="0"/>
              <a:t>Attach screen snaps of the code and output min 5</a:t>
            </a:r>
            <a:endParaRPr lang="en-US" sz="7200" dirty="0"/>
          </a:p>
          <a:p>
            <a:pPr marL="305435" indent="-305435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A5A17-6460-EF3B-B865-D0A90313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11" y="1622322"/>
            <a:ext cx="4110978" cy="231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F6B6F-9272-9DC9-F954-20AB14ED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718" y="1622322"/>
            <a:ext cx="4337663" cy="2312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2DC2F2-80C5-9B10-6AFB-6FFF048375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730" y="4235379"/>
            <a:ext cx="4200741" cy="236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1007C7-9715-8C1D-24C5-0ED71B65B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719" y="4235379"/>
            <a:ext cx="4337662" cy="236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EF3E-CFC0-1848-A109-FE8BFA76D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2968749" y="4379421"/>
            <a:ext cx="58993" cy="113922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3085-4FA1-B26B-EFB9-334BF88B2A75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 flipV="1">
            <a:off x="12923030" y="3631523"/>
            <a:ext cx="45719" cy="65406"/>
          </a:xfrm>
        </p:spPr>
        <p:txBody>
          <a:bodyPr>
            <a:normAutofit fontScale="25000" lnSpcReduction="20000"/>
          </a:bodyPr>
          <a:lstStyle/>
          <a:p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5F5DBD-754B-EADA-D6E9-6B7E97A8B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1" y="757431"/>
            <a:ext cx="5066890" cy="285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FFFE8-395E-CE22-1D0F-8A8A7F643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318" y="798871"/>
            <a:ext cx="4919548" cy="2767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DBFD40-6748-FA23-F479-365665B5B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800" y="3885585"/>
            <a:ext cx="5066889" cy="2593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125CE20-D568-1169-754E-F9855C557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4220" y="3885585"/>
            <a:ext cx="4315744" cy="2427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601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2004A-23A3-6695-2159-1DB5A668D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3844908" y="6624617"/>
            <a:ext cx="57905" cy="45719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60F7B-50A1-22F7-12A5-46E3EA276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7575" y="1400349"/>
            <a:ext cx="146395" cy="182645"/>
          </a:xfrm>
        </p:spPr>
        <p:txBody>
          <a:bodyPr>
            <a:normAutofit fontScale="32500" lnSpcReduction="20000"/>
          </a:bodyPr>
          <a:lstStyle/>
          <a:p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EFE6C-28BE-EAC9-1005-C4A8F2962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13" y="720826"/>
            <a:ext cx="4228322" cy="237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213D7-30F8-2EBF-271E-54460B91F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039" y="720826"/>
            <a:ext cx="4228322" cy="23784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2EBB60-BB2C-EB9D-2924-6D5D51929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4877" y="3356867"/>
            <a:ext cx="5890611" cy="33134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233824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5BAC-41E4-91F8-4997-53449B91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3096567" y="1606723"/>
            <a:ext cx="69915" cy="300734"/>
          </a:xfrm>
        </p:spPr>
        <p:txBody>
          <a:bodyPr>
            <a:normAutofit fontScale="90000"/>
          </a:bodyPr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BC35-544B-2E29-B095-5D52B187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79" y="830078"/>
            <a:ext cx="4285775" cy="457948"/>
          </a:xfrm>
        </p:spPr>
        <p:txBody>
          <a:bodyPr>
            <a:normAutofit fontScale="85000" lnSpcReduction="10000"/>
          </a:bodyPr>
          <a:lstStyle/>
          <a:p>
            <a:r>
              <a:rPr lang="en-IN" sz="2800" b="1" dirty="0">
                <a:latin typeface="+mj-lt"/>
              </a:rPr>
              <a:t>ATTACH YOUR 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532320-CF4C-3C3C-3663-B56133117DD6}"/>
              </a:ext>
            </a:extLst>
          </p:cNvPr>
          <p:cNvSpPr txBox="1"/>
          <p:nvPr/>
        </p:nvSpPr>
        <p:spPr>
          <a:xfrm>
            <a:off x="1730477" y="1446524"/>
            <a:ext cx="775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https://github.com/Ripendra6218/employee-salary-prediction.git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E5F05EF5-477C-913C-40E5-63720ED06C62}"/>
              </a:ext>
            </a:extLst>
          </p:cNvPr>
          <p:cNvSpPr/>
          <p:nvPr/>
        </p:nvSpPr>
        <p:spPr>
          <a:xfrm>
            <a:off x="1297858" y="1530948"/>
            <a:ext cx="255639" cy="226142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D931E4-EB66-E8DC-4C92-B131C15E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102174"/>
            <a:ext cx="7301541" cy="413937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54390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240</TotalTime>
  <Words>1362</Words>
  <Application>Microsoft Office PowerPoint</Application>
  <PresentationFormat>Widescreen</PresentationFormat>
  <Paragraphs>133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Helvetica Neue</vt:lpstr>
      <vt:lpstr>Wingdings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.</vt:lpstr>
      <vt:lpstr>.</vt:lpstr>
      <vt:lpstr>.</vt:lpstr>
      <vt:lpstr>Conclusion</vt:lpstr>
      <vt:lpstr>PowerPoint Presentation</vt:lpstr>
      <vt:lpstr>References</vt:lpstr>
      <vt:lpstr>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ripendra yadav</cp:lastModifiedBy>
  <cp:revision>40</cp:revision>
  <dcterms:created xsi:type="dcterms:W3CDTF">2021-05-26T16:50:10Z</dcterms:created>
  <dcterms:modified xsi:type="dcterms:W3CDTF">2025-07-22T10:57:04Z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14185281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S10.3.1</vt:lpwstr>
  </property>
</Properties>
</file>