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87E24C-0577-484F-A66D-7A24BAB1AAF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1A386E0-70AE-47FE-90DA-64980BF29FF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1ED5006-08C6-4D78-BEF5-6AB6E09E8A7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00FFD-140D-42A5-8BBD-FB7076A23CD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A9A2D-EFF4-46B4-A796-C33E610CE5C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C80C12-1878-42CC-9175-550333586BC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31AC07-AC2F-4DDB-A5C4-294DC04DD3A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2ACE4A-F42C-413C-A156-6FAD0AD477C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D991B7D-2483-45DD-B885-47C5FC7FEC0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6664A8-963A-4F30-A2E2-7379B698149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3CF6F8-FFBB-447A-8BD9-96073B12E67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</a:t>
            </a:r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5A593B-2A2E-4D1C-B4D5-8784B4A040A2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172" lnSpcReduction="20000"/>
          </a:bodyPr>
          <a:p>
            <a:pPr indent="0">
              <a:buNone/>
            </a:pPr>
            <a:r>
              <a:rPr b="0" lang="fr-FR" sz="4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588976-9E8B-412B-94F8-F768AC2DF971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E3C09A-CB07-4754-BDA5-803A43078633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fr-FR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niveau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è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C33E79-DD16-4CD2-911A-79A6A358A9AD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E9F2CF-D6AC-4A25-B3A3-087FA3104CD3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6666"/>
          </a:bodyPr>
          <a:p>
            <a:pPr indent="0"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5C015F-CD81-42EF-A296-D98CEFCF656B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ème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nivea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u de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1DD9D4-78CA-4B09-9A73-CC8C4EF0BFE9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C7CD0C-0985-4F47-A3A8-883482C8DC14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F48052-F60F-47DD-9A58-4C58F521BD30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BDDD9F-B2ED-4C05-BDCC-346ABFEF9D94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7E6512-2161-4B25-92FA-C3971425BB20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54;p13" descr=""/>
          <p:cNvPicPr/>
          <p:nvPr/>
        </p:nvPicPr>
        <p:blipFill>
          <a:blip r:embed="rId1">
            <a:alphaModFix amt="80000"/>
          </a:blip>
          <a:stretch/>
        </p:blipFill>
        <p:spPr>
          <a:xfrm>
            <a:off x="0" y="-277200"/>
            <a:ext cx="9143640" cy="625392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1545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5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Attaque et défense pour un cheval de Troie </a:t>
            </a:r>
            <a:endParaRPr b="0" lang="fr-FR" sz="52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chemeClr val="dk1"/>
                </a:solidFill>
                <a:latin typeface="Arial"/>
                <a:ea typeface="Arial"/>
              </a:rPr>
              <a:t>Qu’est ce qu’un cheval de Troie 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4200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1111"/>
          </a:bodyPr>
          <a:p>
            <a:pPr marL="457200" indent="-315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" sz="1600" spc="-1" strike="noStrike">
                <a:solidFill>
                  <a:schemeClr val="dk2"/>
                </a:solidFill>
                <a:latin typeface="Arial"/>
                <a:ea typeface="Arial"/>
              </a:rPr>
              <a:t>Malware avec un apparence légitime caché dans un e-mail, une pièce jointe,…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5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" sz="1600" spc="-1" strike="noStrike">
                <a:solidFill>
                  <a:schemeClr val="dk2"/>
                </a:solidFill>
                <a:latin typeface="Arial"/>
                <a:ea typeface="Arial"/>
              </a:rPr>
              <a:t>Ne peut pas se manifester tout seul sur un ordinateur, il faut installer un fichier exécutable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5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" sz="1600" spc="-1" strike="noStrike">
                <a:solidFill>
                  <a:schemeClr val="dk2"/>
                </a:solidFill>
                <a:latin typeface="Arial"/>
                <a:ea typeface="Arial"/>
              </a:rPr>
              <a:t>Peut se trouver sur un ordinateur sans que quelqu’un s’en rendre compte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500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" sz="1600" spc="-1" strike="noStrike">
                <a:solidFill>
                  <a:schemeClr val="dk2"/>
                </a:solidFill>
                <a:latin typeface="Arial"/>
                <a:ea typeface="Arial"/>
              </a:rPr>
              <a:t>Ne doit pas se confondre avec un virus, il est d’apparence légitime mais est aussi malveillant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6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Google Shape;62;p14" descr=""/>
          <p:cNvPicPr/>
          <p:nvPr/>
        </p:nvPicPr>
        <p:blipFill>
          <a:blip r:embed="rId1"/>
          <a:stretch/>
        </p:blipFill>
        <p:spPr>
          <a:xfrm>
            <a:off x="3871080" y="1152360"/>
            <a:ext cx="5106960" cy="23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chemeClr val="dk1"/>
                </a:solidFill>
                <a:latin typeface="Arial"/>
                <a:ea typeface="Arial"/>
              </a:rPr>
              <a:t>Origine cheval de Troie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68;p15" descr=""/>
          <p:cNvPicPr/>
          <p:nvPr/>
        </p:nvPicPr>
        <p:blipFill>
          <a:blip r:embed="rId1"/>
          <a:stretch/>
        </p:blipFill>
        <p:spPr>
          <a:xfrm>
            <a:off x="4451400" y="1017720"/>
            <a:ext cx="3483000" cy="41518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58560" y="1090080"/>
            <a:ext cx="374256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" sz="1800" spc="-1" strike="noStrike">
                <a:solidFill>
                  <a:schemeClr val="dk2"/>
                </a:solidFill>
                <a:latin typeface="Arial"/>
                <a:ea typeface="Arial"/>
              </a:rPr>
              <a:t>Vient de l’histoire de l’attaque de Troie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600" spc="-1" strike="noStrike">
                <a:solidFill>
                  <a:schemeClr val="dk1"/>
                </a:solidFill>
                <a:latin typeface="Arial"/>
                <a:ea typeface="Arial"/>
              </a:rPr>
              <a:t>Comment il peut entrer dans le système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367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Arial"/>
                <a:ea typeface="Arial"/>
              </a:rPr>
              <a:t>-Avec du phishing ou une autre attaque d’ingénierie sociale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Arial"/>
                <a:ea typeface="Arial"/>
              </a:rPr>
              <a:t>-Avec un faux programme antivirus qui prétend que son ordinateur est infecté et l’invite à exécuter un programme pour le nettoyer (connu sous le nom « scareware »).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Arial"/>
                <a:ea typeface="Arial"/>
              </a:rPr>
              <a:t>-Un utilisateur visite un site Web malveillant 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Arial"/>
                <a:ea typeface="Arial"/>
              </a:rPr>
              <a:t>-Des pirates installent un cheval de Troie en exploitant une vulnérabilité logicielle ou par un accès non autorisé.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80;p17" descr=""/>
          <p:cNvPicPr/>
          <p:nvPr/>
        </p:nvPicPr>
        <p:blipFill>
          <a:blip r:embed="rId1">
            <a:alphaModFix amt="78000"/>
          </a:blip>
          <a:stretch/>
        </p:blipFill>
        <p:spPr>
          <a:xfrm>
            <a:off x="0" y="0"/>
            <a:ext cx="9143640" cy="59799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4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700" spc="-1" strike="noStrike">
                <a:solidFill>
                  <a:schemeClr val="lt1"/>
                </a:solidFill>
                <a:latin typeface="Arial"/>
                <a:ea typeface="Arial"/>
              </a:rPr>
              <a:t>Comment le cheval de Troie attaque ?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8520120" cy="18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lvl="1" marL="432000" indent="0"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Se font passer pour des fichiers légitimes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But: Inciter les victimes à cliquer dessus, à les ouvrir ou à les installer.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Installe des malwares (logiciels malveillants) sur votre appareil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" sz="1600" spc="-1" strike="noStrike">
                <a:solidFill>
                  <a:srgbClr val="ffffff"/>
                </a:solidFill>
                <a:latin typeface="Arial"/>
                <a:ea typeface="Arial"/>
              </a:rPr>
              <a:t>Vous espionne ou peut provoquer d’autres types de dommages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82;p 1"/>
          <p:cNvSpPr txBox="1"/>
          <p:nvPr/>
        </p:nvSpPr>
        <p:spPr>
          <a:xfrm>
            <a:off x="360000" y="2880000"/>
            <a:ext cx="8520120" cy="180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1" lang="fr" sz="1600" spc="-1" strike="noStrike">
                <a:solidFill>
                  <a:schemeClr val="lt1"/>
                </a:solidFill>
                <a:latin typeface="Arial"/>
                <a:ea typeface="Arial"/>
              </a:rPr>
              <a:t>Exemple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fr" sz="1600" spc="-1" strike="noStrike">
                <a:solidFill>
                  <a:schemeClr val="lt1"/>
                </a:solidFill>
                <a:latin typeface="Arial"/>
                <a:ea typeface="Arial"/>
              </a:rPr>
              <a:t>Chevaux de Troie envoyés par e-mail avec des pièces jointes banales.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fr" sz="1600" spc="-1" strike="noStrike">
                <a:solidFill>
                  <a:schemeClr val="lt1"/>
                </a:solidFill>
                <a:latin typeface="Arial"/>
                <a:ea typeface="Arial"/>
              </a:rPr>
              <a:t>Il s’agit en fait d’un courrier frauduleux envoyé par un cybercriminel.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tabLst>
                <a:tab algn="l" pos="0"/>
              </a:tabLst>
            </a:pPr>
            <a:r>
              <a:rPr b="0" lang="fr" sz="1600" spc="-1" strike="noStrike">
                <a:solidFill>
                  <a:schemeClr val="lt1"/>
                </a:solidFill>
                <a:latin typeface="Arial"/>
                <a:ea typeface="Arial"/>
              </a:rPr>
              <a:t>Dès que vous ouvrez la pièce jointe, le cheval de Troie s’active et va attaquer votre appareil.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87;p18" descr=""/>
          <p:cNvPicPr/>
          <p:nvPr/>
        </p:nvPicPr>
        <p:blipFill>
          <a:blip r:embed="rId1">
            <a:alphaModFix amt="89000"/>
          </a:blip>
          <a:stretch/>
        </p:blipFill>
        <p:spPr>
          <a:xfrm>
            <a:off x="-16200" y="0"/>
            <a:ext cx="9191520" cy="518400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ffffff">
                <a:alpha val="41000"/>
              </a:srgbClr>
            </a:outerShdw>
            <a:reflection algn="bl" blurRad="0" dir="5400000" dist="38100" endA="0" endPos="30000" fadeDir="5400012" kx="0" ky="0" rotWithShape="0" stA="0" stPos="0" sy="-100000"/>
          </a:effectLst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170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2401"/>
              </a:spcBef>
              <a:buNone/>
              <a:tabLst>
                <a:tab algn="l" pos="0"/>
              </a:tabLst>
            </a:pPr>
            <a:r>
              <a:rPr b="1" lang="fr" sz="1910" spc="-1" strike="noStrike">
                <a:solidFill>
                  <a:schemeClr val="lt1"/>
                </a:solidFill>
                <a:latin typeface="Arial"/>
                <a:ea typeface="Arial"/>
              </a:rPr>
              <a:t>Comment savoir si je suis infecté par un cheval de Troie ?</a:t>
            </a:r>
            <a:endParaRPr b="0" lang="fr-FR" sz="1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89;p18"/>
          <p:cNvSpPr/>
          <p:nvPr/>
        </p:nvSpPr>
        <p:spPr>
          <a:xfrm>
            <a:off x="426960" y="3157920"/>
            <a:ext cx="401400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Messages d'erreur inhabituels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90;p18"/>
          <p:cNvSpPr/>
          <p:nvPr/>
        </p:nvSpPr>
        <p:spPr>
          <a:xfrm>
            <a:off x="4735080" y="3016080"/>
            <a:ext cx="4014000" cy="16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Vérification recommandée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Recherche de programmes suspects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Analyse antivirus approfondie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Surveillance via le Gestionnaire des tâches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91;p18"/>
          <p:cNvSpPr/>
          <p:nvPr/>
        </p:nvSpPr>
        <p:spPr>
          <a:xfrm>
            <a:off x="5182560" y="982080"/>
            <a:ext cx="344988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Comportements anormaux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Exécution de programmes inconnus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Modifications de la page d'accueil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Redirections vers des sites malveillants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92;p18"/>
          <p:cNvSpPr/>
          <p:nvPr/>
        </p:nvSpPr>
        <p:spPr>
          <a:xfrm>
            <a:off x="498960" y="1773360"/>
            <a:ext cx="362412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Supplément de ressources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Utilisation excessive du processeur, de la mémoire et du disque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89520" y="831240"/>
            <a:ext cx="485244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Dégradation des performances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   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Ralentissements et plantations fréquents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94;p18"/>
          <p:cNvSpPr/>
          <p:nvPr/>
        </p:nvSpPr>
        <p:spPr>
          <a:xfrm>
            <a:off x="422280" y="3776400"/>
            <a:ext cx="377712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Augmentation des pop-ups et spams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95;p18"/>
          <p:cNvSpPr/>
          <p:nvPr/>
        </p:nvSpPr>
        <p:spPr>
          <a:xfrm>
            <a:off x="498960" y="4339080"/>
            <a:ext cx="401400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Écrans bleus de la mort (BSoD)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00;p19" descr=""/>
          <p:cNvPicPr/>
          <p:nvPr/>
        </p:nvPicPr>
        <p:blipFill>
          <a:blip r:embed="rId1">
            <a:alphaModFix amt="81000"/>
          </a:blip>
          <a:stretch/>
        </p:blipFill>
        <p:spPr>
          <a:xfrm>
            <a:off x="-6840" y="-14796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4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2401"/>
              </a:spcBef>
              <a:buNone/>
              <a:tabLst>
                <a:tab algn="l" pos="0"/>
              </a:tabLst>
            </a:pPr>
            <a:r>
              <a:rPr b="1" lang="fr" sz="1700" spc="-1" strike="noStrike">
                <a:solidFill>
                  <a:schemeClr val="lt1"/>
                </a:solidFill>
                <a:latin typeface="Arial"/>
                <a:ea typeface="Arial"/>
              </a:rPr>
              <a:t>Comment se défendre face à un cheval de Troie ?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680000" y="3060000"/>
            <a:ext cx="3960000" cy="14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Outils de sécurité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Pare-feu robuste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Gestionnaire de mots de passe sécurisé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VPN pour réseaux Wi-Fi publics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102;p 1"/>
          <p:cNvSpPr txBox="1"/>
          <p:nvPr/>
        </p:nvSpPr>
        <p:spPr>
          <a:xfrm>
            <a:off x="540000" y="720000"/>
            <a:ext cx="3780000" cy="75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Logiciel antivirus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Installations et mises à jour régulières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02;p 2"/>
          <p:cNvSpPr txBox="1"/>
          <p:nvPr/>
        </p:nvSpPr>
        <p:spPr>
          <a:xfrm>
            <a:off x="4619880" y="1260000"/>
            <a:ext cx="3300120" cy="111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Mises à jour du système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OS, navigateurs et applications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102;p 3"/>
          <p:cNvSpPr txBox="1"/>
          <p:nvPr/>
        </p:nvSpPr>
        <p:spPr>
          <a:xfrm>
            <a:off x="479880" y="1980000"/>
            <a:ext cx="5100120" cy="144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Vigilance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Pièces jointes et liens suspects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Méfiance envers les connexions à distance non sollicitées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102;p 4"/>
          <p:cNvSpPr txBox="1"/>
          <p:nvPr/>
        </p:nvSpPr>
        <p:spPr>
          <a:xfrm>
            <a:off x="374400" y="3593520"/>
            <a:ext cx="4140000" cy="127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Bonnes pratiques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Téléchargements depuis les sources officielles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Sauvegardes régulières des 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→ </a:t>
            </a:r>
            <a:r>
              <a:rPr b="0" lang="fr" sz="1200" spc="-1" strike="noStrike">
                <a:solidFill>
                  <a:schemeClr val="lt1"/>
                </a:solidFill>
                <a:latin typeface="Roboto"/>
                <a:ea typeface="Roboto"/>
              </a:rPr>
              <a:t>Vérification SSL pour transactions en ligne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2024-10-01T13:13:56Z</dcterms:modified>
  <cp:revision>2</cp:revision>
  <dc:subject/>
  <dc:title/>
</cp:coreProperties>
</file>