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1" r:id="rId3"/>
    <p:sldId id="259" r:id="rId4"/>
    <p:sldId id="262" r:id="rId5"/>
    <p:sldId id="264" r:id="rId6"/>
    <p:sldId id="260" r:id="rId7"/>
    <p:sldId id="263" r:id="rId8"/>
    <p:sldId id="266" r:id="rId9"/>
    <p:sldId id="267"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87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029F4-C12F-4DA0-8FD2-166E4F23DB0B}" type="datetimeFigureOut">
              <a:rPr lang="zh-CN" altLang="en-US" smtClean="0"/>
              <a:t>2020/8/9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527C7-6BF8-4676-889D-1E6ED932EB90}" type="slidenum">
              <a:rPr lang="zh-CN" altLang="en-US" smtClean="0"/>
              <a:t>‹#›</a:t>
            </a:fld>
            <a:endParaRPr lang="zh-CN" altLang="en-US"/>
          </a:p>
        </p:txBody>
      </p:sp>
    </p:spTree>
    <p:extLst>
      <p:ext uri="{BB962C8B-B14F-4D97-AF65-F5344CB8AC3E}">
        <p14:creationId xmlns:p14="http://schemas.microsoft.com/office/powerpoint/2010/main" val="321332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注意两个网络细节</a:t>
            </a:r>
          </a:p>
        </p:txBody>
      </p:sp>
      <p:sp>
        <p:nvSpPr>
          <p:cNvPr id="4" name="灯片编号占位符 3"/>
          <p:cNvSpPr>
            <a:spLocks noGrp="1"/>
          </p:cNvSpPr>
          <p:nvPr>
            <p:ph type="sldNum" sz="quarter" idx="5"/>
          </p:nvPr>
        </p:nvSpPr>
        <p:spPr/>
        <p:txBody>
          <a:bodyPr/>
          <a:lstStyle/>
          <a:p>
            <a:fld id="{8BF527C7-6BF8-4676-889D-1E6ED932EB90}" type="slidenum">
              <a:rPr lang="zh-CN" altLang="en-US" smtClean="0"/>
              <a:t>4</a:t>
            </a:fld>
            <a:endParaRPr lang="zh-CN" altLang="en-US"/>
          </a:p>
        </p:txBody>
      </p:sp>
    </p:spTree>
    <p:extLst>
      <p:ext uri="{BB962C8B-B14F-4D97-AF65-F5344CB8AC3E}">
        <p14:creationId xmlns:p14="http://schemas.microsoft.com/office/powerpoint/2010/main" val="4247969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F527C7-6BF8-4676-889D-1E6ED932EB90}" type="slidenum">
              <a:rPr lang="zh-CN" altLang="en-US" smtClean="0"/>
              <a:t>7</a:t>
            </a:fld>
            <a:endParaRPr lang="zh-CN" altLang="en-US"/>
          </a:p>
        </p:txBody>
      </p:sp>
    </p:spTree>
    <p:extLst>
      <p:ext uri="{BB962C8B-B14F-4D97-AF65-F5344CB8AC3E}">
        <p14:creationId xmlns:p14="http://schemas.microsoft.com/office/powerpoint/2010/main" val="3165485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50D5271-7132-45FC-B71A-DCBB95CC4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标题 1">
            <a:extLst>
              <a:ext uri="{FF2B5EF4-FFF2-40B4-BE49-F238E27FC236}">
                <a16:creationId xmlns:a16="http://schemas.microsoft.com/office/drawing/2014/main" id="{C95C1E0B-4055-4F87-882C-1E7C00D51E31}"/>
              </a:ext>
            </a:extLst>
          </p:cNvPr>
          <p:cNvSpPr>
            <a:spLocks noGrp="1"/>
          </p:cNvSpPr>
          <p:nvPr>
            <p:ph type="ctrTitle"/>
          </p:nvPr>
        </p:nvSpPr>
        <p:spPr>
          <a:xfrm>
            <a:off x="1524000" y="1122363"/>
            <a:ext cx="9144000" cy="1029166"/>
          </a:xfrm>
        </p:spPr>
        <p:txBody>
          <a:bodyPr anchor="b">
            <a:normAutofit/>
          </a:bodyPr>
          <a:lstStyle>
            <a:lvl1pPr algn="ctr">
              <a:defRPr sz="4800">
                <a:latin typeface="华文中宋" panose="02010600040101010101" pitchFamily="2" charset="-122"/>
                <a:ea typeface="华文中宋" panose="02010600040101010101" pitchFamily="2" charset="-122"/>
              </a:defRPr>
            </a:lvl1pPr>
          </a:lstStyle>
          <a:p>
            <a:r>
              <a:rPr lang="zh-CN" altLang="en-US"/>
              <a:t>单击此处编辑母版标题样式</a:t>
            </a:r>
            <a:endParaRPr lang="zh-CN" altLang="en-US" dirty="0"/>
          </a:p>
        </p:txBody>
      </p:sp>
      <p:sp>
        <p:nvSpPr>
          <p:cNvPr id="3" name="副标题 2">
            <a:extLst>
              <a:ext uri="{FF2B5EF4-FFF2-40B4-BE49-F238E27FC236}">
                <a16:creationId xmlns:a16="http://schemas.microsoft.com/office/drawing/2014/main" id="{D95CF319-5454-42AF-A403-DF40C867BBE0}"/>
              </a:ext>
            </a:extLst>
          </p:cNvPr>
          <p:cNvSpPr>
            <a:spLocks noGrp="1"/>
          </p:cNvSpPr>
          <p:nvPr>
            <p:ph type="subTitle" idx="1"/>
          </p:nvPr>
        </p:nvSpPr>
        <p:spPr>
          <a:xfrm>
            <a:off x="1524000" y="2432144"/>
            <a:ext cx="9144000" cy="365125"/>
          </a:xfrm>
        </p:spPr>
        <p:txBody>
          <a:bodyPr/>
          <a:lstStyle>
            <a:lvl1pPr marL="0" indent="0" algn="ctr">
              <a:buNone/>
              <a:defRPr sz="2400">
                <a:latin typeface="华文中宋" panose="02010600040101010101" pitchFamily="2" charset="-122"/>
                <a:ea typeface="华文中宋"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89F0CFC-DC36-440F-AA07-6731AB403E4A}"/>
              </a:ext>
            </a:extLst>
          </p:cNvPr>
          <p:cNvSpPr>
            <a:spLocks noGrp="1"/>
          </p:cNvSpPr>
          <p:nvPr>
            <p:ph type="dt" sz="half" idx="10"/>
          </p:nvPr>
        </p:nvSpPr>
        <p:spPr/>
        <p:txBody>
          <a:bodyPr/>
          <a:lstStyle/>
          <a:p>
            <a:fld id="{9EAD36C9-5C6E-40A3-863E-4DA67140E6EE}" type="datetimeFigureOut">
              <a:rPr lang="zh-CN" altLang="en-US" smtClean="0"/>
              <a:t>2020/8/9</a:t>
            </a:fld>
            <a:endParaRPr lang="zh-CN" altLang="en-US"/>
          </a:p>
        </p:txBody>
      </p:sp>
      <p:sp>
        <p:nvSpPr>
          <p:cNvPr id="5" name="页脚占位符 4">
            <a:extLst>
              <a:ext uri="{FF2B5EF4-FFF2-40B4-BE49-F238E27FC236}">
                <a16:creationId xmlns:a16="http://schemas.microsoft.com/office/drawing/2014/main" id="{4FD64414-F3C2-4E39-A2C7-7C683665B7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B7813B-AA7D-4820-A2C6-5D35BEC795E6}"/>
              </a:ext>
            </a:extLst>
          </p:cNvPr>
          <p:cNvSpPr>
            <a:spLocks noGrp="1"/>
          </p:cNvSpPr>
          <p:nvPr>
            <p:ph type="sldNum" sz="quarter" idx="12"/>
          </p:nvPr>
        </p:nvSpPr>
        <p:spPr/>
        <p:txBody>
          <a:bodyPr/>
          <a:lstStyle/>
          <a:p>
            <a:fld id="{5C3C4C4A-9737-48BC-A832-68A8DE8AA4D3}" type="slidenum">
              <a:rPr lang="zh-CN" altLang="en-US" smtClean="0"/>
              <a:t>‹#›</a:t>
            </a:fld>
            <a:endParaRPr lang="zh-CN" altLang="en-US"/>
          </a:p>
        </p:txBody>
      </p:sp>
    </p:spTree>
    <p:extLst>
      <p:ext uri="{BB962C8B-B14F-4D97-AF65-F5344CB8AC3E}">
        <p14:creationId xmlns:p14="http://schemas.microsoft.com/office/powerpoint/2010/main" val="320403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194F4D9-F94A-4FA3-A46F-D6F9DB4F2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标题 1">
            <a:extLst>
              <a:ext uri="{FF2B5EF4-FFF2-40B4-BE49-F238E27FC236}">
                <a16:creationId xmlns:a16="http://schemas.microsoft.com/office/drawing/2014/main" id="{A71DC762-012F-44F9-9F80-5477F970B5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B64B41-BAC8-425E-94C5-87C583D28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2ABB51-DD1E-493F-98F2-53B0BA189C32}"/>
              </a:ext>
            </a:extLst>
          </p:cNvPr>
          <p:cNvSpPr>
            <a:spLocks noGrp="1"/>
          </p:cNvSpPr>
          <p:nvPr>
            <p:ph type="dt" sz="half" idx="10"/>
          </p:nvPr>
        </p:nvSpPr>
        <p:spPr/>
        <p:txBody>
          <a:bodyPr/>
          <a:lstStyle/>
          <a:p>
            <a:fld id="{9EAD36C9-5C6E-40A3-863E-4DA67140E6EE}" type="datetimeFigureOut">
              <a:rPr lang="zh-CN" altLang="en-US" smtClean="0"/>
              <a:t>2020/8/9</a:t>
            </a:fld>
            <a:endParaRPr lang="zh-CN" altLang="en-US"/>
          </a:p>
        </p:txBody>
      </p:sp>
      <p:sp>
        <p:nvSpPr>
          <p:cNvPr id="5" name="页脚占位符 4">
            <a:extLst>
              <a:ext uri="{FF2B5EF4-FFF2-40B4-BE49-F238E27FC236}">
                <a16:creationId xmlns:a16="http://schemas.microsoft.com/office/drawing/2014/main" id="{D03BA87F-146B-46C6-BF1D-748757CD8D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D74D55-38C5-4AE3-BA59-63D2E7822E02}"/>
              </a:ext>
            </a:extLst>
          </p:cNvPr>
          <p:cNvSpPr>
            <a:spLocks noGrp="1"/>
          </p:cNvSpPr>
          <p:nvPr>
            <p:ph type="sldNum" sz="quarter" idx="12"/>
          </p:nvPr>
        </p:nvSpPr>
        <p:spPr/>
        <p:txBody>
          <a:bodyPr/>
          <a:lstStyle/>
          <a:p>
            <a:fld id="{5C3C4C4A-9737-48BC-A832-68A8DE8AA4D3}" type="slidenum">
              <a:rPr lang="zh-CN" altLang="en-US" smtClean="0"/>
              <a:t>‹#›</a:t>
            </a:fld>
            <a:endParaRPr lang="zh-CN" altLang="en-US"/>
          </a:p>
        </p:txBody>
      </p:sp>
    </p:spTree>
    <p:extLst>
      <p:ext uri="{BB962C8B-B14F-4D97-AF65-F5344CB8AC3E}">
        <p14:creationId xmlns:p14="http://schemas.microsoft.com/office/powerpoint/2010/main" val="43462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DC373BC-AACF-44D1-93E0-D5A015514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标题 1">
            <a:extLst>
              <a:ext uri="{FF2B5EF4-FFF2-40B4-BE49-F238E27FC236}">
                <a16:creationId xmlns:a16="http://schemas.microsoft.com/office/drawing/2014/main" id="{33724319-6D8B-4E2B-B563-851DB5D3C2E0}"/>
              </a:ext>
            </a:extLst>
          </p:cNvPr>
          <p:cNvSpPr>
            <a:spLocks noGrp="1"/>
          </p:cNvSpPr>
          <p:nvPr>
            <p:ph type="title"/>
          </p:nvPr>
        </p:nvSpPr>
        <p:spPr>
          <a:xfrm>
            <a:off x="838200" y="681036"/>
            <a:ext cx="10515600" cy="650223"/>
          </a:xfrm>
        </p:spPr>
        <p:txBody>
          <a:bodyPr>
            <a:normAutofit/>
          </a:bodyPr>
          <a:lstStyle>
            <a:lvl1pPr>
              <a:defRPr sz="3200">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322350EA-84A0-4DAA-8E92-B8B8E7565173}"/>
              </a:ext>
            </a:extLst>
          </p:cNvPr>
          <p:cNvSpPr>
            <a:spLocks noGrp="1"/>
          </p:cNvSpPr>
          <p:nvPr>
            <p:ph sz="half" idx="1"/>
          </p:nvPr>
        </p:nvSpPr>
        <p:spPr>
          <a:xfrm>
            <a:off x="838200" y="1825625"/>
            <a:ext cx="5181600" cy="4351338"/>
          </a:xfrm>
        </p:spPr>
        <p:txBody>
          <a:bodyPr/>
          <a:lstStyle>
            <a:lvl1pPr>
              <a:defRPr>
                <a:latin typeface="华文中宋" panose="02010600040101010101" pitchFamily="2" charset="-122"/>
                <a:ea typeface="华文中宋" panose="02010600040101010101" pitchFamily="2" charset="-122"/>
              </a:defRPr>
            </a:lvl1pPr>
            <a:lvl2pPr>
              <a:defRPr>
                <a:latin typeface="华文中宋" panose="02010600040101010101" pitchFamily="2" charset="-122"/>
                <a:ea typeface="华文中宋" panose="02010600040101010101" pitchFamily="2" charset="-122"/>
              </a:defRPr>
            </a:lvl2pPr>
            <a:lvl3pPr>
              <a:defRPr>
                <a:latin typeface="华文中宋" panose="02010600040101010101" pitchFamily="2" charset="-122"/>
                <a:ea typeface="华文中宋" panose="02010600040101010101" pitchFamily="2" charset="-122"/>
              </a:defRPr>
            </a:lvl3pPr>
            <a:lvl4pPr>
              <a:defRPr>
                <a:latin typeface="华文中宋" panose="02010600040101010101" pitchFamily="2" charset="-122"/>
                <a:ea typeface="华文中宋" panose="02010600040101010101" pitchFamily="2" charset="-122"/>
              </a:defRPr>
            </a:lvl4pPr>
            <a:lvl5pPr>
              <a:defRPr>
                <a:latin typeface="华文中宋" panose="02010600040101010101" pitchFamily="2" charset="-122"/>
                <a:ea typeface="华文中宋"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4A47E2-EBBA-4916-990B-9D17ED0666DE}"/>
              </a:ext>
            </a:extLst>
          </p:cNvPr>
          <p:cNvSpPr>
            <a:spLocks noGrp="1"/>
          </p:cNvSpPr>
          <p:nvPr>
            <p:ph sz="half" idx="2"/>
          </p:nvPr>
        </p:nvSpPr>
        <p:spPr>
          <a:xfrm>
            <a:off x="6172200" y="1825625"/>
            <a:ext cx="5181600" cy="4351338"/>
          </a:xfrm>
        </p:spPr>
        <p:txBody>
          <a:bodyPr/>
          <a:lstStyle>
            <a:lvl1pPr>
              <a:defRPr>
                <a:latin typeface="华文中宋" panose="02010600040101010101" pitchFamily="2" charset="-122"/>
                <a:ea typeface="华文中宋" panose="02010600040101010101" pitchFamily="2" charset="-122"/>
              </a:defRPr>
            </a:lvl1pPr>
            <a:lvl2pPr>
              <a:defRPr>
                <a:latin typeface="华文中宋" panose="02010600040101010101" pitchFamily="2" charset="-122"/>
                <a:ea typeface="华文中宋" panose="02010600040101010101" pitchFamily="2" charset="-122"/>
              </a:defRPr>
            </a:lvl2pPr>
            <a:lvl3pPr>
              <a:defRPr>
                <a:latin typeface="华文中宋" panose="02010600040101010101" pitchFamily="2" charset="-122"/>
                <a:ea typeface="华文中宋" panose="02010600040101010101" pitchFamily="2" charset="-122"/>
              </a:defRPr>
            </a:lvl3pPr>
            <a:lvl4pPr>
              <a:defRPr>
                <a:latin typeface="华文中宋" panose="02010600040101010101" pitchFamily="2" charset="-122"/>
                <a:ea typeface="华文中宋" panose="02010600040101010101" pitchFamily="2" charset="-122"/>
              </a:defRPr>
            </a:lvl4pPr>
            <a:lvl5pPr>
              <a:defRPr>
                <a:latin typeface="华文中宋" panose="02010600040101010101" pitchFamily="2" charset="-122"/>
                <a:ea typeface="华文中宋"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AC8DBC4-1D99-43AD-AC75-E224AC99E439}"/>
              </a:ext>
            </a:extLst>
          </p:cNvPr>
          <p:cNvSpPr>
            <a:spLocks noGrp="1"/>
          </p:cNvSpPr>
          <p:nvPr>
            <p:ph type="dt" sz="half" idx="10"/>
          </p:nvPr>
        </p:nvSpPr>
        <p:spPr/>
        <p:txBody>
          <a:bodyPr/>
          <a:lstStyle/>
          <a:p>
            <a:fld id="{9EAD36C9-5C6E-40A3-863E-4DA67140E6EE}" type="datetimeFigureOut">
              <a:rPr lang="zh-CN" altLang="en-US" smtClean="0"/>
              <a:t>2020/8/9</a:t>
            </a:fld>
            <a:endParaRPr lang="zh-CN" altLang="en-US"/>
          </a:p>
        </p:txBody>
      </p:sp>
      <p:sp>
        <p:nvSpPr>
          <p:cNvPr id="6" name="页脚占位符 5">
            <a:extLst>
              <a:ext uri="{FF2B5EF4-FFF2-40B4-BE49-F238E27FC236}">
                <a16:creationId xmlns:a16="http://schemas.microsoft.com/office/drawing/2014/main" id="{59A9ABB0-7D60-41B0-A666-C90CFC8C64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DF9B27-AAEB-4C1A-8784-51A558677E78}"/>
              </a:ext>
            </a:extLst>
          </p:cNvPr>
          <p:cNvSpPr>
            <a:spLocks noGrp="1"/>
          </p:cNvSpPr>
          <p:nvPr>
            <p:ph type="sldNum" sz="quarter" idx="12"/>
          </p:nvPr>
        </p:nvSpPr>
        <p:spPr/>
        <p:txBody>
          <a:bodyPr/>
          <a:lstStyle/>
          <a:p>
            <a:fld id="{5C3C4C4A-9737-48BC-A832-68A8DE8AA4D3}" type="slidenum">
              <a:rPr lang="zh-CN" altLang="en-US" smtClean="0"/>
              <a:t>‹#›</a:t>
            </a:fld>
            <a:endParaRPr lang="zh-CN" altLang="en-US"/>
          </a:p>
        </p:txBody>
      </p:sp>
    </p:spTree>
    <p:extLst>
      <p:ext uri="{BB962C8B-B14F-4D97-AF65-F5344CB8AC3E}">
        <p14:creationId xmlns:p14="http://schemas.microsoft.com/office/powerpoint/2010/main" val="392418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33A6E90-3379-4C85-AD3C-5F6E4DE91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标题 1">
            <a:extLst>
              <a:ext uri="{FF2B5EF4-FFF2-40B4-BE49-F238E27FC236}">
                <a16:creationId xmlns:a16="http://schemas.microsoft.com/office/drawing/2014/main" id="{88A73562-F205-4682-A44D-372F895E9DC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588AC9-73D5-4F16-AD8F-F39C26CBEF28}"/>
              </a:ext>
            </a:extLst>
          </p:cNvPr>
          <p:cNvSpPr>
            <a:spLocks noGrp="1"/>
          </p:cNvSpPr>
          <p:nvPr>
            <p:ph type="dt" sz="half" idx="10"/>
          </p:nvPr>
        </p:nvSpPr>
        <p:spPr/>
        <p:txBody>
          <a:bodyPr/>
          <a:lstStyle/>
          <a:p>
            <a:fld id="{9EAD36C9-5C6E-40A3-863E-4DA67140E6EE}" type="datetimeFigureOut">
              <a:rPr lang="zh-CN" altLang="en-US" smtClean="0"/>
              <a:t>2020/8/9</a:t>
            </a:fld>
            <a:endParaRPr lang="zh-CN" altLang="en-US"/>
          </a:p>
        </p:txBody>
      </p:sp>
      <p:sp>
        <p:nvSpPr>
          <p:cNvPr id="4" name="页脚占位符 3">
            <a:extLst>
              <a:ext uri="{FF2B5EF4-FFF2-40B4-BE49-F238E27FC236}">
                <a16:creationId xmlns:a16="http://schemas.microsoft.com/office/drawing/2014/main" id="{B5E2FCDC-A8BE-4321-99D9-E9C4108512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460A6F2-16E0-4595-825B-9E7025C0CD9E}"/>
              </a:ext>
            </a:extLst>
          </p:cNvPr>
          <p:cNvSpPr>
            <a:spLocks noGrp="1"/>
          </p:cNvSpPr>
          <p:nvPr>
            <p:ph type="sldNum" sz="quarter" idx="12"/>
          </p:nvPr>
        </p:nvSpPr>
        <p:spPr/>
        <p:txBody>
          <a:bodyPr/>
          <a:lstStyle/>
          <a:p>
            <a:fld id="{5C3C4C4A-9737-48BC-A832-68A8DE8AA4D3}" type="slidenum">
              <a:rPr lang="zh-CN" altLang="en-US" smtClean="0"/>
              <a:t>‹#›</a:t>
            </a:fld>
            <a:endParaRPr lang="zh-CN" altLang="en-US"/>
          </a:p>
        </p:txBody>
      </p:sp>
    </p:spTree>
    <p:extLst>
      <p:ext uri="{BB962C8B-B14F-4D97-AF65-F5344CB8AC3E}">
        <p14:creationId xmlns:p14="http://schemas.microsoft.com/office/powerpoint/2010/main" val="117268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A477B8-434B-4D1C-B923-F37AABAB1BE3}"/>
              </a:ext>
            </a:extLst>
          </p:cNvPr>
          <p:cNvSpPr>
            <a:spLocks noGrp="1"/>
          </p:cNvSpPr>
          <p:nvPr>
            <p:ph type="dt" sz="half" idx="10"/>
          </p:nvPr>
        </p:nvSpPr>
        <p:spPr/>
        <p:txBody>
          <a:bodyPr/>
          <a:lstStyle/>
          <a:p>
            <a:fld id="{9EAD36C9-5C6E-40A3-863E-4DA67140E6EE}" type="datetimeFigureOut">
              <a:rPr lang="zh-CN" altLang="en-US" smtClean="0"/>
              <a:t>2020/8/9</a:t>
            </a:fld>
            <a:endParaRPr lang="zh-CN" altLang="en-US"/>
          </a:p>
        </p:txBody>
      </p:sp>
      <p:sp>
        <p:nvSpPr>
          <p:cNvPr id="3" name="页脚占位符 2">
            <a:extLst>
              <a:ext uri="{FF2B5EF4-FFF2-40B4-BE49-F238E27FC236}">
                <a16:creationId xmlns:a16="http://schemas.microsoft.com/office/drawing/2014/main" id="{263B9FE7-B675-447F-AD31-6D45AA1986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12575C-4AA5-42BB-A94F-CE89D3091353}"/>
              </a:ext>
            </a:extLst>
          </p:cNvPr>
          <p:cNvSpPr>
            <a:spLocks noGrp="1"/>
          </p:cNvSpPr>
          <p:nvPr>
            <p:ph type="sldNum" sz="quarter" idx="12"/>
          </p:nvPr>
        </p:nvSpPr>
        <p:spPr/>
        <p:txBody>
          <a:bodyPr/>
          <a:lstStyle/>
          <a:p>
            <a:fld id="{5C3C4C4A-9737-48BC-A832-68A8DE8AA4D3}" type="slidenum">
              <a:rPr lang="zh-CN" altLang="en-US" smtClean="0"/>
              <a:t>‹#›</a:t>
            </a:fld>
            <a:endParaRPr lang="zh-CN" altLang="en-US"/>
          </a:p>
        </p:txBody>
      </p:sp>
      <p:pic>
        <p:nvPicPr>
          <p:cNvPr id="6" name="图片 5">
            <a:extLst>
              <a:ext uri="{FF2B5EF4-FFF2-40B4-BE49-F238E27FC236}">
                <a16:creationId xmlns:a16="http://schemas.microsoft.com/office/drawing/2014/main" id="{5512610C-2642-4360-80D8-D0A525778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82703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65EFE-D5B2-419B-98E6-8F0BAEC062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9CB88A-DF52-4B98-A494-B02DCA669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DB8AA0-CA46-444E-8396-BE1935631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9C3D28-7B4E-475B-AFAD-94901F465CE9}"/>
              </a:ext>
            </a:extLst>
          </p:cNvPr>
          <p:cNvSpPr>
            <a:spLocks noGrp="1"/>
          </p:cNvSpPr>
          <p:nvPr>
            <p:ph type="dt" sz="half" idx="10"/>
          </p:nvPr>
        </p:nvSpPr>
        <p:spPr/>
        <p:txBody>
          <a:bodyPr/>
          <a:lstStyle/>
          <a:p>
            <a:fld id="{9EAD36C9-5C6E-40A3-863E-4DA67140E6EE}" type="datetimeFigureOut">
              <a:rPr lang="zh-CN" altLang="en-US" smtClean="0"/>
              <a:t>2020/8/9</a:t>
            </a:fld>
            <a:endParaRPr lang="zh-CN" altLang="en-US"/>
          </a:p>
        </p:txBody>
      </p:sp>
      <p:sp>
        <p:nvSpPr>
          <p:cNvPr id="6" name="页脚占位符 5">
            <a:extLst>
              <a:ext uri="{FF2B5EF4-FFF2-40B4-BE49-F238E27FC236}">
                <a16:creationId xmlns:a16="http://schemas.microsoft.com/office/drawing/2014/main" id="{5FEF905A-3F4F-43B2-B935-F9714859D0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0033ED-371F-4778-866D-5C724346AB88}"/>
              </a:ext>
            </a:extLst>
          </p:cNvPr>
          <p:cNvSpPr>
            <a:spLocks noGrp="1"/>
          </p:cNvSpPr>
          <p:nvPr>
            <p:ph type="sldNum" sz="quarter" idx="12"/>
          </p:nvPr>
        </p:nvSpPr>
        <p:spPr/>
        <p:txBody>
          <a:bodyPr/>
          <a:lstStyle/>
          <a:p>
            <a:fld id="{5C3C4C4A-9737-48BC-A832-68A8DE8AA4D3}" type="slidenum">
              <a:rPr lang="zh-CN" altLang="en-US" smtClean="0"/>
              <a:t>‹#›</a:t>
            </a:fld>
            <a:endParaRPr lang="zh-CN" altLang="en-US"/>
          </a:p>
        </p:txBody>
      </p:sp>
    </p:spTree>
    <p:extLst>
      <p:ext uri="{BB962C8B-B14F-4D97-AF65-F5344CB8AC3E}">
        <p14:creationId xmlns:p14="http://schemas.microsoft.com/office/powerpoint/2010/main" val="4088280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41664-8C1E-4C3A-A028-1D027A49925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AC7DD3-3FD8-4390-8C26-4FDA7B02A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535851CB-BD82-4B1C-B379-19BD033A1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903715-F982-407E-912B-790480ADE67D}"/>
              </a:ext>
            </a:extLst>
          </p:cNvPr>
          <p:cNvSpPr>
            <a:spLocks noGrp="1"/>
          </p:cNvSpPr>
          <p:nvPr>
            <p:ph type="dt" sz="half" idx="10"/>
          </p:nvPr>
        </p:nvSpPr>
        <p:spPr/>
        <p:txBody>
          <a:bodyPr/>
          <a:lstStyle/>
          <a:p>
            <a:fld id="{9EAD36C9-5C6E-40A3-863E-4DA67140E6EE}" type="datetimeFigureOut">
              <a:rPr lang="zh-CN" altLang="en-US" smtClean="0"/>
              <a:t>2020/8/9</a:t>
            </a:fld>
            <a:endParaRPr lang="zh-CN" altLang="en-US"/>
          </a:p>
        </p:txBody>
      </p:sp>
      <p:sp>
        <p:nvSpPr>
          <p:cNvPr id="6" name="页脚占位符 5">
            <a:extLst>
              <a:ext uri="{FF2B5EF4-FFF2-40B4-BE49-F238E27FC236}">
                <a16:creationId xmlns:a16="http://schemas.microsoft.com/office/drawing/2014/main" id="{DF7FC9C2-9BB4-4100-A34A-74DE678BF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D81EF5-3FED-4279-AEDD-E63F4986B4EE}"/>
              </a:ext>
            </a:extLst>
          </p:cNvPr>
          <p:cNvSpPr>
            <a:spLocks noGrp="1"/>
          </p:cNvSpPr>
          <p:nvPr>
            <p:ph type="sldNum" sz="quarter" idx="12"/>
          </p:nvPr>
        </p:nvSpPr>
        <p:spPr/>
        <p:txBody>
          <a:bodyPr/>
          <a:lstStyle/>
          <a:p>
            <a:fld id="{5C3C4C4A-9737-48BC-A832-68A8DE8AA4D3}" type="slidenum">
              <a:rPr lang="zh-CN" altLang="en-US" smtClean="0"/>
              <a:t>‹#›</a:t>
            </a:fld>
            <a:endParaRPr lang="zh-CN" altLang="en-US"/>
          </a:p>
        </p:txBody>
      </p:sp>
    </p:spTree>
    <p:extLst>
      <p:ext uri="{BB962C8B-B14F-4D97-AF65-F5344CB8AC3E}">
        <p14:creationId xmlns:p14="http://schemas.microsoft.com/office/powerpoint/2010/main" val="215755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0FB56-8C38-43FE-AB9A-C2C48BCC657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B85AAD-88EA-4B22-9198-9785B4D3C2A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DC672E-3498-4B41-A769-D6E724E55A34}"/>
              </a:ext>
            </a:extLst>
          </p:cNvPr>
          <p:cNvSpPr>
            <a:spLocks noGrp="1"/>
          </p:cNvSpPr>
          <p:nvPr>
            <p:ph type="dt" sz="half" idx="10"/>
          </p:nvPr>
        </p:nvSpPr>
        <p:spPr/>
        <p:txBody>
          <a:bodyPr/>
          <a:lstStyle/>
          <a:p>
            <a:fld id="{9EAD36C9-5C6E-40A3-863E-4DA67140E6EE}" type="datetimeFigureOut">
              <a:rPr lang="zh-CN" altLang="en-US" smtClean="0"/>
              <a:t>2020/8/9</a:t>
            </a:fld>
            <a:endParaRPr lang="zh-CN" altLang="en-US"/>
          </a:p>
        </p:txBody>
      </p:sp>
      <p:sp>
        <p:nvSpPr>
          <p:cNvPr id="5" name="页脚占位符 4">
            <a:extLst>
              <a:ext uri="{FF2B5EF4-FFF2-40B4-BE49-F238E27FC236}">
                <a16:creationId xmlns:a16="http://schemas.microsoft.com/office/drawing/2014/main" id="{5A05FDE6-4E74-4FED-82B2-67AB9E6783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4B83C5-C79B-42E1-BBB6-DB82DC5E989F}"/>
              </a:ext>
            </a:extLst>
          </p:cNvPr>
          <p:cNvSpPr>
            <a:spLocks noGrp="1"/>
          </p:cNvSpPr>
          <p:nvPr>
            <p:ph type="sldNum" sz="quarter" idx="12"/>
          </p:nvPr>
        </p:nvSpPr>
        <p:spPr/>
        <p:txBody>
          <a:bodyPr/>
          <a:lstStyle/>
          <a:p>
            <a:fld id="{5C3C4C4A-9737-48BC-A832-68A8DE8AA4D3}" type="slidenum">
              <a:rPr lang="zh-CN" altLang="en-US" smtClean="0"/>
              <a:t>‹#›</a:t>
            </a:fld>
            <a:endParaRPr lang="zh-CN" altLang="en-US"/>
          </a:p>
        </p:txBody>
      </p:sp>
    </p:spTree>
    <p:extLst>
      <p:ext uri="{BB962C8B-B14F-4D97-AF65-F5344CB8AC3E}">
        <p14:creationId xmlns:p14="http://schemas.microsoft.com/office/powerpoint/2010/main" val="332234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95A6D0-B8B6-4CA7-B74C-F7CCCDBFD0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FC379F-5AA9-4192-848D-F9C9A7BDC19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8FD946-1605-40A9-BE96-367756204F3A}"/>
              </a:ext>
            </a:extLst>
          </p:cNvPr>
          <p:cNvSpPr>
            <a:spLocks noGrp="1"/>
          </p:cNvSpPr>
          <p:nvPr>
            <p:ph type="dt" sz="half" idx="10"/>
          </p:nvPr>
        </p:nvSpPr>
        <p:spPr/>
        <p:txBody>
          <a:bodyPr/>
          <a:lstStyle/>
          <a:p>
            <a:fld id="{9EAD36C9-5C6E-40A3-863E-4DA67140E6EE}" type="datetimeFigureOut">
              <a:rPr lang="zh-CN" altLang="en-US" smtClean="0"/>
              <a:t>2020/8/9</a:t>
            </a:fld>
            <a:endParaRPr lang="zh-CN" altLang="en-US"/>
          </a:p>
        </p:txBody>
      </p:sp>
      <p:sp>
        <p:nvSpPr>
          <p:cNvPr id="5" name="页脚占位符 4">
            <a:extLst>
              <a:ext uri="{FF2B5EF4-FFF2-40B4-BE49-F238E27FC236}">
                <a16:creationId xmlns:a16="http://schemas.microsoft.com/office/drawing/2014/main" id="{15C3F3F2-CE99-44E1-9D5C-A6792AAEEA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970D17-177E-451D-8723-C0613132F71E}"/>
              </a:ext>
            </a:extLst>
          </p:cNvPr>
          <p:cNvSpPr>
            <a:spLocks noGrp="1"/>
          </p:cNvSpPr>
          <p:nvPr>
            <p:ph type="sldNum" sz="quarter" idx="12"/>
          </p:nvPr>
        </p:nvSpPr>
        <p:spPr/>
        <p:txBody>
          <a:bodyPr/>
          <a:lstStyle/>
          <a:p>
            <a:fld id="{5C3C4C4A-9737-48BC-A832-68A8DE8AA4D3}" type="slidenum">
              <a:rPr lang="zh-CN" altLang="en-US" smtClean="0"/>
              <a:t>‹#›</a:t>
            </a:fld>
            <a:endParaRPr lang="zh-CN" altLang="en-US"/>
          </a:p>
        </p:txBody>
      </p:sp>
    </p:spTree>
    <p:extLst>
      <p:ext uri="{BB962C8B-B14F-4D97-AF65-F5344CB8AC3E}">
        <p14:creationId xmlns:p14="http://schemas.microsoft.com/office/powerpoint/2010/main" val="1960977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0BF47C9-9134-413F-9FAA-7FB86733FA1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标题占位符 1">
            <a:extLst>
              <a:ext uri="{FF2B5EF4-FFF2-40B4-BE49-F238E27FC236}">
                <a16:creationId xmlns:a16="http://schemas.microsoft.com/office/drawing/2014/main" id="{83A1FA4F-4A38-450E-A083-B4C6DBCF3DA2}"/>
              </a:ext>
            </a:extLst>
          </p:cNvPr>
          <p:cNvSpPr>
            <a:spLocks noGrp="1"/>
          </p:cNvSpPr>
          <p:nvPr>
            <p:ph type="title"/>
          </p:nvPr>
        </p:nvSpPr>
        <p:spPr>
          <a:xfrm>
            <a:off x="838200" y="681038"/>
            <a:ext cx="10515600" cy="59643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68A376-F6A7-44BE-89B0-187697BA8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0F0AF2-20BB-43FD-8D72-09DD2A6909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D36C9-5C6E-40A3-863E-4DA67140E6EE}" type="datetimeFigureOut">
              <a:rPr lang="zh-CN" altLang="en-US" smtClean="0"/>
              <a:t>2020/8/9</a:t>
            </a:fld>
            <a:endParaRPr lang="zh-CN" altLang="en-US"/>
          </a:p>
        </p:txBody>
      </p:sp>
      <p:sp>
        <p:nvSpPr>
          <p:cNvPr id="5" name="页脚占位符 4">
            <a:extLst>
              <a:ext uri="{FF2B5EF4-FFF2-40B4-BE49-F238E27FC236}">
                <a16:creationId xmlns:a16="http://schemas.microsoft.com/office/drawing/2014/main" id="{E5BB8C49-86EF-4C93-BF70-D03041EBD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199F77-AC52-4A8B-BCA2-FFE7C128D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C4C4A-9737-48BC-A832-68A8DE8AA4D3}" type="slidenum">
              <a:rPr lang="zh-CN" altLang="en-US" smtClean="0"/>
              <a:t>‹#›</a:t>
            </a:fld>
            <a:endParaRPr lang="zh-CN" altLang="en-US"/>
          </a:p>
        </p:txBody>
      </p:sp>
    </p:spTree>
    <p:extLst>
      <p:ext uri="{BB962C8B-B14F-4D97-AF65-F5344CB8AC3E}">
        <p14:creationId xmlns:p14="http://schemas.microsoft.com/office/powerpoint/2010/main" val="2029958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3600" kern="1200">
          <a:solidFill>
            <a:schemeClr val="tx1"/>
          </a:solidFill>
          <a:latin typeface="华文中宋" panose="02010600040101010101" pitchFamily="2" charset="-122"/>
          <a:ea typeface="华文中宋" panose="020106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中宋" panose="02010600040101010101" pitchFamily="2" charset="-122"/>
          <a:ea typeface="华文中宋"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中宋" panose="02010600040101010101" pitchFamily="2" charset="-122"/>
          <a:ea typeface="华文中宋"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中宋" panose="02010600040101010101" pitchFamily="2" charset="-122"/>
          <a:ea typeface="华文中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中宋" panose="02010600040101010101" pitchFamily="2" charset="-122"/>
          <a:ea typeface="华文中宋"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中宋" panose="02010600040101010101" pitchFamily="2" charset="-122"/>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D646D-7C03-48E2-9AE5-C485B35788F6}"/>
              </a:ext>
            </a:extLst>
          </p:cNvPr>
          <p:cNvSpPr>
            <a:spLocks noGrp="1"/>
          </p:cNvSpPr>
          <p:nvPr>
            <p:ph type="ctrTitle"/>
          </p:nvPr>
        </p:nvSpPr>
        <p:spPr/>
        <p:txBody>
          <a:bodyPr/>
          <a:lstStyle/>
          <a:p>
            <a:r>
              <a:rPr lang="zh-CN" altLang="en-US" dirty="0"/>
              <a:t>关于工件反光问题的探讨</a:t>
            </a:r>
          </a:p>
        </p:txBody>
      </p:sp>
      <p:sp>
        <p:nvSpPr>
          <p:cNvPr id="3" name="副标题 2">
            <a:extLst>
              <a:ext uri="{FF2B5EF4-FFF2-40B4-BE49-F238E27FC236}">
                <a16:creationId xmlns:a16="http://schemas.microsoft.com/office/drawing/2014/main" id="{FCEFEB9A-AC6F-4FBA-9A64-D60B0F5D9367}"/>
              </a:ext>
            </a:extLst>
          </p:cNvPr>
          <p:cNvSpPr>
            <a:spLocks noGrp="1"/>
          </p:cNvSpPr>
          <p:nvPr>
            <p:ph type="subTitle" idx="1"/>
          </p:nvPr>
        </p:nvSpPr>
        <p:spPr/>
        <p:txBody>
          <a:bodyPr>
            <a:normAutofit fontScale="92500" lnSpcReduction="10000"/>
          </a:bodyPr>
          <a:lstStyle/>
          <a:p>
            <a:r>
              <a:rPr lang="zh-CN" altLang="en-US" dirty="0"/>
              <a:t>汇报人：杨纯</a:t>
            </a:r>
          </a:p>
        </p:txBody>
      </p:sp>
    </p:spTree>
    <p:extLst>
      <p:ext uri="{BB962C8B-B14F-4D97-AF65-F5344CB8AC3E}">
        <p14:creationId xmlns:p14="http://schemas.microsoft.com/office/powerpoint/2010/main" val="26980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2D8E2-54EE-4A28-B5FC-65F71B8AAC02}"/>
              </a:ext>
            </a:extLst>
          </p:cNvPr>
          <p:cNvSpPr>
            <a:spLocks noGrp="1"/>
          </p:cNvSpPr>
          <p:nvPr>
            <p:ph type="title"/>
          </p:nvPr>
        </p:nvSpPr>
        <p:spPr/>
        <p:txBody>
          <a:bodyPr/>
          <a:lstStyle/>
          <a:p>
            <a:r>
              <a:rPr lang="zh-CN" altLang="en-US" dirty="0"/>
              <a:t>想法</a:t>
            </a:r>
          </a:p>
        </p:txBody>
      </p:sp>
      <p:sp>
        <p:nvSpPr>
          <p:cNvPr id="4" name="文本框 3">
            <a:extLst>
              <a:ext uri="{FF2B5EF4-FFF2-40B4-BE49-F238E27FC236}">
                <a16:creationId xmlns:a16="http://schemas.microsoft.com/office/drawing/2014/main" id="{4020CC0D-D0E4-499B-AA39-519DC08A2174}"/>
              </a:ext>
            </a:extLst>
          </p:cNvPr>
          <p:cNvSpPr txBox="1"/>
          <p:nvPr/>
        </p:nvSpPr>
        <p:spPr>
          <a:xfrm>
            <a:off x="958645" y="1843548"/>
            <a:ext cx="10395155" cy="1200329"/>
          </a:xfrm>
          <a:prstGeom prst="rect">
            <a:avLst/>
          </a:prstGeom>
          <a:noFill/>
        </p:spPr>
        <p:txBody>
          <a:bodyPr wrap="square" rtlCol="0">
            <a:spAutoFit/>
          </a:bodyPr>
          <a:lstStyle/>
          <a:p>
            <a:r>
              <a:rPr lang="en-US" altLang="zh-CN" sz="3600">
                <a:latin typeface="华文中宋" panose="02010600040101010101" pitchFamily="2" charset="-122"/>
                <a:ea typeface="华文中宋" panose="02010600040101010101" pitchFamily="2" charset="-122"/>
                <a:cs typeface="+mj-cs"/>
              </a:rPr>
              <a:t>	</a:t>
            </a:r>
            <a:r>
              <a:rPr lang="zh-CN" altLang="en-US" sz="3600">
                <a:latin typeface="华文中宋" panose="02010600040101010101" pitchFamily="2" charset="-122"/>
                <a:ea typeface="华文中宋" panose="02010600040101010101" pitchFamily="2" charset="-122"/>
                <a:cs typeface="+mj-cs"/>
              </a:rPr>
              <a:t>能否</a:t>
            </a:r>
            <a:r>
              <a:rPr lang="zh-CN" altLang="en-US" sz="3600" dirty="0">
                <a:latin typeface="华文中宋" panose="02010600040101010101" pitchFamily="2" charset="-122"/>
                <a:ea typeface="华文中宋" panose="02010600040101010101" pitchFamily="2" charset="-122"/>
                <a:cs typeface="+mj-cs"/>
              </a:rPr>
              <a:t>将对面部识别时产生的光照问题运用到工件建模时遇到的反光问题上？！</a:t>
            </a:r>
          </a:p>
        </p:txBody>
      </p:sp>
    </p:spTree>
    <p:extLst>
      <p:ext uri="{BB962C8B-B14F-4D97-AF65-F5344CB8AC3E}">
        <p14:creationId xmlns:p14="http://schemas.microsoft.com/office/powerpoint/2010/main" val="206497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16DDF-37C0-4127-94F0-9D5350DCC3A6}"/>
              </a:ext>
            </a:extLst>
          </p:cNvPr>
          <p:cNvSpPr>
            <a:spLocks noGrp="1"/>
          </p:cNvSpPr>
          <p:nvPr>
            <p:ph type="title"/>
          </p:nvPr>
        </p:nvSpPr>
        <p:spPr>
          <a:xfrm>
            <a:off x="838200" y="681037"/>
            <a:ext cx="10515600" cy="3745819"/>
          </a:xfrm>
        </p:spPr>
        <p:txBody>
          <a:bodyPr>
            <a:normAutofit/>
          </a:bodyPr>
          <a:lstStyle/>
          <a:p>
            <a:pPr>
              <a:lnSpc>
                <a:spcPct val="150000"/>
              </a:lnSpc>
            </a:pPr>
            <a:r>
              <a:rPr lang="en-US" altLang="zh-CN" dirty="0"/>
              <a:t>1.</a:t>
            </a:r>
            <a:r>
              <a:rPr lang="zh-CN" altLang="en-US" dirty="0"/>
              <a:t>将反光问题转换为遮挡问题</a:t>
            </a:r>
            <a:br>
              <a:rPr lang="en-US" altLang="zh-CN" dirty="0"/>
            </a:br>
            <a:r>
              <a:rPr lang="zh-CN" altLang="en-US" sz="2400" dirty="0"/>
              <a:t>反光问题</a:t>
            </a:r>
            <a:r>
              <a:rPr lang="en-US" altLang="zh-CN" sz="2400" dirty="0">
                <a:sym typeface="Wingdings" panose="05000000000000000000" pitchFamily="2" charset="2"/>
              </a:rPr>
              <a:t></a:t>
            </a:r>
            <a:r>
              <a:rPr lang="zh-CN" altLang="en-US" sz="2400" dirty="0"/>
              <a:t>深度信息缺失</a:t>
            </a:r>
            <a:r>
              <a:rPr lang="en-US" altLang="zh-CN" sz="2400" dirty="0">
                <a:sym typeface="Wingdings" panose="05000000000000000000" pitchFamily="2" charset="2"/>
              </a:rPr>
              <a:t></a:t>
            </a:r>
            <a:r>
              <a:rPr lang="zh-CN" altLang="en-US" sz="2400" dirty="0"/>
              <a:t>将深度信息缺失理解成遮挡，遮挡就是</a:t>
            </a:r>
            <a:r>
              <a:rPr lang="en-US" altLang="zh-CN" sz="2400" dirty="0"/>
              <a:t>unseen</a:t>
            </a:r>
            <a:br>
              <a:rPr lang="en-US" altLang="zh-CN" dirty="0"/>
            </a:br>
            <a:r>
              <a:rPr lang="zh-CN" altLang="en-US" sz="2400" dirty="0">
                <a:latin typeface="华文中宋" panose="02010600040101010101" pitchFamily="2" charset="-122"/>
                <a:ea typeface="华文中宋" panose="02010600040101010101" pitchFamily="2" charset="-122"/>
              </a:rPr>
              <a:t>参考论文</a:t>
            </a:r>
            <a:r>
              <a:rPr lang="zh-CN" altLang="en-US"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Latent Fusion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等。</a:t>
            </a:r>
            <a:br>
              <a:rPr lang="en-US" altLang="zh-CN" dirty="0"/>
            </a:br>
            <a:r>
              <a:rPr lang="en-US" altLang="zh-CN" dirty="0"/>
              <a:t>2.</a:t>
            </a:r>
            <a:r>
              <a:rPr lang="zh-CN" altLang="en-US" dirty="0"/>
              <a:t>直接面对光照</a:t>
            </a:r>
            <a:br>
              <a:rPr lang="en-US" altLang="zh-CN" dirty="0"/>
            </a:br>
            <a:r>
              <a:rPr lang="zh-CN" altLang="en-US" sz="2400" dirty="0"/>
              <a:t>参考论文：</a:t>
            </a:r>
            <a:r>
              <a:rPr lang="en-US" altLang="zh-CN" sz="2400" dirty="0"/>
              <a:t>Render Net,</a:t>
            </a:r>
            <a:r>
              <a:rPr lang="zh-CN" altLang="en-US" sz="2400" dirty="0"/>
              <a:t> </a:t>
            </a:r>
            <a:r>
              <a:rPr lang="en-US" altLang="zh-CN" sz="2400" dirty="0"/>
              <a:t>SfSNet</a:t>
            </a:r>
            <a:endParaRPr lang="zh-CN" altLang="en-US" dirty="0"/>
          </a:p>
        </p:txBody>
      </p:sp>
    </p:spTree>
    <p:extLst>
      <p:ext uri="{BB962C8B-B14F-4D97-AF65-F5344CB8AC3E}">
        <p14:creationId xmlns:p14="http://schemas.microsoft.com/office/powerpoint/2010/main" val="3322263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4A3D2-2E8B-41ED-8912-B619201C7A8F}"/>
              </a:ext>
            </a:extLst>
          </p:cNvPr>
          <p:cNvSpPr>
            <a:spLocks noGrp="1"/>
          </p:cNvSpPr>
          <p:nvPr>
            <p:ph type="title"/>
          </p:nvPr>
        </p:nvSpPr>
        <p:spPr/>
        <p:txBody>
          <a:bodyPr/>
          <a:lstStyle/>
          <a:p>
            <a:r>
              <a:rPr lang="en-US" altLang="zh-CN" dirty="0"/>
              <a:t>1.</a:t>
            </a:r>
            <a:r>
              <a:rPr lang="zh-CN" altLang="en-US" dirty="0"/>
              <a:t>将反光问题转换为遮挡问题</a:t>
            </a:r>
          </a:p>
        </p:txBody>
      </p:sp>
      <p:pic>
        <p:nvPicPr>
          <p:cNvPr id="9" name="图片 8">
            <a:extLst>
              <a:ext uri="{FF2B5EF4-FFF2-40B4-BE49-F238E27FC236}">
                <a16:creationId xmlns:a16="http://schemas.microsoft.com/office/drawing/2014/main" id="{1893D1C4-5012-4F78-879E-589E551DFCCC}"/>
              </a:ext>
            </a:extLst>
          </p:cNvPr>
          <p:cNvPicPr>
            <a:picLocks noChangeAspect="1"/>
          </p:cNvPicPr>
          <p:nvPr/>
        </p:nvPicPr>
        <p:blipFill rotWithShape="1">
          <a:blip r:embed="rId2"/>
          <a:srcRect l="-1" r="49096"/>
          <a:stretch/>
        </p:blipFill>
        <p:spPr>
          <a:xfrm>
            <a:off x="3240113" y="1470482"/>
            <a:ext cx="5711774" cy="2323156"/>
          </a:xfrm>
          <a:prstGeom prst="rect">
            <a:avLst/>
          </a:prstGeom>
        </p:spPr>
      </p:pic>
      <p:pic>
        <p:nvPicPr>
          <p:cNvPr id="11" name="图片 10">
            <a:extLst>
              <a:ext uri="{FF2B5EF4-FFF2-40B4-BE49-F238E27FC236}">
                <a16:creationId xmlns:a16="http://schemas.microsoft.com/office/drawing/2014/main" id="{BE947938-7B09-4D32-97CB-884A9E8E5638}"/>
              </a:ext>
            </a:extLst>
          </p:cNvPr>
          <p:cNvPicPr>
            <a:picLocks noChangeAspect="1"/>
          </p:cNvPicPr>
          <p:nvPr/>
        </p:nvPicPr>
        <p:blipFill rotWithShape="1">
          <a:blip r:embed="rId2"/>
          <a:srcRect l="51797"/>
          <a:stretch/>
        </p:blipFill>
        <p:spPr>
          <a:xfrm>
            <a:off x="3748717" y="3793638"/>
            <a:ext cx="4694566" cy="2016442"/>
          </a:xfrm>
          <a:prstGeom prst="rect">
            <a:avLst/>
          </a:prstGeom>
        </p:spPr>
      </p:pic>
      <p:sp>
        <p:nvSpPr>
          <p:cNvPr id="12" name="文本框 11">
            <a:extLst>
              <a:ext uri="{FF2B5EF4-FFF2-40B4-BE49-F238E27FC236}">
                <a16:creationId xmlns:a16="http://schemas.microsoft.com/office/drawing/2014/main" id="{105DA83E-3267-4C68-9DBB-4A1069C5D4AF}"/>
              </a:ext>
            </a:extLst>
          </p:cNvPr>
          <p:cNvSpPr txBox="1"/>
          <p:nvPr/>
        </p:nvSpPr>
        <p:spPr>
          <a:xfrm>
            <a:off x="8951887" y="1277472"/>
            <a:ext cx="3371346" cy="1200329"/>
          </a:xfrm>
          <a:prstGeom prst="rect">
            <a:avLst/>
          </a:prstGeom>
          <a:noFill/>
        </p:spPr>
        <p:txBody>
          <a:bodyPr wrap="square" rtlCol="0">
            <a:spAutoFit/>
          </a:bodyPr>
          <a:lstStyle/>
          <a:p>
            <a:r>
              <a:rPr lang="zh-CN" altLang="en-US" sz="2400" dirty="0">
                <a:latin typeface="华文中宋" panose="02010600040101010101" pitchFamily="2" charset="-122"/>
                <a:ea typeface="华文中宋" panose="02010600040101010101" pitchFamily="2" charset="-122"/>
              </a:rPr>
              <a:t>数据集：</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	</a:t>
            </a:r>
            <a:r>
              <a:rPr lang="en-US" altLang="zh-CN" sz="2400" dirty="0" err="1">
                <a:latin typeface="Times New Roman" panose="02020603050405020304" pitchFamily="18" charset="0"/>
                <a:ea typeface="华文中宋" panose="02010600040101010101" pitchFamily="2" charset="-122"/>
                <a:cs typeface="Times New Roman" panose="02020603050405020304" pitchFamily="18" charset="0"/>
              </a:rPr>
              <a:t>LineMOD</a:t>
            </a: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	MOPED</a:t>
            </a:r>
            <a:endParaRPr lang="en-US" altLang="zh-CN" sz="2800" dirty="0">
              <a:latin typeface="Times New Roman" panose="02020603050405020304" pitchFamily="18" charset="0"/>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6001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6CCB3-0BF9-4BE3-B299-28B45A2543CD}"/>
              </a:ext>
            </a:extLst>
          </p:cNvPr>
          <p:cNvSpPr>
            <a:spLocks noGrp="1"/>
          </p:cNvSpPr>
          <p:nvPr>
            <p:ph type="title"/>
          </p:nvPr>
        </p:nvSpPr>
        <p:spPr/>
        <p:txBody>
          <a:bodyPr/>
          <a:lstStyle/>
          <a:p>
            <a:r>
              <a:rPr lang="en-US" altLang="zh-CN" dirty="0" err="1"/>
              <a:t>Modeling&amp;Rendering</a:t>
            </a:r>
            <a:endParaRPr lang="zh-CN" altLang="en-US" dirty="0"/>
          </a:p>
        </p:txBody>
      </p:sp>
      <p:pic>
        <p:nvPicPr>
          <p:cNvPr id="5" name="图片 4">
            <a:extLst>
              <a:ext uri="{FF2B5EF4-FFF2-40B4-BE49-F238E27FC236}">
                <a16:creationId xmlns:a16="http://schemas.microsoft.com/office/drawing/2014/main" id="{7E7BBCA9-E2D4-4629-B8CA-EDFE7FE904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76012"/>
            <a:ext cx="10515599" cy="3095988"/>
          </a:xfrm>
          <a:prstGeom prst="rect">
            <a:avLst/>
          </a:prstGeom>
          <a:noFill/>
          <a:ln>
            <a:noFill/>
          </a:ln>
        </p:spPr>
      </p:pic>
      <p:sp>
        <p:nvSpPr>
          <p:cNvPr id="7" name="文本框 6">
            <a:extLst>
              <a:ext uri="{FF2B5EF4-FFF2-40B4-BE49-F238E27FC236}">
                <a16:creationId xmlns:a16="http://schemas.microsoft.com/office/drawing/2014/main" id="{902D1BFA-7EB9-4424-8636-B308FF6BE4E2}"/>
              </a:ext>
            </a:extLst>
          </p:cNvPr>
          <p:cNvSpPr txBox="1"/>
          <p:nvPr/>
        </p:nvSpPr>
        <p:spPr>
          <a:xfrm>
            <a:off x="702127" y="4770540"/>
            <a:ext cx="10787744" cy="1134926"/>
          </a:xfrm>
          <a:prstGeom prst="rect">
            <a:avLst/>
          </a:prstGeom>
          <a:noFill/>
        </p:spPr>
        <p:txBody>
          <a:bodyPr wrap="square">
            <a:spAutoFit/>
          </a:bodyPr>
          <a:lstStyle/>
          <a:p>
            <a:pPr>
              <a:lnSpc>
                <a:spcPct val="150000"/>
              </a:lnSpc>
            </a:pPr>
            <a:r>
              <a:rPr lang="zh-CN" altLang="zh-CN" sz="2400" dirty="0">
                <a:effectLst/>
                <a:latin typeface="华文中宋" panose="02010600040101010101" pitchFamily="2" charset="-122"/>
                <a:ea typeface="华文中宋" panose="02010600040101010101" pitchFamily="2" charset="-122"/>
                <a:cs typeface="Times New Roman" panose="02020603050405020304" pitchFamily="18" charset="0"/>
              </a:rPr>
              <a:t>（</a:t>
            </a:r>
            <a:r>
              <a:rPr lang="en-US" altLang="zh-CN" sz="2400" dirty="0">
                <a:effectLst/>
                <a:latin typeface="华文中宋" panose="02010600040101010101" pitchFamily="2" charset="-122"/>
                <a:ea typeface="华文中宋" panose="02010600040101010101" pitchFamily="2" charset="-122"/>
              </a:rPr>
              <a:t>1</a:t>
            </a:r>
            <a:r>
              <a:rPr lang="zh-CN" altLang="zh-CN" sz="2400" dirty="0">
                <a:effectLst/>
                <a:latin typeface="华文中宋" panose="02010600040101010101" pitchFamily="2" charset="-122"/>
                <a:ea typeface="华文中宋" panose="02010600040101010101" pitchFamily="2" charset="-122"/>
                <a:cs typeface="Times New Roman" panose="02020603050405020304" pitchFamily="18" charset="0"/>
              </a:rPr>
              <a:t>）通过预测每个视图的特征量并将其融合为单个潜在表示来对目标进行建模。</a:t>
            </a:r>
            <a:endParaRPr lang="en-US" altLang="zh-CN" sz="2400" dirty="0">
              <a:effectLst/>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r>
              <a:rPr lang="zh-CN" altLang="zh-CN" sz="2400" dirty="0">
                <a:effectLst/>
                <a:latin typeface="华文中宋" panose="02010600040101010101" pitchFamily="2" charset="-122"/>
                <a:ea typeface="华文中宋" panose="02010600040101010101" pitchFamily="2" charset="-122"/>
                <a:cs typeface="Times New Roman" panose="02020603050405020304" pitchFamily="18" charset="0"/>
              </a:rPr>
              <a:t>（</a:t>
            </a:r>
            <a:r>
              <a:rPr lang="en-US" altLang="zh-CN" sz="2400" dirty="0">
                <a:effectLst/>
                <a:latin typeface="华文中宋" panose="02010600040101010101" pitchFamily="2" charset="-122"/>
                <a:ea typeface="华文中宋" panose="02010600040101010101" pitchFamily="2" charset="-122"/>
              </a:rPr>
              <a:t>2</a:t>
            </a:r>
            <a:r>
              <a:rPr lang="zh-CN" altLang="zh-CN" sz="2400" dirty="0">
                <a:effectLst/>
                <a:latin typeface="华文中宋" panose="02010600040101010101" pitchFamily="2" charset="-122"/>
                <a:ea typeface="华文中宋" panose="02010600040101010101" pitchFamily="2" charset="-122"/>
                <a:cs typeface="Times New Roman" panose="02020603050405020304" pitchFamily="18" charset="0"/>
              </a:rPr>
              <a:t>）对潜在表示进行深度和颜色上的渲染</a:t>
            </a:r>
            <a:r>
              <a:rPr lang="zh-CN" altLang="en-US" sz="2400" dirty="0">
                <a:effectLst/>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62050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5E0E0-B230-4ADE-9690-0FF141B80B64}"/>
              </a:ext>
            </a:extLst>
          </p:cNvPr>
          <p:cNvSpPr>
            <a:spLocks noGrp="1"/>
          </p:cNvSpPr>
          <p:nvPr>
            <p:ph type="title"/>
          </p:nvPr>
        </p:nvSpPr>
        <p:spPr/>
        <p:txBody>
          <a:bodyPr/>
          <a:lstStyle/>
          <a:p>
            <a:r>
              <a:rPr lang="en-US" altLang="zh-CN" dirty="0"/>
              <a:t>Space carving</a:t>
            </a:r>
            <a:endParaRPr lang="zh-CN" altLang="en-US" dirty="0"/>
          </a:p>
        </p:txBody>
      </p:sp>
      <p:pic>
        <p:nvPicPr>
          <p:cNvPr id="5" name="图片 4">
            <a:extLst>
              <a:ext uri="{FF2B5EF4-FFF2-40B4-BE49-F238E27FC236}">
                <a16:creationId xmlns:a16="http://schemas.microsoft.com/office/drawing/2014/main" id="{23E7366E-82A1-4606-8BA4-2CCFF6277224}"/>
              </a:ext>
            </a:extLst>
          </p:cNvPr>
          <p:cNvPicPr/>
          <p:nvPr/>
        </p:nvPicPr>
        <p:blipFill>
          <a:blip r:embed="rId2"/>
          <a:stretch>
            <a:fillRect/>
          </a:stretch>
        </p:blipFill>
        <p:spPr>
          <a:xfrm>
            <a:off x="2461214" y="1320420"/>
            <a:ext cx="7269571" cy="4217159"/>
          </a:xfrm>
          <a:prstGeom prst="rect">
            <a:avLst/>
          </a:prstGeom>
        </p:spPr>
      </p:pic>
      <p:sp>
        <p:nvSpPr>
          <p:cNvPr id="7" name="文本框 6">
            <a:extLst>
              <a:ext uri="{FF2B5EF4-FFF2-40B4-BE49-F238E27FC236}">
                <a16:creationId xmlns:a16="http://schemas.microsoft.com/office/drawing/2014/main" id="{899D417E-6797-4877-8288-7A86E8F131E1}"/>
              </a:ext>
            </a:extLst>
          </p:cNvPr>
          <p:cNvSpPr txBox="1"/>
          <p:nvPr/>
        </p:nvSpPr>
        <p:spPr>
          <a:xfrm>
            <a:off x="9513072" y="979255"/>
            <a:ext cx="2031325" cy="1200329"/>
          </a:xfrm>
          <a:prstGeom prst="rect">
            <a:avLst/>
          </a:prstGeom>
          <a:noFill/>
        </p:spPr>
        <p:txBody>
          <a:bodyPr wrap="none" rtlCol="0">
            <a:spAutoFit/>
          </a:bodyPr>
          <a:lstStyle/>
          <a:p>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多视图一致性</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光学一致性</a:t>
            </a:r>
            <a:endParaRPr lang="en-US" altLang="zh-CN" sz="2400" dirty="0">
              <a:latin typeface="华文中宋" panose="02010600040101010101" pitchFamily="2" charset="-122"/>
              <a:ea typeface="华文中宋" panose="02010600040101010101" pitchFamily="2" charset="-122"/>
              <a:cs typeface="Times New Roman" panose="02020603050405020304" pitchFamily="18" charset="0"/>
            </a:endParaRPr>
          </a:p>
          <a:p>
            <a:r>
              <a:rPr lang="zh-CN" altLang="en-US" sz="2400" dirty="0">
                <a:latin typeface="华文中宋" panose="02010600040101010101" pitchFamily="2" charset="-122"/>
                <a:ea typeface="华文中宋" panose="02010600040101010101" pitchFamily="2" charset="-122"/>
                <a:cs typeface="Times New Roman" panose="02020603050405020304" pitchFamily="18" charset="0"/>
              </a:rPr>
              <a:t>隐藏特征</a:t>
            </a:r>
          </a:p>
        </p:txBody>
      </p:sp>
    </p:spTree>
    <p:extLst>
      <p:ext uri="{BB962C8B-B14F-4D97-AF65-F5344CB8AC3E}">
        <p14:creationId xmlns:p14="http://schemas.microsoft.com/office/powerpoint/2010/main" val="18756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011C1-30D5-4226-9214-A693D2F573C5}"/>
              </a:ext>
            </a:extLst>
          </p:cNvPr>
          <p:cNvSpPr>
            <a:spLocks noGrp="1"/>
          </p:cNvSpPr>
          <p:nvPr>
            <p:ph type="title"/>
          </p:nvPr>
        </p:nvSpPr>
        <p:spPr/>
        <p:txBody>
          <a:bodyPr/>
          <a:lstStyle/>
          <a:p>
            <a:r>
              <a:rPr lang="en-US" altLang="zh-CN" dirty="0"/>
              <a:t>2.</a:t>
            </a:r>
            <a:r>
              <a:rPr lang="zh-CN" altLang="en-US" dirty="0"/>
              <a:t>直接面对光照强度</a:t>
            </a:r>
          </a:p>
        </p:txBody>
      </p:sp>
      <p:sp>
        <p:nvSpPr>
          <p:cNvPr id="6" name="文本框 5">
            <a:extLst>
              <a:ext uri="{FF2B5EF4-FFF2-40B4-BE49-F238E27FC236}">
                <a16:creationId xmlns:a16="http://schemas.microsoft.com/office/drawing/2014/main" id="{6AC3B1D0-66C5-454A-B1F8-EEBFA1E24FE1}"/>
              </a:ext>
            </a:extLst>
          </p:cNvPr>
          <p:cNvSpPr txBox="1"/>
          <p:nvPr/>
        </p:nvSpPr>
        <p:spPr>
          <a:xfrm>
            <a:off x="1542143" y="1277472"/>
            <a:ext cx="9107714" cy="391261"/>
          </a:xfrm>
          <a:prstGeom prst="rect">
            <a:avLst/>
          </a:prstGeom>
          <a:noFill/>
        </p:spPr>
        <p:txBody>
          <a:bodyPr wrap="square">
            <a:spAutoFit/>
          </a:bodyPr>
          <a:lstStyle/>
          <a:p>
            <a:pPr indent="127000" algn="l">
              <a:lnSpc>
                <a:spcPct val="115000"/>
              </a:lnSpc>
              <a:spcBef>
                <a:spcPts val="600"/>
              </a:spcBef>
              <a:spcAft>
                <a:spcPts val="600"/>
              </a:spcAft>
            </a:pPr>
            <a:r>
              <a:rPr lang="en-US" altLang="zh-CN" sz="1800" b="1" kern="100" dirty="0">
                <a:effectLst/>
                <a:latin typeface="Times New Roman" panose="02020603050405020304" pitchFamily="18" charset="0"/>
                <a:ea typeface="等线 Light" panose="02010600030101010101" pitchFamily="2" charset="-122"/>
                <a:cs typeface="Times New Roman" panose="02020603050405020304" pitchFamily="18" charset="0"/>
              </a:rPr>
              <a:t>2.1RenderNet: A deep convolutional network for different-</a:t>
            </a:r>
            <a:r>
              <a:rPr lang="en-US" altLang="zh-CN" sz="1800" b="1" kern="100" dirty="0" err="1">
                <a:effectLst/>
                <a:latin typeface="Times New Roman" panose="02020603050405020304" pitchFamily="18" charset="0"/>
                <a:ea typeface="等线 Light" panose="02010600030101010101" pitchFamily="2" charset="-122"/>
                <a:cs typeface="Times New Roman" panose="02020603050405020304" pitchFamily="18" charset="0"/>
              </a:rPr>
              <a:t>iable</a:t>
            </a:r>
            <a:r>
              <a:rPr lang="en-US" altLang="zh-CN" sz="1800" b="1" kern="100" dirty="0">
                <a:effectLst/>
                <a:latin typeface="Times New Roman" panose="02020603050405020304" pitchFamily="18" charset="0"/>
                <a:ea typeface="等线 Light" panose="02010600030101010101" pitchFamily="2" charset="-122"/>
                <a:cs typeface="Times New Roman" panose="02020603050405020304" pitchFamily="18" charset="0"/>
              </a:rPr>
              <a:t> rendering from 3D shapes</a:t>
            </a:r>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BA4C10A1-9CED-4F9C-8101-35D6CB866231}"/>
              </a:ext>
            </a:extLst>
          </p:cNvPr>
          <p:cNvPicPr/>
          <p:nvPr/>
        </p:nvPicPr>
        <p:blipFill>
          <a:blip r:embed="rId2"/>
          <a:stretch>
            <a:fillRect/>
          </a:stretch>
        </p:blipFill>
        <p:spPr>
          <a:xfrm>
            <a:off x="2148522" y="1668733"/>
            <a:ext cx="7894955" cy="3803831"/>
          </a:xfrm>
          <a:prstGeom prst="rect">
            <a:avLst/>
          </a:prstGeom>
        </p:spPr>
      </p:pic>
      <p:sp>
        <p:nvSpPr>
          <p:cNvPr id="11" name="文本框 10">
            <a:extLst>
              <a:ext uri="{FF2B5EF4-FFF2-40B4-BE49-F238E27FC236}">
                <a16:creationId xmlns:a16="http://schemas.microsoft.com/office/drawing/2014/main" id="{F8401711-86C8-4110-9A9E-D60CE472BE39}"/>
              </a:ext>
            </a:extLst>
          </p:cNvPr>
          <p:cNvSpPr txBox="1"/>
          <p:nvPr/>
        </p:nvSpPr>
        <p:spPr>
          <a:xfrm>
            <a:off x="1542142" y="5354006"/>
            <a:ext cx="9107714" cy="709810"/>
          </a:xfrm>
          <a:prstGeom prst="rect">
            <a:avLst/>
          </a:prstGeom>
          <a:noFill/>
        </p:spPr>
        <p:txBody>
          <a:bodyPr wrap="square">
            <a:spAutoFit/>
          </a:bodyPr>
          <a:lstStyle/>
          <a:p>
            <a:pPr indent="304800" algn="just">
              <a:lnSpc>
                <a:spcPct val="115000"/>
              </a:lnSpc>
            </a:pPr>
            <a:r>
              <a:rPr lang="zh-CN" altLang="zh-CN" b="1" kern="100" dirty="0">
                <a:latin typeface="Times New Roman" panose="02020603050405020304" pitchFamily="18" charset="0"/>
                <a:ea typeface="等线 Light" panose="02010600030101010101" pitchFamily="2" charset="-122"/>
                <a:cs typeface="Times New Roman" panose="02020603050405020304" pitchFamily="18" charset="0"/>
              </a:rPr>
              <a:t>实验表明，</a:t>
            </a:r>
            <a:r>
              <a:rPr lang="en-US" altLang="zh-CN" b="1" kern="100" dirty="0" err="1">
                <a:latin typeface="Times New Roman" panose="02020603050405020304" pitchFamily="18" charset="0"/>
                <a:ea typeface="等线 Light" panose="02010600030101010101" pitchFamily="2" charset="-122"/>
                <a:cs typeface="Times New Roman" panose="02020603050405020304" pitchFamily="18" charset="0"/>
              </a:rPr>
              <a:t>RenderNet</a:t>
            </a:r>
            <a:r>
              <a:rPr lang="zh-CN" altLang="zh-CN" b="1" kern="100" dirty="0">
                <a:latin typeface="Times New Roman" panose="02020603050405020304" pitchFamily="18" charset="0"/>
                <a:ea typeface="等线 Light" panose="02010600030101010101" pitchFamily="2" charset="-122"/>
                <a:cs typeface="Times New Roman" panose="02020603050405020304" pitchFamily="18" charset="0"/>
              </a:rPr>
              <a:t>能够学到不同的着色器，并且可以在</a:t>
            </a:r>
            <a:r>
              <a:rPr lang="zh-CN" altLang="zh-CN" b="1" u="sng" kern="100" dirty="0">
                <a:latin typeface="Times New Roman" panose="02020603050405020304" pitchFamily="18" charset="0"/>
                <a:ea typeface="等线 Light" panose="02010600030101010101" pitchFamily="2" charset="-122"/>
                <a:cs typeface="Times New Roman" panose="02020603050405020304" pitchFamily="18" charset="0"/>
              </a:rPr>
              <a:t>逆渲染任务中根据单个图像估计</a:t>
            </a:r>
            <a:r>
              <a:rPr lang="zh-CN" altLang="zh-CN" b="1" u="sng" kern="100" dirty="0">
                <a:solidFill>
                  <a:srgbClr val="FF0000"/>
                </a:solidFill>
                <a:latin typeface="Times New Roman" panose="02020603050405020304" pitchFamily="18" charset="0"/>
                <a:ea typeface="等线 Light" panose="02010600030101010101" pitchFamily="2" charset="-122"/>
                <a:cs typeface="Times New Roman" panose="02020603050405020304" pitchFamily="18" charset="0"/>
              </a:rPr>
              <a:t>形状、姿势、光照和纹理</a:t>
            </a:r>
            <a:r>
              <a:rPr lang="zh-CN" altLang="zh-CN" b="1" kern="100" dirty="0">
                <a:latin typeface="Times New Roman" panose="02020603050405020304" pitchFamily="18" charset="0"/>
                <a:ea typeface="等线 Light"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08961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011C1-30D5-4226-9214-A693D2F573C5}"/>
              </a:ext>
            </a:extLst>
          </p:cNvPr>
          <p:cNvSpPr>
            <a:spLocks noGrp="1"/>
          </p:cNvSpPr>
          <p:nvPr>
            <p:ph type="title"/>
          </p:nvPr>
        </p:nvSpPr>
        <p:spPr/>
        <p:txBody>
          <a:bodyPr/>
          <a:lstStyle/>
          <a:p>
            <a:r>
              <a:rPr lang="en-US" altLang="zh-CN" dirty="0"/>
              <a:t>2.</a:t>
            </a:r>
            <a:r>
              <a:rPr lang="zh-CN" altLang="en-US" dirty="0"/>
              <a:t>直接面对光照强度</a:t>
            </a:r>
          </a:p>
        </p:txBody>
      </p:sp>
      <p:sp>
        <p:nvSpPr>
          <p:cNvPr id="6" name="文本框 5">
            <a:extLst>
              <a:ext uri="{FF2B5EF4-FFF2-40B4-BE49-F238E27FC236}">
                <a16:creationId xmlns:a16="http://schemas.microsoft.com/office/drawing/2014/main" id="{6AC3B1D0-66C5-454A-B1F8-EEBFA1E24FE1}"/>
              </a:ext>
            </a:extLst>
          </p:cNvPr>
          <p:cNvSpPr txBox="1"/>
          <p:nvPr/>
        </p:nvSpPr>
        <p:spPr>
          <a:xfrm>
            <a:off x="1542143" y="1277472"/>
            <a:ext cx="9107714" cy="391261"/>
          </a:xfrm>
          <a:prstGeom prst="rect">
            <a:avLst/>
          </a:prstGeom>
          <a:noFill/>
        </p:spPr>
        <p:txBody>
          <a:bodyPr wrap="square">
            <a:spAutoFit/>
          </a:bodyPr>
          <a:lstStyle/>
          <a:p>
            <a:pPr indent="127000" algn="l">
              <a:lnSpc>
                <a:spcPct val="115000"/>
              </a:lnSpc>
              <a:spcBef>
                <a:spcPts val="600"/>
              </a:spcBef>
              <a:spcAft>
                <a:spcPts val="600"/>
              </a:spcAft>
            </a:pP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2.2SfSNet:Learning Shape, Reflectance and Illuminance of </a:t>
            </a:r>
            <a:r>
              <a:rPr lang="en-US" altLang="zh-CN" b="1" kern="100" dirty="0">
                <a:solidFill>
                  <a:srgbClr val="FF0000"/>
                </a:solidFill>
                <a:latin typeface="Times New Roman" panose="02020603050405020304" pitchFamily="18" charset="0"/>
                <a:ea typeface="等线 Light" panose="02010600030101010101" pitchFamily="2" charset="-122"/>
                <a:cs typeface="Times New Roman" panose="02020603050405020304" pitchFamily="18" charset="0"/>
              </a:rPr>
              <a:t>Faces</a:t>
            </a: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 in the Wild</a:t>
            </a:r>
            <a:endParaRPr lang="zh-CN" altLang="zh-CN" b="1" kern="100" dirty="0">
              <a:latin typeface="Times New Roman" panose="02020603050405020304" pitchFamily="18" charset="0"/>
              <a:ea typeface="等线 Light"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6BACF24-C9CE-4985-B913-9116665F520B}"/>
              </a:ext>
            </a:extLst>
          </p:cNvPr>
          <p:cNvPicPr/>
          <p:nvPr/>
        </p:nvPicPr>
        <p:blipFill>
          <a:blip r:embed="rId3"/>
          <a:stretch>
            <a:fillRect/>
          </a:stretch>
        </p:blipFill>
        <p:spPr>
          <a:xfrm>
            <a:off x="2437345" y="1802056"/>
            <a:ext cx="7317310" cy="3253888"/>
          </a:xfrm>
          <a:prstGeom prst="rect">
            <a:avLst/>
          </a:prstGeom>
        </p:spPr>
      </p:pic>
      <p:sp>
        <p:nvSpPr>
          <p:cNvPr id="10" name="文本框 9">
            <a:extLst>
              <a:ext uri="{FF2B5EF4-FFF2-40B4-BE49-F238E27FC236}">
                <a16:creationId xmlns:a16="http://schemas.microsoft.com/office/drawing/2014/main" id="{99C5E8BC-DF2C-497F-AB54-C3361A290B01}"/>
              </a:ext>
            </a:extLst>
          </p:cNvPr>
          <p:cNvSpPr txBox="1"/>
          <p:nvPr/>
        </p:nvSpPr>
        <p:spPr>
          <a:xfrm>
            <a:off x="838200" y="5157324"/>
            <a:ext cx="10515600" cy="1294970"/>
          </a:xfrm>
          <a:prstGeom prst="rect">
            <a:avLst/>
          </a:prstGeom>
          <a:noFill/>
        </p:spPr>
        <p:txBody>
          <a:bodyPr wrap="square">
            <a:spAutoFit/>
          </a:bodyPr>
          <a:lstStyle/>
          <a:p>
            <a:pPr indent="304800" algn="just">
              <a:lnSpc>
                <a:spcPct val="150000"/>
              </a:lnSpc>
            </a:pP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   </a:t>
            </a:r>
            <a:r>
              <a:rPr lang="zh-CN" altLang="zh-CN" b="1" kern="100" dirty="0">
                <a:latin typeface="Times New Roman" panose="02020603050405020304" pitchFamily="18" charset="0"/>
                <a:ea typeface="等线 Light" panose="02010600030101010101" pitchFamily="2" charset="-122"/>
                <a:cs typeface="Times New Roman" panose="02020603050405020304" pitchFamily="18" charset="0"/>
              </a:rPr>
              <a:t>网络架构：</a:t>
            </a: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SfSNet</a:t>
            </a:r>
            <a:r>
              <a:rPr lang="zh-CN" altLang="zh-CN" b="1" kern="100" dirty="0">
                <a:latin typeface="Times New Roman" panose="02020603050405020304" pitchFamily="18" charset="0"/>
                <a:ea typeface="等线 Light" panose="02010600030101010101" pitchFamily="2" charset="-122"/>
                <a:cs typeface="Times New Roman" panose="02020603050405020304" pitchFamily="18" charset="0"/>
              </a:rPr>
              <a:t>由一个新的分解架构组成，使用残差块来产生法向和反照率（</a:t>
            </a: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albedo</a:t>
            </a:r>
            <a:r>
              <a:rPr lang="zh-CN" altLang="zh-CN" b="1" kern="100" dirty="0">
                <a:latin typeface="Times New Roman" panose="02020603050405020304" pitchFamily="18" charset="0"/>
                <a:ea typeface="等线 Light" panose="02010600030101010101" pitchFamily="2" charset="-122"/>
                <a:cs typeface="Times New Roman" panose="02020603050405020304" pitchFamily="18" charset="0"/>
              </a:rPr>
              <a:t>）特征。受物理渲染模型的启发，它们与图像特征一起被进一步利用来估计光照。</a:t>
            </a: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f</a:t>
            </a:r>
            <a:r>
              <a:rPr lang="zh-CN" altLang="zh-CN" b="1" kern="100" dirty="0">
                <a:latin typeface="Times New Roman" panose="02020603050405020304" pitchFamily="18" charset="0"/>
                <a:ea typeface="等线 Light" panose="02010600030101010101" pitchFamily="2" charset="-122"/>
                <a:cs typeface="Times New Roman" panose="02020603050405020304" pitchFamily="18" charset="0"/>
              </a:rPr>
              <a:t>结合法向和光照来产生阴影。</a:t>
            </a: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a:t>
            </a:r>
            <a:r>
              <a:rPr lang="zh-CN" altLang="zh-CN" b="1" kern="100" dirty="0">
                <a:latin typeface="Times New Roman" panose="02020603050405020304" pitchFamily="18" charset="0"/>
                <a:ea typeface="等线 Light" panose="02010600030101010101" pitchFamily="2" charset="-122"/>
                <a:cs typeface="Times New Roman" panose="02020603050405020304" pitchFamily="18" charset="0"/>
              </a:rPr>
              <a:t>彩色观看效果最佳</a:t>
            </a:r>
            <a:r>
              <a:rPr lang="en-US" altLang="zh-CN" b="1" kern="100" dirty="0">
                <a:latin typeface="Times New Roman" panose="02020603050405020304" pitchFamily="18" charset="0"/>
                <a:ea typeface="等线 Light" panose="02010600030101010101" pitchFamily="2" charset="-122"/>
                <a:cs typeface="Times New Roman" panose="02020603050405020304" pitchFamily="18" charset="0"/>
              </a:rPr>
              <a:t>)</a:t>
            </a:r>
            <a:endParaRPr lang="zh-CN" altLang="zh-CN" b="1" kern="100" dirty="0">
              <a:latin typeface="Times New Roman" panose="02020603050405020304" pitchFamily="18" charset="0"/>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2801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14166-F369-426B-B7FE-52970DE3C220}"/>
              </a:ext>
            </a:extLst>
          </p:cNvPr>
          <p:cNvSpPr>
            <a:spLocks noGrp="1"/>
          </p:cNvSpPr>
          <p:nvPr>
            <p:ph type="title"/>
          </p:nvPr>
        </p:nvSpPr>
        <p:spPr/>
        <p:txBody>
          <a:bodyPr/>
          <a:lstStyle/>
          <a:p>
            <a:r>
              <a:rPr lang="zh-CN" altLang="en-US" dirty="0"/>
              <a:t>球谐函数的使用</a:t>
            </a:r>
          </a:p>
        </p:txBody>
      </p:sp>
      <p:sp>
        <p:nvSpPr>
          <p:cNvPr id="4" name="文本框 3">
            <a:extLst>
              <a:ext uri="{FF2B5EF4-FFF2-40B4-BE49-F238E27FC236}">
                <a16:creationId xmlns:a16="http://schemas.microsoft.com/office/drawing/2014/main" id="{0D8B30A5-A46A-4553-B844-C66A457C5B70}"/>
              </a:ext>
            </a:extLst>
          </p:cNvPr>
          <p:cNvSpPr txBox="1"/>
          <p:nvPr/>
        </p:nvSpPr>
        <p:spPr>
          <a:xfrm>
            <a:off x="838200" y="1478530"/>
            <a:ext cx="10515600" cy="4458913"/>
          </a:xfrm>
          <a:prstGeom prst="rect">
            <a:avLst/>
          </a:prstGeom>
          <a:noFill/>
        </p:spPr>
        <p:txBody>
          <a:bodyPr wrap="square">
            <a:spAutoFit/>
          </a:bodyPr>
          <a:lstStyle/>
          <a:p>
            <a:pPr indent="720000" algn="just">
              <a:lnSpc>
                <a:spcPct val="150000"/>
              </a:lnSpc>
            </a:pP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光照是在球面坐标系中表示的，而球面调谐函数是球面坐标系中的一组正交基底函数，类似于小波分解，所有函数都能表示成这组函数的组合。用到的阶数越高，越能表示高频的信息。</a:t>
            </a:r>
            <a:endParaRPr lang="en-US" altLang="zh-CN" sz="2400" kern="100" dirty="0">
              <a:latin typeface="华文中宋" panose="02010600040101010101" pitchFamily="2" charset="-122"/>
              <a:ea typeface="华文中宋" panose="02010600040101010101" pitchFamily="2" charset="-122"/>
              <a:cs typeface="Times New Roman" panose="02020603050405020304" pitchFamily="18" charset="0"/>
            </a:endParaRPr>
          </a:p>
          <a:p>
            <a:pPr indent="720000" algn="just">
              <a:lnSpc>
                <a:spcPct val="150000"/>
              </a:lnSpc>
            </a:pP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只用第</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0</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阶就只能表示全局光照，加上第</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1</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阶的函数就能表示点光源，可以这么理解，当用到所有阶的函数时，就是刚刚看到的理想的光照了。实际中一般用到第</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2</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阶就行了，总共是</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1+3+5=91+3+5=9</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个函数，有</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9</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个系数，</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RGB</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三个通道分别表示就是</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3</a:t>
            </a:r>
            <a:r>
              <a:rPr lang="zh-CN" altLang="zh-CN" sz="2400" kern="100" dirty="0">
                <a:effectLst/>
                <a:latin typeface="华文中宋" panose="02010600040101010101" pitchFamily="2" charset="-122"/>
                <a:ea typeface="华文中宋" panose="02010600040101010101" pitchFamily="2" charset="-122"/>
                <a:cs typeface="MS Gothic" panose="020B0609070205080204" pitchFamily="49" charset="-128"/>
              </a:rPr>
              <a:t>∗</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9=273</a:t>
            </a:r>
            <a:r>
              <a:rPr lang="zh-CN" altLang="zh-CN" sz="2400" kern="100" dirty="0">
                <a:effectLst/>
                <a:latin typeface="华文中宋" panose="02010600040101010101" pitchFamily="2" charset="-122"/>
                <a:ea typeface="华文中宋" panose="02010600040101010101" pitchFamily="2" charset="-122"/>
                <a:cs typeface="MS Gothic" panose="020B0609070205080204" pitchFamily="49" charset="-128"/>
              </a:rPr>
              <a:t>∗</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9=27</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个光照系数了。</a:t>
            </a:r>
            <a:endPar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endParaRPr>
          </a:p>
          <a:p>
            <a:pPr indent="720000" algn="just">
              <a:lnSpc>
                <a:spcPct val="150000"/>
              </a:lnSpc>
            </a:pPr>
            <a:r>
              <a:rPr lang="zh-CN" altLang="en-US" sz="2400" kern="100" dirty="0">
                <a:latin typeface="华文中宋" panose="02010600040101010101" pitchFamily="2" charset="-122"/>
                <a:ea typeface="华文中宋" panose="02010600040101010101" pitchFamily="2" charset="-122"/>
                <a:cs typeface="Times New Roman" panose="02020603050405020304" pitchFamily="18" charset="0"/>
              </a:rPr>
              <a:t>详见</a:t>
            </a:r>
            <a:r>
              <a:rPr lang="en-US" altLang="zh-CN" sz="2400" kern="100" dirty="0">
                <a:latin typeface="华文中宋" panose="02010600040101010101" pitchFamily="2" charset="-122"/>
                <a:ea typeface="华文中宋" panose="02010600040101010101" pitchFamily="2" charset="-122"/>
                <a:cs typeface="Times New Roman" panose="02020603050405020304" pitchFamily="18" charset="0"/>
              </a:rPr>
              <a:t>About</a:t>
            </a:r>
            <a:r>
              <a:rPr lang="zh-CN" altLang="en-US" sz="2400" kern="100" dirty="0">
                <a:latin typeface="华文中宋" panose="02010600040101010101" pitchFamily="2" charset="-122"/>
                <a:ea typeface="华文中宋" panose="02010600040101010101" pitchFamily="2" charset="-122"/>
                <a:cs typeface="Times New Roman" panose="02020603050405020304" pitchFamily="18" charset="0"/>
              </a:rPr>
              <a:t>。</a:t>
            </a:r>
            <a:endPar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2464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4AA05-356D-4FDF-884C-076C7D62694D}"/>
              </a:ext>
            </a:extLst>
          </p:cNvPr>
          <p:cNvSpPr txBox="1"/>
          <p:nvPr/>
        </p:nvSpPr>
        <p:spPr>
          <a:xfrm>
            <a:off x="786581" y="1063352"/>
            <a:ext cx="10618838" cy="4731295"/>
          </a:xfrm>
          <a:prstGeom prst="rect">
            <a:avLst/>
          </a:prstGeom>
          <a:noFill/>
        </p:spPr>
        <p:txBody>
          <a:bodyPr wrap="square">
            <a:spAutoFit/>
          </a:bodyPr>
          <a:lstStyle/>
          <a:p>
            <a:pPr indent="306070" algn="just">
              <a:lnSpc>
                <a:spcPct val="115000"/>
              </a:lnSpc>
            </a:pPr>
            <a:r>
              <a:rPr lang="zh-CN" altLang="zh-CN" sz="2400" b="1" kern="100" dirty="0">
                <a:solidFill>
                  <a:srgbClr val="FF0000"/>
                </a:solidFill>
                <a:effectLst/>
                <a:latin typeface="华文中宋" panose="02010600040101010101" pitchFamily="2" charset="-122"/>
                <a:ea typeface="华文中宋" panose="02010600040101010101" pitchFamily="2" charset="-122"/>
                <a:cs typeface="Times New Roman" panose="02020603050405020304" pitchFamily="18" charset="0"/>
              </a:rPr>
              <a:t>问题</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：输入只有一张图像，输出也是图像，而要从中分解出三方面的信息，形状，光照，反照率，</a:t>
            </a:r>
            <a:r>
              <a:rPr lang="zh-CN" altLang="zh-CN" sz="2400" u="wavy" kern="100" dirty="0">
                <a:effectLst/>
                <a:uFill>
                  <a:solidFill>
                    <a:srgbClr val="FF0000"/>
                  </a:solidFill>
                </a:uFill>
                <a:latin typeface="华文中宋" panose="02010600040101010101" pitchFamily="2" charset="-122"/>
                <a:ea typeface="华文中宋" panose="02010600040101010101" pitchFamily="2" charset="-122"/>
                <a:cs typeface="Times New Roman" panose="02020603050405020304" pitchFamily="18" charset="0"/>
              </a:rPr>
              <a:t>这个问题的解肯定不是唯一的</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。例如对任何图像，我们都可以认为它的形状就是一个平面，反照率就是图像本身，光照是一个全局关照，那最后的重建图像就能确保和原始图像一模一样，但是肯定这不是我们想要的。</a:t>
            </a:r>
            <a:endPar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endParaRPr>
          </a:p>
          <a:p>
            <a:pPr indent="306070" algn="just">
              <a:lnSpc>
                <a:spcPct val="115000"/>
              </a:lnSpc>
            </a:pPr>
            <a:r>
              <a:rPr lang="zh-CN" altLang="zh-CN" sz="2400" b="1" kern="100" dirty="0">
                <a:solidFill>
                  <a:srgbClr val="FF0000"/>
                </a:solidFill>
                <a:effectLst/>
                <a:latin typeface="华文中宋" panose="02010600040101010101" pitchFamily="2" charset="-122"/>
                <a:ea typeface="华文中宋" panose="02010600040101010101" pitchFamily="2" charset="-122"/>
                <a:cs typeface="Times New Roman" panose="02020603050405020304" pitchFamily="18" charset="0"/>
              </a:rPr>
              <a:t>解决</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：①在有标签的合成数据上训练一个简单的</a:t>
            </a:r>
            <a:r>
              <a:rPr lang="zh-CN" altLang="zh-CN" sz="2400" b="1" kern="100" dirty="0">
                <a:effectLst/>
                <a:latin typeface="华文中宋" panose="02010600040101010101" pitchFamily="2" charset="-122"/>
                <a:ea typeface="华文中宋" panose="02010600040101010101" pitchFamily="2" charset="-122"/>
                <a:cs typeface="Times New Roman" panose="02020603050405020304" pitchFamily="18" charset="0"/>
              </a:rPr>
              <a:t>基于跳跃连接的</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编码</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解码网络</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	   </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②将此网络应用于真实数据，以获得</a:t>
            </a:r>
            <a:r>
              <a:rPr lang="zh-CN" altLang="zh-CN" sz="2400" u="wavy" kern="100" dirty="0">
                <a:effectLst/>
                <a:uFill>
                  <a:solidFill>
                    <a:srgbClr val="FF0000"/>
                  </a:solidFill>
                </a:uFill>
                <a:latin typeface="华文中宋" panose="02010600040101010101" pitchFamily="2" charset="-122"/>
                <a:ea typeface="华文中宋" panose="02010600040101010101" pitchFamily="2" charset="-122"/>
                <a:cs typeface="Times New Roman" panose="02020603050405020304" pitchFamily="18" charset="0"/>
              </a:rPr>
              <a:t>法向，反照率和照明估计</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。这些元素在下一阶段用作</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伪监督</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endParaRPr>
          </a:p>
          <a:p>
            <a:pPr indent="306070" algn="just">
              <a:lnSpc>
                <a:spcPct val="115000"/>
              </a:lnSpc>
            </a:pPr>
            <a:r>
              <a:rPr lang="en-US" altLang="zh-CN" sz="2400" kern="100" dirty="0">
                <a:latin typeface="华文中宋" panose="02010600040101010101" pitchFamily="2" charset="-122"/>
                <a:ea typeface="华文中宋" panose="02010600040101010101" pitchFamily="2" charset="-122"/>
                <a:cs typeface="Times New Roman" panose="02020603050405020304" pitchFamily="18" charset="0"/>
              </a:rPr>
              <a:t>	   </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③用带有</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GT</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标签的合成数据和带有</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伪监督</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标签的真实数据训练</a:t>
            </a:r>
            <a:r>
              <a:rPr lang="en-US"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SfSNet</a:t>
            </a:r>
            <a:r>
              <a:rPr lang="zh-CN" altLang="zh-CN" sz="2400" kern="100" dirty="0">
                <a:effectLst/>
                <a:latin typeface="华文中宋" panose="02010600040101010101" pitchFamily="2" charset="-122"/>
                <a:ea typeface="华文中宋" panose="02010600040101010101" pitchFamily="2" charset="-122"/>
                <a:cs typeface="Times New Roman" panose="02020603050405020304" pitchFamily="18" charset="0"/>
              </a:rPr>
              <a:t>。损失除了法向，反照率和光照的监督损失，还有重建损失，旨在最小化原始图像和重建图像之间的误差。</a:t>
            </a:r>
          </a:p>
        </p:txBody>
      </p:sp>
    </p:spTree>
    <p:extLst>
      <p:ext uri="{BB962C8B-B14F-4D97-AF65-F5344CB8AC3E}">
        <p14:creationId xmlns:p14="http://schemas.microsoft.com/office/powerpoint/2010/main" val="2821706086"/>
      </p:ext>
    </p:extLst>
  </p:cSld>
  <p:clrMapOvr>
    <a:masterClrMapping/>
  </p:clrMapOvr>
</p:sld>
</file>

<file path=ppt/theme/theme1.xml><?xml version="1.0" encoding="utf-8"?>
<a:theme xmlns:a="http://schemas.openxmlformats.org/drawingml/2006/main" name="yc专属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c专属模板.pptx" id="{69506D3A-9B73-4171-9F99-F70EB7FAEB23}" vid="{E8BF131F-F3AA-41D7-834C-CF0AD18FC8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yc专属模板</Template>
  <TotalTime>308</TotalTime>
  <Words>630</Words>
  <Application>Microsoft Office PowerPoint</Application>
  <PresentationFormat>宽屏</PresentationFormat>
  <Paragraphs>32</Paragraphs>
  <Slides>10</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等线 Light</vt:lpstr>
      <vt:lpstr>华文中宋</vt:lpstr>
      <vt:lpstr>宋体</vt:lpstr>
      <vt:lpstr>Arial</vt:lpstr>
      <vt:lpstr>Times New Roman</vt:lpstr>
      <vt:lpstr>yc专属模板</vt:lpstr>
      <vt:lpstr>关于工件反光问题的探讨</vt:lpstr>
      <vt:lpstr>1.将反光问题转换为遮挡问题 反光问题深度信息缺失将深度信息缺失理解成遮挡，遮挡就是unseen 参考论文：Latent Fusion等。 2.直接面对光照 参考论文：Render Net, SfSNet</vt:lpstr>
      <vt:lpstr>1.将反光问题转换为遮挡问题</vt:lpstr>
      <vt:lpstr>Modeling&amp;Rendering</vt:lpstr>
      <vt:lpstr>Space carving</vt:lpstr>
      <vt:lpstr>2.直接面对光照强度</vt:lpstr>
      <vt:lpstr>2.直接面对光照强度</vt:lpstr>
      <vt:lpstr>球谐函数的使用</vt:lpstr>
      <vt:lpstr>PowerPoint 演示文稿</vt:lpstr>
      <vt:lpstr>想法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侯 卿</dc:creator>
  <cp:lastModifiedBy>侯 卿</cp:lastModifiedBy>
  <cp:revision>23</cp:revision>
  <dcterms:created xsi:type="dcterms:W3CDTF">2020-06-16T08:24:36Z</dcterms:created>
  <dcterms:modified xsi:type="dcterms:W3CDTF">2020-08-09T08:16:07Z</dcterms:modified>
</cp:coreProperties>
</file>