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70" r:id="rId5"/>
    <p:sldId id="263" r:id="rId6"/>
    <p:sldId id="258" r:id="rId7"/>
    <p:sldId id="264" r:id="rId8"/>
    <p:sldId id="265" r:id="rId9"/>
    <p:sldId id="266" r:id="rId10"/>
    <p:sldId id="268" r:id="rId11"/>
    <p:sldId id="260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by" initials="R" lastIdx="1" clrIdx="0">
    <p:extLst>
      <p:ext uri="{19B8F6BF-5375-455C-9EA6-DF929625EA0E}">
        <p15:presenceInfo xmlns:p15="http://schemas.microsoft.com/office/powerpoint/2012/main" userId="Robb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4" autoAdjust="0"/>
  </p:normalViewPr>
  <p:slideViewPr>
    <p:cSldViewPr snapToGrid="0">
      <p:cViewPr>
        <p:scale>
          <a:sx n="75" d="100"/>
          <a:sy n="75" d="100"/>
        </p:scale>
        <p:origin x="516" y="-150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33BF-86A3-464D-A08E-A044D38B1AA8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47CC-B70A-43A2-916A-FD19522D0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1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u011021773/article/details/79562293" TargetMode="External"/><Relationship Id="rId3" Type="http://schemas.openxmlformats.org/officeDocument/2006/relationships/hyperlink" Target="https://blog.csdn.net/u014709760/article/details/88029841" TargetMode="External"/><Relationship Id="rId7" Type="http://schemas.openxmlformats.org/officeDocument/2006/relationships/hyperlink" Target="https://www.cnblogs.com/weizc/articles/5257496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csdn.net/qq_18343569/article/details/48158915" TargetMode="External"/><Relationship Id="rId5" Type="http://schemas.openxmlformats.org/officeDocument/2006/relationships/hyperlink" Target="https://blog.csdn.net/liujiabin076/article/details/70810743" TargetMode="External"/><Relationship Id="rId10" Type="http://schemas.openxmlformats.org/officeDocument/2006/relationships/hyperlink" Target="https://blog.csdn.net/amusi1994/article/details/81091145" TargetMode="External"/><Relationship Id="rId4" Type="http://schemas.openxmlformats.org/officeDocument/2006/relationships/hyperlink" Target="https://blog.csdn.net/KYJL888/article/details/81319422" TargetMode="External"/><Relationship Id="rId9" Type="http://schemas.openxmlformats.org/officeDocument/2006/relationships/hyperlink" Target="https://blog.csdn.net/ybdesire/article/details/8031492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6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其中是关键点的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坐标，是的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投影，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是透视投影功能。参数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EPnP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[21]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基于四个关键点初始化，其协方差矩阵具有最小的轨迹。然后，我们使用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LevenbergMarquardt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算法求解（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中，作者还通过最小化近似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Sampson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误差来考虑特征不确定性。在我们的方法中，我们直接最小化重投影错误。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因此，应该在我们的方法中在对象表面上选择关键点。 同时，这些关键点应该在对象上展开，以使</a:t>
            </a:r>
            <a:r>
              <a:rPr lang="en-US" altLang="zh-CN" dirty="0"/>
              <a:t>PnP</a:t>
            </a:r>
            <a:r>
              <a:rPr lang="zh-CN" altLang="en-US" dirty="0"/>
              <a:t>算法更加稳定。 考虑到这两个要求，我们使用最远点采样（</a:t>
            </a:r>
            <a:r>
              <a:rPr lang="en-US" altLang="zh-CN" dirty="0"/>
              <a:t>FPS</a:t>
            </a:r>
            <a:r>
              <a:rPr lang="zh-CN" altLang="en-US" dirty="0"/>
              <a:t>）算法选择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 err="1" smtClean="0"/>
              <a:t>keypoints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首先，我们通过添加对象中心来初始化关键点集。</a:t>
            </a:r>
          </a:p>
          <a:p>
            <a:r>
              <a:rPr lang="zh-CN" altLang="en-US" dirty="0"/>
              <a:t>然后，我们在物体表面上重复找到一个距离当前关键点集最远的点，并将其添加到集合中，直到集合的大小达到</a:t>
            </a:r>
            <a:r>
              <a:rPr lang="en-US" altLang="zh-CN" dirty="0"/>
              <a:t>K.</a:t>
            </a:r>
            <a:r>
              <a:rPr lang="zh-CN" altLang="en-US" dirty="0"/>
              <a:t>第</a:t>
            </a:r>
            <a:r>
              <a:rPr lang="en-US" altLang="zh-CN" dirty="0"/>
              <a:t>5.3</a:t>
            </a:r>
            <a:r>
              <a:rPr lang="zh-CN" altLang="en-US" dirty="0"/>
              <a:t>节中的实证结果表明该策略产生的结果比 使用边界框角落。 我们还使用不同数量的关键点来比较结果。 考虑到准确性和效率，我们根据实验结果建议</a:t>
            </a:r>
            <a:r>
              <a:rPr lang="en-US" altLang="zh-CN" dirty="0"/>
              <a:t>K = 8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Step1 consider the previously predicted pose as an </a:t>
            </a:r>
            <a:r>
              <a:rPr lang="en-US" altLang="zh-CN" dirty="0">
                <a:solidFill>
                  <a:srgbClr val="FF0000"/>
                </a:solidFill>
              </a:rPr>
              <a:t>estimate of canonical frame </a:t>
            </a:r>
            <a:r>
              <a:rPr lang="en-US" altLang="zh-CN" dirty="0"/>
              <a:t>of the target object and transform the input point cloud into this frame</a:t>
            </a:r>
          </a:p>
          <a:p>
            <a:endParaRPr lang="en-US" altLang="zh-CN" dirty="0"/>
          </a:p>
          <a:p>
            <a:r>
              <a:rPr lang="en-US" altLang="zh-CN" dirty="0"/>
              <a:t>Step2 feed the transformed point cloud back into the network and predict a  residual pose base on the previously estimated pose.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7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PnP 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问题解决了已知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世界参考系下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地图点以及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相机参考系下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投影点位置时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3D-2D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相机位姿估计问题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3"/>
              </a:rPr>
              <a:t>https://blog.csdn.net/u014709760/article/details/88029841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https://blog.csdn.net/KYJL888/article/details/81319422</a:t>
            </a:r>
            <a:endParaRPr lang="en-US" altLang="zh-CN" dirty="0"/>
          </a:p>
          <a:p>
            <a:r>
              <a:rPr lang="en-US" altLang="zh-CN" dirty="0"/>
              <a:t>ICP (Iterative Closest Point)</a:t>
            </a:r>
            <a:r>
              <a:rPr lang="zh-CN" altLang="en-US" dirty="0"/>
              <a:t>迭代最近点算法：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是一种点集对点集配准方法。计算如何平移旋转使两个点云重叠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如下图所示，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（红色点云）和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（蓝色点云）是两个点集，该算法就是计算怎么把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平移旋转，使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尽量重叠。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算法优点：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可以获得非常精确的配准效果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不必对处理的点集进行分割和特征提取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在较好的初值情况下，可以得到很好的算法收敛性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算法的不足之处：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在搜索对应点的过程中，计算量非常大，这是传统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算法的瓶颈</a:t>
            </a: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算法中寻找对应点时，认为欧氏距离最近的点就是对应点。这种假设有不合理之处，会产生一定数量的错误对应点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针对标准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算法的不足之处，许多研究者提出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算法的各种改进版本，主要涉及如下所示的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个方面。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https://www.cnblogs.com/21207-iHome/p/6038853.html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RANSAC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Sample Consensus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）随机样本一致性  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hlinkClick r:id="rId5"/>
              </a:rPr>
              <a:t>https://blog.csdn.net/liujiabin076/article/details/70810743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https://blog.csdn.net/qq_18343569/article/details/48158915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https://www.cnblogs.com/weizc/articles/5257496.html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https://blog.csdn.net/u011021773/article/details/79562293</a:t>
            </a:r>
            <a:endParaRPr lang="en-US" altLang="zh-CN" dirty="0"/>
          </a:p>
          <a:p>
            <a:r>
              <a:rPr lang="en-US" altLang="zh-CN" dirty="0"/>
              <a:t>1x1</a:t>
            </a:r>
            <a:r>
              <a:rPr lang="zh-CN" altLang="en-US" dirty="0"/>
              <a:t>卷积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https://blog.csdn.net/ybdesire/article/details/80314925</a:t>
            </a:r>
            <a:endParaRPr lang="en-US" altLang="zh-CN" dirty="0"/>
          </a:p>
          <a:p>
            <a:r>
              <a:rPr lang="en-US" altLang="zh-CN" dirty="0">
                <a:hlinkClick r:id="rId10"/>
              </a:rPr>
              <a:t>https://blog.csdn.net/amusi1994/article/details/81091145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3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整体方法：输入图像，经过系统直接输出位姿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基于模板匹配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对杂乱的环境和外观变化很敏感。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回归 </a:t>
            </a:r>
            <a:r>
              <a:rPr lang="en-US" altLang="zh-CN" dirty="0" err="1"/>
              <a:t>PoseNet</a:t>
            </a:r>
            <a:r>
              <a:rPr lang="zh-CN" altLang="en-US" dirty="0"/>
              <a:t>、</a:t>
            </a:r>
            <a:r>
              <a:rPr lang="en-US" altLang="zh-CN" dirty="0" err="1"/>
              <a:t>PoseCNN</a:t>
            </a:r>
            <a:r>
              <a:rPr lang="en-US" altLang="zh-CN" dirty="0"/>
              <a:t>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旋转空间的非线性使得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不太通用化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基于关键点方法：先使用</a:t>
            </a:r>
            <a:r>
              <a:rPr lang="en-US" altLang="zh-CN" dirty="0"/>
              <a:t>CNN</a:t>
            </a:r>
            <a:r>
              <a:rPr lang="zh-CN" altLang="en-US" dirty="0"/>
              <a:t>回归</a:t>
            </a:r>
            <a:r>
              <a:rPr lang="en-US" altLang="zh-CN" dirty="0"/>
              <a:t>2D</a:t>
            </a:r>
            <a:r>
              <a:rPr lang="zh-CN" altLang="en-US" dirty="0"/>
              <a:t>关键点，再使用</a:t>
            </a:r>
            <a:r>
              <a:rPr lang="en-US" altLang="zh-CN" dirty="0"/>
              <a:t>PnP</a:t>
            </a:r>
            <a:r>
              <a:rPr lang="zh-CN" altLang="en-US" dirty="0"/>
              <a:t>估计</a:t>
            </a:r>
            <a:r>
              <a:rPr lang="en-US" altLang="zh-CN" dirty="0"/>
              <a:t>6D</a:t>
            </a:r>
            <a:r>
              <a:rPr lang="zh-CN" altLang="en-US" dirty="0"/>
              <a:t>位姿</a:t>
            </a:r>
            <a:r>
              <a:rPr lang="en-US" altLang="zh-CN" dirty="0"/>
              <a:t>  </a:t>
            </a:r>
            <a:r>
              <a:rPr lang="zh-CN" altLang="en-US" dirty="0"/>
              <a:t>遮挡和截断对象，采用两阶段进行估计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基于不变性特征提取关键点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提取关键点（基于</a:t>
            </a:r>
            <a:r>
              <a:rPr lang="en-US" altLang="zh-CN" dirty="0"/>
              <a:t>YOLO</a:t>
            </a:r>
            <a:r>
              <a:rPr lang="zh-CN" altLang="en-US" dirty="0"/>
              <a:t>提取关键点）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基于密集方法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基于每个像素或者图像块对每个像素的</a:t>
            </a:r>
            <a:r>
              <a:rPr lang="en-US" altLang="zh-CN" dirty="0"/>
              <a:t>3D</a:t>
            </a:r>
            <a:r>
              <a:rPr lang="zh-CN" altLang="en-US" dirty="0"/>
              <a:t>位置进行预测，使用几何约束产生</a:t>
            </a:r>
            <a:r>
              <a:rPr lang="en-US" altLang="zh-CN" dirty="0"/>
              <a:t>2D-3D</a:t>
            </a:r>
            <a:r>
              <a:rPr lang="zh-CN" altLang="en-US" dirty="0"/>
              <a:t>的对应约束，使用</a:t>
            </a:r>
            <a:r>
              <a:rPr lang="en-US" altLang="zh-CN" dirty="0" err="1"/>
              <a:t>hough</a:t>
            </a:r>
            <a:r>
              <a:rPr lang="zh-CN" altLang="en-US" dirty="0"/>
              <a:t>投票方法对结果进行投票   （一般需要</a:t>
            </a:r>
            <a:r>
              <a:rPr lang="en-US" altLang="zh-CN" dirty="0"/>
              <a:t>RDB-D</a:t>
            </a:r>
            <a:r>
              <a:rPr lang="zh-CN" altLang="en-US" dirty="0"/>
              <a:t>数据）</a:t>
            </a:r>
            <a:endParaRPr lang="en-US" altLang="zh-CN" dirty="0"/>
          </a:p>
          <a:p>
            <a:r>
              <a:rPr lang="zh-CN" altLang="en-US" dirty="0"/>
              <a:t>与关键点相比密集的</a:t>
            </a:r>
            <a:r>
              <a:rPr lang="en-US" altLang="zh-CN" dirty="0"/>
              <a:t>2D-3D</a:t>
            </a:r>
            <a:r>
              <a:rPr lang="zh-CN" altLang="en-US" dirty="0"/>
              <a:t>对应使得对于遮挡情况更加鲁棒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3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整体方法：输入图像，经过系统直接输出位姿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基于模板匹配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对杂乱的环境和外观变化很敏感。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回归 </a:t>
            </a:r>
            <a:r>
              <a:rPr lang="en-US" altLang="zh-CN" dirty="0" err="1"/>
              <a:t>PoseNet</a:t>
            </a:r>
            <a:r>
              <a:rPr lang="zh-CN" altLang="en-US" dirty="0"/>
              <a:t>、</a:t>
            </a:r>
            <a:r>
              <a:rPr lang="en-US" altLang="zh-CN" dirty="0" err="1"/>
              <a:t>PoseCNN</a:t>
            </a:r>
            <a:r>
              <a:rPr lang="en-US" altLang="zh-CN" dirty="0"/>
              <a:t>   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旋转空间的非线性使得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不太通用化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r>
              <a:rPr lang="zh-CN" altLang="en-US" dirty="0"/>
              <a:t>基于关键点方法：先使用</a:t>
            </a:r>
            <a:r>
              <a:rPr lang="en-US" altLang="zh-CN" dirty="0"/>
              <a:t>CNN</a:t>
            </a:r>
            <a:r>
              <a:rPr lang="zh-CN" altLang="en-US" dirty="0"/>
              <a:t>回归</a:t>
            </a:r>
            <a:r>
              <a:rPr lang="en-US" altLang="zh-CN" dirty="0"/>
              <a:t>2D</a:t>
            </a:r>
            <a:r>
              <a:rPr lang="zh-CN" altLang="en-US" dirty="0"/>
              <a:t>关键点，再使用</a:t>
            </a:r>
            <a:r>
              <a:rPr lang="en-US" altLang="zh-CN" dirty="0"/>
              <a:t>PnP</a:t>
            </a:r>
            <a:r>
              <a:rPr lang="zh-CN" altLang="en-US" dirty="0"/>
              <a:t>估计</a:t>
            </a:r>
            <a:r>
              <a:rPr lang="en-US" altLang="zh-CN" dirty="0"/>
              <a:t>6D</a:t>
            </a:r>
            <a:r>
              <a:rPr lang="zh-CN" altLang="en-US" dirty="0"/>
              <a:t>位姿</a:t>
            </a:r>
            <a:r>
              <a:rPr lang="en-US" altLang="zh-CN" dirty="0"/>
              <a:t>  </a:t>
            </a:r>
            <a:r>
              <a:rPr lang="zh-CN" altLang="en-US" dirty="0"/>
              <a:t>遮挡和截断对象，采用两阶段进行估计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基于不变性特征提取关键点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提取关键点（基于</a:t>
            </a:r>
            <a:r>
              <a:rPr lang="en-US" altLang="zh-CN" dirty="0"/>
              <a:t>YOLO</a:t>
            </a:r>
            <a:r>
              <a:rPr lang="zh-CN" altLang="en-US" dirty="0"/>
              <a:t>提取关键点）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基于密集方法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基于每个像素或者图像块对每个像素的</a:t>
            </a:r>
            <a:r>
              <a:rPr lang="en-US" altLang="zh-CN" dirty="0"/>
              <a:t>3D</a:t>
            </a:r>
            <a:r>
              <a:rPr lang="zh-CN" altLang="en-US" dirty="0"/>
              <a:t>位置进行预测，使用几何约束产生</a:t>
            </a:r>
            <a:r>
              <a:rPr lang="en-US" altLang="zh-CN" dirty="0"/>
              <a:t>2D-3D</a:t>
            </a:r>
            <a:r>
              <a:rPr lang="zh-CN" altLang="en-US" dirty="0"/>
              <a:t>的对应约束，使用</a:t>
            </a:r>
            <a:r>
              <a:rPr lang="en-US" altLang="zh-CN" dirty="0" err="1"/>
              <a:t>hough</a:t>
            </a:r>
            <a:r>
              <a:rPr lang="zh-CN" altLang="en-US" dirty="0"/>
              <a:t>投票方法对结果进行投票   （一般需要</a:t>
            </a:r>
            <a:r>
              <a:rPr lang="en-US" altLang="zh-CN" dirty="0"/>
              <a:t>RDB-D</a:t>
            </a:r>
            <a:r>
              <a:rPr lang="zh-CN" altLang="en-US" dirty="0"/>
              <a:t>数据）</a:t>
            </a:r>
            <a:endParaRPr lang="en-US" altLang="zh-CN" dirty="0"/>
          </a:p>
          <a:p>
            <a:r>
              <a:rPr lang="zh-CN" altLang="en-US" dirty="0"/>
              <a:t>与关键点相比密集的</a:t>
            </a:r>
            <a:r>
              <a:rPr lang="en-US" altLang="zh-CN" dirty="0"/>
              <a:t>2D-3D</a:t>
            </a:r>
            <a:r>
              <a:rPr lang="zh-CN" altLang="en-US" dirty="0"/>
              <a:t>对应使得对于遮挡情况更加鲁棒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4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6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en-US" altLang="zh-CN" dirty="0"/>
              <a:t> 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2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现以平面点集拟合直线为例进行说明。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已知点集（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，估计直线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kx+by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kx+b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算法思想，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步骤：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随机地从（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中选择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个点，得到一条直线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计算其它点到直线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的距离，确定距离小于阈值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TdTd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的点集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中点的个数大于阈值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Tn,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则该直线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L1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即为所求；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中点的个数小于阈值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Tn,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选择新的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个点，重复上述过程；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经过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次重复后，选择具有最多点的个数的点集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，其对于的直线即为所求。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2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得到的假设表征图像中关键点的空间概率分布。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9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我们可以设想以下场景，设相机位于点</a:t>
            </a:r>
            <a:r>
              <a:rPr lang="en-US" altLang="zh-CN" dirty="0" err="1"/>
              <a:t>Oc</a:t>
            </a:r>
            <a:r>
              <a:rPr lang="zh-CN" altLang="en-US" dirty="0"/>
              <a:t>，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P3……</a:t>
            </a:r>
            <a:r>
              <a:rPr lang="zh-CN" altLang="en-US" dirty="0"/>
              <a:t>为特征点。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 = 1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当只有一个特征点</a:t>
            </a:r>
            <a:r>
              <a:rPr lang="en-US" altLang="zh-CN" dirty="0"/>
              <a:t>P1</a:t>
            </a:r>
            <a:r>
              <a:rPr lang="zh-CN" altLang="en-US" dirty="0"/>
              <a:t>，我们假设它就在图像的正中央，那么显然向量</a:t>
            </a:r>
            <a:r>
              <a:rPr lang="en-US" altLang="zh-CN" dirty="0"/>
              <a:t>OcP1</a:t>
            </a:r>
            <a:r>
              <a:rPr lang="zh-CN" altLang="en-US" dirty="0"/>
              <a:t>就是相机坐标系中的</a:t>
            </a:r>
            <a:r>
              <a:rPr lang="en-US" altLang="zh-CN" dirty="0"/>
              <a:t>Z</a:t>
            </a:r>
            <a:r>
              <a:rPr lang="zh-CN" altLang="en-US" dirty="0"/>
              <a:t>轴，此时相机永远是面对</a:t>
            </a:r>
            <a:r>
              <a:rPr lang="en-US" altLang="zh-CN" dirty="0"/>
              <a:t>P1</a:t>
            </a:r>
            <a:r>
              <a:rPr lang="zh-CN" altLang="en-US" dirty="0"/>
              <a:t>，于是相机可能的位置就是在以</a:t>
            </a:r>
            <a:r>
              <a:rPr lang="en-US" altLang="zh-CN" dirty="0"/>
              <a:t>P1</a:t>
            </a:r>
            <a:r>
              <a:rPr lang="zh-CN" altLang="en-US" dirty="0"/>
              <a:t>为球心的球面上，此外球的半径也无法确定，于是有无数个解。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N = 2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现在多了一个约束条件，显然</a:t>
            </a:r>
            <a:r>
              <a:rPr lang="en-US" altLang="zh-CN" dirty="0"/>
              <a:t>OcP1P2</a:t>
            </a:r>
            <a:r>
              <a:rPr lang="zh-CN" altLang="en-US" dirty="0"/>
              <a:t>形成一个三角形，由于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两点位置确定，三角形的边</a:t>
            </a:r>
            <a:r>
              <a:rPr lang="en-US" altLang="zh-CN" dirty="0"/>
              <a:t>P1P2</a:t>
            </a:r>
            <a:r>
              <a:rPr lang="zh-CN" altLang="en-US" dirty="0"/>
              <a:t>确定。再加上向量</a:t>
            </a:r>
            <a:r>
              <a:rPr lang="en-US" altLang="zh-CN" dirty="0"/>
              <a:t>OcP1</a:t>
            </a:r>
            <a:r>
              <a:rPr lang="zh-CN" altLang="en-US" dirty="0"/>
              <a:t>和</a:t>
            </a:r>
            <a:r>
              <a:rPr lang="en-US" altLang="zh-CN" dirty="0"/>
              <a:t>OcP2</a:t>
            </a:r>
            <a:r>
              <a:rPr lang="zh-CN" altLang="en-US" dirty="0"/>
              <a:t>，从</a:t>
            </a:r>
            <a:r>
              <a:rPr lang="en-US" altLang="zh-CN" dirty="0" err="1"/>
              <a:t>Oc</a:t>
            </a:r>
            <a:r>
              <a:rPr lang="zh-CN" altLang="en-US" dirty="0"/>
              <a:t>点射向特征点的方向角也能确定。于是能够计算出</a:t>
            </a:r>
            <a:r>
              <a:rPr lang="en-US" altLang="zh-CN" dirty="0"/>
              <a:t>OcP1</a:t>
            </a:r>
            <a:r>
              <a:rPr lang="zh-CN" altLang="en-US" dirty="0"/>
              <a:t>的长度</a:t>
            </a:r>
            <a:r>
              <a:rPr lang="en-US" altLang="zh-CN" dirty="0"/>
              <a:t>=r1</a:t>
            </a:r>
            <a:r>
              <a:rPr lang="zh-CN" altLang="en-US" dirty="0"/>
              <a:t>，</a:t>
            </a:r>
            <a:r>
              <a:rPr lang="en-US" altLang="zh-CN" dirty="0"/>
              <a:t>OcP2</a:t>
            </a:r>
            <a:r>
              <a:rPr lang="zh-CN" altLang="en-US" dirty="0"/>
              <a:t>的长度</a:t>
            </a:r>
            <a:r>
              <a:rPr lang="en-US" altLang="zh-CN" dirty="0"/>
              <a:t>=r2</a:t>
            </a:r>
            <a:r>
              <a:rPr lang="zh-CN" altLang="en-US" dirty="0"/>
              <a:t>。于是这种情况下得到两个球：以</a:t>
            </a:r>
            <a:r>
              <a:rPr lang="en-US" altLang="zh-CN" dirty="0"/>
              <a:t>P1</a:t>
            </a:r>
            <a:r>
              <a:rPr lang="zh-CN" altLang="en-US" dirty="0"/>
              <a:t>为球心，半径为</a:t>
            </a:r>
            <a:r>
              <a:rPr lang="en-US" altLang="zh-CN" dirty="0"/>
              <a:t>r1</a:t>
            </a:r>
            <a:r>
              <a:rPr lang="zh-CN" altLang="en-US" dirty="0"/>
              <a:t>的球</a:t>
            </a:r>
            <a:r>
              <a:rPr lang="en-US" altLang="zh-CN" dirty="0"/>
              <a:t>A</a:t>
            </a:r>
            <a:r>
              <a:rPr lang="zh-CN" altLang="en-US" dirty="0"/>
              <a:t>；以</a:t>
            </a:r>
            <a:r>
              <a:rPr lang="en-US" altLang="zh-CN" dirty="0"/>
              <a:t>P2</a:t>
            </a:r>
            <a:r>
              <a:rPr lang="zh-CN" altLang="en-US" dirty="0"/>
              <a:t>为球心，半径为</a:t>
            </a:r>
            <a:r>
              <a:rPr lang="en-US" altLang="zh-CN" dirty="0"/>
              <a:t>r2</a:t>
            </a:r>
            <a:r>
              <a:rPr lang="zh-CN" altLang="en-US" dirty="0"/>
              <a:t>的球</a:t>
            </a:r>
            <a:r>
              <a:rPr lang="en-US" altLang="zh-CN" dirty="0"/>
              <a:t>B</a:t>
            </a:r>
            <a:r>
              <a:rPr lang="zh-CN" altLang="en-US" dirty="0"/>
              <a:t>。显然，相机位于球</a:t>
            </a:r>
            <a:r>
              <a:rPr lang="en-US" altLang="zh-CN" dirty="0"/>
              <a:t>A</a:t>
            </a:r>
            <a:r>
              <a:rPr lang="zh-CN" altLang="en-US" dirty="0"/>
              <a:t>，球</a:t>
            </a:r>
            <a:r>
              <a:rPr lang="en-US" altLang="zh-CN" dirty="0"/>
              <a:t>B</a:t>
            </a:r>
            <a:r>
              <a:rPr lang="zh-CN" altLang="en-US" dirty="0"/>
              <a:t>的相交处，依旧是无数个解。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N = 3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这次又多了一个以</a:t>
            </a:r>
            <a:r>
              <a:rPr lang="en-US" altLang="zh-CN" dirty="0"/>
              <a:t>P3</a:t>
            </a:r>
            <a:r>
              <a:rPr lang="zh-CN" altLang="en-US" dirty="0"/>
              <a:t>为球心的球</a:t>
            </a:r>
            <a:r>
              <a:rPr lang="en-US" altLang="zh-CN" dirty="0"/>
              <a:t>C</a:t>
            </a:r>
            <a:r>
              <a:rPr lang="zh-CN" altLang="en-US" dirty="0"/>
              <a:t>，相机这次位于</a:t>
            </a:r>
            <a:r>
              <a:rPr lang="en-US" altLang="zh-CN" dirty="0"/>
              <a:t>ABC</a:t>
            </a:r>
            <a:r>
              <a:rPr lang="zh-CN" altLang="en-US" dirty="0"/>
              <a:t>三个球面的相交处，终于不再是无数个解了，这次应该会有</a:t>
            </a:r>
            <a:r>
              <a:rPr lang="en-US" altLang="zh-CN" dirty="0"/>
              <a:t>4</a:t>
            </a:r>
            <a:r>
              <a:rPr lang="zh-CN" altLang="en-US" dirty="0"/>
              <a:t>个解，其中一个就是我们需要的真解</a:t>
            </a:r>
            <a:r>
              <a:rPr lang="en-US" altLang="zh-CN" dirty="0"/>
              <a:t>——</a:t>
            </a:r>
            <a:r>
              <a:rPr lang="zh-CN" altLang="en-US" dirty="0"/>
              <a:t>即相机真实的位姿。</a:t>
            </a:r>
            <a:endParaRPr lang="en-US" altLang="zh-CN" dirty="0"/>
          </a:p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N &gt; 3</a:t>
            </a:r>
            <a:r>
              <a:rPr lang="zh-CN" altLang="en-US" dirty="0"/>
              <a:t>时</a:t>
            </a:r>
            <a:r>
              <a:rPr lang="en-US" altLang="zh-CN" dirty="0"/>
              <a:t>N=3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求出</a:t>
            </a:r>
            <a:r>
              <a:rPr lang="en-US" altLang="zh-CN" dirty="0"/>
              <a:t>4</a:t>
            </a:r>
            <a:r>
              <a:rPr lang="zh-CN" altLang="en-US" dirty="0"/>
              <a:t>组解，好像再加一个点就能解决这个问题了，事实上也几乎如此。说几乎是因为还有其他一些特殊情况，这些特殊情况就不再讨论了。</a:t>
            </a:r>
            <a:r>
              <a:rPr lang="en-US" altLang="zh-CN" dirty="0"/>
              <a:t>N&gt;3</a:t>
            </a:r>
            <a:r>
              <a:rPr lang="zh-CN" altLang="en-US" dirty="0"/>
              <a:t>后，能够求出正解了，但为了一个正解就又要多加一个球</a:t>
            </a:r>
            <a:r>
              <a:rPr lang="en-US" altLang="zh-CN" dirty="0"/>
              <a:t>D</a:t>
            </a:r>
            <a:r>
              <a:rPr lang="zh-CN" altLang="en-US" dirty="0"/>
              <a:t>显然不够</a:t>
            </a:r>
            <a:r>
              <a:rPr lang="en-US" altLang="zh-CN" dirty="0"/>
              <a:t>"</a:t>
            </a:r>
            <a:r>
              <a:rPr lang="zh-CN" altLang="en-US" dirty="0"/>
              <a:t>环保</a:t>
            </a:r>
            <a:r>
              <a:rPr lang="en-US" altLang="zh-CN" dirty="0"/>
              <a:t>"</a:t>
            </a:r>
            <a:r>
              <a:rPr lang="zh-CN" altLang="en-US" dirty="0"/>
              <a:t>，为了更快更节省计算机资源地解决问题，先用</a:t>
            </a:r>
            <a:r>
              <a:rPr lang="en-US" altLang="zh-CN" dirty="0"/>
              <a:t>3</a:t>
            </a:r>
            <a:r>
              <a:rPr lang="zh-CN" altLang="en-US" dirty="0"/>
              <a:t>个点计算出</a:t>
            </a:r>
            <a:r>
              <a:rPr lang="en-US" altLang="zh-CN" dirty="0"/>
              <a:t>4</a:t>
            </a:r>
            <a:r>
              <a:rPr lang="zh-CN" altLang="en-US" dirty="0"/>
              <a:t>组解获得四个旋转矩阵、平移矩阵。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47CC-B70A-43A2-916A-FD19522D03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33A44-80DF-46FE-B291-C8C0A47F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7A4B1-6C9A-43C0-8755-96D0CABC7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43531-FCD1-43E5-A82C-A56A9AE8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D7C82-0B6A-4B89-B7CA-93E6772B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7D760-619A-4C6B-BACE-0E69B1BB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5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260FC-663D-4366-B977-DEC2556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042F8-1A68-4C9A-A93C-63886024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4E055-36FA-4F7E-BC29-9735975E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1270-2199-4C88-AC06-9E0FBF4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8A48B-8FFE-4B42-9AEC-F60F5F9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33B09-5B05-4250-8491-846D6143A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6587F-BD4F-484E-92AB-30D7514A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B1BB-F378-4DCB-8735-01DCC4D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707D0-D2A7-4101-8257-BDFA89BD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C31EF-5603-42F1-94AF-56077BEC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A02B-B981-4F73-ACE4-7837C4C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DFF04-ADD1-41B5-B5D4-1C12FB8A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13A03-B385-4536-B3D4-9EF4B49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884F8-8672-4988-9E73-C4AE9D8D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E304E-7D3D-45DE-A17F-2FD2A772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43B57-0D33-4DD5-9A9C-14A5ACD3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BCB2B-87D4-40E6-9459-E66F3A74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AE1DF-65CC-40A5-9957-A745A43D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2A6D4-7FDD-4841-AD7D-4DB18D0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010F3-BEEB-43D9-A0F1-AF81C9C5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1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58B35-B229-4060-A7B2-2302E0B5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9B706-7C21-443E-8069-01388D48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26D0E-5A5B-4BB4-AB13-67A5EE94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68580-B726-40CE-B540-0BE16FFF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3F88B-9BB9-4265-831C-14247EFD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00741-4037-4A74-8605-F31FAA9A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0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6C76-38A9-4B97-AD0B-D09DC2C4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F269F-212C-4FC3-961B-5FD0AFC8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368E7-42BB-49F8-9EDA-20933647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DE54F-701E-403E-895C-AA39C36BF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41199B-27C1-43ED-AAB2-0B9EB9AD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26CC50-C5C5-4027-953E-AA84F4CC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CB10-F9FF-4531-B165-F25686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423AB3-9892-418E-8023-C5FA035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508D-87C9-4AB5-B971-E55E2037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E8086E-7C3C-47A9-9D92-C8569A3F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B3B50-701A-47B0-AE1F-0949D5DB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C5277-1560-4372-936E-3524D6B7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37A831-DFA7-4F41-B554-0F742E23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BECC03-0520-40DB-8695-436FB3CA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A2358-E02B-4F27-9540-43FF2B3B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4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E4F3-694C-48D3-86DF-840BEE5E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7914E-AB30-417E-B678-A48A3266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ED1FF-7E2B-41AE-940B-0791ABC1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56F6A-0932-47B7-87BA-F629AD16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0A1B6-AC52-4ADA-B02C-09787BBA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D161F-F1F2-45A1-B9D0-652DFB5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4ACE5-3184-428E-A7C1-4AF85FD1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2BFC5-4390-40A0-BB35-BE0692BB0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959D0-040B-4DF0-9AF3-8E597781D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68E57-1098-4EB2-BFBD-F2CE7196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571C7-3431-415F-990F-E0A7CF7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30EF7-4A09-4BD8-AAFA-8D00BFC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9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A2934F-4C61-47AB-8611-B3C9620C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86AAA-697F-434E-BB8F-72F878E2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8DBD-03E5-4021-BF70-2A27406D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71A-F502-4C37-85A4-AF0E75301532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23F97-5CEB-4B1A-BA6A-DC24970F9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BFD47-280B-4CBC-B22C-C7DD5438C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CABB-3B65-418A-902F-8802E8998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8E22B0-55AF-4246-9F1C-66915634E7C9}"/>
              </a:ext>
            </a:extLst>
          </p:cNvPr>
          <p:cNvSpPr/>
          <p:nvPr/>
        </p:nvSpPr>
        <p:spPr>
          <a:xfrm>
            <a:off x="921327" y="1743460"/>
            <a:ext cx="10349346" cy="237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PVNet</a:t>
            </a:r>
            <a:r>
              <a:rPr lang="en-US" altLang="zh-CN" sz="36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: Pixel-wise Voting Network for 6DoF Pose Estimation</a:t>
            </a:r>
          </a:p>
          <a:p>
            <a:pPr algn="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——CVPR2019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1C5345-DAD9-4A2F-AD7E-3ED512612035}"/>
              </a:ext>
            </a:extLst>
          </p:cNvPr>
          <p:cNvSpPr txBox="1"/>
          <p:nvPr/>
        </p:nvSpPr>
        <p:spPr>
          <a:xfrm>
            <a:off x="2187819" y="4119110"/>
            <a:ext cx="7816362" cy="103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/>
              <a:t>Sida</a:t>
            </a:r>
            <a:r>
              <a:rPr lang="en-US" altLang="zh-CN" dirty="0"/>
              <a:t> Pen</a:t>
            </a:r>
            <a:r>
              <a:rPr lang="zh-CN" altLang="en-US" dirty="0"/>
              <a:t>，</a:t>
            </a:r>
            <a:r>
              <a:rPr lang="en-US" altLang="zh-CN" dirty="0"/>
              <a:t> Yuan Liu</a:t>
            </a:r>
            <a:r>
              <a:rPr lang="zh-CN" altLang="en-US" dirty="0"/>
              <a:t>，</a:t>
            </a:r>
            <a:r>
              <a:rPr lang="en-US" altLang="zh-CN" dirty="0" err="1"/>
              <a:t>Qixing</a:t>
            </a:r>
            <a:r>
              <a:rPr lang="en-US" altLang="zh-CN" dirty="0"/>
              <a:t> Huang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浙江大学 计算机辅助设计与图形学国家重点实验室（</a:t>
            </a:r>
            <a:r>
              <a:rPr lang="en-US" altLang="zh-CN" dirty="0"/>
              <a:t> CAD&amp;CG</a:t>
            </a:r>
            <a:r>
              <a:rPr lang="zh-CN" altLang="en-US" dirty="0"/>
              <a:t>实验室）</a:t>
            </a:r>
          </a:p>
        </p:txBody>
      </p:sp>
    </p:spTree>
    <p:extLst>
      <p:ext uri="{BB962C8B-B14F-4D97-AF65-F5344CB8AC3E}">
        <p14:creationId xmlns:p14="http://schemas.microsoft.com/office/powerpoint/2010/main" val="20963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68BC1A-97BB-4174-8369-F417B6B4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网络架构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—PnP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ED778-19E5-4530-B2C4-6736D6FBA1C0}"/>
              </a:ext>
            </a:extLst>
          </p:cNvPr>
          <p:cNvSpPr txBox="1"/>
          <p:nvPr/>
        </p:nvSpPr>
        <p:spPr>
          <a:xfrm>
            <a:off x="838200" y="1364905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PnP(Perspective-n-Point)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是求解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点对运动的方法。它描述了当我们知道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空间点以及它们的投影位置时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如何估计相机所在的位姿。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问题就是在已知世界坐标系下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个空间点的真实坐标以及这些空间点在图像上的投影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FB1B-B361-4A64-8F17-71C5330DDF93}"/>
              </a:ext>
            </a:extLst>
          </p:cNvPr>
          <p:cNvSpPr txBox="1"/>
          <p:nvPr/>
        </p:nvSpPr>
        <p:spPr>
          <a:xfrm>
            <a:off x="838199" y="2380568"/>
            <a:ext cx="10975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的变种：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EPnP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（通过四个不共面的特征点）、直接线性变换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(DLT)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本文方法：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EPnP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的方法确定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，然后通过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Mahalanobis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distance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最终确定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（马氏距离也可以定义为两个服从同一分布并且其协方差矩阵为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的随机变量之间的差异程度）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73B806-108F-452D-9DC6-6A80470D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93" y="4416067"/>
            <a:ext cx="7007653" cy="18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3.3D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模型关键点的选择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8BB25-1408-44B1-B6DE-336BF1711CEA}"/>
              </a:ext>
            </a:extLst>
          </p:cNvPr>
          <p:cNvSpPr txBox="1"/>
          <p:nvPr/>
        </p:nvSpPr>
        <p:spPr>
          <a:xfrm>
            <a:off x="838200" y="1522615"/>
            <a:ext cx="9571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传统方法：使用对象的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边界框的八个角作为关键点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边界框角可能远离图像中的对象像素。距离对象像素的距离越长，定位误差越大。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因为关键点假设是使用从对象像素开始的向量生成的。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本文方法：使用最远点采样（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FPS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）算法选择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个关键点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首先，添加对象中心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然后，在物体表面上重复找到一个距离当前关键点集最远的点，并将其添加到集合中，直到集合的大小达到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DFE7B1-F284-4C76-83B2-4B134651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065" y="1536462"/>
            <a:ext cx="1741470" cy="2152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6425C-D7A3-4099-AB70-08C43C28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14" y="4210085"/>
            <a:ext cx="8868701" cy="22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866B9-89F3-4DE2-9DB3-6C98739B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75" y="0"/>
            <a:ext cx="546556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42C01-894D-4B6C-8347-75652BBBE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688"/>
            <a:ext cx="5629275" cy="2124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F79C9F-F75B-4E12-B390-DC13D209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186" y="2625726"/>
            <a:ext cx="9772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AB57F-1EA4-4DF4-9585-AD8E28C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627" y="2766218"/>
            <a:ext cx="1738745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541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1.6D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姿态估计的主要方法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6AF39A-A01E-4F98-9EC8-64657D93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53" y="118819"/>
            <a:ext cx="6712547" cy="66868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15B59A-EC6D-4D2D-B09C-3D2B201CC562}"/>
              </a:ext>
            </a:extLst>
          </p:cNvPr>
          <p:cNvSpPr txBox="1"/>
          <p:nvPr/>
        </p:nvSpPr>
        <p:spPr>
          <a:xfrm>
            <a:off x="605443" y="1956137"/>
            <a:ext cx="5279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基于一致性的方法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提取二维图像和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模型的特征，利用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算法进行估计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基于模板的方法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基于投票的方法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DenseFusion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PVNet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基于回归的方法 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PoseNet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PoseCNN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31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F42899-5A54-44F5-A052-1C5BE6EB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53675" cy="4286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1.6D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姿态估计的主要方法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—6D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位姿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[R T]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51EDF2-458B-4C3E-AC77-E9B445E6D86A}"/>
              </a:ext>
            </a:extLst>
          </p:cNvPr>
          <p:cNvSpPr txBox="1"/>
          <p:nvPr/>
        </p:nvSpPr>
        <p:spPr>
          <a:xfrm>
            <a:off x="1363287" y="2310938"/>
            <a:ext cx="53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FBFA65-1E27-4B1D-965C-B21ED37D8198}"/>
              </a:ext>
            </a:extLst>
          </p:cNvPr>
          <p:cNvSpPr txBox="1"/>
          <p:nvPr/>
        </p:nvSpPr>
        <p:spPr>
          <a:xfrm>
            <a:off x="5471852" y="2247818"/>
            <a:ext cx="53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9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1.6D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姿态估计的主要方法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845AD-4FCB-41DB-8150-405C5EA0FC42}"/>
              </a:ext>
            </a:extLst>
          </p:cNvPr>
          <p:cNvSpPr txBox="1"/>
          <p:nvPr/>
        </p:nvSpPr>
        <p:spPr>
          <a:xfrm>
            <a:off x="838200" y="1537510"/>
            <a:ext cx="103978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整体方法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：输入图像，经过系统直接输出位姿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基于模板匹配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对杂乱的环境和外观变化很敏感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回归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PoseNet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PoseCNN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精度不高，泛化性能较弱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基于关键点方法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：先使用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回归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关键点，再使用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估计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位姿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遮挡和截断对象，采用两阶段进行估计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基于不变性特征提取关键点处理，无纹理对象和处理低分辨率图像方面存在困难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提取关键点（基于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YOLO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提取关键点），遮挡情况性能不佳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基于密集方法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基于每个像素或者图像块对每个像素的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位置进行预测，使用几何约束产生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2D-3D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的对应约束，使用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hough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投票方法对结果进行投票   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一般需要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RDB-D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与关键点相比密集的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2D-3D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对应使得对于遮挡情况更加鲁棒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19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936E-503F-4100-AA82-4882871A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0A231-8B5C-4798-A3C4-FCF00F12AF71}"/>
              </a:ext>
            </a:extLst>
          </p:cNvPr>
          <p:cNvSpPr txBox="1"/>
          <p:nvPr/>
        </p:nvSpPr>
        <p:spPr>
          <a:xfrm>
            <a:off x="564026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8BB25-1408-44B1-B6DE-336BF1711CEA}"/>
              </a:ext>
            </a:extLst>
          </p:cNvPr>
          <p:cNvSpPr txBox="1"/>
          <p:nvPr/>
        </p:nvSpPr>
        <p:spPr>
          <a:xfrm>
            <a:off x="1090246" y="1960685"/>
            <a:ext cx="10680576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提出一种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PVNet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（像素级学习网络）对图像进行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关键点定位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提出一种新的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算法，进行位姿估计（考虑关键点的不确定因素）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566D0-42D9-4C37-843D-3E073D7EB47D}"/>
              </a:ext>
            </a:extLst>
          </p:cNvPr>
          <p:cNvSpPr txBox="1"/>
          <p:nvPr/>
        </p:nvSpPr>
        <p:spPr>
          <a:xfrm>
            <a:off x="3643746" y="4537998"/>
            <a:ext cx="490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关键点方法和密集方法的结合</a:t>
            </a:r>
          </a:p>
        </p:txBody>
      </p:sp>
    </p:spTree>
    <p:extLst>
      <p:ext uri="{BB962C8B-B14F-4D97-AF65-F5344CB8AC3E}">
        <p14:creationId xmlns:p14="http://schemas.microsoft.com/office/powerpoint/2010/main" val="28867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68BC1A-97BB-4174-8369-F417B6B4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1112F-0A7B-44F6-B33B-3AC5CD65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78" y="1219393"/>
            <a:ext cx="9050844" cy="56386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001FEF-3A26-4D35-ABCF-284D0E36554F}"/>
              </a:ext>
            </a:extLst>
          </p:cNvPr>
          <p:cNvSpPr/>
          <p:nvPr/>
        </p:nvSpPr>
        <p:spPr>
          <a:xfrm>
            <a:off x="3873731" y="1080655"/>
            <a:ext cx="5685905" cy="184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F8ED8-5F82-4D1B-9A91-D7E59A8031D2}"/>
              </a:ext>
            </a:extLst>
          </p:cNvPr>
          <p:cNvSpPr txBox="1"/>
          <p:nvPr/>
        </p:nvSpPr>
        <p:spPr>
          <a:xfrm>
            <a:off x="3640975" y="596026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PVNet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输出每个像素的对象标签和每个像素点指向像素点的向量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5113F-6B37-460B-BF12-9C3614EE33F8}"/>
              </a:ext>
            </a:extLst>
          </p:cNvPr>
          <p:cNvSpPr/>
          <p:nvPr/>
        </p:nvSpPr>
        <p:spPr>
          <a:xfrm>
            <a:off x="4588625" y="2664229"/>
            <a:ext cx="4788131" cy="3387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4EF7EB-C912-4E21-A9FA-570D808B85FE}"/>
              </a:ext>
            </a:extLst>
          </p:cNvPr>
          <p:cNvSpPr txBox="1"/>
          <p:nvPr/>
        </p:nvSpPr>
        <p:spPr>
          <a:xfrm>
            <a:off x="9821157" y="4346706"/>
            <a:ext cx="2028041" cy="95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RANSAC</a:t>
            </a:r>
            <a:r>
              <a:rPr lang="zh-CN" altLang="en-US" dirty="0"/>
              <a:t>投票生成关键点的预测位置以及置信分数</a:t>
            </a:r>
          </a:p>
        </p:txBody>
      </p:sp>
    </p:spTree>
    <p:extLst>
      <p:ext uri="{BB962C8B-B14F-4D97-AF65-F5344CB8AC3E}">
        <p14:creationId xmlns:p14="http://schemas.microsoft.com/office/powerpoint/2010/main" val="8299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FA75E27-E7C1-4F77-8DB0-1A848921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93" y="827404"/>
            <a:ext cx="6336811" cy="523288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0495B58-998D-4C31-AE95-BE0692B57568}"/>
              </a:ext>
            </a:extLst>
          </p:cNvPr>
          <p:cNvSpPr/>
          <p:nvPr/>
        </p:nvSpPr>
        <p:spPr>
          <a:xfrm>
            <a:off x="8670476" y="1010910"/>
            <a:ext cx="3025833" cy="507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E79CC9-8B11-4A3B-83E3-27D7EBEBAEE9}"/>
              </a:ext>
            </a:extLst>
          </p:cNvPr>
          <p:cNvSpPr txBox="1"/>
          <p:nvPr/>
        </p:nvSpPr>
        <p:spPr>
          <a:xfrm>
            <a:off x="9493729" y="5498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适当割舍部分数据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6B450C-BFA3-473E-95A1-3489B6F2841F}"/>
              </a:ext>
            </a:extLst>
          </p:cNvPr>
          <p:cNvSpPr txBox="1"/>
          <p:nvPr/>
        </p:nvSpPr>
        <p:spPr>
          <a:xfrm>
            <a:off x="6513744" y="4283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整体误差最小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2BD101-B9CA-4B3D-B7A1-2373196314AA}"/>
              </a:ext>
            </a:extLst>
          </p:cNvPr>
          <p:cNvSpPr/>
          <p:nvPr/>
        </p:nvSpPr>
        <p:spPr>
          <a:xfrm>
            <a:off x="5785658" y="889463"/>
            <a:ext cx="3025833" cy="507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68BC1A-97BB-4174-8369-F417B6B4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网络架构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—RANSAC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投票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640CC7-C70F-48D8-8BF7-9FAFA9BE8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5" y="152400"/>
            <a:ext cx="6810375" cy="6705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924983-D66B-4906-A060-E125B95525DF}"/>
              </a:ext>
            </a:extLst>
          </p:cNvPr>
          <p:cNvSpPr txBox="1"/>
          <p:nvPr/>
        </p:nvSpPr>
        <p:spPr>
          <a:xfrm>
            <a:off x="815124" y="3443848"/>
            <a:ext cx="4824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现以平面点集拟合直线为例进行说明。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已知点集（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xi,yi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,∀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∈ 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，估计直线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kx+by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kx+b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ED778-19E5-4530-B2C4-6736D6FBA1C0}"/>
              </a:ext>
            </a:extLst>
          </p:cNvPr>
          <p:cNvSpPr txBox="1"/>
          <p:nvPr/>
        </p:nvSpPr>
        <p:spPr>
          <a:xfrm>
            <a:off x="838201" y="1364905"/>
            <a:ext cx="4778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RANSAC, Random Sample Consensus(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随机抽样一致算法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，是一个根据一组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包含异常数据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的样本数据集，计算出数据的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数学模型参数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，得到有效样本数据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的算法。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输入是一组观测数据（往往含有较大的噪声或无效点）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40FDA-6167-4D84-8415-383F13977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8" y="3208302"/>
            <a:ext cx="4781550" cy="21907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DA44623-DAB0-4C45-A99E-06A140B862F2}"/>
              </a:ext>
            </a:extLst>
          </p:cNvPr>
          <p:cNvSpPr txBox="1"/>
          <p:nvPr/>
        </p:nvSpPr>
        <p:spPr>
          <a:xfrm>
            <a:off x="838200" y="5215015"/>
            <a:ext cx="388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点到直线的距离小于距离阈值的所有点归为一个点集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点集的大小达到数量阈值，则直线满足要求</a:t>
            </a:r>
          </a:p>
        </p:txBody>
      </p:sp>
    </p:spTree>
    <p:extLst>
      <p:ext uri="{BB962C8B-B14F-4D97-AF65-F5344CB8AC3E}">
        <p14:creationId xmlns:p14="http://schemas.microsoft.com/office/powerpoint/2010/main" val="5957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7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68BC1A-97BB-4174-8369-F417B6B4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31112F-0A7B-44F6-B33B-3AC5CD65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578" y="1219393"/>
            <a:ext cx="9050844" cy="56386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001FEF-3A26-4D35-ABCF-284D0E36554F}"/>
              </a:ext>
            </a:extLst>
          </p:cNvPr>
          <p:cNvSpPr/>
          <p:nvPr/>
        </p:nvSpPr>
        <p:spPr>
          <a:xfrm>
            <a:off x="3873731" y="1080655"/>
            <a:ext cx="5685905" cy="184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F8ED8-5F82-4D1B-9A91-D7E59A8031D2}"/>
              </a:ext>
            </a:extLst>
          </p:cNvPr>
          <p:cNvSpPr txBox="1"/>
          <p:nvPr/>
        </p:nvSpPr>
        <p:spPr>
          <a:xfrm>
            <a:off x="3640975" y="596026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PVNet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输出每个像素的对象标签和每个像素点指向像素点的向量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5113F-6B37-460B-BF12-9C3614EE33F8}"/>
              </a:ext>
            </a:extLst>
          </p:cNvPr>
          <p:cNvSpPr/>
          <p:nvPr/>
        </p:nvSpPr>
        <p:spPr>
          <a:xfrm>
            <a:off x="4588625" y="2664229"/>
            <a:ext cx="4788131" cy="3387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4EF7EB-C912-4E21-A9FA-570D808B85FE}"/>
              </a:ext>
            </a:extLst>
          </p:cNvPr>
          <p:cNvSpPr txBox="1"/>
          <p:nvPr/>
        </p:nvSpPr>
        <p:spPr>
          <a:xfrm>
            <a:off x="9821157" y="4346706"/>
            <a:ext cx="2028041" cy="95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RANSAC</a:t>
            </a:r>
            <a:r>
              <a:rPr lang="zh-CN" altLang="en-US" dirty="0"/>
              <a:t>投票生成关键点的预测位置以及置信分数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66235F-BC5A-4856-9017-45A1E02E6A33}"/>
              </a:ext>
            </a:extLst>
          </p:cNvPr>
          <p:cNvSpPr/>
          <p:nvPr/>
        </p:nvSpPr>
        <p:spPr>
          <a:xfrm>
            <a:off x="2394065" y="3931922"/>
            <a:ext cx="2477194" cy="200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A0BEE-C92E-4315-83E7-4B627CB834B7}"/>
              </a:ext>
            </a:extLst>
          </p:cNvPr>
          <p:cNvSpPr txBox="1"/>
          <p:nvPr/>
        </p:nvSpPr>
        <p:spPr>
          <a:xfrm>
            <a:off x="268515" y="4471940"/>
            <a:ext cx="2053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基于预测信息，估计每个关键点的空间概率分布的均值和协方差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BFC1D9A-D077-454D-B7FB-8D50F997A387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280160" y="3429000"/>
            <a:ext cx="15241" cy="104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955965E-1EA6-424A-8F22-5067D189B55F}"/>
              </a:ext>
            </a:extLst>
          </p:cNvPr>
          <p:cNvSpPr txBox="1"/>
          <p:nvPr/>
        </p:nvSpPr>
        <p:spPr>
          <a:xfrm>
            <a:off x="177504" y="2461421"/>
            <a:ext cx="205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采用</a:t>
            </a:r>
            <a:r>
              <a:rPr lang="en-US" altLang="zh-CN" dirty="0"/>
              <a:t>Uncertainty-driven PnP </a:t>
            </a:r>
            <a:r>
              <a:rPr lang="zh-CN" altLang="en-US" dirty="0"/>
              <a:t>估计位姿（</a:t>
            </a:r>
            <a:r>
              <a:rPr lang="en-US" altLang="zh-CN" dirty="0"/>
              <a:t>R,T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068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68BC1A-97BB-4174-8369-F417B6B4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网络架构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—PnP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ED778-19E5-4530-B2C4-6736D6FBA1C0}"/>
              </a:ext>
            </a:extLst>
          </p:cNvPr>
          <p:cNvSpPr txBox="1"/>
          <p:nvPr/>
        </p:nvSpPr>
        <p:spPr>
          <a:xfrm>
            <a:off x="838200" y="1364905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PnP(Perspective-n-Point)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是求解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点对运动的方法。它描述了当我们知道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空间点以及它们的投影位置时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如何估计相机所在的位姿。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问题就是在已知世界坐标系下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个空间点的真实坐标以及这些空间点在图像上的投影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FB1B-B361-4A64-8F17-71C5330DDF93}"/>
              </a:ext>
            </a:extLst>
          </p:cNvPr>
          <p:cNvSpPr txBox="1"/>
          <p:nvPr/>
        </p:nvSpPr>
        <p:spPr>
          <a:xfrm>
            <a:off x="838200" y="2380568"/>
            <a:ext cx="109759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我们可以设想以下场景，设相机位于点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P3……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为特征点，已知特征点位置求相机位置。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 = 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当只有一个特征点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，我们假设它就在图像的正中央，相机可能的位置在以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为球心的球面上，有无数个解。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 = 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现在多了一个约束条件，显然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OcP1P2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形成一个三角形，由于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两点位置确定，以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为球心，半径为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为球心，半径为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。显然，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相机位于球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，球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的相交处，依旧是无数个解。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 = 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这次又多了一个以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为球心的球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，相机这次位于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三个球面的相交处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，终于不再是无数个解了，这次应该会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个解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，其中一个就是我们需要的真解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即相机真实的位姿。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 &gt; 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N=3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组解，好像再加一个点就能解决这个问题了，事实上也几乎如此。说几乎是因为还有其他一些特殊情况，这些特殊情况就不再讨论了。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N&gt;3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后，能够求出正解了，但为了一个正解就又要多加一个球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显然不够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，为了更快更节省计算机资源地解决问题，先用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个点计算出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组解获得四个旋转矩阵、平移矩阵。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E6E49-323D-47A9-BE68-2C837BC5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42" y="0"/>
            <a:ext cx="6905958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A628CE-7904-483F-97F4-98D87BF9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11" y="0"/>
            <a:ext cx="7570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1707</Words>
  <Application>Microsoft Office PowerPoint</Application>
  <PresentationFormat>宽屏</PresentationFormat>
  <Paragraphs>172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  <vt:lpstr>1.6D姿态估计的主要方法</vt:lpstr>
      <vt:lpstr>1.6D姿态估计的主要方法—6D位姿[R T]</vt:lpstr>
      <vt:lpstr>1.6D姿态估计的主要方法</vt:lpstr>
      <vt:lpstr>2.创新点</vt:lpstr>
      <vt:lpstr>2.网络架构</vt:lpstr>
      <vt:lpstr>2.网络架构—RANSAC投票</vt:lpstr>
      <vt:lpstr>2.网络架构</vt:lpstr>
      <vt:lpstr>2.网络架构—PnP</vt:lpstr>
      <vt:lpstr>2.网络架构—PnP</vt:lpstr>
      <vt:lpstr>3.3D模型关键点的选择</vt:lpstr>
      <vt:lpstr>4.实验结果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Robby Uah</dc:creator>
  <cp:lastModifiedBy>Administrator</cp:lastModifiedBy>
  <cp:revision>54</cp:revision>
  <dcterms:created xsi:type="dcterms:W3CDTF">2019-03-22T14:12:02Z</dcterms:created>
  <dcterms:modified xsi:type="dcterms:W3CDTF">2019-08-04T02:09:55Z</dcterms:modified>
</cp:coreProperties>
</file>