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99" r:id="rId4"/>
    <p:sldId id="302" r:id="rId5"/>
    <p:sldId id="304" r:id="rId6"/>
    <p:sldId id="261" r:id="rId7"/>
    <p:sldId id="305" r:id="rId8"/>
    <p:sldId id="300" r:id="rId9"/>
    <p:sldId id="307" r:id="rId10"/>
    <p:sldId id="309" r:id="rId11"/>
    <p:sldId id="301" r:id="rId12"/>
    <p:sldId id="310" r:id="rId13"/>
    <p:sldId id="311" r:id="rId14"/>
    <p:sldId id="295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 卿" initials="侯" lastIdx="1" clrIdx="0">
    <p:extLst>
      <p:ext uri="{19B8F6BF-5375-455C-9EA6-DF929625EA0E}">
        <p15:presenceInfo xmlns:p15="http://schemas.microsoft.com/office/powerpoint/2012/main" userId="1f1b53d1ee3576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8F9"/>
    <a:srgbClr val="F7987A"/>
    <a:srgbClr val="DFDCE6"/>
    <a:srgbClr val="FFCCCC"/>
    <a:srgbClr val="F68F7C"/>
    <a:srgbClr val="93C9FB"/>
    <a:srgbClr val="4679EC"/>
    <a:srgbClr val="A4BBEE"/>
    <a:srgbClr val="1653D4"/>
    <a:srgbClr val="7BA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2" autoAdjust="0"/>
    <p:restoredTop sz="94655" autoAdjust="0"/>
  </p:normalViewPr>
  <p:slideViewPr>
    <p:cSldViewPr snapToGrid="0">
      <p:cViewPr varScale="1">
        <p:scale>
          <a:sx n="71" d="100"/>
          <a:sy n="71" d="100"/>
        </p:scale>
        <p:origin x="9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8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31D829D-3CE2-40DB-B60E-427EAF1709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6" y="266700"/>
            <a:ext cx="11241548" cy="63246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431137" y="2835366"/>
            <a:ext cx="5787426" cy="558799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431137" y="1824939"/>
            <a:ext cx="5787426" cy="1010427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04780" y="4153190"/>
            <a:ext cx="2913783" cy="248371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04780" y="4404592"/>
            <a:ext cx="2913783" cy="248371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B97B7F2-6257-4B27-9B98-AE19C0291E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8" r="76932"/>
          <a:stretch/>
        </p:blipFill>
        <p:spPr>
          <a:xfrm rot="5400000">
            <a:off x="6017008" y="-3336542"/>
            <a:ext cx="157981" cy="12192003"/>
          </a:xfrm>
          <a:custGeom>
            <a:avLst/>
            <a:gdLst>
              <a:gd name="connsiteX0" fmla="*/ 0 w 1416050"/>
              <a:gd name="connsiteY0" fmla="*/ 6324600 h 6324600"/>
              <a:gd name="connsiteX1" fmla="*/ 0 w 1416050"/>
              <a:gd name="connsiteY1" fmla="*/ 0 h 6324600"/>
              <a:gd name="connsiteX2" fmla="*/ 1416050 w 1416050"/>
              <a:gd name="connsiteY2" fmla="*/ 0 h 6324600"/>
              <a:gd name="connsiteX3" fmla="*/ 1416050 w 1416050"/>
              <a:gd name="connsiteY3" fmla="*/ 632460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050" h="6324600">
                <a:moveTo>
                  <a:pt x="0" y="6324600"/>
                </a:moveTo>
                <a:lnTo>
                  <a:pt x="0" y="0"/>
                </a:lnTo>
                <a:lnTo>
                  <a:pt x="1416050" y="0"/>
                </a:lnTo>
                <a:lnTo>
                  <a:pt x="1416050" y="63246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1819198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314747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C415153-08F9-40F1-A21E-BED603C8F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42752"/>
          <a:stretch/>
        </p:blipFill>
        <p:spPr>
          <a:xfrm rot="16200000">
            <a:off x="2667000" y="-2667000"/>
            <a:ext cx="6858001" cy="12191998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103399" y="1130300"/>
            <a:ext cx="39852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103399" y="255833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103399" y="2873968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hu694028833/article/details/8524644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477407" y="2867774"/>
            <a:ext cx="7043081" cy="558799"/>
          </a:xfrm>
        </p:spPr>
        <p:txBody>
          <a:bodyPr/>
          <a:lstStyle/>
          <a:p>
            <a:r>
              <a:rPr lang="en-US" altLang="zh-CN" b="1" dirty="0"/>
              <a:t>Deep Learning on Point Sets for 3D Classification and Segmentation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03999" y="1824939"/>
            <a:ext cx="4816489" cy="1010427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PointNet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PointNet</a:t>
            </a:r>
            <a:r>
              <a:rPr lang="en-US" altLang="zh-CN" dirty="0">
                <a:solidFill>
                  <a:schemeClr val="accent1"/>
                </a:solidFill>
              </a:rPr>
              <a:t>++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04780" y="4153190"/>
            <a:ext cx="3215708" cy="2483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杨纯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04780" y="4404592"/>
            <a:ext cx="3215708" cy="2483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2020.6.1n</a:t>
            </a:r>
            <a:endParaRPr lang="en-US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2545080" y="5638801"/>
            <a:ext cx="3169920" cy="960120"/>
            <a:chOff x="675908" y="693106"/>
            <a:chExt cx="9053516" cy="332182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C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V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P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R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8C4BE53-0B65-4AB3-B5D1-199347312A54}"/>
              </a:ext>
            </a:extLst>
          </p:cNvPr>
          <p:cNvSpPr txBox="1">
            <a:spLocks/>
          </p:cNvSpPr>
          <p:nvPr/>
        </p:nvSpPr>
        <p:spPr>
          <a:xfrm>
            <a:off x="698057" y="408430"/>
            <a:ext cx="8227893" cy="574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10000"/>
              </a:lnSpc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最远点取样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FPS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4C234B-E0E6-472E-A088-A05B09C377CE}"/>
              </a:ext>
            </a:extLst>
          </p:cNvPr>
          <p:cNvSpPr txBox="1"/>
          <p:nvPr/>
        </p:nvSpPr>
        <p:spPr>
          <a:xfrm>
            <a:off x="1006107" y="982738"/>
            <a:ext cx="10487836" cy="326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假设一共有</a:t>
            </a:r>
            <a:r>
              <a:rPr lang="en-US" altLang="zh-CN" sz="2000" dirty="0"/>
              <a:t>n</a:t>
            </a:r>
            <a:r>
              <a:rPr lang="zh-CN" altLang="en-US" sz="2000" dirty="0"/>
              <a:t>个点，整个点集</a:t>
            </a:r>
            <a:r>
              <a:rPr lang="en-US" altLang="zh-CN" sz="2000" dirty="0"/>
              <a:t>N={f1,f2,…,</a:t>
            </a:r>
            <a:r>
              <a:rPr lang="en-US" altLang="zh-CN" sz="2000" dirty="0" err="1"/>
              <a:t>fn</a:t>
            </a:r>
            <a:r>
              <a:rPr lang="en-US" altLang="zh-CN" sz="2000" dirty="0"/>
              <a:t>}</a:t>
            </a:r>
            <a:r>
              <a:rPr lang="zh-CN" altLang="en-US" sz="2000" dirty="0"/>
              <a:t>，目标是选取</a:t>
            </a:r>
            <a:r>
              <a:rPr lang="en-US" altLang="zh-CN" sz="2000" dirty="0"/>
              <a:t>n1</a:t>
            </a:r>
            <a:r>
              <a:rPr lang="zh-CN" altLang="en-US" sz="2000" dirty="0"/>
              <a:t>个起始点做为下一步的中心点：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随机选取一个点</a:t>
            </a:r>
            <a:r>
              <a:rPr lang="en-US" altLang="zh-CN" sz="2000" dirty="0"/>
              <a:t>f1</a:t>
            </a:r>
            <a:r>
              <a:rPr lang="zh-CN" altLang="en-US" sz="2000" dirty="0"/>
              <a:t>为起始点，并写入点集</a:t>
            </a:r>
            <a:r>
              <a:rPr lang="en-US" altLang="zh-CN" sz="2000" dirty="0"/>
              <a:t>B={fi}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选取剩余</a:t>
            </a:r>
            <a:r>
              <a:rPr lang="en-US" altLang="zh-CN" sz="2000" dirty="0"/>
              <a:t>n-1</a:t>
            </a:r>
            <a:r>
              <a:rPr lang="zh-CN" altLang="en-US" sz="2000" dirty="0"/>
              <a:t>个点计算和</a:t>
            </a:r>
            <a:r>
              <a:rPr lang="en-US" altLang="zh-CN" sz="2000" dirty="0"/>
              <a:t>fi</a:t>
            </a:r>
            <a:r>
              <a:rPr lang="zh-CN" altLang="en-US" sz="2000" dirty="0"/>
              <a:t>的距离，选择最远点</a:t>
            </a:r>
            <a:r>
              <a:rPr lang="en-US" altLang="zh-CN" sz="2000" dirty="0"/>
              <a:t>fj</a:t>
            </a:r>
            <a:r>
              <a:rPr lang="zh-CN" altLang="en-US" sz="2000" dirty="0"/>
              <a:t>写入起始点集</a:t>
            </a:r>
            <a:r>
              <a:rPr lang="en-US" altLang="zh-CN" dirty="0"/>
              <a:t>B={fi</a:t>
            </a:r>
            <a:r>
              <a:rPr lang="zh-CN" altLang="en-US" dirty="0"/>
              <a:t>，</a:t>
            </a:r>
            <a:r>
              <a:rPr lang="en-US" altLang="zh-CN" dirty="0"/>
              <a:t>fj}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选取剩余</a:t>
            </a:r>
            <a:r>
              <a:rPr lang="en-US" altLang="zh-CN" sz="2000" dirty="0"/>
              <a:t>n-2</a:t>
            </a:r>
            <a:r>
              <a:rPr lang="zh-CN" altLang="en-US" sz="2000" dirty="0"/>
              <a:t>个点计算点集</a:t>
            </a:r>
            <a:r>
              <a:rPr lang="en-US" altLang="zh-CN" sz="2000" dirty="0"/>
              <a:t>B</a:t>
            </a:r>
            <a:r>
              <a:rPr lang="zh-CN" altLang="en-US" sz="2000" dirty="0"/>
              <a:t>中每个点的距离，将最短的那个距离作为该点到点集的距离，这样得到</a:t>
            </a:r>
            <a:r>
              <a:rPr lang="en-US" altLang="zh-CN" sz="2000" dirty="0"/>
              <a:t>n-2</a:t>
            </a:r>
            <a:r>
              <a:rPr lang="zh-CN" altLang="en-US" sz="2000" dirty="0"/>
              <a:t>个到点集的距离，选取最远的那个点写入起始点</a:t>
            </a:r>
            <a:r>
              <a:rPr lang="en-US" altLang="zh-CN" sz="2000" dirty="0"/>
              <a:t>B={fi</a:t>
            </a:r>
            <a:r>
              <a:rPr lang="zh-CN" altLang="en-US" sz="2000" dirty="0"/>
              <a:t>，</a:t>
            </a:r>
            <a:r>
              <a:rPr lang="en-US" altLang="zh-CN" sz="2000" dirty="0"/>
              <a:t>fj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fk</a:t>
            </a:r>
            <a:r>
              <a:rPr lang="en-US" altLang="zh-CN" sz="2000" dirty="0"/>
              <a:t>}</a:t>
            </a:r>
            <a:r>
              <a:rPr lang="zh-CN" altLang="en-US" sz="2000" dirty="0"/>
              <a:t>，同时剩下</a:t>
            </a:r>
            <a:r>
              <a:rPr lang="en-US" altLang="zh-CN" sz="2000" dirty="0"/>
              <a:t>n-3</a:t>
            </a:r>
            <a:r>
              <a:rPr lang="zh-CN" altLang="en-US" sz="2000" dirty="0"/>
              <a:t>个点。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如果</a:t>
            </a:r>
            <a:r>
              <a:rPr lang="en-US" altLang="zh-CN" sz="2000" dirty="0"/>
              <a:t>n1=3</a:t>
            </a:r>
            <a:r>
              <a:rPr lang="zh-CN" altLang="en-US" sz="2000" dirty="0"/>
              <a:t>则到此选择为止；如果</a:t>
            </a:r>
            <a:r>
              <a:rPr lang="en-US" altLang="zh-CN" sz="2000" dirty="0"/>
              <a:t>n1&gt;3</a:t>
            </a:r>
            <a:r>
              <a:rPr lang="zh-CN" altLang="en-US" sz="2000" dirty="0"/>
              <a:t>则重复上面的步骤直到选取</a:t>
            </a:r>
            <a:r>
              <a:rPr lang="en-US" altLang="zh-CN" sz="2000" dirty="0"/>
              <a:t>n1</a:t>
            </a:r>
            <a:r>
              <a:rPr lang="zh-CN" altLang="en-US" sz="2000" dirty="0"/>
              <a:t>个起始点为止。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9E989-C9BC-4F3B-BA48-36AEB44B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7" y="4696484"/>
            <a:ext cx="5374848" cy="2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9301-AD66-436F-923D-68B284D1AA80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2.4</a:t>
            </a:r>
            <a:r>
              <a:rPr lang="zh-CN" altLang="en-US" dirty="0"/>
              <a:t>实验效果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A7BE00-4837-4C38-B651-B908F8B9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31" y="1970689"/>
            <a:ext cx="10614948" cy="21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2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04C0-C2E0-444B-8CCC-12FCCFDC1C85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3.1F-PointNet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6F46B-A35E-4961-A8D5-D9FC6DBC8BA2}"/>
              </a:ext>
            </a:extLst>
          </p:cNvPr>
          <p:cNvSpPr txBox="1"/>
          <p:nvPr/>
        </p:nvSpPr>
        <p:spPr>
          <a:xfrm>
            <a:off x="790176" y="1268488"/>
            <a:ext cx="10610057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小目标检测。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视锥生成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通过２</a:t>
            </a:r>
            <a:r>
              <a:rPr lang="en-US" altLang="zh-CN" sz="2000" dirty="0">
                <a:latin typeface="+mn-ea"/>
              </a:rPr>
              <a:t>D</a:t>
            </a:r>
            <a:r>
              <a:rPr lang="zh-CN" altLang="en-US" sz="2000" dirty="0">
                <a:latin typeface="+mn-ea"/>
              </a:rPr>
              <a:t>目标检测器来定位图片中的目标以及判断他们的类别。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>
                <a:latin typeface="+mn-ea"/>
              </a:rPr>
              <a:t>VGG</a:t>
            </a:r>
            <a:r>
              <a:rPr lang="zh-CN" altLang="en-US" sz="2000" dirty="0">
                <a:latin typeface="+mn-ea"/>
              </a:rPr>
              <a:t>网络的</a:t>
            </a:r>
            <a:r>
              <a:rPr lang="en-US" altLang="zh-CN" sz="2000" dirty="0">
                <a:latin typeface="+mn-ea"/>
              </a:rPr>
              <a:t>FPN</a:t>
            </a:r>
            <a:r>
              <a:rPr lang="zh-CN" altLang="en-US" sz="2000" dirty="0">
                <a:latin typeface="+mn-ea"/>
              </a:rPr>
              <a:t>作为特征提取器，并用</a:t>
            </a:r>
            <a:r>
              <a:rPr lang="en-US" altLang="zh-CN" sz="2000" dirty="0">
                <a:latin typeface="+mn-ea"/>
              </a:rPr>
              <a:t>Fast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>
                <a:latin typeface="+mn-ea"/>
              </a:rPr>
              <a:t>R-CNN</a:t>
            </a:r>
            <a:r>
              <a:rPr lang="zh-CN" altLang="en-US" sz="2000" dirty="0">
                <a:latin typeface="+mn-ea"/>
              </a:rPr>
              <a:t>预测最终的２</a:t>
            </a:r>
            <a:r>
              <a:rPr lang="en-US" altLang="zh-CN" sz="2000" dirty="0">
                <a:latin typeface="+mn-ea"/>
              </a:rPr>
              <a:t>D</a:t>
            </a:r>
            <a:r>
              <a:rPr lang="zh-CN" altLang="en-US" sz="2000" dirty="0">
                <a:latin typeface="+mn-ea"/>
              </a:rPr>
              <a:t>ｂｂｏｘ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2.3D</a:t>
            </a:r>
            <a:r>
              <a:rPr lang="zh-CN" altLang="en-US" sz="2000" dirty="0">
                <a:latin typeface="+mn-ea"/>
              </a:rPr>
              <a:t>实例分割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对每个得到的点云视锥，通过旋转得到以中心视角为坐标轴的点云数据。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3.3D</a:t>
            </a:r>
            <a:r>
              <a:rPr lang="zh-CN" altLang="en-US" sz="2000" dirty="0">
                <a:latin typeface="+mn-ea"/>
              </a:rPr>
              <a:t>边界框回归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将上一步实例分割的结果作为ｍａｓｋ得到属于某个实例的所有点云，计算质心作为新的坐标原点。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9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9301-AD66-436F-923D-68B284D1AA80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3.2</a:t>
            </a:r>
            <a:r>
              <a:rPr lang="zh-CN" altLang="en-US" dirty="0"/>
              <a:t>实验效果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69DCA3-5452-4A3C-9BFB-3852B595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3" y="1915444"/>
            <a:ext cx="10590744" cy="22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1883746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Thank You!</a:t>
            </a:r>
            <a:endParaRPr lang="zh-CN" altLang="en-US" sz="3600" b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21660B-87BD-4C20-ADF8-0683130A90AA}"/>
              </a:ext>
            </a:extLst>
          </p:cNvPr>
          <p:cNvSpPr txBox="1"/>
          <p:nvPr/>
        </p:nvSpPr>
        <p:spPr>
          <a:xfrm>
            <a:off x="5657711" y="4974254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54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7e12d06-0924-4b30-b08a-216686c0ef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E74799-CA13-4A03-98A7-F6FAE5F752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90817"/>
            <a:ext cx="12192000" cy="3276367"/>
            <a:chOff x="0" y="1790816"/>
            <a:chExt cx="12192000" cy="3276367"/>
          </a:xfrm>
        </p:grpSpPr>
        <p:grpSp>
          <p:nvGrpSpPr>
            <p:cNvPr id="3" name="ïş1íḑe">
              <a:extLst>
                <a:ext uri="{FF2B5EF4-FFF2-40B4-BE49-F238E27FC236}">
                  <a16:creationId xmlns:a16="http://schemas.microsoft.com/office/drawing/2014/main" id="{0D9B01D4-7427-4058-9D58-4AF984B88EF6}"/>
                </a:ext>
              </a:extLst>
            </p:cNvPr>
            <p:cNvGrpSpPr/>
            <p:nvPr/>
          </p:nvGrpSpPr>
          <p:grpSpPr>
            <a:xfrm>
              <a:off x="0" y="1790816"/>
              <a:ext cx="12192000" cy="3276367"/>
              <a:chOff x="0" y="1790816"/>
              <a:chExt cx="12192000" cy="3276367"/>
            </a:xfrm>
          </p:grpSpPr>
          <p:grpSp>
            <p:nvGrpSpPr>
              <p:cNvPr id="5" name="îṡlíďé">
                <a:extLst>
                  <a:ext uri="{FF2B5EF4-FFF2-40B4-BE49-F238E27FC236}">
                    <a16:creationId xmlns:a16="http://schemas.microsoft.com/office/drawing/2014/main" id="{D2EDE4D8-93B6-4773-96CD-7BD7A97DFC41}"/>
                  </a:ext>
                </a:extLst>
              </p:cNvPr>
              <p:cNvGrpSpPr/>
              <p:nvPr/>
            </p:nvGrpSpPr>
            <p:grpSpPr>
              <a:xfrm>
                <a:off x="0" y="2609908"/>
                <a:ext cx="1753645" cy="1638180"/>
                <a:chOff x="3359695" y="2852936"/>
                <a:chExt cx="1504057" cy="1152128"/>
              </a:xfrm>
            </p:grpSpPr>
            <p:sp>
              <p:nvSpPr>
                <p:cNvPr id="32" name="îšļiďé">
                  <a:extLst>
                    <a:ext uri="{FF2B5EF4-FFF2-40B4-BE49-F238E27FC236}">
                      <a16:creationId xmlns:a16="http://schemas.microsoft.com/office/drawing/2014/main" id="{227415CB-A319-452A-AC39-515A1DB84647}"/>
                    </a:ext>
                  </a:extLst>
                </p:cNvPr>
                <p:cNvSpPr/>
                <p:nvPr/>
              </p:nvSpPr>
              <p:spPr bwMode="auto">
                <a:xfrm>
                  <a:off x="3359695" y="2852936"/>
                  <a:ext cx="1504057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ḷiḍe">
                  <a:extLst>
                    <a:ext uri="{FF2B5EF4-FFF2-40B4-BE49-F238E27FC236}">
                      <a16:creationId xmlns:a16="http://schemas.microsoft.com/office/drawing/2014/main" id="{F76BAEB5-0819-4322-81CB-8ED0C72B375B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1504056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sļiḓè">
                  <a:extLst>
                    <a:ext uri="{FF2B5EF4-FFF2-40B4-BE49-F238E27FC236}">
                      <a16:creationId xmlns:a16="http://schemas.microsoft.com/office/drawing/2014/main" id="{1CD4948C-682F-4A0E-B7E4-1FFCB5F5DAD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1504056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S1iḓê">
                  <a:extLst>
                    <a:ext uri="{FF2B5EF4-FFF2-40B4-BE49-F238E27FC236}">
                      <a16:creationId xmlns:a16="http://schemas.microsoft.com/office/drawing/2014/main" id="{32077EB8-7DC5-4350-8377-227437273618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1504056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iṧľîḓè">
                <a:extLst>
                  <a:ext uri="{FF2B5EF4-FFF2-40B4-BE49-F238E27FC236}">
                    <a16:creationId xmlns:a16="http://schemas.microsoft.com/office/drawing/2014/main" id="{9E8BCFA5-7CCE-4EC5-89B2-B1D79A933339}"/>
                  </a:ext>
                </a:extLst>
              </p:cNvPr>
              <p:cNvGrpSpPr/>
              <p:nvPr/>
            </p:nvGrpSpPr>
            <p:grpSpPr>
              <a:xfrm>
                <a:off x="4300499" y="2609908"/>
                <a:ext cx="1080120" cy="1638180"/>
                <a:chOff x="3359696" y="2852936"/>
                <a:chExt cx="936104" cy="1152128"/>
              </a:xfrm>
            </p:grpSpPr>
            <p:sp>
              <p:nvSpPr>
                <p:cNvPr id="28" name="íṧ1ïḍe">
                  <a:extLst>
                    <a:ext uri="{FF2B5EF4-FFF2-40B4-BE49-F238E27FC236}">
                      <a16:creationId xmlns:a16="http://schemas.microsoft.com/office/drawing/2014/main" id="{CF45F037-F591-40BF-AA2B-110BBBFAC6A3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ŝľiḑê">
                  <a:extLst>
                    <a:ext uri="{FF2B5EF4-FFF2-40B4-BE49-F238E27FC236}">
                      <a16:creationId xmlns:a16="http://schemas.microsoft.com/office/drawing/2014/main" id="{2D2141DC-B282-44BB-984D-24D0E7031F27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ṡľïḓé">
                  <a:extLst>
                    <a:ext uri="{FF2B5EF4-FFF2-40B4-BE49-F238E27FC236}">
                      <a16:creationId xmlns:a16="http://schemas.microsoft.com/office/drawing/2014/main" id="{07EFE743-C344-4CB4-92E6-46735CF109AF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ľíďe">
                  <a:extLst>
                    <a:ext uri="{FF2B5EF4-FFF2-40B4-BE49-F238E27FC236}">
                      <a16:creationId xmlns:a16="http://schemas.microsoft.com/office/drawing/2014/main" id="{99728B25-85E4-46ED-AF66-966068A11F90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" name="ïsļídé">
                <a:extLst>
                  <a:ext uri="{FF2B5EF4-FFF2-40B4-BE49-F238E27FC236}">
                    <a16:creationId xmlns:a16="http://schemas.microsoft.com/office/drawing/2014/main" id="{523639D8-A7F0-44F1-AE13-AB4257FC52ED}"/>
                  </a:ext>
                </a:extLst>
              </p:cNvPr>
              <p:cNvGrpSpPr/>
              <p:nvPr/>
            </p:nvGrpSpPr>
            <p:grpSpPr>
              <a:xfrm>
                <a:off x="11100556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24" name="îṩḷïḋé">
                  <a:extLst>
                    <a:ext uri="{FF2B5EF4-FFF2-40B4-BE49-F238E27FC236}">
                      <a16:creationId xmlns:a16="http://schemas.microsoft.com/office/drawing/2014/main" id="{CA666B2F-A9C3-49FC-9FAB-471800B9DDE8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ŝ1ïḓe">
                  <a:extLst>
                    <a:ext uri="{FF2B5EF4-FFF2-40B4-BE49-F238E27FC236}">
                      <a16:creationId xmlns:a16="http://schemas.microsoft.com/office/drawing/2014/main" id="{3393A839-7F84-4B95-B497-5FAE590A7A64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ľîḍé">
                  <a:extLst>
                    <a:ext uri="{FF2B5EF4-FFF2-40B4-BE49-F238E27FC236}">
                      <a16:creationId xmlns:a16="http://schemas.microsoft.com/office/drawing/2014/main" id="{2B1E1DC7-9258-493D-922F-9FA78472FFB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ṣľîḍè">
                  <a:extLst>
                    <a:ext uri="{FF2B5EF4-FFF2-40B4-BE49-F238E27FC236}">
                      <a16:creationId xmlns:a16="http://schemas.microsoft.com/office/drawing/2014/main" id="{6C4BECF0-ABB1-47F6-93E7-EE68C5F8A55F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" name="ïṣḻídè">
                <a:extLst>
                  <a:ext uri="{FF2B5EF4-FFF2-40B4-BE49-F238E27FC236}">
                    <a16:creationId xmlns:a16="http://schemas.microsoft.com/office/drawing/2014/main" id="{21658450-4F9E-4736-A6DB-82C3213A4BEC}"/>
                  </a:ext>
                </a:extLst>
              </p:cNvPr>
              <p:cNvGrpSpPr/>
              <p:nvPr/>
            </p:nvGrpSpPr>
            <p:grpSpPr>
              <a:xfrm>
                <a:off x="5380619" y="1790819"/>
                <a:ext cx="1260141" cy="3276364"/>
                <a:chOff x="5087888" y="1790819"/>
                <a:chExt cx="1260141" cy="3276364"/>
              </a:xfrm>
            </p:grpSpPr>
            <p:sp>
              <p:nvSpPr>
                <p:cNvPr id="20" name="ïşlíḋé">
                  <a:extLst>
                    <a:ext uri="{FF2B5EF4-FFF2-40B4-BE49-F238E27FC236}">
                      <a16:creationId xmlns:a16="http://schemas.microsoft.com/office/drawing/2014/main" id="{5A01E8ED-AFE8-408D-AD73-912C0A84C193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1979840"/>
                  <a:ext cx="1638182" cy="1260140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sḻïḍê">
                  <a:extLst>
                    <a:ext uri="{FF2B5EF4-FFF2-40B4-BE49-F238E27FC236}">
                      <a16:creationId xmlns:a16="http://schemas.microsoft.com/office/drawing/2014/main" id="{68931228-6640-4DC1-A32C-8DA8961CE17D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3618022"/>
                  <a:ext cx="1638182" cy="1260140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íṧľïḋê">
                  <a:extLst>
                    <a:ext uri="{FF2B5EF4-FFF2-40B4-BE49-F238E27FC236}">
                      <a16:creationId xmlns:a16="http://schemas.microsoft.com/office/drawing/2014/main" id="{63753B56-1FCA-4A23-921B-A0C8AB55049F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0" y="2316453"/>
                  <a:ext cx="964956" cy="1260140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şļide">
                  <a:extLst>
                    <a:ext uri="{FF2B5EF4-FFF2-40B4-BE49-F238E27FC236}">
                      <a16:creationId xmlns:a16="http://schemas.microsoft.com/office/drawing/2014/main" id="{78D71234-B3BE-4ABE-B51C-897393FDEFD9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2" y="3281408"/>
                  <a:ext cx="964954" cy="1260140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" name="íṩ1ïḑè">
                <a:extLst>
                  <a:ext uri="{FF2B5EF4-FFF2-40B4-BE49-F238E27FC236}">
                    <a16:creationId xmlns:a16="http://schemas.microsoft.com/office/drawing/2014/main" id="{1715748E-A510-4AE9-8299-3C3FDF2895A1}"/>
                  </a:ext>
                </a:extLst>
              </p:cNvPr>
              <p:cNvGrpSpPr/>
              <p:nvPr/>
            </p:nvGrpSpPr>
            <p:grpSpPr>
              <a:xfrm>
                <a:off x="9953127" y="1790819"/>
                <a:ext cx="1163453" cy="3276364"/>
                <a:chOff x="9660396" y="1790819"/>
                <a:chExt cx="1163453" cy="3276364"/>
              </a:xfrm>
            </p:grpSpPr>
            <p:sp>
              <p:nvSpPr>
                <p:cNvPr id="16" name="ísḷîḑè">
                  <a:extLst>
                    <a:ext uri="{FF2B5EF4-FFF2-40B4-BE49-F238E27FC236}">
                      <a16:creationId xmlns:a16="http://schemas.microsoft.com/office/drawing/2014/main" id="{F7C80BC3-7220-4BEE-828D-213B2DAE73FB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2028184"/>
                  <a:ext cx="1638182" cy="1163452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š1íďè">
                  <a:extLst>
                    <a:ext uri="{FF2B5EF4-FFF2-40B4-BE49-F238E27FC236}">
                      <a16:creationId xmlns:a16="http://schemas.microsoft.com/office/drawing/2014/main" id="{ECA1FF1D-7B31-44B0-96CB-0640E6F00A49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3666366"/>
                  <a:ext cx="1638182" cy="1163452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ṡľîḍé">
                  <a:extLst>
                    <a:ext uri="{FF2B5EF4-FFF2-40B4-BE49-F238E27FC236}">
                      <a16:creationId xmlns:a16="http://schemas.microsoft.com/office/drawing/2014/main" id="{654AB223-56DC-4A95-8B72-076D8ED0169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4" y="2364797"/>
                  <a:ext cx="964956" cy="1163452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ṧlîḋé">
                  <a:extLst>
                    <a:ext uri="{FF2B5EF4-FFF2-40B4-BE49-F238E27FC236}">
                      <a16:creationId xmlns:a16="http://schemas.microsoft.com/office/drawing/2014/main" id="{B9DEC4D3-A5F6-4B24-9688-16258143BE7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6" y="3329752"/>
                  <a:ext cx="964954" cy="1163452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îṡľïḍê">
                <a:extLst>
                  <a:ext uri="{FF2B5EF4-FFF2-40B4-BE49-F238E27FC236}">
                    <a16:creationId xmlns:a16="http://schemas.microsoft.com/office/drawing/2014/main" id="{C53F2AA5-E6D6-4B05-8D6A-4B971F8C23CF}"/>
                  </a:ext>
                </a:extLst>
              </p:cNvPr>
              <p:cNvGrpSpPr/>
              <p:nvPr/>
            </p:nvGrpSpPr>
            <p:grpSpPr>
              <a:xfrm>
                <a:off x="6640759" y="1790816"/>
                <a:ext cx="3312368" cy="3276358"/>
                <a:chOff x="6348028" y="2276871"/>
                <a:chExt cx="3312368" cy="2304254"/>
              </a:xfrm>
            </p:grpSpPr>
            <p:sp>
              <p:nvSpPr>
                <p:cNvPr id="12" name="išlîḓé">
                  <a:extLst>
                    <a:ext uri="{FF2B5EF4-FFF2-40B4-BE49-F238E27FC236}">
                      <a16:creationId xmlns:a16="http://schemas.microsoft.com/office/drawing/2014/main" id="{10B1F67A-A467-434B-A836-ED490FAEEBC1}"/>
                    </a:ext>
                  </a:extLst>
                </p:cNvPr>
                <p:cNvSpPr/>
                <p:nvPr/>
              </p:nvSpPr>
              <p:spPr bwMode="auto">
                <a:xfrm>
                  <a:off x="6348028" y="2276871"/>
                  <a:ext cx="3312368" cy="473478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en-US" altLang="zh-CN" sz="2400" b="1" dirty="0" err="1">
                      <a:solidFill>
                        <a:schemeClr val="bg1"/>
                      </a:solidFill>
                    </a:rPr>
                    <a:t>PointNet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îṧḷide">
                  <a:extLst>
                    <a:ext uri="{FF2B5EF4-FFF2-40B4-BE49-F238E27FC236}">
                      <a16:creationId xmlns:a16="http://schemas.microsoft.com/office/drawing/2014/main" id="{94E19EBC-2F57-4E53-AEEC-127BBADC27C8}"/>
                    </a:ext>
                  </a:extLst>
                </p:cNvPr>
                <p:cNvSpPr/>
                <p:nvPr/>
              </p:nvSpPr>
              <p:spPr bwMode="auto">
                <a:xfrm>
                  <a:off x="6348028" y="2750348"/>
                  <a:ext cx="3312368" cy="678650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算法局限</a:t>
                  </a:r>
                </a:p>
              </p:txBody>
            </p:sp>
            <p:sp>
              <p:nvSpPr>
                <p:cNvPr id="14" name="îṣļîḍé">
                  <a:extLst>
                    <a:ext uri="{FF2B5EF4-FFF2-40B4-BE49-F238E27FC236}">
                      <a16:creationId xmlns:a16="http://schemas.microsoft.com/office/drawing/2014/main" id="{05C45370-C609-45E4-8652-6F8DB11C5CB0}"/>
                    </a:ext>
                  </a:extLst>
                </p:cNvPr>
                <p:cNvSpPr/>
                <p:nvPr/>
              </p:nvSpPr>
              <p:spPr bwMode="auto">
                <a:xfrm>
                  <a:off x="6348028" y="3428997"/>
                  <a:ext cx="3312368" cy="678650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en-US" altLang="zh-CN" sz="2400" b="1" dirty="0" err="1">
                      <a:solidFill>
                        <a:schemeClr val="bg1"/>
                      </a:solidFill>
                    </a:rPr>
                    <a:t>PointNet</a:t>
                  </a:r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++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ïSḻiḍê">
                  <a:extLst>
                    <a:ext uri="{FF2B5EF4-FFF2-40B4-BE49-F238E27FC236}">
                      <a16:creationId xmlns:a16="http://schemas.microsoft.com/office/drawing/2014/main" id="{C4381CB8-CAC8-462C-A490-9111AD0AFA6D}"/>
                    </a:ext>
                  </a:extLst>
                </p:cNvPr>
                <p:cNvSpPr/>
                <p:nvPr/>
              </p:nvSpPr>
              <p:spPr bwMode="auto">
                <a:xfrm>
                  <a:off x="6348028" y="4107647"/>
                  <a:ext cx="3312368" cy="473478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F-</a:t>
                  </a:r>
                  <a:r>
                    <a:rPr lang="en-US" altLang="zh-CN" sz="2400" b="1" dirty="0" err="1">
                      <a:solidFill>
                        <a:schemeClr val="bg1"/>
                      </a:solidFill>
                    </a:rPr>
                    <a:t>PointNet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í$ļiďè">
                <a:extLst>
                  <a:ext uri="{FF2B5EF4-FFF2-40B4-BE49-F238E27FC236}">
                    <a16:creationId xmlns:a16="http://schemas.microsoft.com/office/drawing/2014/main" id="{4F2894DA-B74F-4E98-B2E6-510572828555}"/>
                  </a:ext>
                </a:extLst>
              </p:cNvPr>
              <p:cNvSpPr/>
              <p:nvPr/>
            </p:nvSpPr>
            <p:spPr>
              <a:xfrm>
                <a:off x="2042268" y="2705722"/>
                <a:ext cx="2271534" cy="1446550"/>
              </a:xfrm>
              <a:prstGeom prst="rect">
                <a:avLst/>
              </a:prstGeom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zh-CN" altLang="en-US" sz="6000" b="1" spc="300" dirty="0">
                    <a:solidFill>
                      <a:schemeClr val="accent1"/>
                    </a:solidFill>
                  </a:rPr>
                  <a:t> </a:t>
                </a:r>
                <a:br>
                  <a:rPr lang="zh-CN" altLang="en-US" sz="6000" b="1" spc="300" dirty="0">
                    <a:solidFill>
                      <a:schemeClr val="accent1"/>
                    </a:solidFill>
                  </a:rPr>
                </a:br>
                <a:endParaRPr lang="zh-CN" altLang="en-US" sz="6000" b="1" spc="3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" name="ïṧḷiḑé">
              <a:extLst>
                <a:ext uri="{FF2B5EF4-FFF2-40B4-BE49-F238E27FC236}">
                  <a16:creationId xmlns:a16="http://schemas.microsoft.com/office/drawing/2014/main" id="{6F0299C2-1298-4E99-98FC-9FD5DE0F7E6F}"/>
                </a:ext>
              </a:extLst>
            </p:cNvPr>
            <p:cNvSpPr/>
            <p:nvPr/>
          </p:nvSpPr>
          <p:spPr>
            <a:xfrm>
              <a:off x="1753646" y="2609908"/>
              <a:ext cx="2533550" cy="1638180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200" b="1" spc="300" dirty="0">
                  <a:solidFill>
                    <a:schemeClr val="accent1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6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E9865-09CD-4A08-863A-65755B338CBB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1.1PointNet</a:t>
            </a:r>
            <a:r>
              <a:rPr lang="zh-CN" altLang="en-US" dirty="0"/>
              <a:t>问题引入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73A7A3-326F-42CA-A475-A470C148C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53134"/>
              </p:ext>
            </p:extLst>
          </p:nvPr>
        </p:nvGraphicFramePr>
        <p:xfrm>
          <a:off x="2144237" y="1748227"/>
          <a:ext cx="7901935" cy="182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799">
                  <a:extLst>
                    <a:ext uri="{9D8B030D-6E8A-4147-A177-3AD203B41FA5}">
                      <a16:colId xmlns:a16="http://schemas.microsoft.com/office/drawing/2014/main" val="3205725496"/>
                    </a:ext>
                  </a:extLst>
                </a:gridCol>
                <a:gridCol w="3946136">
                  <a:extLst>
                    <a:ext uri="{9D8B030D-6E8A-4147-A177-3AD203B41FA5}">
                      <a16:colId xmlns:a16="http://schemas.microsoft.com/office/drawing/2014/main" val="3894372435"/>
                    </a:ext>
                  </a:extLst>
                </a:gridCol>
              </a:tblGrid>
              <a:tr h="457078">
                <a:tc>
                  <a:txBody>
                    <a:bodyPr/>
                    <a:lstStyle/>
                    <a:p>
                      <a:r>
                        <a:rPr lang="en-US" altLang="zh-CN" dirty="0"/>
                        <a:t>Conversion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81336"/>
                  </a:ext>
                </a:extLst>
              </a:tr>
              <a:tr h="457078">
                <a:tc>
                  <a:txBody>
                    <a:bodyPr/>
                    <a:lstStyle/>
                    <a:p>
                      <a:r>
                        <a:rPr lang="en-US" altLang="zh-CN" dirty="0"/>
                        <a:t>Voxelization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3D CNN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58172"/>
                  </a:ext>
                </a:extLst>
              </a:tr>
              <a:tr h="457078"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Projection/Rendering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2D CNN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5882"/>
                  </a:ext>
                </a:extLst>
              </a:tr>
              <a:tr h="457078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extraction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356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8A6E720-65FB-4011-99CE-FB136E6210A0}"/>
              </a:ext>
            </a:extLst>
          </p:cNvPr>
          <p:cNvSpPr txBox="1"/>
          <p:nvPr/>
        </p:nvSpPr>
        <p:spPr>
          <a:xfrm>
            <a:off x="2144237" y="4296066"/>
            <a:ext cx="790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achieve</a:t>
            </a:r>
            <a:r>
              <a:rPr lang="zh-CN" altLang="en-US" sz="2000" dirty="0"/>
              <a:t> </a:t>
            </a:r>
            <a:r>
              <a:rPr lang="en-US" altLang="zh-CN" sz="2000" dirty="0"/>
              <a:t>effective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learning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directly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point clouds</a:t>
            </a:r>
            <a:r>
              <a:rPr lang="en-US" altLang="zh-CN" sz="2000" dirty="0"/>
              <a:t>?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6A54B-1C7D-41F2-8699-E376FD35D3E2}"/>
              </a:ext>
            </a:extLst>
          </p:cNvPr>
          <p:cNvSpPr/>
          <p:nvPr/>
        </p:nvSpPr>
        <p:spPr>
          <a:xfrm>
            <a:off x="2144236" y="5226517"/>
            <a:ext cx="7901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2"/>
              </a:rPr>
              <a:t>https://blog.csdn.net/hu694028833/article/details/85246441</a:t>
            </a:r>
            <a:endParaRPr lang="en-US" altLang="zh-CN" sz="2000" dirty="0"/>
          </a:p>
          <a:p>
            <a:r>
              <a:rPr lang="zh-CN" altLang="en-US" sz="2000" dirty="0"/>
              <a:t>数字图像处理（冈萨雷斯）</a:t>
            </a:r>
          </a:p>
        </p:txBody>
      </p:sp>
    </p:spTree>
    <p:extLst>
      <p:ext uri="{BB962C8B-B14F-4D97-AF65-F5344CB8AC3E}">
        <p14:creationId xmlns:p14="http://schemas.microsoft.com/office/powerpoint/2010/main" val="411116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B823234-A016-44B6-917E-21986338AB31}"/>
              </a:ext>
            </a:extLst>
          </p:cNvPr>
          <p:cNvSpPr txBox="1"/>
          <p:nvPr/>
        </p:nvSpPr>
        <p:spPr>
          <a:xfrm>
            <a:off x="1649456" y="2905699"/>
            <a:ext cx="4083142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Object Classification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Object Part Segmentation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Semantic Scene Parsing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6B612D-2E1F-4B8A-A717-5C4F3C51F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2"/>
          <a:stretch/>
        </p:blipFill>
        <p:spPr>
          <a:xfrm>
            <a:off x="5732598" y="1594789"/>
            <a:ext cx="5098001" cy="16981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3933B75-5D8D-4975-872B-A43FD0B815D2}"/>
              </a:ext>
            </a:extLst>
          </p:cNvPr>
          <p:cNvSpPr txBox="1"/>
          <p:nvPr/>
        </p:nvSpPr>
        <p:spPr>
          <a:xfrm>
            <a:off x="5816820" y="3434907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 Segmentation      Semantic Segmentation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20B4FA6-8277-46E9-83D0-02EADAEEBC9B}"/>
              </a:ext>
            </a:extLst>
          </p:cNvPr>
          <p:cNvSpPr txBox="1">
            <a:spLocks/>
          </p:cNvSpPr>
          <p:nvPr/>
        </p:nvSpPr>
        <p:spPr>
          <a:xfrm>
            <a:off x="698057" y="408430"/>
            <a:ext cx="8227893" cy="574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10000"/>
              </a:lnSpc>
            </a:pPr>
            <a:r>
              <a:rPr lang="zh-CN" altLang="en-US" sz="2400" dirty="0"/>
              <a:t>针对散乱、无序的</a:t>
            </a:r>
            <a:r>
              <a:rPr lang="en-US" altLang="zh-CN" sz="2400" dirty="0"/>
              <a:t>Point Data</a:t>
            </a:r>
            <a:r>
              <a:rPr lang="zh-CN" altLang="en-US" sz="2400" dirty="0"/>
              <a:t>提出针对不同任务的统一框架</a:t>
            </a:r>
          </a:p>
        </p:txBody>
      </p:sp>
    </p:spTree>
    <p:extLst>
      <p:ext uri="{BB962C8B-B14F-4D97-AF65-F5344CB8AC3E}">
        <p14:creationId xmlns:p14="http://schemas.microsoft.com/office/powerpoint/2010/main" val="31342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8C4BE53-0B65-4AB3-B5D1-199347312A54}"/>
              </a:ext>
            </a:extLst>
          </p:cNvPr>
          <p:cNvSpPr txBox="1">
            <a:spLocks/>
          </p:cNvSpPr>
          <p:nvPr/>
        </p:nvSpPr>
        <p:spPr>
          <a:xfrm>
            <a:off x="698057" y="408430"/>
            <a:ext cx="8227893" cy="574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110000"/>
              </a:lnSpc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关于点云数据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4C234B-E0E6-472E-A088-A05B09C377CE}"/>
              </a:ext>
            </a:extLst>
          </p:cNvPr>
          <p:cNvSpPr txBox="1"/>
          <p:nvPr/>
        </p:nvSpPr>
        <p:spPr>
          <a:xfrm>
            <a:off x="1006107" y="982738"/>
            <a:ext cx="10179786" cy="511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点云数据是在欧式空间下的点的一个子集，具有以下特征：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无序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Wingdings" panose="05000000000000000000" pitchFamily="2" charset="2"/>
              </a:rPr>
              <a:t>   </a:t>
            </a:r>
            <a:r>
              <a:rPr lang="zh-CN" altLang="en-US" sz="2000" dirty="0">
                <a:sym typeface="Wingdings" panose="05000000000000000000" pitchFamily="2" charset="2"/>
              </a:rPr>
              <a:t>将无序的数据排序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Wingdings" panose="05000000000000000000" pitchFamily="2" charset="2"/>
              </a:rPr>
              <a:t>      </a:t>
            </a:r>
            <a:r>
              <a:rPr lang="zh-CN" altLang="en-US" sz="2000" dirty="0">
                <a:sym typeface="Wingdings" panose="05000000000000000000" pitchFamily="2" charset="2"/>
              </a:rPr>
              <a:t>用数据的所有排列进行数据增强，然后使用</a:t>
            </a:r>
            <a:r>
              <a:rPr lang="en-US" altLang="zh-CN" sz="2000" dirty="0">
                <a:sym typeface="Wingdings" panose="05000000000000000000" pitchFamily="2" charset="2"/>
              </a:rPr>
              <a:t>RNN</a:t>
            </a:r>
            <a:r>
              <a:rPr lang="zh-CN" altLang="en-US" sz="2000" dirty="0">
                <a:sym typeface="Wingdings" panose="05000000000000000000" pitchFamily="2" charset="2"/>
              </a:rPr>
              <a:t>模型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Wingdings" panose="05000000000000000000" pitchFamily="2" charset="2"/>
              </a:rPr>
              <a:t>      </a:t>
            </a:r>
            <a:r>
              <a:rPr lang="zh-CN" altLang="en-US" sz="2000" dirty="0">
                <a:solidFill>
                  <a:srgbClr val="F7987A"/>
                </a:solidFill>
                <a:sym typeface="Wingdings" panose="05000000000000000000" pitchFamily="2" charset="2"/>
              </a:rPr>
              <a:t>用对称函数</a:t>
            </a:r>
            <a:endParaRPr lang="en-US" altLang="zh-CN" sz="2000" dirty="0">
              <a:solidFill>
                <a:srgbClr val="F7987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点与点之间的空间关系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Wingdings" panose="05000000000000000000" pitchFamily="2" charset="2"/>
              </a:rPr>
              <a:t>   </a:t>
            </a:r>
            <a:r>
              <a:rPr lang="zh-CN" altLang="en-US" sz="2000" dirty="0">
                <a:solidFill>
                  <a:srgbClr val="F7987A"/>
                </a:solidFill>
                <a:sym typeface="Wingdings" panose="05000000000000000000" pitchFamily="2" charset="2"/>
              </a:rPr>
              <a:t>串联聚合</a:t>
            </a:r>
            <a:endParaRPr lang="en-US" altLang="zh-CN" sz="2000" dirty="0">
              <a:solidFill>
                <a:srgbClr val="F7987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不变性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Wingdings" panose="05000000000000000000" pitchFamily="2" charset="2"/>
              </a:rPr>
              <a:t>   </a:t>
            </a:r>
            <a:r>
              <a:rPr lang="en-US" altLang="zh-CN" sz="2000" dirty="0">
                <a:solidFill>
                  <a:srgbClr val="F7987A"/>
                </a:solidFill>
                <a:sym typeface="Wingdings" panose="05000000000000000000" pitchFamily="2" charset="2"/>
              </a:rPr>
              <a:t>T-Net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学习点云变换矩阵的:input_transform_net()</a:t>
            </a:r>
            <a:br>
              <a:rPr lang="zh-CN" altLang="zh-CN" dirty="0"/>
            </a:br>
            <a:r>
              <a:rPr lang="zh-CN" altLang="zh-CN" dirty="0"/>
              <a:t>学习特征变换矩阵的:feature_transform_net() </a:t>
            </a:r>
          </a:p>
        </p:txBody>
      </p:sp>
    </p:spTree>
    <p:extLst>
      <p:ext uri="{BB962C8B-B14F-4D97-AF65-F5344CB8AC3E}">
        <p14:creationId xmlns:p14="http://schemas.microsoft.com/office/powerpoint/2010/main" val="164761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A5784-BB66-4B88-B816-3F7C32400255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1.2</a:t>
            </a:r>
            <a:r>
              <a:rPr lang="zh-CN" altLang="en-US" dirty="0"/>
              <a:t>网络架构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7ABF7-CB48-4678-AD27-017739A6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045"/>
            <a:ext cx="12192000" cy="43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3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04C234B-E0E6-472E-A088-A05B09C377CE}"/>
              </a:ext>
            </a:extLst>
          </p:cNvPr>
          <p:cNvSpPr txBox="1"/>
          <p:nvPr/>
        </p:nvSpPr>
        <p:spPr>
          <a:xfrm>
            <a:off x="1005312" y="1544894"/>
            <a:ext cx="10179786" cy="234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基本思想：对输入点云中的每一个点学习其对应的空间编码，之后再利用所有点云的特征得到一个全局的点云特征。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局限性：现实场景中的点云往往是疏密不同的，而</a:t>
            </a:r>
            <a:r>
              <a:rPr lang="en-US" altLang="zh-CN" sz="2000" dirty="0" err="1"/>
              <a:t>PointNet</a:t>
            </a:r>
            <a:r>
              <a:rPr lang="zh-CN" altLang="en-US" sz="2000" dirty="0"/>
              <a:t>是基于均匀采样的点云进行训练的，导致其在实际场景中的准确率下降。</a:t>
            </a:r>
            <a:endParaRPr lang="en-US" altLang="zh-CN" sz="2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5367D8F-EBA0-4090-A55B-16644568EAE7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1.3</a:t>
            </a:r>
            <a:r>
              <a:rPr lang="zh-CN" altLang="en-US" dirty="0"/>
              <a:t>算法基本原理及其局限性</a:t>
            </a:r>
          </a:p>
        </p:txBody>
      </p:sp>
    </p:spTree>
    <p:extLst>
      <p:ext uri="{BB962C8B-B14F-4D97-AF65-F5344CB8AC3E}">
        <p14:creationId xmlns:p14="http://schemas.microsoft.com/office/powerpoint/2010/main" val="10801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04C0-C2E0-444B-8CCC-12FCCFDC1C85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2.1PointNet++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6F46B-A35E-4961-A8D5-D9FC6DBC8BA2}"/>
              </a:ext>
            </a:extLst>
          </p:cNvPr>
          <p:cNvSpPr txBox="1"/>
          <p:nvPr/>
        </p:nvSpPr>
        <p:spPr>
          <a:xfrm>
            <a:off x="790176" y="1268488"/>
            <a:ext cx="1061005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关于</a:t>
            </a:r>
            <a:r>
              <a:rPr lang="en-US" altLang="zh-CN" sz="2000" dirty="0" err="1">
                <a:latin typeface="+mn-ea"/>
              </a:rPr>
              <a:t>PointNet</a:t>
            </a:r>
            <a:r>
              <a:rPr lang="zh-CN" altLang="en-US" sz="2000" dirty="0">
                <a:latin typeface="+mn-ea"/>
              </a:rPr>
              <a:t>全局优势较好，但局部信息提取效果不是很好提出：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如何对点云进行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</a:rPr>
              <a:t>局部划分</a:t>
            </a:r>
            <a:endParaRPr lang="en-US" altLang="zh-CN" sz="2000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如何对点云进行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</a:rPr>
              <a:t>局部特征提取</a:t>
            </a:r>
            <a:endParaRPr lang="en-US" altLang="zh-CN" sz="2000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思路来源：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PointNet</a:t>
            </a:r>
            <a:r>
              <a:rPr lang="zh-CN" altLang="en-US" sz="2000" dirty="0">
                <a:latin typeface="+mn-ea"/>
              </a:rPr>
              <a:t>提取特征的方式是对所有点云数据提取了一个全局的特征，而</a:t>
            </a:r>
            <a:r>
              <a:rPr lang="en-US" altLang="zh-CN" sz="2000" dirty="0" err="1">
                <a:latin typeface="+mn-ea"/>
              </a:rPr>
              <a:t>PointNet</a:t>
            </a:r>
            <a:r>
              <a:rPr lang="en-US" altLang="zh-CN" sz="2000" dirty="0">
                <a:latin typeface="+mn-ea"/>
              </a:rPr>
              <a:t>++</a:t>
            </a:r>
            <a:r>
              <a:rPr lang="zh-CN" altLang="en-US" sz="2000" dirty="0">
                <a:latin typeface="+mn-ea"/>
              </a:rPr>
              <a:t>受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启发，能够在不同尺度提取局部特征，通过多层网络结构得到深层特征。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6667FC-FB7E-48F3-A8CB-5AC97D03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24" y="1640693"/>
            <a:ext cx="257210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04C0-C2E0-444B-8CCC-12FCCFDC1C85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2.2PointNet++</a:t>
            </a:r>
            <a:r>
              <a:rPr lang="zh-CN" altLang="en-US" dirty="0"/>
              <a:t>网络基础构成模块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6F46B-A35E-4961-A8D5-D9FC6DBC8BA2}"/>
              </a:ext>
            </a:extLst>
          </p:cNvPr>
          <p:cNvSpPr txBox="1"/>
          <p:nvPr/>
        </p:nvSpPr>
        <p:spPr>
          <a:xfrm>
            <a:off x="1150937" y="1249438"/>
            <a:ext cx="10850563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采样层（</a:t>
            </a:r>
            <a:r>
              <a:rPr lang="en-US" altLang="zh-CN" sz="2000" dirty="0">
                <a:latin typeface="+mn-ea"/>
              </a:rPr>
              <a:t>sampling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先对数据点进行采样。最远点采样。随机采样。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组合层（</a:t>
            </a:r>
            <a:r>
              <a:rPr lang="en-US" altLang="zh-CN" sz="2000" dirty="0">
                <a:latin typeface="+mn-ea"/>
              </a:rPr>
              <a:t>grouping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点的“局部”概念。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找出通过采样层后的每一个点的所有构成其局部的点，方便后续对每个局部提取特征。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3.</a:t>
            </a:r>
            <a:r>
              <a:rPr lang="zh-CN" altLang="en-US" sz="2000" dirty="0">
                <a:latin typeface="+mn-ea"/>
              </a:rPr>
              <a:t>特征提取层（</a:t>
            </a:r>
            <a:r>
              <a:rPr lang="en-US" altLang="zh-CN" sz="2000" dirty="0">
                <a:latin typeface="+mn-ea"/>
              </a:rPr>
              <a:t>feature learning</a:t>
            </a:r>
            <a:r>
              <a:rPr lang="zh-CN" altLang="en-US" sz="2000" dirty="0">
                <a:latin typeface="+mn-ea"/>
              </a:rPr>
              <a:t>）（借鉴）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Point net</a:t>
            </a:r>
            <a:r>
              <a:rPr lang="zh-CN" altLang="en-US" sz="2000" dirty="0">
                <a:latin typeface="+mn-ea"/>
              </a:rPr>
              <a:t>给出了一个基于点云数据的特征提取网络，可以用</a:t>
            </a:r>
            <a:r>
              <a:rPr lang="en-US" altLang="zh-CN" sz="2000" dirty="0" err="1">
                <a:latin typeface="+mn-ea"/>
              </a:rPr>
              <a:t>PointNet</a:t>
            </a:r>
            <a:r>
              <a:rPr lang="zh-CN" altLang="en-US" sz="2000" dirty="0">
                <a:latin typeface="+mn-ea"/>
              </a:rPr>
              <a:t>对组合层给出的各个局部进行特征提取来得到局部特征。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虽然组合层给出的各个局部可能由不同数量的点构成，但是通过</a:t>
            </a:r>
            <a:r>
              <a:rPr lang="en-US" altLang="zh-CN" sz="2000" dirty="0" err="1">
                <a:latin typeface="+mn-ea"/>
              </a:rPr>
              <a:t>PointNet</a:t>
            </a:r>
            <a:r>
              <a:rPr lang="zh-CN" altLang="en-US" sz="2000" dirty="0">
                <a:latin typeface="+mn-ea"/>
              </a:rPr>
              <a:t>后都能得到维度一致的特征（</a:t>
            </a:r>
            <a:r>
              <a:rPr lang="en-US" altLang="zh-CN" sz="2000" dirty="0">
                <a:latin typeface="+mn-ea"/>
              </a:rPr>
              <a:t>K</a:t>
            </a:r>
            <a:r>
              <a:rPr lang="zh-CN" altLang="en-US" sz="2000" dirty="0">
                <a:latin typeface="+mn-ea"/>
              </a:rPr>
              <a:t>值）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43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a2c0025-db09-48cd-9fd8-efac3e7d52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e12d06-0924-4b30-b08a-216686c0ef31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A65"/>
      </a:accent1>
      <a:accent2>
        <a:srgbClr val="FF7043"/>
      </a:accent2>
      <a:accent3>
        <a:srgbClr val="56687C"/>
      </a:accent3>
      <a:accent4>
        <a:srgbClr val="44546A"/>
      </a:accent4>
      <a:accent5>
        <a:srgbClr val="FF7043"/>
      </a:accent5>
      <a:accent6>
        <a:srgbClr val="FF8A65"/>
      </a:accent6>
      <a:hlink>
        <a:srgbClr val="FF8A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FF8A65"/>
    </a:accent1>
    <a:accent2>
      <a:srgbClr val="FF7043"/>
    </a:accent2>
    <a:accent3>
      <a:srgbClr val="56687C"/>
    </a:accent3>
    <a:accent4>
      <a:srgbClr val="44546A"/>
    </a:accent4>
    <a:accent5>
      <a:srgbClr val="FF7043"/>
    </a:accent5>
    <a:accent6>
      <a:srgbClr val="FF8A65"/>
    </a:accent6>
    <a:hlink>
      <a:srgbClr val="FF8A6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1021</TotalTime>
  <Words>793</Words>
  <Application>Microsoft Office PowerPoint</Application>
  <PresentationFormat>宽屏</PresentationFormat>
  <Paragraphs>83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Impact</vt:lpstr>
      <vt:lpstr>主题5</vt:lpstr>
      <vt:lpstr>PointNet  PointNet++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侯 卿</cp:lastModifiedBy>
  <cp:revision>58</cp:revision>
  <cp:lastPrinted>2017-10-30T16:00:00Z</cp:lastPrinted>
  <dcterms:created xsi:type="dcterms:W3CDTF">2017-10-30T16:00:00Z</dcterms:created>
  <dcterms:modified xsi:type="dcterms:W3CDTF">2020-06-13T08:50:30Z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