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86364" autoAdjust="0"/>
  </p:normalViewPr>
  <p:slideViewPr>
    <p:cSldViewPr snapToGrid="0">
      <p:cViewPr varScale="1">
        <p:scale>
          <a:sx n="68" d="100"/>
          <a:sy n="68" d="100"/>
        </p:scale>
        <p:origin x="726" y="78"/>
      </p:cViewPr>
      <p:guideLst/>
    </p:cSldViewPr>
  </p:slideViewPr>
  <p:outlineViewPr>
    <p:cViewPr>
      <p:scale>
        <a:sx n="33" d="100"/>
        <a:sy n="33" d="100"/>
      </p:scale>
      <p:origin x="0" y="-41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08386-6C72-4DFD-954A-1654C76D59CF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46B9A-853F-4EC5-8D84-353B5884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46B9A-853F-4EC5-8D84-353B588435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6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EA2-B6F7-4579-B600-86F95B44D9A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B700-031A-4782-AEC5-B2FFEB80D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6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EA2-B6F7-4579-B600-86F95B44D9A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B700-031A-4782-AEC5-B2FFEB80D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1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EA2-B6F7-4579-B600-86F95B44D9A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B700-031A-4782-AEC5-B2FFEB80D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4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EA2-B6F7-4579-B600-86F95B44D9A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B700-031A-4782-AEC5-B2FFEB80D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EA2-B6F7-4579-B600-86F95B44D9A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B700-031A-4782-AEC5-B2FFEB80D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1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EA2-B6F7-4579-B600-86F95B44D9A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B700-031A-4782-AEC5-B2FFEB80D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EA2-B6F7-4579-B600-86F95B44D9A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B700-031A-4782-AEC5-B2FFEB80D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1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EA2-B6F7-4579-B600-86F95B44D9A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B700-031A-4782-AEC5-B2FFEB80D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3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EA2-B6F7-4579-B600-86F95B44D9A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B700-031A-4782-AEC5-B2FFEB80D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8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EA2-B6F7-4579-B600-86F95B44D9A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B700-031A-4782-AEC5-B2FFEB80D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EA2-B6F7-4579-B600-86F95B44D9A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B700-031A-4782-AEC5-B2FFEB80D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01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2EA2-B6F7-4579-B600-86F95B44D9A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0B700-031A-4782-AEC5-B2FFEB80D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6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8900" y="1905001"/>
            <a:ext cx="9144000" cy="13001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PoseCNN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2662"/>
          </a:xfrm>
        </p:spPr>
        <p:txBody>
          <a:bodyPr>
            <a:normAutofit/>
          </a:bodyPr>
          <a:lstStyle/>
          <a:p>
            <a:r>
              <a:rPr lang="en-US" altLang="zh-CN" dirty="0"/>
              <a:t>A Convolutional Neural Network for 6D</a:t>
            </a:r>
            <a:br>
              <a:rPr lang="en-US" altLang="zh-CN" dirty="0"/>
            </a:br>
            <a:r>
              <a:rPr lang="en-US" altLang="zh-CN" dirty="0" smtClean="0"/>
              <a:t>Object </a:t>
            </a:r>
            <a:r>
              <a:rPr lang="en-US" altLang="zh-CN" dirty="0"/>
              <a:t>Pose Estimation in Cluttered </a:t>
            </a:r>
            <a:r>
              <a:rPr lang="en-US" altLang="zh-CN" dirty="0" smtClean="0"/>
              <a:t>Scenes</a:t>
            </a:r>
          </a:p>
        </p:txBody>
      </p:sp>
    </p:spTree>
    <p:extLst>
      <p:ext uri="{BB962C8B-B14F-4D97-AF65-F5344CB8AC3E}">
        <p14:creationId xmlns:p14="http://schemas.microsoft.com/office/powerpoint/2010/main" val="5613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网络结构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第二阶段：</a:t>
            </a:r>
            <a:r>
              <a:rPr lang="en-US" altLang="zh-CN" sz="4000" dirty="0" smtClean="0"/>
              <a:t>3D Rotation Regression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ShapeMatch-Loss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SLoss</a:t>
            </a:r>
            <a:r>
              <a:rPr lang="zh-CN" altLang="en-US" dirty="0" smtClean="0"/>
              <a:t>）：论文指出，使用该损失训练网络，在估计对称物体的位姿表现上优于使用</a:t>
            </a:r>
            <a:r>
              <a:rPr lang="en-US" altLang="zh-CN" dirty="0" smtClean="0"/>
              <a:t>PLoss</a:t>
            </a:r>
            <a:r>
              <a:rPr lang="zh-CN" altLang="en-US" dirty="0" smtClean="0"/>
              <a:t>训练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33" y="3163135"/>
            <a:ext cx="7802934" cy="291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论文实验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72"/>
          <a:stretch/>
        </p:blipFill>
        <p:spPr>
          <a:xfrm>
            <a:off x="737783" y="1378403"/>
            <a:ext cx="10716434" cy="561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总结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7" y="365125"/>
            <a:ext cx="11447645" cy="625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论文贡献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提出了使用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作为主要框架应用在</a:t>
            </a:r>
            <a:r>
              <a:rPr lang="en-US" altLang="zh-CN" dirty="0" smtClean="0"/>
              <a:t>6D</a:t>
            </a:r>
            <a:r>
              <a:rPr lang="zh-CN" altLang="en-US" dirty="0" smtClean="0"/>
              <a:t>位姿估计中，且能够较好处理遮挡问题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提出</a:t>
            </a:r>
            <a:r>
              <a:rPr lang="en-US" altLang="zh-CN" dirty="0" smtClean="0"/>
              <a:t>ShapeMatch-Loss</a:t>
            </a:r>
            <a:r>
              <a:rPr lang="zh-CN" altLang="en-US" dirty="0" smtClean="0"/>
              <a:t>损失函数，使得网络在对称物体的旋转估计性能上提高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贡献</a:t>
            </a:r>
            <a:r>
              <a:rPr lang="en-US" altLang="zh-CN" dirty="0" smtClean="0"/>
              <a:t>YCB-Video</a:t>
            </a:r>
            <a:r>
              <a:rPr lang="zh-CN" altLang="en-US" dirty="0" smtClean="0"/>
              <a:t>数据集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9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论文思路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 idea: </a:t>
            </a:r>
            <a:r>
              <a:rPr lang="zh-CN" altLang="en-US" dirty="0" smtClean="0"/>
              <a:t>把位姿估计任务解耦成不同的子任务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论文</a:t>
            </a:r>
            <a:r>
              <a:rPr lang="zh-CN" altLang="en-US" dirty="0" smtClean="0"/>
              <a:t>中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的规定：</a:t>
            </a:r>
            <a:r>
              <a:rPr lang="en-US" altLang="zh-CN" dirty="0" smtClean="0"/>
              <a:t>T is the coordinate of the origin of O in the camera coordinate system C</a:t>
            </a:r>
          </a:p>
          <a:p>
            <a:endParaRPr lang="en-US" altLang="zh-CN" dirty="0" smtClean="0"/>
          </a:p>
          <a:p>
            <a:r>
              <a:rPr lang="zh-CN" altLang="en-US" dirty="0"/>
              <a:t>论文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的规定：</a:t>
            </a:r>
            <a:r>
              <a:rPr lang="en-US" altLang="zh-CN" dirty="0" smtClean="0"/>
              <a:t>R specifies the rotation angles around the X-axis, Y -axis and Z-axis of the object coordinate system O</a:t>
            </a:r>
          </a:p>
        </p:txBody>
      </p:sp>
    </p:spTree>
    <p:extLst>
      <p:ext uri="{BB962C8B-B14F-4D97-AF65-F5344CB8AC3E}">
        <p14:creationId xmlns:p14="http://schemas.microsoft.com/office/powerpoint/2010/main" val="33262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网络结构</a:t>
            </a:r>
            <a:r>
              <a:rPr lang="en-US" altLang="zh-CN" sz="4000" dirty="0" smtClean="0"/>
              <a:t>-</a:t>
            </a:r>
            <a:r>
              <a:rPr lang="zh-CN" altLang="en-US" sz="4000" dirty="0"/>
              <a:t>第一</a:t>
            </a:r>
            <a:r>
              <a:rPr lang="zh-CN" altLang="en-US" sz="4000" dirty="0" smtClean="0"/>
              <a:t>阶段：主干网络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第一阶段：使用在</a:t>
            </a:r>
            <a:r>
              <a:rPr lang="en-US" altLang="zh-CN" dirty="0" smtClean="0"/>
              <a:t>ImageNet</a:t>
            </a:r>
            <a:r>
              <a:rPr lang="zh-CN" altLang="en-US" dirty="0" smtClean="0"/>
              <a:t>上预训练的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提取特征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23" y="2840809"/>
            <a:ext cx="8433958" cy="280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网络结构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第二阶段：</a:t>
            </a:r>
            <a:r>
              <a:rPr lang="en-US" altLang="zh-CN" sz="4000" dirty="0" smtClean="0"/>
              <a:t>Semantic Labeling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Semantic Labeling</a:t>
            </a:r>
            <a:r>
              <a:rPr lang="zh-CN" altLang="en-US" dirty="0" smtClean="0"/>
              <a:t>（借鉴了</a:t>
            </a:r>
            <a:r>
              <a:rPr lang="en-US" altLang="zh-CN" dirty="0" smtClean="0"/>
              <a:t>FCN</a:t>
            </a:r>
            <a:r>
              <a:rPr lang="zh-CN" altLang="en-US" dirty="0" smtClean="0"/>
              <a:t>的结构实现，像素级的分类）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42" y="2707384"/>
            <a:ext cx="7753350" cy="2943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07828" y="5380370"/>
            <a:ext cx="343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(N, H, W)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维度的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是物体的分类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H, 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是原图的大小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18273422">
            <a:off x="7493961" y="4337433"/>
            <a:ext cx="718457" cy="1298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4292" y="3092540"/>
            <a:ext cx="3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 cross entropy loss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1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网络结构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第二阶段：</a:t>
            </a:r>
            <a:r>
              <a:rPr lang="en-US" altLang="zh-CN" sz="4000" dirty="0" smtClean="0"/>
              <a:t>3D Translation Estimation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3D Translation Estimation</a:t>
            </a:r>
          </a:p>
          <a:p>
            <a:pPr lvl="1"/>
            <a:r>
              <a:rPr lang="zh-CN" altLang="en-US" dirty="0" smtClean="0"/>
              <a:t>思路：估计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图片中的物体的中心点位置和中心点的深度，进而还原物体在三维空间中的中心点的坐标，从而得到</a:t>
            </a:r>
            <a:r>
              <a:rPr lang="en-US" altLang="zh-CN" dirty="0" smtClean="0"/>
              <a:t>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66" y="3214106"/>
            <a:ext cx="6857219" cy="34036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19" y="3510876"/>
            <a:ext cx="4144282" cy="164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网络结构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第二阶段：</a:t>
            </a:r>
            <a:r>
              <a:rPr lang="en-US" altLang="zh-CN" sz="4000" dirty="0" smtClean="0"/>
              <a:t>3D Translation Estimation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网络输出：</a:t>
            </a:r>
            <a:r>
              <a:rPr lang="zh-CN" altLang="en-US" dirty="0" smtClean="0">
                <a:sym typeface="Wingdings" panose="05000000000000000000" pitchFamily="2" charset="2"/>
              </a:rPr>
              <a:t>该分支预测给出每个像素点“认为”的图片物体的中心点位置（网络为每个像素点位置预测一个单位向量），然后通过</a:t>
            </a:r>
            <a:r>
              <a:rPr lang="en-US" altLang="zh-CN" dirty="0" smtClean="0">
                <a:sym typeface="Wingdings" panose="05000000000000000000" pitchFamily="2" charset="2"/>
              </a:rPr>
              <a:t>Hough Voting Layer</a:t>
            </a:r>
            <a:r>
              <a:rPr lang="zh-CN" altLang="en-US" dirty="0" smtClean="0">
                <a:sym typeface="Wingdings" panose="05000000000000000000" pitchFamily="2" charset="2"/>
              </a:rPr>
              <a:t>每个像素投票确定中心位置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96" y="3527415"/>
            <a:ext cx="7672587" cy="31320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465" y="3648140"/>
            <a:ext cx="3516630" cy="2663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201" y="157002"/>
            <a:ext cx="8147397" cy="33704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013" y="6038952"/>
            <a:ext cx="3857143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网络结构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第二阶段：</a:t>
            </a:r>
            <a:r>
              <a:rPr lang="en-US" altLang="zh-CN" sz="4000" dirty="0" smtClean="0"/>
              <a:t>3D Rotation Regression</a:t>
            </a:r>
            <a:endParaRPr lang="zh-CN" altLang="en-US" sz="40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54653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该分支输入：图片上的每个物体的</a:t>
            </a:r>
            <a:r>
              <a:rPr lang="en-US" altLang="zh-CN" dirty="0" smtClean="0"/>
              <a:t>bbox</a:t>
            </a:r>
            <a:r>
              <a:rPr lang="zh-CN" altLang="en-US" dirty="0" smtClean="0"/>
              <a:t>和从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网络中提出的特征图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该分支输出：图片上的每个物体的旋转变量（以四元数形式表示）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该分支参考了</a:t>
            </a:r>
            <a:r>
              <a:rPr lang="en-US" altLang="zh-CN" dirty="0" smtClean="0"/>
              <a:t>Fast RCNN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RoI Pooling</a:t>
            </a:r>
            <a:r>
              <a:rPr lang="zh-CN" altLang="en-US" dirty="0" smtClean="0"/>
              <a:t>，同时也参考了</a:t>
            </a:r>
            <a:r>
              <a:rPr lang="en-US" altLang="zh-CN" dirty="0" smtClean="0"/>
              <a:t>FCN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skip architecture</a:t>
            </a:r>
            <a:r>
              <a:rPr lang="zh-CN" altLang="en-US" dirty="0" smtClean="0"/>
              <a:t>以尽可能保留多的特征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-804" r="804"/>
          <a:stretch/>
        </p:blipFill>
        <p:spPr>
          <a:xfrm>
            <a:off x="173819" y="1854653"/>
            <a:ext cx="11704988" cy="41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网络结构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第二阶段：</a:t>
            </a:r>
            <a:r>
              <a:rPr lang="en-US" altLang="zh-CN" sz="4000" dirty="0" smtClean="0"/>
              <a:t>3D Rotation Regression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PoseLoss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PLoss</a:t>
            </a:r>
            <a:r>
              <a:rPr lang="zh-CN" altLang="en-US" dirty="0" smtClean="0"/>
              <a:t>），本质上是均方误差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+mn-ea"/>
              </a:rPr>
              <a:t>M</a:t>
            </a:r>
            <a:r>
              <a:rPr lang="zh-CN" altLang="zh-CN" dirty="0">
                <a:latin typeface="+mn-ea"/>
              </a:rPr>
              <a:t>是代表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zh-CN" dirty="0">
                <a:latin typeface="+mn-ea"/>
              </a:rPr>
              <a:t>模型空间中的</a:t>
            </a:r>
            <a:r>
              <a:rPr lang="zh-CN" altLang="zh-CN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m</a:t>
            </a:r>
            <a:r>
              <a:rPr lang="zh-CN" altLang="zh-CN" dirty="0">
                <a:latin typeface="+mn-ea"/>
              </a:rPr>
              <a:t>是点的总数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R(q˜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R(q)</a:t>
            </a:r>
            <a:r>
              <a:rPr lang="zh-CN" altLang="zh-CN" dirty="0">
                <a:latin typeface="+mn-ea"/>
              </a:rPr>
              <a:t>分别代表</a:t>
            </a:r>
            <a:r>
              <a:rPr lang="zh-CN" altLang="en-US" dirty="0">
                <a:latin typeface="+mn-ea"/>
              </a:rPr>
              <a:t>估计四元数计算的</a:t>
            </a:r>
            <a:r>
              <a:rPr lang="zh-CN" altLang="zh-CN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zh-CN" dirty="0">
                <a:latin typeface="+mn-ea"/>
              </a:rPr>
              <a:t>旋转矩阵和真正</a:t>
            </a:r>
            <a:r>
              <a:rPr lang="zh-CN" altLang="en-US" dirty="0">
                <a:latin typeface="+mn-ea"/>
              </a:rPr>
              <a:t>四元数计算</a:t>
            </a:r>
            <a:r>
              <a:rPr lang="zh-CN" altLang="zh-CN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zh-CN" dirty="0">
                <a:latin typeface="+mn-ea"/>
              </a:rPr>
              <a:t>旋转</a:t>
            </a:r>
            <a:r>
              <a:rPr lang="zh-CN" altLang="zh-CN" dirty="0" smtClean="0">
                <a:latin typeface="+mn-ea"/>
              </a:rPr>
              <a:t>矩阵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65" y="4001294"/>
            <a:ext cx="6712363" cy="24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439</Words>
  <Application>Microsoft Office PowerPoint</Application>
  <PresentationFormat>宽屏</PresentationFormat>
  <Paragraphs>45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PoseCNN</vt:lpstr>
      <vt:lpstr>论文贡献</vt:lpstr>
      <vt:lpstr>论文思路</vt:lpstr>
      <vt:lpstr>网络结构-第一阶段：主干网络</vt:lpstr>
      <vt:lpstr>网络结构-第二阶段：Semantic Labeling</vt:lpstr>
      <vt:lpstr>网络结构-第二阶段：3D Translation Estimation</vt:lpstr>
      <vt:lpstr>网络结构-第二阶段：3D Translation Estimation</vt:lpstr>
      <vt:lpstr>网络结构-第二阶段：3D Rotation Regression</vt:lpstr>
      <vt:lpstr>网络结构-第二阶段：3D Rotation Regression</vt:lpstr>
      <vt:lpstr>网络结构-第二阶段：3D Rotation Regression</vt:lpstr>
      <vt:lpstr>论文实验</vt:lpstr>
      <vt:lpstr>总结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PoseCNN</dc:title>
  <dc:creator>张 志刚</dc:creator>
  <cp:lastModifiedBy>张 志刚</cp:lastModifiedBy>
  <cp:revision>24</cp:revision>
  <dcterms:created xsi:type="dcterms:W3CDTF">2020-07-25T00:40:29Z</dcterms:created>
  <dcterms:modified xsi:type="dcterms:W3CDTF">2020-07-26T07:35:02Z</dcterms:modified>
</cp:coreProperties>
</file>