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6" r:id="rId7"/>
    <p:sldId id="261" r:id="rId8"/>
    <p:sldId id="262" r:id="rId9"/>
    <p:sldId id="285" r:id="rId10"/>
    <p:sldId id="263" r:id="rId11"/>
    <p:sldId id="264" r:id="rId12"/>
    <p:sldId id="265" r:id="rId13"/>
    <p:sldId id="295" r:id="rId14"/>
    <p:sldId id="267" r:id="rId15"/>
    <p:sldId id="268" r:id="rId16"/>
    <p:sldId id="269" r:id="rId17"/>
    <p:sldId id="286" r:id="rId18"/>
    <p:sldId id="270" r:id="rId19"/>
    <p:sldId id="272" r:id="rId20"/>
    <p:sldId id="273" r:id="rId21"/>
    <p:sldId id="271" r:id="rId22"/>
    <p:sldId id="274" r:id="rId23"/>
    <p:sldId id="287" r:id="rId24"/>
    <p:sldId id="275" r:id="rId25"/>
    <p:sldId id="276" r:id="rId26"/>
    <p:sldId id="277" r:id="rId27"/>
    <p:sldId id="278" r:id="rId28"/>
    <p:sldId id="279" r:id="rId29"/>
    <p:sldId id="280" r:id="rId30"/>
    <p:sldId id="301" r:id="rId31"/>
    <p:sldId id="288" r:id="rId32"/>
    <p:sldId id="289" r:id="rId33"/>
    <p:sldId id="281" r:id="rId34"/>
    <p:sldId id="291" r:id="rId35"/>
    <p:sldId id="292" r:id="rId36"/>
    <p:sldId id="296" r:id="rId37"/>
    <p:sldId id="282" r:id="rId38"/>
    <p:sldId id="283" r:id="rId39"/>
    <p:sldId id="284" r:id="rId40"/>
    <p:sldId id="290" r:id="rId41"/>
    <p:sldId id="297" r:id="rId42"/>
    <p:sldId id="298" r:id="rId43"/>
    <p:sldId id="299" r:id="rId44"/>
    <p:sldId id="300" r:id="rId45"/>
    <p:sldId id="293" r:id="rId46"/>
    <p:sldId id="294" r:id="rId47"/>
    <p:sldId id="302" r:id="rId48"/>
    <p:sldId id="303" r:id="rId49"/>
    <p:sldId id="304" r:id="rId50"/>
    <p:sldId id="305" r:id="rId51"/>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FD4793-E6A2-4D9C-8FA8-86118D99876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i-FI"/>
        </a:p>
      </dgm:t>
    </dgm:pt>
    <dgm:pt modelId="{8ABADED7-8383-45A8-A698-B34BDBCE18DF}">
      <dgm:prSet phldrT="[Teksti]"/>
      <dgm:spPr/>
      <dgm:t>
        <a:bodyPr/>
        <a:lstStyle/>
        <a:p>
          <a:r>
            <a:rPr lang="en-US" noProof="0" dirty="0" smtClean="0"/>
            <a:t>Requirement</a:t>
          </a:r>
          <a:endParaRPr lang="en-US" noProof="0" dirty="0"/>
        </a:p>
      </dgm:t>
    </dgm:pt>
    <dgm:pt modelId="{EF9EC443-6FAC-412E-B037-F0009A02186A}" type="parTrans" cxnId="{18EC21E4-E1F7-4F72-B4F1-A02A2E0FBCBD}">
      <dgm:prSet/>
      <dgm:spPr/>
      <dgm:t>
        <a:bodyPr/>
        <a:lstStyle/>
        <a:p>
          <a:endParaRPr lang="fi-FI"/>
        </a:p>
      </dgm:t>
    </dgm:pt>
    <dgm:pt modelId="{25173C66-828E-4FCA-8D7D-67F60EB94DB0}" type="sibTrans" cxnId="{18EC21E4-E1F7-4F72-B4F1-A02A2E0FBCBD}">
      <dgm:prSet/>
      <dgm:spPr/>
      <dgm:t>
        <a:bodyPr/>
        <a:lstStyle/>
        <a:p>
          <a:endParaRPr lang="fi-FI"/>
        </a:p>
      </dgm:t>
    </dgm:pt>
    <dgm:pt modelId="{69FFCC8B-6A88-446F-B20C-1C6581450BA7}">
      <dgm:prSet phldrT="[Teksti]"/>
      <dgm:spPr/>
      <dgm:t>
        <a:bodyPr/>
        <a:lstStyle/>
        <a:p>
          <a:r>
            <a:rPr lang="en-US" noProof="0" dirty="0" smtClean="0"/>
            <a:t>Main task</a:t>
          </a:r>
          <a:endParaRPr lang="en-US" noProof="0" dirty="0"/>
        </a:p>
      </dgm:t>
    </dgm:pt>
    <dgm:pt modelId="{2C656249-89F7-43FD-8B1C-20C9750832DD}" type="parTrans" cxnId="{30661CBB-A0C6-4BE2-A716-75084B1675E4}">
      <dgm:prSet/>
      <dgm:spPr/>
      <dgm:t>
        <a:bodyPr/>
        <a:lstStyle/>
        <a:p>
          <a:endParaRPr lang="fi-FI"/>
        </a:p>
      </dgm:t>
    </dgm:pt>
    <dgm:pt modelId="{496657EF-F54A-42B9-8E41-321BC2CD2217}" type="sibTrans" cxnId="{30661CBB-A0C6-4BE2-A716-75084B1675E4}">
      <dgm:prSet/>
      <dgm:spPr/>
      <dgm:t>
        <a:bodyPr/>
        <a:lstStyle/>
        <a:p>
          <a:endParaRPr lang="fi-FI"/>
        </a:p>
      </dgm:t>
    </dgm:pt>
    <dgm:pt modelId="{55BA5546-CAC7-420F-8D7F-C180643ED4D0}">
      <dgm:prSet phldrT="[Teksti]"/>
      <dgm:spPr/>
      <dgm:t>
        <a:bodyPr/>
        <a:lstStyle/>
        <a:p>
          <a:r>
            <a:rPr lang="en-US" noProof="0" dirty="0" smtClean="0"/>
            <a:t>Sub task</a:t>
          </a:r>
          <a:endParaRPr lang="en-US" noProof="0" dirty="0"/>
        </a:p>
      </dgm:t>
    </dgm:pt>
    <dgm:pt modelId="{B6AB90C1-9099-4810-8BD9-D73776866625}" type="parTrans" cxnId="{95B1721B-3290-48CD-9F61-266BDA36CCBC}">
      <dgm:prSet/>
      <dgm:spPr/>
      <dgm:t>
        <a:bodyPr/>
        <a:lstStyle/>
        <a:p>
          <a:endParaRPr lang="fi-FI"/>
        </a:p>
      </dgm:t>
    </dgm:pt>
    <dgm:pt modelId="{428E28DC-C4F7-49B3-85B5-AA68AA4756F2}" type="sibTrans" cxnId="{95B1721B-3290-48CD-9F61-266BDA36CCBC}">
      <dgm:prSet/>
      <dgm:spPr/>
      <dgm:t>
        <a:bodyPr/>
        <a:lstStyle/>
        <a:p>
          <a:endParaRPr lang="fi-FI"/>
        </a:p>
      </dgm:t>
    </dgm:pt>
    <dgm:pt modelId="{64E6C1E9-6FCA-4B71-80D9-B5B99B3F92A4}">
      <dgm:prSet phldrT="[Teksti]"/>
      <dgm:spPr/>
      <dgm:t>
        <a:bodyPr/>
        <a:lstStyle/>
        <a:p>
          <a:r>
            <a:rPr lang="en-US" noProof="0" dirty="0" smtClean="0"/>
            <a:t>Sub task</a:t>
          </a:r>
          <a:endParaRPr lang="en-US" noProof="0" dirty="0"/>
        </a:p>
      </dgm:t>
    </dgm:pt>
    <dgm:pt modelId="{F003194D-D19F-420C-8C63-978073D7D601}" type="parTrans" cxnId="{8E8DA86C-2006-42A5-89B3-F340FC40036C}">
      <dgm:prSet/>
      <dgm:spPr/>
      <dgm:t>
        <a:bodyPr/>
        <a:lstStyle/>
        <a:p>
          <a:endParaRPr lang="fi-FI"/>
        </a:p>
      </dgm:t>
    </dgm:pt>
    <dgm:pt modelId="{07C77514-2B02-4BAC-8741-404ACC946918}" type="sibTrans" cxnId="{8E8DA86C-2006-42A5-89B3-F340FC40036C}">
      <dgm:prSet/>
      <dgm:spPr/>
      <dgm:t>
        <a:bodyPr/>
        <a:lstStyle/>
        <a:p>
          <a:endParaRPr lang="fi-FI"/>
        </a:p>
      </dgm:t>
    </dgm:pt>
    <dgm:pt modelId="{B9D0CAF7-9981-4EDB-AA63-3D554CF8AEEC}">
      <dgm:prSet phldrT="[Teksti]"/>
      <dgm:spPr/>
      <dgm:t>
        <a:bodyPr/>
        <a:lstStyle/>
        <a:p>
          <a:r>
            <a:rPr lang="en-US" noProof="0" dirty="0" smtClean="0"/>
            <a:t>Main task</a:t>
          </a:r>
          <a:endParaRPr lang="en-US" noProof="0" dirty="0"/>
        </a:p>
      </dgm:t>
    </dgm:pt>
    <dgm:pt modelId="{9928818A-2B37-4FCB-AF9C-BCD35CD61996}" type="parTrans" cxnId="{9537D08B-CB4A-4F6B-B0C7-9B10B67FE164}">
      <dgm:prSet/>
      <dgm:spPr/>
      <dgm:t>
        <a:bodyPr/>
        <a:lstStyle/>
        <a:p>
          <a:endParaRPr lang="fi-FI"/>
        </a:p>
      </dgm:t>
    </dgm:pt>
    <dgm:pt modelId="{E307ABC8-353F-4EF4-AB68-FB16FA3E8844}" type="sibTrans" cxnId="{9537D08B-CB4A-4F6B-B0C7-9B10B67FE164}">
      <dgm:prSet/>
      <dgm:spPr/>
      <dgm:t>
        <a:bodyPr/>
        <a:lstStyle/>
        <a:p>
          <a:endParaRPr lang="fi-FI"/>
        </a:p>
      </dgm:t>
    </dgm:pt>
    <dgm:pt modelId="{43C3DEA2-1BF6-472D-8649-132AC9BA90D9}">
      <dgm:prSet phldrT="[Teksti]"/>
      <dgm:spPr/>
      <dgm:t>
        <a:bodyPr/>
        <a:lstStyle/>
        <a:p>
          <a:r>
            <a:rPr lang="en-US" noProof="0" dirty="0" smtClean="0"/>
            <a:t>Sub requirement</a:t>
          </a:r>
          <a:endParaRPr lang="en-US" noProof="0" dirty="0"/>
        </a:p>
      </dgm:t>
    </dgm:pt>
    <dgm:pt modelId="{62F3F319-C6D8-4818-A784-1CEE379988EA}" type="parTrans" cxnId="{90F4DBDB-CDCC-4CC4-B171-F9BF7170C781}">
      <dgm:prSet/>
      <dgm:spPr/>
      <dgm:t>
        <a:bodyPr/>
        <a:lstStyle/>
        <a:p>
          <a:endParaRPr lang="fi-FI"/>
        </a:p>
      </dgm:t>
    </dgm:pt>
    <dgm:pt modelId="{0A51BAB7-8D91-44B8-8FC9-B9C6EE77D728}" type="sibTrans" cxnId="{90F4DBDB-CDCC-4CC4-B171-F9BF7170C781}">
      <dgm:prSet/>
      <dgm:spPr/>
      <dgm:t>
        <a:bodyPr/>
        <a:lstStyle/>
        <a:p>
          <a:endParaRPr lang="fi-FI"/>
        </a:p>
      </dgm:t>
    </dgm:pt>
    <dgm:pt modelId="{58C0894C-AC1B-4ED0-8CF6-371B9FABA048}">
      <dgm:prSet phldrT="[Teksti]"/>
      <dgm:spPr/>
      <dgm:t>
        <a:bodyPr/>
        <a:lstStyle/>
        <a:p>
          <a:r>
            <a:rPr lang="en-US" noProof="0" dirty="0" smtClean="0"/>
            <a:t>Main task</a:t>
          </a:r>
          <a:endParaRPr lang="en-US" noProof="0" dirty="0"/>
        </a:p>
      </dgm:t>
    </dgm:pt>
    <dgm:pt modelId="{E5533B47-1942-469B-BBA7-03E706313E00}" type="parTrans" cxnId="{444F6465-179C-432C-8F74-41160B38DAC2}">
      <dgm:prSet/>
      <dgm:spPr/>
      <dgm:t>
        <a:bodyPr/>
        <a:lstStyle/>
        <a:p>
          <a:endParaRPr lang="fi-FI"/>
        </a:p>
      </dgm:t>
    </dgm:pt>
    <dgm:pt modelId="{AFF1825F-B371-4DBA-9CDB-DFBF2A039DE0}" type="sibTrans" cxnId="{444F6465-179C-432C-8F74-41160B38DAC2}">
      <dgm:prSet/>
      <dgm:spPr/>
      <dgm:t>
        <a:bodyPr/>
        <a:lstStyle/>
        <a:p>
          <a:endParaRPr lang="fi-FI"/>
        </a:p>
      </dgm:t>
    </dgm:pt>
    <dgm:pt modelId="{1935632D-7CF0-4B7A-908D-7931428A6032}">
      <dgm:prSet phldrT="[Teksti]"/>
      <dgm:spPr/>
      <dgm:t>
        <a:bodyPr/>
        <a:lstStyle/>
        <a:p>
          <a:r>
            <a:rPr lang="en-US" noProof="0" dirty="0" smtClean="0"/>
            <a:t>Requirement</a:t>
          </a:r>
          <a:endParaRPr lang="en-US" noProof="0" dirty="0"/>
        </a:p>
      </dgm:t>
    </dgm:pt>
    <dgm:pt modelId="{AD8D0B5B-2AE2-41D2-9A14-13479DCCBBB5}" type="parTrans" cxnId="{CECFCF44-6CBA-45DB-A4BA-483936873846}">
      <dgm:prSet/>
      <dgm:spPr/>
      <dgm:t>
        <a:bodyPr/>
        <a:lstStyle/>
        <a:p>
          <a:endParaRPr lang="fi-FI"/>
        </a:p>
      </dgm:t>
    </dgm:pt>
    <dgm:pt modelId="{6A3966D6-8351-4259-98FE-227E1FA47164}" type="sibTrans" cxnId="{CECFCF44-6CBA-45DB-A4BA-483936873846}">
      <dgm:prSet/>
      <dgm:spPr/>
      <dgm:t>
        <a:bodyPr/>
        <a:lstStyle/>
        <a:p>
          <a:endParaRPr lang="fi-FI"/>
        </a:p>
      </dgm:t>
    </dgm:pt>
    <dgm:pt modelId="{DCA8F3E1-CA5C-47AF-87CC-3D050C1ED6F9}" type="pres">
      <dgm:prSet presAssocID="{D7FD4793-E6A2-4D9C-8FA8-86118D99876D}" presName="hierChild1" presStyleCnt="0">
        <dgm:presLayoutVars>
          <dgm:chPref val="1"/>
          <dgm:dir/>
          <dgm:animOne val="branch"/>
          <dgm:animLvl val="lvl"/>
          <dgm:resizeHandles/>
        </dgm:presLayoutVars>
      </dgm:prSet>
      <dgm:spPr/>
      <dgm:t>
        <a:bodyPr/>
        <a:lstStyle/>
        <a:p>
          <a:endParaRPr lang="fi-FI"/>
        </a:p>
      </dgm:t>
    </dgm:pt>
    <dgm:pt modelId="{EA8B92A7-52A4-4A08-BEEE-3CCEF5A4D157}" type="pres">
      <dgm:prSet presAssocID="{8ABADED7-8383-45A8-A698-B34BDBCE18DF}" presName="hierRoot1" presStyleCnt="0"/>
      <dgm:spPr/>
    </dgm:pt>
    <dgm:pt modelId="{8B7A1EB5-CD56-4438-80A1-CC2832CED657}" type="pres">
      <dgm:prSet presAssocID="{8ABADED7-8383-45A8-A698-B34BDBCE18DF}" presName="composite" presStyleCnt="0"/>
      <dgm:spPr/>
    </dgm:pt>
    <dgm:pt modelId="{0E997C18-F5F9-46BE-93D4-525AB36EAE8A}" type="pres">
      <dgm:prSet presAssocID="{8ABADED7-8383-45A8-A698-B34BDBCE18DF}" presName="background" presStyleLbl="node0" presStyleIdx="0" presStyleCnt="2"/>
      <dgm:spPr/>
    </dgm:pt>
    <dgm:pt modelId="{8915CCB8-61BC-492E-A75D-9B831D451D5C}" type="pres">
      <dgm:prSet presAssocID="{8ABADED7-8383-45A8-A698-B34BDBCE18DF}" presName="text" presStyleLbl="fgAcc0" presStyleIdx="0" presStyleCnt="2">
        <dgm:presLayoutVars>
          <dgm:chPref val="3"/>
        </dgm:presLayoutVars>
      </dgm:prSet>
      <dgm:spPr/>
      <dgm:t>
        <a:bodyPr/>
        <a:lstStyle/>
        <a:p>
          <a:endParaRPr lang="fi-FI"/>
        </a:p>
      </dgm:t>
    </dgm:pt>
    <dgm:pt modelId="{AB842A35-1339-4354-B93D-A90AF11B7D53}" type="pres">
      <dgm:prSet presAssocID="{8ABADED7-8383-45A8-A698-B34BDBCE18DF}" presName="hierChild2" presStyleCnt="0"/>
      <dgm:spPr/>
    </dgm:pt>
    <dgm:pt modelId="{CEF1B9D0-8DE9-4F09-8598-92D4898634C1}" type="pres">
      <dgm:prSet presAssocID="{62F3F319-C6D8-4818-A784-1CEE379988EA}" presName="Name10" presStyleLbl="parChTrans1D2" presStyleIdx="0" presStyleCnt="2"/>
      <dgm:spPr/>
      <dgm:t>
        <a:bodyPr/>
        <a:lstStyle/>
        <a:p>
          <a:endParaRPr lang="fi-FI"/>
        </a:p>
      </dgm:t>
    </dgm:pt>
    <dgm:pt modelId="{93393C5C-002D-4943-91D7-5CB2B796350B}" type="pres">
      <dgm:prSet presAssocID="{43C3DEA2-1BF6-472D-8649-132AC9BA90D9}" presName="hierRoot2" presStyleCnt="0"/>
      <dgm:spPr/>
    </dgm:pt>
    <dgm:pt modelId="{8BB119B8-FAEE-47B9-8870-FA64D7A5DB4C}" type="pres">
      <dgm:prSet presAssocID="{43C3DEA2-1BF6-472D-8649-132AC9BA90D9}" presName="composite2" presStyleCnt="0"/>
      <dgm:spPr/>
    </dgm:pt>
    <dgm:pt modelId="{AC3CFBAF-20C4-4D35-89C7-9C4D04D584C1}" type="pres">
      <dgm:prSet presAssocID="{43C3DEA2-1BF6-472D-8649-132AC9BA90D9}" presName="background2" presStyleLbl="node2" presStyleIdx="0" presStyleCnt="2"/>
      <dgm:spPr/>
    </dgm:pt>
    <dgm:pt modelId="{2FB2FB0D-A494-4B41-8C72-9081809662D2}" type="pres">
      <dgm:prSet presAssocID="{43C3DEA2-1BF6-472D-8649-132AC9BA90D9}" presName="text2" presStyleLbl="fgAcc2" presStyleIdx="0" presStyleCnt="2">
        <dgm:presLayoutVars>
          <dgm:chPref val="3"/>
        </dgm:presLayoutVars>
      </dgm:prSet>
      <dgm:spPr/>
      <dgm:t>
        <a:bodyPr/>
        <a:lstStyle/>
        <a:p>
          <a:endParaRPr lang="fi-FI"/>
        </a:p>
      </dgm:t>
    </dgm:pt>
    <dgm:pt modelId="{408E2E90-7756-4313-BFF9-A7358DAE54FE}" type="pres">
      <dgm:prSet presAssocID="{43C3DEA2-1BF6-472D-8649-132AC9BA90D9}" presName="hierChild3" presStyleCnt="0"/>
      <dgm:spPr/>
    </dgm:pt>
    <dgm:pt modelId="{B9E3082E-AAB8-4055-9404-68F2B1B991C5}" type="pres">
      <dgm:prSet presAssocID="{2C656249-89F7-43FD-8B1C-20C9750832DD}" presName="Name17" presStyleLbl="parChTrans1D3" presStyleIdx="0" presStyleCnt="2"/>
      <dgm:spPr/>
      <dgm:t>
        <a:bodyPr/>
        <a:lstStyle/>
        <a:p>
          <a:endParaRPr lang="fi-FI"/>
        </a:p>
      </dgm:t>
    </dgm:pt>
    <dgm:pt modelId="{9DC47EA1-2215-4D6C-BA53-035D9C12F253}" type="pres">
      <dgm:prSet presAssocID="{69FFCC8B-6A88-446F-B20C-1C6581450BA7}" presName="hierRoot3" presStyleCnt="0"/>
      <dgm:spPr/>
    </dgm:pt>
    <dgm:pt modelId="{31BED6F7-C71B-434D-90AB-9324B2D67DFB}" type="pres">
      <dgm:prSet presAssocID="{69FFCC8B-6A88-446F-B20C-1C6581450BA7}" presName="composite3" presStyleCnt="0"/>
      <dgm:spPr/>
    </dgm:pt>
    <dgm:pt modelId="{CB2EC190-0C99-48BB-9AB4-C50DEF730433}" type="pres">
      <dgm:prSet presAssocID="{69FFCC8B-6A88-446F-B20C-1C6581450BA7}" presName="background3" presStyleLbl="node3" presStyleIdx="0" presStyleCnt="2"/>
      <dgm:spPr/>
    </dgm:pt>
    <dgm:pt modelId="{C1898D5C-7A9F-4E70-9A8A-1B713BD476D7}" type="pres">
      <dgm:prSet presAssocID="{69FFCC8B-6A88-446F-B20C-1C6581450BA7}" presName="text3" presStyleLbl="fgAcc3" presStyleIdx="0" presStyleCnt="2">
        <dgm:presLayoutVars>
          <dgm:chPref val="3"/>
        </dgm:presLayoutVars>
      </dgm:prSet>
      <dgm:spPr/>
      <dgm:t>
        <a:bodyPr/>
        <a:lstStyle/>
        <a:p>
          <a:endParaRPr lang="fi-FI"/>
        </a:p>
      </dgm:t>
    </dgm:pt>
    <dgm:pt modelId="{233518AF-0A3E-4AEF-A464-063073E441EC}" type="pres">
      <dgm:prSet presAssocID="{69FFCC8B-6A88-446F-B20C-1C6581450BA7}" presName="hierChild4" presStyleCnt="0"/>
      <dgm:spPr/>
    </dgm:pt>
    <dgm:pt modelId="{90528169-D90E-4C8C-9315-2FB2EB320491}" type="pres">
      <dgm:prSet presAssocID="{B6AB90C1-9099-4810-8BD9-D73776866625}" presName="Name23" presStyleLbl="parChTrans1D4" presStyleIdx="0" presStyleCnt="2"/>
      <dgm:spPr/>
      <dgm:t>
        <a:bodyPr/>
        <a:lstStyle/>
        <a:p>
          <a:endParaRPr lang="fi-FI"/>
        </a:p>
      </dgm:t>
    </dgm:pt>
    <dgm:pt modelId="{F903E44C-FDE4-4CF6-A8AC-A9B634381571}" type="pres">
      <dgm:prSet presAssocID="{55BA5546-CAC7-420F-8D7F-C180643ED4D0}" presName="hierRoot4" presStyleCnt="0"/>
      <dgm:spPr/>
    </dgm:pt>
    <dgm:pt modelId="{C7ECF1D7-5D76-4DC9-8B31-89BE1BB458FC}" type="pres">
      <dgm:prSet presAssocID="{55BA5546-CAC7-420F-8D7F-C180643ED4D0}" presName="composite4" presStyleCnt="0"/>
      <dgm:spPr/>
    </dgm:pt>
    <dgm:pt modelId="{48E09FED-1B51-4395-B1E6-67E1E69FAB89}" type="pres">
      <dgm:prSet presAssocID="{55BA5546-CAC7-420F-8D7F-C180643ED4D0}" presName="background4" presStyleLbl="node4" presStyleIdx="0" presStyleCnt="2"/>
      <dgm:spPr/>
    </dgm:pt>
    <dgm:pt modelId="{917935E0-8942-4FC7-B037-12E4F02A8499}" type="pres">
      <dgm:prSet presAssocID="{55BA5546-CAC7-420F-8D7F-C180643ED4D0}" presName="text4" presStyleLbl="fgAcc4" presStyleIdx="0" presStyleCnt="2">
        <dgm:presLayoutVars>
          <dgm:chPref val="3"/>
        </dgm:presLayoutVars>
      </dgm:prSet>
      <dgm:spPr/>
      <dgm:t>
        <a:bodyPr/>
        <a:lstStyle/>
        <a:p>
          <a:endParaRPr lang="fi-FI"/>
        </a:p>
      </dgm:t>
    </dgm:pt>
    <dgm:pt modelId="{B2F68560-5034-46EC-AD86-AB99B97C2A4E}" type="pres">
      <dgm:prSet presAssocID="{55BA5546-CAC7-420F-8D7F-C180643ED4D0}" presName="hierChild5" presStyleCnt="0"/>
      <dgm:spPr/>
    </dgm:pt>
    <dgm:pt modelId="{A442CC77-AB3D-4827-B7B4-3FBD279B7EB4}" type="pres">
      <dgm:prSet presAssocID="{F003194D-D19F-420C-8C63-978073D7D601}" presName="Name23" presStyleLbl="parChTrans1D4" presStyleIdx="1" presStyleCnt="2"/>
      <dgm:spPr/>
      <dgm:t>
        <a:bodyPr/>
        <a:lstStyle/>
        <a:p>
          <a:endParaRPr lang="fi-FI"/>
        </a:p>
      </dgm:t>
    </dgm:pt>
    <dgm:pt modelId="{BD5B7901-8670-4BC6-B08F-C8C1D12822FB}" type="pres">
      <dgm:prSet presAssocID="{64E6C1E9-6FCA-4B71-80D9-B5B99B3F92A4}" presName="hierRoot4" presStyleCnt="0"/>
      <dgm:spPr/>
    </dgm:pt>
    <dgm:pt modelId="{35CD4252-A370-4940-B037-B1F89BA65365}" type="pres">
      <dgm:prSet presAssocID="{64E6C1E9-6FCA-4B71-80D9-B5B99B3F92A4}" presName="composite4" presStyleCnt="0"/>
      <dgm:spPr/>
    </dgm:pt>
    <dgm:pt modelId="{8F2C1A15-4BE1-4137-AA85-0E2AC80945CD}" type="pres">
      <dgm:prSet presAssocID="{64E6C1E9-6FCA-4B71-80D9-B5B99B3F92A4}" presName="background4" presStyleLbl="node4" presStyleIdx="1" presStyleCnt="2"/>
      <dgm:spPr/>
    </dgm:pt>
    <dgm:pt modelId="{6917F44B-3172-4FE7-8F54-609920AAA13E}" type="pres">
      <dgm:prSet presAssocID="{64E6C1E9-6FCA-4B71-80D9-B5B99B3F92A4}" presName="text4" presStyleLbl="fgAcc4" presStyleIdx="1" presStyleCnt="2">
        <dgm:presLayoutVars>
          <dgm:chPref val="3"/>
        </dgm:presLayoutVars>
      </dgm:prSet>
      <dgm:spPr/>
      <dgm:t>
        <a:bodyPr/>
        <a:lstStyle/>
        <a:p>
          <a:endParaRPr lang="fi-FI"/>
        </a:p>
      </dgm:t>
    </dgm:pt>
    <dgm:pt modelId="{28ACAC86-36A9-4BD7-8616-691B6B7227F5}" type="pres">
      <dgm:prSet presAssocID="{64E6C1E9-6FCA-4B71-80D9-B5B99B3F92A4}" presName="hierChild5" presStyleCnt="0"/>
      <dgm:spPr/>
    </dgm:pt>
    <dgm:pt modelId="{9B748F30-ACFA-4D2F-9769-1D15DC9B42E6}" type="pres">
      <dgm:prSet presAssocID="{9928818A-2B37-4FCB-AF9C-BCD35CD61996}" presName="Name17" presStyleLbl="parChTrans1D3" presStyleIdx="1" presStyleCnt="2"/>
      <dgm:spPr/>
      <dgm:t>
        <a:bodyPr/>
        <a:lstStyle/>
        <a:p>
          <a:endParaRPr lang="fi-FI"/>
        </a:p>
      </dgm:t>
    </dgm:pt>
    <dgm:pt modelId="{5EA2D63A-BD54-4151-9555-A1316347FDD7}" type="pres">
      <dgm:prSet presAssocID="{B9D0CAF7-9981-4EDB-AA63-3D554CF8AEEC}" presName="hierRoot3" presStyleCnt="0"/>
      <dgm:spPr/>
    </dgm:pt>
    <dgm:pt modelId="{18D43269-10C1-41E2-ABC6-2BDB4A38A2DB}" type="pres">
      <dgm:prSet presAssocID="{B9D0CAF7-9981-4EDB-AA63-3D554CF8AEEC}" presName="composite3" presStyleCnt="0"/>
      <dgm:spPr/>
    </dgm:pt>
    <dgm:pt modelId="{1263DC3A-395E-4646-943D-E39C8ECCAF58}" type="pres">
      <dgm:prSet presAssocID="{B9D0CAF7-9981-4EDB-AA63-3D554CF8AEEC}" presName="background3" presStyleLbl="node3" presStyleIdx="1" presStyleCnt="2"/>
      <dgm:spPr/>
    </dgm:pt>
    <dgm:pt modelId="{ADD4005A-1762-4253-8F40-38ACE091CB86}" type="pres">
      <dgm:prSet presAssocID="{B9D0CAF7-9981-4EDB-AA63-3D554CF8AEEC}" presName="text3" presStyleLbl="fgAcc3" presStyleIdx="1" presStyleCnt="2">
        <dgm:presLayoutVars>
          <dgm:chPref val="3"/>
        </dgm:presLayoutVars>
      </dgm:prSet>
      <dgm:spPr/>
      <dgm:t>
        <a:bodyPr/>
        <a:lstStyle/>
        <a:p>
          <a:endParaRPr lang="fi-FI"/>
        </a:p>
      </dgm:t>
    </dgm:pt>
    <dgm:pt modelId="{85731EF1-6E95-4A56-93E0-EF2080ABE4ED}" type="pres">
      <dgm:prSet presAssocID="{B9D0CAF7-9981-4EDB-AA63-3D554CF8AEEC}" presName="hierChild4" presStyleCnt="0"/>
      <dgm:spPr/>
    </dgm:pt>
    <dgm:pt modelId="{D809741D-A926-49D7-803B-4327C17F4440}" type="pres">
      <dgm:prSet presAssocID="{1935632D-7CF0-4B7A-908D-7931428A6032}" presName="hierRoot1" presStyleCnt="0"/>
      <dgm:spPr/>
    </dgm:pt>
    <dgm:pt modelId="{B6E5F80F-C15D-4862-886E-18AF734749E9}" type="pres">
      <dgm:prSet presAssocID="{1935632D-7CF0-4B7A-908D-7931428A6032}" presName="composite" presStyleCnt="0"/>
      <dgm:spPr/>
    </dgm:pt>
    <dgm:pt modelId="{6726F995-D8E5-4A01-8E9F-FEBD313E150D}" type="pres">
      <dgm:prSet presAssocID="{1935632D-7CF0-4B7A-908D-7931428A6032}" presName="background" presStyleLbl="node0" presStyleIdx="1" presStyleCnt="2"/>
      <dgm:spPr/>
    </dgm:pt>
    <dgm:pt modelId="{DE4CF686-882B-4052-B75A-84DCD8EF6340}" type="pres">
      <dgm:prSet presAssocID="{1935632D-7CF0-4B7A-908D-7931428A6032}" presName="text" presStyleLbl="fgAcc0" presStyleIdx="1" presStyleCnt="2" custLinFactNeighborX="73444" custLinFactNeighborY="4344">
        <dgm:presLayoutVars>
          <dgm:chPref val="3"/>
        </dgm:presLayoutVars>
      </dgm:prSet>
      <dgm:spPr/>
      <dgm:t>
        <a:bodyPr/>
        <a:lstStyle/>
        <a:p>
          <a:endParaRPr lang="fi-FI"/>
        </a:p>
      </dgm:t>
    </dgm:pt>
    <dgm:pt modelId="{94A1BE1D-785A-4DA2-A4C5-61F6DADF3995}" type="pres">
      <dgm:prSet presAssocID="{1935632D-7CF0-4B7A-908D-7931428A6032}" presName="hierChild2" presStyleCnt="0"/>
      <dgm:spPr/>
    </dgm:pt>
    <dgm:pt modelId="{586BF831-C84B-4975-8487-EB8260E2F7B7}" type="pres">
      <dgm:prSet presAssocID="{E5533B47-1942-469B-BBA7-03E706313E00}" presName="Name10" presStyleLbl="parChTrans1D2" presStyleIdx="1" presStyleCnt="2"/>
      <dgm:spPr/>
      <dgm:t>
        <a:bodyPr/>
        <a:lstStyle/>
        <a:p>
          <a:endParaRPr lang="fi-FI"/>
        </a:p>
      </dgm:t>
    </dgm:pt>
    <dgm:pt modelId="{7C2098A9-6E0E-497E-A097-50A9E960D4A5}" type="pres">
      <dgm:prSet presAssocID="{58C0894C-AC1B-4ED0-8CF6-371B9FABA048}" presName="hierRoot2" presStyleCnt="0"/>
      <dgm:spPr/>
    </dgm:pt>
    <dgm:pt modelId="{5B722D62-025B-4EDA-9BB3-2264ABF70CBD}" type="pres">
      <dgm:prSet presAssocID="{58C0894C-AC1B-4ED0-8CF6-371B9FABA048}" presName="composite2" presStyleCnt="0"/>
      <dgm:spPr/>
    </dgm:pt>
    <dgm:pt modelId="{8DB90BE2-9F8D-4A98-8D55-7E4D6E478029}" type="pres">
      <dgm:prSet presAssocID="{58C0894C-AC1B-4ED0-8CF6-371B9FABA048}" presName="background2" presStyleLbl="node2" presStyleIdx="1" presStyleCnt="2"/>
      <dgm:spPr/>
    </dgm:pt>
    <dgm:pt modelId="{0B230DB5-48CB-474E-B034-3CAC4B457FAF}" type="pres">
      <dgm:prSet presAssocID="{58C0894C-AC1B-4ED0-8CF6-371B9FABA048}" presName="text2" presStyleLbl="fgAcc2" presStyleIdx="1" presStyleCnt="2" custLinFactY="49608" custLinFactNeighborX="73444" custLinFactNeighborY="100000">
        <dgm:presLayoutVars>
          <dgm:chPref val="3"/>
        </dgm:presLayoutVars>
      </dgm:prSet>
      <dgm:spPr/>
      <dgm:t>
        <a:bodyPr/>
        <a:lstStyle/>
        <a:p>
          <a:endParaRPr lang="fi-FI"/>
        </a:p>
      </dgm:t>
    </dgm:pt>
    <dgm:pt modelId="{764572D4-F2BB-4497-8287-BDC60593FB3B}" type="pres">
      <dgm:prSet presAssocID="{58C0894C-AC1B-4ED0-8CF6-371B9FABA048}" presName="hierChild3" presStyleCnt="0"/>
      <dgm:spPr/>
    </dgm:pt>
  </dgm:ptLst>
  <dgm:cxnLst>
    <dgm:cxn modelId="{95B1721B-3290-48CD-9F61-266BDA36CCBC}" srcId="{69FFCC8B-6A88-446F-B20C-1C6581450BA7}" destId="{55BA5546-CAC7-420F-8D7F-C180643ED4D0}" srcOrd="0" destOrd="0" parTransId="{B6AB90C1-9099-4810-8BD9-D73776866625}" sibTransId="{428E28DC-C4F7-49B3-85B5-AA68AA4756F2}"/>
    <dgm:cxn modelId="{590725DC-5A60-43CD-BE1B-BC266D696897}" type="presOf" srcId="{B6AB90C1-9099-4810-8BD9-D73776866625}" destId="{90528169-D90E-4C8C-9315-2FB2EB320491}" srcOrd="0" destOrd="0" presId="urn:microsoft.com/office/officeart/2005/8/layout/hierarchy1"/>
    <dgm:cxn modelId="{AE10FCA9-D0EF-45CC-ACBD-E8538D371565}" type="presOf" srcId="{F003194D-D19F-420C-8C63-978073D7D601}" destId="{A442CC77-AB3D-4827-B7B4-3FBD279B7EB4}" srcOrd="0" destOrd="0" presId="urn:microsoft.com/office/officeart/2005/8/layout/hierarchy1"/>
    <dgm:cxn modelId="{187CCA27-DFF3-4AB2-897E-9E56B835F2C4}" type="presOf" srcId="{62F3F319-C6D8-4818-A784-1CEE379988EA}" destId="{CEF1B9D0-8DE9-4F09-8598-92D4898634C1}" srcOrd="0" destOrd="0" presId="urn:microsoft.com/office/officeart/2005/8/layout/hierarchy1"/>
    <dgm:cxn modelId="{1BB5123B-5927-4AE2-980D-E77E6421EB72}" type="presOf" srcId="{64E6C1E9-6FCA-4B71-80D9-B5B99B3F92A4}" destId="{6917F44B-3172-4FE7-8F54-609920AAA13E}" srcOrd="0" destOrd="0" presId="urn:microsoft.com/office/officeart/2005/8/layout/hierarchy1"/>
    <dgm:cxn modelId="{5692F4DE-4EA4-48D1-8F7F-D584FCDCC9D7}" type="presOf" srcId="{D7FD4793-E6A2-4D9C-8FA8-86118D99876D}" destId="{DCA8F3E1-CA5C-47AF-87CC-3D050C1ED6F9}" srcOrd="0" destOrd="0" presId="urn:microsoft.com/office/officeart/2005/8/layout/hierarchy1"/>
    <dgm:cxn modelId="{9537D08B-CB4A-4F6B-B0C7-9B10B67FE164}" srcId="{43C3DEA2-1BF6-472D-8649-132AC9BA90D9}" destId="{B9D0CAF7-9981-4EDB-AA63-3D554CF8AEEC}" srcOrd="1" destOrd="0" parTransId="{9928818A-2B37-4FCB-AF9C-BCD35CD61996}" sibTransId="{E307ABC8-353F-4EF4-AB68-FB16FA3E8844}"/>
    <dgm:cxn modelId="{444F6465-179C-432C-8F74-41160B38DAC2}" srcId="{1935632D-7CF0-4B7A-908D-7931428A6032}" destId="{58C0894C-AC1B-4ED0-8CF6-371B9FABA048}" srcOrd="0" destOrd="0" parTransId="{E5533B47-1942-469B-BBA7-03E706313E00}" sibTransId="{AFF1825F-B371-4DBA-9CDB-DFBF2A039DE0}"/>
    <dgm:cxn modelId="{189DA54C-7090-4741-9E06-3FE7E152A559}" type="presOf" srcId="{69FFCC8B-6A88-446F-B20C-1C6581450BA7}" destId="{C1898D5C-7A9F-4E70-9A8A-1B713BD476D7}" srcOrd="0" destOrd="0" presId="urn:microsoft.com/office/officeart/2005/8/layout/hierarchy1"/>
    <dgm:cxn modelId="{2A6574CE-08EE-4628-A67A-5E55068597E7}" type="presOf" srcId="{2C656249-89F7-43FD-8B1C-20C9750832DD}" destId="{B9E3082E-AAB8-4055-9404-68F2B1B991C5}" srcOrd="0" destOrd="0" presId="urn:microsoft.com/office/officeart/2005/8/layout/hierarchy1"/>
    <dgm:cxn modelId="{CECFCF44-6CBA-45DB-A4BA-483936873846}" srcId="{D7FD4793-E6A2-4D9C-8FA8-86118D99876D}" destId="{1935632D-7CF0-4B7A-908D-7931428A6032}" srcOrd="1" destOrd="0" parTransId="{AD8D0B5B-2AE2-41D2-9A14-13479DCCBBB5}" sibTransId="{6A3966D6-8351-4259-98FE-227E1FA47164}"/>
    <dgm:cxn modelId="{30661CBB-A0C6-4BE2-A716-75084B1675E4}" srcId="{43C3DEA2-1BF6-472D-8649-132AC9BA90D9}" destId="{69FFCC8B-6A88-446F-B20C-1C6581450BA7}" srcOrd="0" destOrd="0" parTransId="{2C656249-89F7-43FD-8B1C-20C9750832DD}" sibTransId="{496657EF-F54A-42B9-8E41-321BC2CD2217}"/>
    <dgm:cxn modelId="{90F4DBDB-CDCC-4CC4-B171-F9BF7170C781}" srcId="{8ABADED7-8383-45A8-A698-B34BDBCE18DF}" destId="{43C3DEA2-1BF6-472D-8649-132AC9BA90D9}" srcOrd="0" destOrd="0" parTransId="{62F3F319-C6D8-4818-A784-1CEE379988EA}" sibTransId="{0A51BAB7-8D91-44B8-8FC9-B9C6EE77D728}"/>
    <dgm:cxn modelId="{3C62590B-92D6-45DA-A7D0-D40D8F39978A}" type="presOf" srcId="{1935632D-7CF0-4B7A-908D-7931428A6032}" destId="{DE4CF686-882B-4052-B75A-84DCD8EF6340}" srcOrd="0" destOrd="0" presId="urn:microsoft.com/office/officeart/2005/8/layout/hierarchy1"/>
    <dgm:cxn modelId="{9E1FC187-0887-49F3-9CAE-EC98BAF66407}" type="presOf" srcId="{58C0894C-AC1B-4ED0-8CF6-371B9FABA048}" destId="{0B230DB5-48CB-474E-B034-3CAC4B457FAF}" srcOrd="0" destOrd="0" presId="urn:microsoft.com/office/officeart/2005/8/layout/hierarchy1"/>
    <dgm:cxn modelId="{4C97BEF9-8B97-45F9-ACAE-9CEBD761A774}" type="presOf" srcId="{8ABADED7-8383-45A8-A698-B34BDBCE18DF}" destId="{8915CCB8-61BC-492E-A75D-9B831D451D5C}" srcOrd="0" destOrd="0" presId="urn:microsoft.com/office/officeart/2005/8/layout/hierarchy1"/>
    <dgm:cxn modelId="{F9422EF7-1468-4AF6-B03F-BC6246DB3423}" type="presOf" srcId="{E5533B47-1942-469B-BBA7-03E706313E00}" destId="{586BF831-C84B-4975-8487-EB8260E2F7B7}" srcOrd="0" destOrd="0" presId="urn:microsoft.com/office/officeart/2005/8/layout/hierarchy1"/>
    <dgm:cxn modelId="{7183F6DF-0D0F-4235-B960-979F12B29699}" type="presOf" srcId="{9928818A-2B37-4FCB-AF9C-BCD35CD61996}" destId="{9B748F30-ACFA-4D2F-9769-1D15DC9B42E6}" srcOrd="0" destOrd="0" presId="urn:microsoft.com/office/officeart/2005/8/layout/hierarchy1"/>
    <dgm:cxn modelId="{2B074358-FA81-4750-BE59-F6235DAFBE4C}" type="presOf" srcId="{43C3DEA2-1BF6-472D-8649-132AC9BA90D9}" destId="{2FB2FB0D-A494-4B41-8C72-9081809662D2}" srcOrd="0" destOrd="0" presId="urn:microsoft.com/office/officeart/2005/8/layout/hierarchy1"/>
    <dgm:cxn modelId="{7CBCE51C-302F-436B-AB4D-9060D3A52074}" type="presOf" srcId="{B9D0CAF7-9981-4EDB-AA63-3D554CF8AEEC}" destId="{ADD4005A-1762-4253-8F40-38ACE091CB86}" srcOrd="0" destOrd="0" presId="urn:microsoft.com/office/officeart/2005/8/layout/hierarchy1"/>
    <dgm:cxn modelId="{8E8DA86C-2006-42A5-89B3-F340FC40036C}" srcId="{69FFCC8B-6A88-446F-B20C-1C6581450BA7}" destId="{64E6C1E9-6FCA-4B71-80D9-B5B99B3F92A4}" srcOrd="1" destOrd="0" parTransId="{F003194D-D19F-420C-8C63-978073D7D601}" sibTransId="{07C77514-2B02-4BAC-8741-404ACC946918}"/>
    <dgm:cxn modelId="{4CE7394D-4CE9-427D-8A11-1AF8B68D8D3C}" type="presOf" srcId="{55BA5546-CAC7-420F-8D7F-C180643ED4D0}" destId="{917935E0-8942-4FC7-B037-12E4F02A8499}" srcOrd="0" destOrd="0" presId="urn:microsoft.com/office/officeart/2005/8/layout/hierarchy1"/>
    <dgm:cxn modelId="{18EC21E4-E1F7-4F72-B4F1-A02A2E0FBCBD}" srcId="{D7FD4793-E6A2-4D9C-8FA8-86118D99876D}" destId="{8ABADED7-8383-45A8-A698-B34BDBCE18DF}" srcOrd="0" destOrd="0" parTransId="{EF9EC443-6FAC-412E-B037-F0009A02186A}" sibTransId="{25173C66-828E-4FCA-8D7D-67F60EB94DB0}"/>
    <dgm:cxn modelId="{F7EBE7BD-75F7-4518-AD85-3CC545B99F78}" type="presParOf" srcId="{DCA8F3E1-CA5C-47AF-87CC-3D050C1ED6F9}" destId="{EA8B92A7-52A4-4A08-BEEE-3CCEF5A4D157}" srcOrd="0" destOrd="0" presId="urn:microsoft.com/office/officeart/2005/8/layout/hierarchy1"/>
    <dgm:cxn modelId="{F91FC73D-F656-410B-A0B9-706C5A569D41}" type="presParOf" srcId="{EA8B92A7-52A4-4A08-BEEE-3CCEF5A4D157}" destId="{8B7A1EB5-CD56-4438-80A1-CC2832CED657}" srcOrd="0" destOrd="0" presId="urn:microsoft.com/office/officeart/2005/8/layout/hierarchy1"/>
    <dgm:cxn modelId="{0CDB66EF-2D79-4C61-9649-E4745069A97F}" type="presParOf" srcId="{8B7A1EB5-CD56-4438-80A1-CC2832CED657}" destId="{0E997C18-F5F9-46BE-93D4-525AB36EAE8A}" srcOrd="0" destOrd="0" presId="urn:microsoft.com/office/officeart/2005/8/layout/hierarchy1"/>
    <dgm:cxn modelId="{D689B83F-CFE5-4A50-96ED-B9DD5B343DDB}" type="presParOf" srcId="{8B7A1EB5-CD56-4438-80A1-CC2832CED657}" destId="{8915CCB8-61BC-492E-A75D-9B831D451D5C}" srcOrd="1" destOrd="0" presId="urn:microsoft.com/office/officeart/2005/8/layout/hierarchy1"/>
    <dgm:cxn modelId="{EE60D27A-C327-4DA4-B9B4-37C88377F6B6}" type="presParOf" srcId="{EA8B92A7-52A4-4A08-BEEE-3CCEF5A4D157}" destId="{AB842A35-1339-4354-B93D-A90AF11B7D53}" srcOrd="1" destOrd="0" presId="urn:microsoft.com/office/officeart/2005/8/layout/hierarchy1"/>
    <dgm:cxn modelId="{8623F15D-3E8D-450C-9804-9444CE3E64EB}" type="presParOf" srcId="{AB842A35-1339-4354-B93D-A90AF11B7D53}" destId="{CEF1B9D0-8DE9-4F09-8598-92D4898634C1}" srcOrd="0" destOrd="0" presId="urn:microsoft.com/office/officeart/2005/8/layout/hierarchy1"/>
    <dgm:cxn modelId="{92559098-1A15-4579-B420-52859495C314}" type="presParOf" srcId="{AB842A35-1339-4354-B93D-A90AF11B7D53}" destId="{93393C5C-002D-4943-91D7-5CB2B796350B}" srcOrd="1" destOrd="0" presId="urn:microsoft.com/office/officeart/2005/8/layout/hierarchy1"/>
    <dgm:cxn modelId="{700D5ED9-9183-4370-BA10-8F3F4B9C9C05}" type="presParOf" srcId="{93393C5C-002D-4943-91D7-5CB2B796350B}" destId="{8BB119B8-FAEE-47B9-8870-FA64D7A5DB4C}" srcOrd="0" destOrd="0" presId="urn:microsoft.com/office/officeart/2005/8/layout/hierarchy1"/>
    <dgm:cxn modelId="{BBACC9A4-C077-49CA-B3E0-39DC593F036B}" type="presParOf" srcId="{8BB119B8-FAEE-47B9-8870-FA64D7A5DB4C}" destId="{AC3CFBAF-20C4-4D35-89C7-9C4D04D584C1}" srcOrd="0" destOrd="0" presId="urn:microsoft.com/office/officeart/2005/8/layout/hierarchy1"/>
    <dgm:cxn modelId="{A04AE326-51B1-4DA2-9A3C-4C4093425724}" type="presParOf" srcId="{8BB119B8-FAEE-47B9-8870-FA64D7A5DB4C}" destId="{2FB2FB0D-A494-4B41-8C72-9081809662D2}" srcOrd="1" destOrd="0" presId="urn:microsoft.com/office/officeart/2005/8/layout/hierarchy1"/>
    <dgm:cxn modelId="{5B799EAF-F612-4725-84AF-DD05D868D8A8}" type="presParOf" srcId="{93393C5C-002D-4943-91D7-5CB2B796350B}" destId="{408E2E90-7756-4313-BFF9-A7358DAE54FE}" srcOrd="1" destOrd="0" presId="urn:microsoft.com/office/officeart/2005/8/layout/hierarchy1"/>
    <dgm:cxn modelId="{E9D9EAAE-E658-4B45-893C-02C2B12DFFDF}" type="presParOf" srcId="{408E2E90-7756-4313-BFF9-A7358DAE54FE}" destId="{B9E3082E-AAB8-4055-9404-68F2B1B991C5}" srcOrd="0" destOrd="0" presId="urn:microsoft.com/office/officeart/2005/8/layout/hierarchy1"/>
    <dgm:cxn modelId="{2322E240-2F0D-412A-ACE6-41C4386EFDA7}" type="presParOf" srcId="{408E2E90-7756-4313-BFF9-A7358DAE54FE}" destId="{9DC47EA1-2215-4D6C-BA53-035D9C12F253}" srcOrd="1" destOrd="0" presId="urn:microsoft.com/office/officeart/2005/8/layout/hierarchy1"/>
    <dgm:cxn modelId="{5C6177A5-2579-4445-9FF4-9EC840B8A02E}" type="presParOf" srcId="{9DC47EA1-2215-4D6C-BA53-035D9C12F253}" destId="{31BED6F7-C71B-434D-90AB-9324B2D67DFB}" srcOrd="0" destOrd="0" presId="urn:microsoft.com/office/officeart/2005/8/layout/hierarchy1"/>
    <dgm:cxn modelId="{47B3F62B-A5A2-4ABE-BF04-DED7C39F07E1}" type="presParOf" srcId="{31BED6F7-C71B-434D-90AB-9324B2D67DFB}" destId="{CB2EC190-0C99-48BB-9AB4-C50DEF730433}" srcOrd="0" destOrd="0" presId="urn:microsoft.com/office/officeart/2005/8/layout/hierarchy1"/>
    <dgm:cxn modelId="{E6C68885-94C9-4FC7-98E5-82C0C1975828}" type="presParOf" srcId="{31BED6F7-C71B-434D-90AB-9324B2D67DFB}" destId="{C1898D5C-7A9F-4E70-9A8A-1B713BD476D7}" srcOrd="1" destOrd="0" presId="urn:microsoft.com/office/officeart/2005/8/layout/hierarchy1"/>
    <dgm:cxn modelId="{B5C3BA15-B041-47DA-BE9F-AC3AE123387B}" type="presParOf" srcId="{9DC47EA1-2215-4D6C-BA53-035D9C12F253}" destId="{233518AF-0A3E-4AEF-A464-063073E441EC}" srcOrd="1" destOrd="0" presId="urn:microsoft.com/office/officeart/2005/8/layout/hierarchy1"/>
    <dgm:cxn modelId="{B5294777-54F8-4D4F-B5AF-F53D9F03FF0D}" type="presParOf" srcId="{233518AF-0A3E-4AEF-A464-063073E441EC}" destId="{90528169-D90E-4C8C-9315-2FB2EB320491}" srcOrd="0" destOrd="0" presId="urn:microsoft.com/office/officeart/2005/8/layout/hierarchy1"/>
    <dgm:cxn modelId="{993F432D-A447-4F00-ABCF-630BA70C322B}" type="presParOf" srcId="{233518AF-0A3E-4AEF-A464-063073E441EC}" destId="{F903E44C-FDE4-4CF6-A8AC-A9B634381571}" srcOrd="1" destOrd="0" presId="urn:microsoft.com/office/officeart/2005/8/layout/hierarchy1"/>
    <dgm:cxn modelId="{F46ED7BA-195F-4375-9C88-66550E2AA3DB}" type="presParOf" srcId="{F903E44C-FDE4-4CF6-A8AC-A9B634381571}" destId="{C7ECF1D7-5D76-4DC9-8B31-89BE1BB458FC}" srcOrd="0" destOrd="0" presId="urn:microsoft.com/office/officeart/2005/8/layout/hierarchy1"/>
    <dgm:cxn modelId="{3E6CD87A-6CC9-4BC0-9C43-801F6A325FF4}" type="presParOf" srcId="{C7ECF1D7-5D76-4DC9-8B31-89BE1BB458FC}" destId="{48E09FED-1B51-4395-B1E6-67E1E69FAB89}" srcOrd="0" destOrd="0" presId="urn:microsoft.com/office/officeart/2005/8/layout/hierarchy1"/>
    <dgm:cxn modelId="{C084AAC6-7CA8-4DE9-87A3-8194071B8952}" type="presParOf" srcId="{C7ECF1D7-5D76-4DC9-8B31-89BE1BB458FC}" destId="{917935E0-8942-4FC7-B037-12E4F02A8499}" srcOrd="1" destOrd="0" presId="urn:microsoft.com/office/officeart/2005/8/layout/hierarchy1"/>
    <dgm:cxn modelId="{9EAD2F00-C8BE-46CF-9619-2222BC7AB7B5}" type="presParOf" srcId="{F903E44C-FDE4-4CF6-A8AC-A9B634381571}" destId="{B2F68560-5034-46EC-AD86-AB99B97C2A4E}" srcOrd="1" destOrd="0" presId="urn:microsoft.com/office/officeart/2005/8/layout/hierarchy1"/>
    <dgm:cxn modelId="{C9B7C766-D996-4DDF-9941-664F3BE4DA33}" type="presParOf" srcId="{233518AF-0A3E-4AEF-A464-063073E441EC}" destId="{A442CC77-AB3D-4827-B7B4-3FBD279B7EB4}" srcOrd="2" destOrd="0" presId="urn:microsoft.com/office/officeart/2005/8/layout/hierarchy1"/>
    <dgm:cxn modelId="{70739E3E-52C2-4793-B0FD-234FF599FA4C}" type="presParOf" srcId="{233518AF-0A3E-4AEF-A464-063073E441EC}" destId="{BD5B7901-8670-4BC6-B08F-C8C1D12822FB}" srcOrd="3" destOrd="0" presId="urn:microsoft.com/office/officeart/2005/8/layout/hierarchy1"/>
    <dgm:cxn modelId="{221FFCC1-72EF-4846-8CE4-60E10894B8E2}" type="presParOf" srcId="{BD5B7901-8670-4BC6-B08F-C8C1D12822FB}" destId="{35CD4252-A370-4940-B037-B1F89BA65365}" srcOrd="0" destOrd="0" presId="urn:microsoft.com/office/officeart/2005/8/layout/hierarchy1"/>
    <dgm:cxn modelId="{804AA03B-7CB8-40C5-A826-23E727004442}" type="presParOf" srcId="{35CD4252-A370-4940-B037-B1F89BA65365}" destId="{8F2C1A15-4BE1-4137-AA85-0E2AC80945CD}" srcOrd="0" destOrd="0" presId="urn:microsoft.com/office/officeart/2005/8/layout/hierarchy1"/>
    <dgm:cxn modelId="{8BE61B6F-417A-4410-848E-2BBF9D1A0EFA}" type="presParOf" srcId="{35CD4252-A370-4940-B037-B1F89BA65365}" destId="{6917F44B-3172-4FE7-8F54-609920AAA13E}" srcOrd="1" destOrd="0" presId="urn:microsoft.com/office/officeart/2005/8/layout/hierarchy1"/>
    <dgm:cxn modelId="{3B9D5550-C37D-4D69-8BEF-E5D90F4A680A}" type="presParOf" srcId="{BD5B7901-8670-4BC6-B08F-C8C1D12822FB}" destId="{28ACAC86-36A9-4BD7-8616-691B6B7227F5}" srcOrd="1" destOrd="0" presId="urn:microsoft.com/office/officeart/2005/8/layout/hierarchy1"/>
    <dgm:cxn modelId="{3D342944-6EA9-4448-82D4-1AD45488C194}" type="presParOf" srcId="{408E2E90-7756-4313-BFF9-A7358DAE54FE}" destId="{9B748F30-ACFA-4D2F-9769-1D15DC9B42E6}" srcOrd="2" destOrd="0" presId="urn:microsoft.com/office/officeart/2005/8/layout/hierarchy1"/>
    <dgm:cxn modelId="{79A99F5F-759E-42AA-9000-BE706A069AE9}" type="presParOf" srcId="{408E2E90-7756-4313-BFF9-A7358DAE54FE}" destId="{5EA2D63A-BD54-4151-9555-A1316347FDD7}" srcOrd="3" destOrd="0" presId="urn:microsoft.com/office/officeart/2005/8/layout/hierarchy1"/>
    <dgm:cxn modelId="{ED8A8278-7AAA-49D4-9CBA-577D42D59800}" type="presParOf" srcId="{5EA2D63A-BD54-4151-9555-A1316347FDD7}" destId="{18D43269-10C1-41E2-ABC6-2BDB4A38A2DB}" srcOrd="0" destOrd="0" presId="urn:microsoft.com/office/officeart/2005/8/layout/hierarchy1"/>
    <dgm:cxn modelId="{A3381078-A1B7-475D-A917-77CD096BE506}" type="presParOf" srcId="{18D43269-10C1-41E2-ABC6-2BDB4A38A2DB}" destId="{1263DC3A-395E-4646-943D-E39C8ECCAF58}" srcOrd="0" destOrd="0" presId="urn:microsoft.com/office/officeart/2005/8/layout/hierarchy1"/>
    <dgm:cxn modelId="{500C61C3-2C5E-4D7C-9948-ECC150CBAC9F}" type="presParOf" srcId="{18D43269-10C1-41E2-ABC6-2BDB4A38A2DB}" destId="{ADD4005A-1762-4253-8F40-38ACE091CB86}" srcOrd="1" destOrd="0" presId="urn:microsoft.com/office/officeart/2005/8/layout/hierarchy1"/>
    <dgm:cxn modelId="{D3D3B881-52C5-4F21-831C-FCCC8C463B37}" type="presParOf" srcId="{5EA2D63A-BD54-4151-9555-A1316347FDD7}" destId="{85731EF1-6E95-4A56-93E0-EF2080ABE4ED}" srcOrd="1" destOrd="0" presId="urn:microsoft.com/office/officeart/2005/8/layout/hierarchy1"/>
    <dgm:cxn modelId="{E204BC00-9FAF-4CFA-95F3-948B8FB07A2D}" type="presParOf" srcId="{DCA8F3E1-CA5C-47AF-87CC-3D050C1ED6F9}" destId="{D809741D-A926-49D7-803B-4327C17F4440}" srcOrd="1" destOrd="0" presId="urn:microsoft.com/office/officeart/2005/8/layout/hierarchy1"/>
    <dgm:cxn modelId="{8B2AC521-8969-4612-892D-3D02B0A20614}" type="presParOf" srcId="{D809741D-A926-49D7-803B-4327C17F4440}" destId="{B6E5F80F-C15D-4862-886E-18AF734749E9}" srcOrd="0" destOrd="0" presId="urn:microsoft.com/office/officeart/2005/8/layout/hierarchy1"/>
    <dgm:cxn modelId="{10C33A55-E22A-40B6-A744-BAE4D5CFC890}" type="presParOf" srcId="{B6E5F80F-C15D-4862-886E-18AF734749E9}" destId="{6726F995-D8E5-4A01-8E9F-FEBD313E150D}" srcOrd="0" destOrd="0" presId="urn:microsoft.com/office/officeart/2005/8/layout/hierarchy1"/>
    <dgm:cxn modelId="{962F02B8-1019-4D1B-87F3-7D8BAA27D70D}" type="presParOf" srcId="{B6E5F80F-C15D-4862-886E-18AF734749E9}" destId="{DE4CF686-882B-4052-B75A-84DCD8EF6340}" srcOrd="1" destOrd="0" presId="urn:microsoft.com/office/officeart/2005/8/layout/hierarchy1"/>
    <dgm:cxn modelId="{6EBB479E-0C00-4E9E-8561-2136FC9ABF3C}" type="presParOf" srcId="{D809741D-A926-49D7-803B-4327C17F4440}" destId="{94A1BE1D-785A-4DA2-A4C5-61F6DADF3995}" srcOrd="1" destOrd="0" presId="urn:microsoft.com/office/officeart/2005/8/layout/hierarchy1"/>
    <dgm:cxn modelId="{DF461A82-D4F5-425F-916D-2CB814283049}" type="presParOf" srcId="{94A1BE1D-785A-4DA2-A4C5-61F6DADF3995}" destId="{586BF831-C84B-4975-8487-EB8260E2F7B7}" srcOrd="0" destOrd="0" presId="urn:microsoft.com/office/officeart/2005/8/layout/hierarchy1"/>
    <dgm:cxn modelId="{43728DF6-5308-4DA6-8D87-98264B332BC0}" type="presParOf" srcId="{94A1BE1D-785A-4DA2-A4C5-61F6DADF3995}" destId="{7C2098A9-6E0E-497E-A097-50A9E960D4A5}" srcOrd="1" destOrd="0" presId="urn:microsoft.com/office/officeart/2005/8/layout/hierarchy1"/>
    <dgm:cxn modelId="{BD1302F0-9D93-443A-97E1-EAEEAF7D03C1}" type="presParOf" srcId="{7C2098A9-6E0E-497E-A097-50A9E960D4A5}" destId="{5B722D62-025B-4EDA-9BB3-2264ABF70CBD}" srcOrd="0" destOrd="0" presId="urn:microsoft.com/office/officeart/2005/8/layout/hierarchy1"/>
    <dgm:cxn modelId="{FDDC38CB-DEAD-4EE8-B231-F25822035148}" type="presParOf" srcId="{5B722D62-025B-4EDA-9BB3-2264ABF70CBD}" destId="{8DB90BE2-9F8D-4A98-8D55-7E4D6E478029}" srcOrd="0" destOrd="0" presId="urn:microsoft.com/office/officeart/2005/8/layout/hierarchy1"/>
    <dgm:cxn modelId="{FFC5812E-4AE8-4DF8-B01F-70ECC0458A1C}" type="presParOf" srcId="{5B722D62-025B-4EDA-9BB3-2264ABF70CBD}" destId="{0B230DB5-48CB-474E-B034-3CAC4B457FAF}" srcOrd="1" destOrd="0" presId="urn:microsoft.com/office/officeart/2005/8/layout/hierarchy1"/>
    <dgm:cxn modelId="{DDB0F44C-F7F1-4EF3-8EAC-A535D6F81E6D}" type="presParOf" srcId="{7C2098A9-6E0E-497E-A097-50A9E960D4A5}" destId="{764572D4-F2BB-4497-8287-BDC60593FB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BF831-C84B-4975-8487-EB8260E2F7B7}">
      <dsp:nvSpPr>
        <dsp:cNvPr id="0" name=""/>
        <dsp:cNvSpPr/>
      </dsp:nvSpPr>
      <dsp:spPr>
        <a:xfrm>
          <a:off x="6513283" y="853312"/>
          <a:ext cx="91440" cy="1559856"/>
        </a:xfrm>
        <a:custGeom>
          <a:avLst/>
          <a:gdLst/>
          <a:ahLst/>
          <a:cxnLst/>
          <a:rect l="0" t="0" r="0" b="0"/>
          <a:pathLst>
            <a:path>
              <a:moveTo>
                <a:pt x="45720" y="0"/>
              </a:moveTo>
              <a:lnTo>
                <a:pt x="45720" y="15598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748F30-ACFA-4D2F-9769-1D15DC9B42E6}">
      <dsp:nvSpPr>
        <dsp:cNvPr id="0" name=""/>
        <dsp:cNvSpPr/>
      </dsp:nvSpPr>
      <dsp:spPr>
        <a:xfrm>
          <a:off x="4043373" y="2008168"/>
          <a:ext cx="785689" cy="373916"/>
        </a:xfrm>
        <a:custGeom>
          <a:avLst/>
          <a:gdLst/>
          <a:ahLst/>
          <a:cxnLst/>
          <a:rect l="0" t="0" r="0" b="0"/>
          <a:pathLst>
            <a:path>
              <a:moveTo>
                <a:pt x="0" y="0"/>
              </a:moveTo>
              <a:lnTo>
                <a:pt x="0" y="254813"/>
              </a:lnTo>
              <a:lnTo>
                <a:pt x="785689" y="254813"/>
              </a:lnTo>
              <a:lnTo>
                <a:pt x="785689" y="3739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2CC77-AB3D-4827-B7B4-3FBD279B7EB4}">
      <dsp:nvSpPr>
        <dsp:cNvPr id="0" name=""/>
        <dsp:cNvSpPr/>
      </dsp:nvSpPr>
      <dsp:spPr>
        <a:xfrm>
          <a:off x="3257683" y="3198487"/>
          <a:ext cx="785689" cy="373916"/>
        </a:xfrm>
        <a:custGeom>
          <a:avLst/>
          <a:gdLst/>
          <a:ahLst/>
          <a:cxnLst/>
          <a:rect l="0" t="0" r="0" b="0"/>
          <a:pathLst>
            <a:path>
              <a:moveTo>
                <a:pt x="0" y="0"/>
              </a:moveTo>
              <a:lnTo>
                <a:pt x="0" y="254813"/>
              </a:lnTo>
              <a:lnTo>
                <a:pt x="785689" y="254813"/>
              </a:lnTo>
              <a:lnTo>
                <a:pt x="785689" y="3739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28169-D90E-4C8C-9315-2FB2EB320491}">
      <dsp:nvSpPr>
        <dsp:cNvPr id="0" name=""/>
        <dsp:cNvSpPr/>
      </dsp:nvSpPr>
      <dsp:spPr>
        <a:xfrm>
          <a:off x="2471994" y="3198487"/>
          <a:ext cx="785689" cy="373916"/>
        </a:xfrm>
        <a:custGeom>
          <a:avLst/>
          <a:gdLst/>
          <a:ahLst/>
          <a:cxnLst/>
          <a:rect l="0" t="0" r="0" b="0"/>
          <a:pathLst>
            <a:path>
              <a:moveTo>
                <a:pt x="785689" y="0"/>
              </a:moveTo>
              <a:lnTo>
                <a:pt x="785689" y="254813"/>
              </a:lnTo>
              <a:lnTo>
                <a:pt x="0" y="254813"/>
              </a:lnTo>
              <a:lnTo>
                <a:pt x="0" y="3739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E3082E-AAB8-4055-9404-68F2B1B991C5}">
      <dsp:nvSpPr>
        <dsp:cNvPr id="0" name=""/>
        <dsp:cNvSpPr/>
      </dsp:nvSpPr>
      <dsp:spPr>
        <a:xfrm>
          <a:off x="3257683" y="2008168"/>
          <a:ext cx="785689" cy="373916"/>
        </a:xfrm>
        <a:custGeom>
          <a:avLst/>
          <a:gdLst/>
          <a:ahLst/>
          <a:cxnLst/>
          <a:rect l="0" t="0" r="0" b="0"/>
          <a:pathLst>
            <a:path>
              <a:moveTo>
                <a:pt x="785689" y="0"/>
              </a:moveTo>
              <a:lnTo>
                <a:pt x="785689" y="254813"/>
              </a:lnTo>
              <a:lnTo>
                <a:pt x="0" y="254813"/>
              </a:lnTo>
              <a:lnTo>
                <a:pt x="0" y="3739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F1B9D0-8DE9-4F09-8598-92D4898634C1}">
      <dsp:nvSpPr>
        <dsp:cNvPr id="0" name=""/>
        <dsp:cNvSpPr/>
      </dsp:nvSpPr>
      <dsp:spPr>
        <a:xfrm>
          <a:off x="3997653" y="817848"/>
          <a:ext cx="91440" cy="373916"/>
        </a:xfrm>
        <a:custGeom>
          <a:avLst/>
          <a:gdLst/>
          <a:ahLst/>
          <a:cxnLst/>
          <a:rect l="0" t="0" r="0" b="0"/>
          <a:pathLst>
            <a:path>
              <a:moveTo>
                <a:pt x="45720" y="0"/>
              </a:moveTo>
              <a:lnTo>
                <a:pt x="45720" y="3739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997C18-F5F9-46BE-93D4-525AB36EAE8A}">
      <dsp:nvSpPr>
        <dsp:cNvPr id="0" name=""/>
        <dsp:cNvSpPr/>
      </dsp:nvSpPr>
      <dsp:spPr>
        <a:xfrm>
          <a:off x="3400536" y="1445"/>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15CCB8-61BC-492E-A75D-9B831D451D5C}">
      <dsp:nvSpPr>
        <dsp:cNvPr id="0" name=""/>
        <dsp:cNvSpPr/>
      </dsp:nvSpPr>
      <dsp:spPr>
        <a:xfrm>
          <a:off x="3543389" y="137155"/>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Requirement</a:t>
          </a:r>
          <a:endParaRPr lang="en-US" sz="1600" kern="1200" noProof="0" dirty="0"/>
        </a:p>
      </dsp:txBody>
      <dsp:txXfrm>
        <a:off x="3567301" y="161067"/>
        <a:ext cx="1237850" cy="768579"/>
      </dsp:txXfrm>
    </dsp:sp>
    <dsp:sp modelId="{AC3CFBAF-20C4-4D35-89C7-9C4D04D584C1}">
      <dsp:nvSpPr>
        <dsp:cNvPr id="0" name=""/>
        <dsp:cNvSpPr/>
      </dsp:nvSpPr>
      <dsp:spPr>
        <a:xfrm>
          <a:off x="3400536" y="1191764"/>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B2FB0D-A494-4B41-8C72-9081809662D2}">
      <dsp:nvSpPr>
        <dsp:cNvPr id="0" name=""/>
        <dsp:cNvSpPr/>
      </dsp:nvSpPr>
      <dsp:spPr>
        <a:xfrm>
          <a:off x="3543389" y="1327475"/>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Sub requirement</a:t>
          </a:r>
          <a:endParaRPr lang="en-US" sz="1600" kern="1200" noProof="0" dirty="0"/>
        </a:p>
      </dsp:txBody>
      <dsp:txXfrm>
        <a:off x="3567301" y="1351387"/>
        <a:ext cx="1237850" cy="768579"/>
      </dsp:txXfrm>
    </dsp:sp>
    <dsp:sp modelId="{CB2EC190-0C99-48BB-9AB4-C50DEF730433}">
      <dsp:nvSpPr>
        <dsp:cNvPr id="0" name=""/>
        <dsp:cNvSpPr/>
      </dsp:nvSpPr>
      <dsp:spPr>
        <a:xfrm>
          <a:off x="2614846" y="2382084"/>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898D5C-7A9F-4E70-9A8A-1B713BD476D7}">
      <dsp:nvSpPr>
        <dsp:cNvPr id="0" name=""/>
        <dsp:cNvSpPr/>
      </dsp:nvSpPr>
      <dsp:spPr>
        <a:xfrm>
          <a:off x="2757699" y="2517794"/>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Main task</a:t>
          </a:r>
          <a:endParaRPr lang="en-US" sz="1600" kern="1200" noProof="0" dirty="0"/>
        </a:p>
      </dsp:txBody>
      <dsp:txXfrm>
        <a:off x="2781611" y="2541706"/>
        <a:ext cx="1237850" cy="768579"/>
      </dsp:txXfrm>
    </dsp:sp>
    <dsp:sp modelId="{48E09FED-1B51-4395-B1E6-67E1E69FAB89}">
      <dsp:nvSpPr>
        <dsp:cNvPr id="0" name=""/>
        <dsp:cNvSpPr/>
      </dsp:nvSpPr>
      <dsp:spPr>
        <a:xfrm>
          <a:off x="1829157" y="3572404"/>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7935E0-8942-4FC7-B037-12E4F02A8499}">
      <dsp:nvSpPr>
        <dsp:cNvPr id="0" name=""/>
        <dsp:cNvSpPr/>
      </dsp:nvSpPr>
      <dsp:spPr>
        <a:xfrm>
          <a:off x="1972009" y="3708114"/>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Sub task</a:t>
          </a:r>
          <a:endParaRPr lang="en-US" sz="1600" kern="1200" noProof="0" dirty="0"/>
        </a:p>
      </dsp:txBody>
      <dsp:txXfrm>
        <a:off x="1995921" y="3732026"/>
        <a:ext cx="1237850" cy="768579"/>
      </dsp:txXfrm>
    </dsp:sp>
    <dsp:sp modelId="{8F2C1A15-4BE1-4137-AA85-0E2AC80945CD}">
      <dsp:nvSpPr>
        <dsp:cNvPr id="0" name=""/>
        <dsp:cNvSpPr/>
      </dsp:nvSpPr>
      <dsp:spPr>
        <a:xfrm>
          <a:off x="3400536" y="3572404"/>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17F44B-3172-4FE7-8F54-609920AAA13E}">
      <dsp:nvSpPr>
        <dsp:cNvPr id="0" name=""/>
        <dsp:cNvSpPr/>
      </dsp:nvSpPr>
      <dsp:spPr>
        <a:xfrm>
          <a:off x="3543389" y="3708114"/>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Sub task</a:t>
          </a:r>
          <a:endParaRPr lang="en-US" sz="1600" kern="1200" noProof="0" dirty="0"/>
        </a:p>
      </dsp:txBody>
      <dsp:txXfrm>
        <a:off x="3567301" y="3732026"/>
        <a:ext cx="1237850" cy="768579"/>
      </dsp:txXfrm>
    </dsp:sp>
    <dsp:sp modelId="{1263DC3A-395E-4646-943D-E39C8ECCAF58}">
      <dsp:nvSpPr>
        <dsp:cNvPr id="0" name=""/>
        <dsp:cNvSpPr/>
      </dsp:nvSpPr>
      <dsp:spPr>
        <a:xfrm>
          <a:off x="4186226" y="2382084"/>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D4005A-1762-4253-8F40-38ACE091CB86}">
      <dsp:nvSpPr>
        <dsp:cNvPr id="0" name=""/>
        <dsp:cNvSpPr/>
      </dsp:nvSpPr>
      <dsp:spPr>
        <a:xfrm>
          <a:off x="4329079" y="2517794"/>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Main task</a:t>
          </a:r>
          <a:endParaRPr lang="en-US" sz="1600" kern="1200" noProof="0" dirty="0"/>
        </a:p>
      </dsp:txBody>
      <dsp:txXfrm>
        <a:off x="4352991" y="2541706"/>
        <a:ext cx="1237850" cy="768579"/>
      </dsp:txXfrm>
    </dsp:sp>
    <dsp:sp modelId="{6726F995-D8E5-4A01-8E9F-FEBD313E150D}">
      <dsp:nvSpPr>
        <dsp:cNvPr id="0" name=""/>
        <dsp:cNvSpPr/>
      </dsp:nvSpPr>
      <dsp:spPr>
        <a:xfrm>
          <a:off x="5916166" y="36909"/>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CF686-882B-4052-B75A-84DCD8EF6340}">
      <dsp:nvSpPr>
        <dsp:cNvPr id="0" name=""/>
        <dsp:cNvSpPr/>
      </dsp:nvSpPr>
      <dsp:spPr>
        <a:xfrm>
          <a:off x="6059019" y="172619"/>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Requirement</a:t>
          </a:r>
          <a:endParaRPr lang="en-US" sz="1600" kern="1200" noProof="0" dirty="0"/>
        </a:p>
      </dsp:txBody>
      <dsp:txXfrm>
        <a:off x="6082931" y="196531"/>
        <a:ext cx="1237850" cy="768579"/>
      </dsp:txXfrm>
    </dsp:sp>
    <dsp:sp modelId="{8DB90BE2-9F8D-4A98-8D55-7E4D6E478029}">
      <dsp:nvSpPr>
        <dsp:cNvPr id="0" name=""/>
        <dsp:cNvSpPr/>
      </dsp:nvSpPr>
      <dsp:spPr>
        <a:xfrm>
          <a:off x="5916166" y="2413169"/>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230DB5-48CB-474E-B034-3CAC4B457FAF}">
      <dsp:nvSpPr>
        <dsp:cNvPr id="0" name=""/>
        <dsp:cNvSpPr/>
      </dsp:nvSpPr>
      <dsp:spPr>
        <a:xfrm>
          <a:off x="6059019" y="2548879"/>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Main task</a:t>
          </a:r>
          <a:endParaRPr lang="en-US" sz="1600" kern="1200" noProof="0" dirty="0"/>
        </a:p>
      </dsp:txBody>
      <dsp:txXfrm>
        <a:off x="6082931" y="2572791"/>
        <a:ext cx="1237850" cy="7685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685800" y="2130425"/>
            <a:ext cx="7772400" cy="1470025"/>
          </a:xfrm>
        </p:spPr>
        <p:txBody>
          <a:bodyPr/>
          <a:lstStyle/>
          <a:p>
            <a:r>
              <a:rPr lang="fi-FI" smtClean="0"/>
              <a:t>Muokkaa perustyyl. napsautt.</a:t>
            </a:r>
            <a:endParaRPr lang="fi-FI"/>
          </a:p>
        </p:txBody>
      </p:sp>
      <p:sp>
        <p:nvSpPr>
          <p:cNvPr id="3" name="Alaotsikk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a:p>
        </p:txBody>
      </p:sp>
      <p:sp>
        <p:nvSpPr>
          <p:cNvPr id="4" name="Päivämäärän paikkamerkki 3"/>
          <p:cNvSpPr>
            <a:spLocks noGrp="1"/>
          </p:cNvSpPr>
          <p:nvPr>
            <p:ph type="dt" sz="half" idx="10"/>
          </p:nvPr>
        </p:nvSpPr>
        <p:spPr/>
        <p:txBody>
          <a:bodyPr/>
          <a:lstStyle/>
          <a:p>
            <a:fld id="{ADF0FE8D-29FE-47E2-BBB2-E7BA162F2437}" type="datetimeFigureOut">
              <a:rPr lang="fi-FI" smtClean="0"/>
              <a:t>15.10.2013</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194888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ystysuoran tekstin paikkamerkki 2"/>
          <p:cNvSpPr>
            <a:spLocks noGrp="1"/>
          </p:cNvSpPr>
          <p:nvPr>
            <p:ph type="body" orient="vert" idx="1"/>
          </p:nvPr>
        </p:nvSpPr>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ADF0FE8D-29FE-47E2-BBB2-E7BA162F2437}" type="datetimeFigureOut">
              <a:rPr lang="fi-FI" smtClean="0"/>
              <a:t>15.10.2013</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2318091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629400" y="274638"/>
            <a:ext cx="2057400" cy="5851525"/>
          </a:xfrm>
        </p:spPr>
        <p:txBody>
          <a:bodyPr vert="eaVert"/>
          <a:lstStyle/>
          <a:p>
            <a:r>
              <a:rPr lang="fi-FI" smtClean="0"/>
              <a:t>Muokkaa perustyyl. napsautt.</a:t>
            </a:r>
            <a:endParaRPr lang="fi-FI"/>
          </a:p>
        </p:txBody>
      </p:sp>
      <p:sp>
        <p:nvSpPr>
          <p:cNvPr id="3" name="Pystysuoran tekstin paikkamerkki 2"/>
          <p:cNvSpPr>
            <a:spLocks noGrp="1"/>
          </p:cNvSpPr>
          <p:nvPr>
            <p:ph type="body" orient="vert" idx="1"/>
          </p:nvPr>
        </p:nvSpPr>
        <p:spPr>
          <a:xfrm>
            <a:off x="457200" y="274638"/>
            <a:ext cx="6019800" cy="5851525"/>
          </a:xfrm>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ADF0FE8D-29FE-47E2-BBB2-E7BA162F2437}" type="datetimeFigureOut">
              <a:rPr lang="fi-FI" smtClean="0"/>
              <a:t>15.10.2013</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60702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ADF0FE8D-29FE-47E2-BBB2-E7BA162F2437}" type="datetimeFigureOut">
              <a:rPr lang="fi-FI" smtClean="0"/>
              <a:t>15.10.2013</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313085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fi-FI" smtClean="0"/>
              <a:t>Muokkaa perustyyl. napsautt.</a:t>
            </a:r>
            <a:endParaRPr lang="fi-FI"/>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 napsauttamalla</a:t>
            </a:r>
          </a:p>
        </p:txBody>
      </p:sp>
      <p:sp>
        <p:nvSpPr>
          <p:cNvPr id="4" name="Päivämäärän paikkamerkki 3"/>
          <p:cNvSpPr>
            <a:spLocks noGrp="1"/>
          </p:cNvSpPr>
          <p:nvPr>
            <p:ph type="dt" sz="half" idx="10"/>
          </p:nvPr>
        </p:nvSpPr>
        <p:spPr/>
        <p:txBody>
          <a:bodyPr/>
          <a:lstStyle/>
          <a:p>
            <a:fld id="{ADF0FE8D-29FE-47E2-BBB2-E7BA162F2437}" type="datetimeFigureOut">
              <a:rPr lang="fi-FI" smtClean="0"/>
              <a:t>15.10.2013</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252018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Päivämäärän paikkamerkki 4"/>
          <p:cNvSpPr>
            <a:spLocks noGrp="1"/>
          </p:cNvSpPr>
          <p:nvPr>
            <p:ph type="dt" sz="half" idx="10"/>
          </p:nvPr>
        </p:nvSpPr>
        <p:spPr/>
        <p:txBody>
          <a:bodyPr/>
          <a:lstStyle/>
          <a:p>
            <a:fld id="{ADF0FE8D-29FE-47E2-BBB2-E7BA162F2437}" type="datetimeFigureOut">
              <a:rPr lang="fi-FI" smtClean="0"/>
              <a:t>15.10.2013</a:t>
            </a:fld>
            <a:endParaRPr lang="fi-FI" dirty="0"/>
          </a:p>
        </p:txBody>
      </p:sp>
      <p:sp>
        <p:nvSpPr>
          <p:cNvPr id="6" name="Alatunnisteen paikkamerkki 5"/>
          <p:cNvSpPr>
            <a:spLocks noGrp="1"/>
          </p:cNvSpPr>
          <p:nvPr>
            <p:ph type="ftr" sz="quarter" idx="11"/>
          </p:nvPr>
        </p:nvSpPr>
        <p:spPr/>
        <p:txBody>
          <a:bodyPr/>
          <a:lstStyle/>
          <a:p>
            <a:endParaRPr lang="fi-FI" dirty="0"/>
          </a:p>
        </p:txBody>
      </p:sp>
      <p:sp>
        <p:nvSpPr>
          <p:cNvPr id="7" name="Dian numeron paikkamerkki 6"/>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316317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lvl1pPr>
              <a:defRPr/>
            </a:lvl1pPr>
          </a:lstStyle>
          <a:p>
            <a:r>
              <a:rPr lang="fi-FI" smtClean="0"/>
              <a:t>Muokkaa perustyyl. napsautt.</a:t>
            </a:r>
            <a:endParaRPr lang="fi-FI"/>
          </a:p>
        </p:txBody>
      </p:sp>
      <p:sp>
        <p:nvSpPr>
          <p:cNvPr id="3" name="Tekstin paikkamerkki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4" name="Sisällön paikkamerkk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Tekstin paikkamerkki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6" name="Sisällön paikkamerkk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7" name="Päivämäärän paikkamerkki 6"/>
          <p:cNvSpPr>
            <a:spLocks noGrp="1"/>
          </p:cNvSpPr>
          <p:nvPr>
            <p:ph type="dt" sz="half" idx="10"/>
          </p:nvPr>
        </p:nvSpPr>
        <p:spPr/>
        <p:txBody>
          <a:bodyPr/>
          <a:lstStyle/>
          <a:p>
            <a:fld id="{ADF0FE8D-29FE-47E2-BBB2-E7BA162F2437}" type="datetimeFigureOut">
              <a:rPr lang="fi-FI" smtClean="0"/>
              <a:t>15.10.2013</a:t>
            </a:fld>
            <a:endParaRPr lang="fi-FI" dirty="0"/>
          </a:p>
        </p:txBody>
      </p:sp>
      <p:sp>
        <p:nvSpPr>
          <p:cNvPr id="8" name="Alatunnisteen paikkamerkki 7"/>
          <p:cNvSpPr>
            <a:spLocks noGrp="1"/>
          </p:cNvSpPr>
          <p:nvPr>
            <p:ph type="ftr" sz="quarter" idx="11"/>
          </p:nvPr>
        </p:nvSpPr>
        <p:spPr/>
        <p:txBody>
          <a:bodyPr/>
          <a:lstStyle/>
          <a:p>
            <a:endParaRPr lang="fi-FI" dirty="0"/>
          </a:p>
        </p:txBody>
      </p:sp>
      <p:sp>
        <p:nvSpPr>
          <p:cNvPr id="9" name="Dian numeron paikkamerkki 8"/>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189834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äivämäärän paikkamerkki 2"/>
          <p:cNvSpPr>
            <a:spLocks noGrp="1"/>
          </p:cNvSpPr>
          <p:nvPr>
            <p:ph type="dt" sz="half" idx="10"/>
          </p:nvPr>
        </p:nvSpPr>
        <p:spPr/>
        <p:txBody>
          <a:bodyPr/>
          <a:lstStyle/>
          <a:p>
            <a:fld id="{ADF0FE8D-29FE-47E2-BBB2-E7BA162F2437}" type="datetimeFigureOut">
              <a:rPr lang="fi-FI" smtClean="0"/>
              <a:t>15.10.2013</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Dian numeron paikkamerkki 4"/>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121606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p>
            <a:fld id="{ADF0FE8D-29FE-47E2-BBB2-E7BA162F2437}" type="datetimeFigureOut">
              <a:rPr lang="fi-FI" smtClean="0"/>
              <a:t>15.10.2013</a:t>
            </a:fld>
            <a:endParaRPr lang="fi-FI" dirty="0"/>
          </a:p>
        </p:txBody>
      </p:sp>
      <p:sp>
        <p:nvSpPr>
          <p:cNvPr id="3" name="Alatunnisteen paikkamerkki 2"/>
          <p:cNvSpPr>
            <a:spLocks noGrp="1"/>
          </p:cNvSpPr>
          <p:nvPr>
            <p:ph type="ftr" sz="quarter" idx="11"/>
          </p:nvPr>
        </p:nvSpPr>
        <p:spPr/>
        <p:txBody>
          <a:bodyPr/>
          <a:lstStyle/>
          <a:p>
            <a:endParaRPr lang="fi-FI" dirty="0"/>
          </a:p>
        </p:txBody>
      </p:sp>
      <p:sp>
        <p:nvSpPr>
          <p:cNvPr id="4" name="Dian numeron paikkamerkki 3"/>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66106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3050"/>
            <a:ext cx="3008313" cy="1162050"/>
          </a:xfrm>
        </p:spPr>
        <p:txBody>
          <a:bodyPr anchor="b"/>
          <a:lstStyle>
            <a:lvl1pPr algn="l">
              <a:defRPr sz="2000" b="1"/>
            </a:lvl1pPr>
          </a:lstStyle>
          <a:p>
            <a:r>
              <a:rPr lang="fi-FI" smtClean="0"/>
              <a:t>Muokkaa perustyyl. napsautt.</a:t>
            </a:r>
            <a:endParaRPr lang="fi-FI"/>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Tekstin paikkamerkki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ADF0FE8D-29FE-47E2-BBB2-E7BA162F2437}" type="datetimeFigureOut">
              <a:rPr lang="fi-FI" smtClean="0"/>
              <a:t>15.10.2013</a:t>
            </a:fld>
            <a:endParaRPr lang="fi-FI" dirty="0"/>
          </a:p>
        </p:txBody>
      </p:sp>
      <p:sp>
        <p:nvSpPr>
          <p:cNvPr id="6" name="Alatunnisteen paikkamerkki 5"/>
          <p:cNvSpPr>
            <a:spLocks noGrp="1"/>
          </p:cNvSpPr>
          <p:nvPr>
            <p:ph type="ftr" sz="quarter" idx="11"/>
          </p:nvPr>
        </p:nvSpPr>
        <p:spPr/>
        <p:txBody>
          <a:bodyPr/>
          <a:lstStyle/>
          <a:p>
            <a:endParaRPr lang="fi-FI" dirty="0"/>
          </a:p>
        </p:txBody>
      </p:sp>
      <p:sp>
        <p:nvSpPr>
          <p:cNvPr id="7" name="Dian numeron paikkamerkki 6"/>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70047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fi-FI" smtClean="0"/>
              <a:t>Muokkaa perustyyl. napsautt.</a:t>
            </a:r>
            <a:endParaRPr lang="fi-FI"/>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dirty="0"/>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ADF0FE8D-29FE-47E2-BBB2-E7BA162F2437}" type="datetimeFigureOut">
              <a:rPr lang="fi-FI" smtClean="0"/>
              <a:t>15.10.2013</a:t>
            </a:fld>
            <a:endParaRPr lang="fi-FI" dirty="0"/>
          </a:p>
        </p:txBody>
      </p:sp>
      <p:sp>
        <p:nvSpPr>
          <p:cNvPr id="6" name="Alatunnisteen paikkamerkki 5"/>
          <p:cNvSpPr>
            <a:spLocks noGrp="1"/>
          </p:cNvSpPr>
          <p:nvPr>
            <p:ph type="ftr" sz="quarter" idx="11"/>
          </p:nvPr>
        </p:nvSpPr>
        <p:spPr/>
        <p:txBody>
          <a:bodyPr/>
          <a:lstStyle/>
          <a:p>
            <a:endParaRPr lang="fi-FI" dirty="0"/>
          </a:p>
        </p:txBody>
      </p:sp>
      <p:sp>
        <p:nvSpPr>
          <p:cNvPr id="7" name="Dian numeron paikkamerkki 6"/>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183711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Muokkaa perustyyl. napsautt.</a:t>
            </a:r>
            <a:endParaRPr lang="fi-FI"/>
          </a:p>
        </p:txBody>
      </p:sp>
      <p:sp>
        <p:nvSpPr>
          <p:cNvPr id="3" name="Tekstin paikkamerkki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0FE8D-29FE-47E2-BBB2-E7BA162F2437}" type="datetimeFigureOut">
              <a:rPr lang="fi-FI" smtClean="0"/>
              <a:t>15.10.2013</a:t>
            </a:fld>
            <a:endParaRPr lang="fi-FI" dirty="0"/>
          </a:p>
        </p:txBody>
      </p:sp>
      <p:sp>
        <p:nvSpPr>
          <p:cNvPr id="5" name="Alatunnisteen paikkamerk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dirty="0"/>
          </a:p>
        </p:txBody>
      </p:sp>
      <p:sp>
        <p:nvSpPr>
          <p:cNvPr id="6" name="Dian numeron paikkamerkki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800BA-49E9-4DFD-AC45-DFD671B1150E}" type="slidenum">
              <a:rPr lang="fi-FI" smtClean="0"/>
              <a:t>‹#›</a:t>
            </a:fld>
            <a:endParaRPr lang="fi-FI" dirty="0"/>
          </a:p>
        </p:txBody>
      </p:sp>
    </p:spTree>
    <p:extLst>
      <p:ext uri="{BB962C8B-B14F-4D97-AF65-F5344CB8AC3E}">
        <p14:creationId xmlns:p14="http://schemas.microsoft.com/office/powerpoint/2010/main" val="562469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Ripppe/GraduRep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risto.salo@uta.f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Ripppe/GraduRepo/issues/6" TargetMode="External"/><Relationship Id="rId2" Type="http://schemas.openxmlformats.org/officeDocument/2006/relationships/hyperlink" Target="https://github.com/Ripppe/GraduRepo/issues/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Ripppe/GraduRepo/issues?state=op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Ripppe/GraduRepo/issues?state=open"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Ripppe/GraduRepo/issues/5"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US" dirty="0" smtClean="0"/>
              <a:t>Managing requirements in </a:t>
            </a:r>
            <a:r>
              <a:rPr lang="en-US" dirty="0" err="1" smtClean="0"/>
              <a:t>GitHub</a:t>
            </a:r>
            <a:endParaRPr lang="en-US" dirty="0"/>
          </a:p>
        </p:txBody>
      </p:sp>
      <p:sp>
        <p:nvSpPr>
          <p:cNvPr id="3" name="Alaotsikko 2"/>
          <p:cNvSpPr>
            <a:spLocks noGrp="1"/>
          </p:cNvSpPr>
          <p:nvPr>
            <p:ph type="subTitle" idx="1"/>
          </p:nvPr>
        </p:nvSpPr>
        <p:spPr/>
        <p:txBody>
          <a:bodyPr/>
          <a:lstStyle/>
          <a:p>
            <a:r>
              <a:rPr lang="en-US" dirty="0" smtClean="0"/>
              <a:t>The guideline by </a:t>
            </a:r>
            <a:r>
              <a:rPr lang="en-US" dirty="0" err="1" smtClean="0"/>
              <a:t>Risto</a:t>
            </a:r>
            <a:r>
              <a:rPr lang="en-US" dirty="0" smtClean="0"/>
              <a:t> </a:t>
            </a:r>
            <a:r>
              <a:rPr lang="en-US" dirty="0" err="1" smtClean="0"/>
              <a:t>Salo</a:t>
            </a:r>
            <a:endParaRPr lang="en-US" dirty="0"/>
          </a:p>
        </p:txBody>
      </p:sp>
    </p:spTree>
    <p:extLst>
      <p:ext uri="{BB962C8B-B14F-4D97-AF65-F5344CB8AC3E}">
        <p14:creationId xmlns:p14="http://schemas.microsoft.com/office/powerpoint/2010/main" val="2486018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smtClean="0"/>
              <a:t>The guideline (AKA managing requirements in </a:t>
            </a:r>
            <a:r>
              <a:rPr lang="en-US" dirty="0" err="1" smtClean="0"/>
              <a:t>github</a:t>
            </a:r>
            <a:r>
              <a:rPr lang="en-US" dirty="0" smtClean="0"/>
              <a:t> with lean principles)</a:t>
            </a:r>
            <a:endParaRPr lang="en-US" dirty="0"/>
          </a:p>
        </p:txBody>
      </p:sp>
      <p:sp>
        <p:nvSpPr>
          <p:cNvPr id="3" name="Tekstin paikkamerkki 2"/>
          <p:cNvSpPr>
            <a:spLocks noGrp="1"/>
          </p:cNvSpPr>
          <p:nvPr>
            <p:ph type="body" idx="1"/>
          </p:nvPr>
        </p:nvSpPr>
        <p:spPr/>
        <p:txBody>
          <a:bodyPr/>
          <a:lstStyle/>
          <a:p>
            <a:endParaRPr lang="fi-FI"/>
          </a:p>
        </p:txBody>
      </p:sp>
    </p:spTree>
    <p:extLst>
      <p:ext uri="{BB962C8B-B14F-4D97-AF65-F5344CB8AC3E}">
        <p14:creationId xmlns:p14="http://schemas.microsoft.com/office/powerpoint/2010/main" val="304104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Lean principles</a:t>
            </a:r>
            <a:endParaRPr lang="en-US" dirty="0"/>
          </a:p>
        </p:txBody>
      </p:sp>
      <p:sp>
        <p:nvSpPr>
          <p:cNvPr id="3" name="Sisällön paikkamerkki 2"/>
          <p:cNvSpPr>
            <a:spLocks noGrp="1"/>
          </p:cNvSpPr>
          <p:nvPr>
            <p:ph idx="1"/>
          </p:nvPr>
        </p:nvSpPr>
        <p:spPr/>
        <p:txBody>
          <a:bodyPr/>
          <a:lstStyle/>
          <a:p>
            <a:r>
              <a:rPr lang="en-US" dirty="0" smtClean="0"/>
              <a:t>Eliminate waste</a:t>
            </a:r>
          </a:p>
          <a:p>
            <a:r>
              <a:rPr lang="en-US" dirty="0" smtClean="0"/>
              <a:t>Build quality in</a:t>
            </a:r>
          </a:p>
          <a:p>
            <a:r>
              <a:rPr lang="en-US" dirty="0" smtClean="0"/>
              <a:t>Create knowledge</a:t>
            </a:r>
          </a:p>
          <a:p>
            <a:r>
              <a:rPr lang="en-US" dirty="0" smtClean="0"/>
              <a:t>Defer commitment</a:t>
            </a:r>
          </a:p>
          <a:p>
            <a:r>
              <a:rPr lang="en-US" dirty="0" smtClean="0"/>
              <a:t>Deliver fast</a:t>
            </a:r>
          </a:p>
          <a:p>
            <a:r>
              <a:rPr lang="en-US" dirty="0" smtClean="0"/>
              <a:t>Respect people</a:t>
            </a:r>
          </a:p>
          <a:p>
            <a:r>
              <a:rPr lang="en-US" dirty="0" smtClean="0"/>
              <a:t>Optimize the whole</a:t>
            </a:r>
            <a:endParaRPr lang="en-US" dirty="0"/>
          </a:p>
        </p:txBody>
      </p:sp>
    </p:spTree>
    <p:extLst>
      <p:ext uri="{BB962C8B-B14F-4D97-AF65-F5344CB8AC3E}">
        <p14:creationId xmlns:p14="http://schemas.microsoft.com/office/powerpoint/2010/main" val="1350849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Lean principles</a:t>
            </a:r>
            <a:endParaRPr lang="en-US" dirty="0"/>
          </a:p>
        </p:txBody>
      </p:sp>
      <p:sp>
        <p:nvSpPr>
          <p:cNvPr id="3" name="Sisällön paikkamerkki 2"/>
          <p:cNvSpPr>
            <a:spLocks noGrp="1"/>
          </p:cNvSpPr>
          <p:nvPr>
            <p:ph idx="1"/>
          </p:nvPr>
        </p:nvSpPr>
        <p:spPr/>
        <p:txBody>
          <a:bodyPr>
            <a:normAutofit fontScale="85000" lnSpcReduction="20000"/>
          </a:bodyPr>
          <a:lstStyle/>
          <a:p>
            <a:r>
              <a:rPr lang="en-US" dirty="0" smtClean="0"/>
              <a:t>Some of the principles can be utilized for requirements managing, some are better suited (or meant) for the software development process itself</a:t>
            </a:r>
          </a:p>
          <a:p>
            <a:r>
              <a:rPr lang="en-US" dirty="0" smtClean="0"/>
              <a:t>The world is not perfect, and probably never will be: this applies also to the processes and tools we have</a:t>
            </a:r>
          </a:p>
          <a:p>
            <a:r>
              <a:rPr lang="en-US" dirty="0" smtClean="0"/>
              <a:t>Already at this point, I have noted few such factors inside </a:t>
            </a:r>
            <a:r>
              <a:rPr lang="en-US" dirty="0" err="1" smtClean="0"/>
              <a:t>GitHub</a:t>
            </a:r>
            <a:r>
              <a:rPr lang="en-US" dirty="0" smtClean="0"/>
              <a:t> that don’t support the principles as well as they could</a:t>
            </a:r>
          </a:p>
          <a:p>
            <a:pPr lvl="1"/>
            <a:r>
              <a:rPr lang="en-US" dirty="0" smtClean="0"/>
              <a:t>Fear not, this is a common case and should not be considered a big drawback</a:t>
            </a:r>
          </a:p>
          <a:p>
            <a:pPr lvl="1"/>
            <a:r>
              <a:rPr lang="en-US" dirty="0" smtClean="0"/>
              <a:t>After all, as the last principle states, the goal is to optimize the whole, and as we know, whole is more than the summary of its components</a:t>
            </a:r>
            <a:endParaRPr lang="en-US" dirty="0"/>
          </a:p>
        </p:txBody>
      </p:sp>
    </p:spTree>
    <p:extLst>
      <p:ext uri="{BB962C8B-B14F-4D97-AF65-F5344CB8AC3E}">
        <p14:creationId xmlns:p14="http://schemas.microsoft.com/office/powerpoint/2010/main" val="3055082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Text Placeholder 2"/>
          <p:cNvSpPr>
            <a:spLocks noGrp="1"/>
          </p:cNvSpPr>
          <p:nvPr>
            <p:ph type="body" idx="1"/>
          </p:nvPr>
        </p:nvSpPr>
        <p:spPr/>
        <p:txBody>
          <a:bodyPr/>
          <a:lstStyle/>
          <a:p>
            <a:endParaRPr lang="fi-FI"/>
          </a:p>
        </p:txBody>
      </p:sp>
    </p:spTree>
    <p:extLst>
      <p:ext uri="{BB962C8B-B14F-4D97-AF65-F5344CB8AC3E}">
        <p14:creationId xmlns:p14="http://schemas.microsoft.com/office/powerpoint/2010/main" val="3686253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err="1" smtClean="0"/>
              <a:t>GitHub’s</a:t>
            </a:r>
            <a:r>
              <a:rPr lang="en-US" dirty="0" smtClean="0"/>
              <a:t> issues</a:t>
            </a:r>
            <a:endParaRPr lang="en-US" dirty="0"/>
          </a:p>
        </p:txBody>
      </p:sp>
      <p:sp>
        <p:nvSpPr>
          <p:cNvPr id="3" name="Sisällön paikkamerkki 2"/>
          <p:cNvSpPr>
            <a:spLocks noGrp="1"/>
          </p:cNvSpPr>
          <p:nvPr>
            <p:ph idx="1"/>
          </p:nvPr>
        </p:nvSpPr>
        <p:spPr/>
        <p:txBody>
          <a:bodyPr/>
          <a:lstStyle/>
          <a:p>
            <a:r>
              <a:rPr lang="en-US" dirty="0" smtClean="0"/>
              <a:t>Very vague concept, can basically be anything from requirement to tasks to sort of memos</a:t>
            </a:r>
          </a:p>
          <a:p>
            <a:r>
              <a:rPr lang="en-US" dirty="0" smtClean="0"/>
              <a:t>In </a:t>
            </a:r>
            <a:r>
              <a:rPr lang="en-US" dirty="0" err="1" smtClean="0"/>
              <a:t>GitHub’s</a:t>
            </a:r>
            <a:r>
              <a:rPr lang="en-US" dirty="0" smtClean="0"/>
              <a:t> context, Issues tool could be described as a lightweight task tracker and issues themself as tasks</a:t>
            </a:r>
          </a:p>
          <a:p>
            <a:r>
              <a:rPr lang="en-US" dirty="0" smtClean="0"/>
              <a:t>The guideline utilizes heavily this tool, and its usage is a vital part of the process</a:t>
            </a:r>
            <a:endParaRPr lang="en-US" dirty="0"/>
          </a:p>
        </p:txBody>
      </p:sp>
    </p:spTree>
    <p:extLst>
      <p:ext uri="{BB962C8B-B14F-4D97-AF65-F5344CB8AC3E}">
        <p14:creationId xmlns:p14="http://schemas.microsoft.com/office/powerpoint/2010/main" val="363532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Issues - Labels</a:t>
            </a:r>
            <a:endParaRPr lang="en-US" dirty="0"/>
          </a:p>
        </p:txBody>
      </p:sp>
      <p:sp>
        <p:nvSpPr>
          <p:cNvPr id="3" name="Sisällön paikkamerkki 2"/>
          <p:cNvSpPr>
            <a:spLocks noGrp="1"/>
          </p:cNvSpPr>
          <p:nvPr>
            <p:ph idx="1"/>
          </p:nvPr>
        </p:nvSpPr>
        <p:spPr/>
        <p:txBody>
          <a:bodyPr/>
          <a:lstStyle/>
          <a:p>
            <a:r>
              <a:rPr lang="en-US" dirty="0" smtClean="0"/>
              <a:t>A major factor to enhance the visibility!</a:t>
            </a:r>
          </a:p>
          <a:p>
            <a:r>
              <a:rPr lang="en-US" dirty="0" smtClean="0"/>
              <a:t>This guideline doesn’t explicitly tell what labels should be used, rather it states the different categories that can be used (depending on the project)</a:t>
            </a:r>
          </a:p>
          <a:p>
            <a:r>
              <a:rPr lang="en-US" dirty="0" smtClean="0"/>
              <a:t>As said Issues tool is very plain which leads to a little more manual work (as of now, there really is no way of going around this)</a:t>
            </a:r>
            <a:endParaRPr lang="en-US" dirty="0"/>
          </a:p>
        </p:txBody>
      </p:sp>
    </p:spTree>
    <p:extLst>
      <p:ext uri="{BB962C8B-B14F-4D97-AF65-F5344CB8AC3E}">
        <p14:creationId xmlns:p14="http://schemas.microsoft.com/office/powerpoint/2010/main" val="2346541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Categories</a:t>
            </a:r>
            <a:endParaRPr lang="en-US" dirty="0"/>
          </a:p>
        </p:txBody>
      </p:sp>
      <p:sp>
        <p:nvSpPr>
          <p:cNvPr id="3" name="Sisällön paikkamerkki 2"/>
          <p:cNvSpPr>
            <a:spLocks noGrp="1"/>
          </p:cNvSpPr>
          <p:nvPr>
            <p:ph idx="1"/>
          </p:nvPr>
        </p:nvSpPr>
        <p:spPr/>
        <p:txBody>
          <a:bodyPr>
            <a:normAutofit fontScale="62500" lnSpcReduction="20000"/>
          </a:bodyPr>
          <a:lstStyle/>
          <a:p>
            <a:r>
              <a:rPr lang="en-US" dirty="0" smtClean="0"/>
              <a:t>The type of the issue</a:t>
            </a:r>
          </a:p>
          <a:p>
            <a:pPr lvl="1"/>
            <a:r>
              <a:rPr lang="en-US" dirty="0" smtClean="0"/>
              <a:t>[</a:t>
            </a:r>
            <a:r>
              <a:rPr lang="en-US" dirty="0" smtClean="0"/>
              <a:t>Requirement | Sub requirement | Task | Sub task] (Shades of grey)</a:t>
            </a:r>
          </a:p>
          <a:p>
            <a:r>
              <a:rPr lang="en-US" dirty="0" smtClean="0"/>
              <a:t>The subtype of the issue (for task –type issues)</a:t>
            </a:r>
          </a:p>
          <a:p>
            <a:pPr lvl="1"/>
            <a:r>
              <a:rPr lang="en-US" dirty="0" smtClean="0"/>
              <a:t>[</a:t>
            </a:r>
            <a:r>
              <a:rPr lang="en-US" dirty="0" smtClean="0"/>
              <a:t>Feature | Enhancement | Bug | Other] (Shades of blue)</a:t>
            </a:r>
          </a:p>
          <a:p>
            <a:r>
              <a:rPr lang="en-US" dirty="0" smtClean="0"/>
              <a:t>Status</a:t>
            </a:r>
          </a:p>
          <a:p>
            <a:pPr lvl="1"/>
            <a:r>
              <a:rPr lang="en-US" dirty="0" smtClean="0"/>
              <a:t>[In progress | In customer acceptance | In testing | Rejected] (Shades of green)</a:t>
            </a:r>
          </a:p>
          <a:p>
            <a:pPr lvl="1"/>
            <a:r>
              <a:rPr lang="en-US" dirty="0" smtClean="0"/>
              <a:t>The </a:t>
            </a:r>
            <a:r>
              <a:rPr lang="en-US" dirty="0" err="1" smtClean="0"/>
              <a:t>GitHub</a:t>
            </a:r>
            <a:r>
              <a:rPr lang="en-US" dirty="0" smtClean="0"/>
              <a:t> gives two native states for an issue: open and closed. These should of course be used in a combination with status labels</a:t>
            </a:r>
          </a:p>
          <a:p>
            <a:r>
              <a:rPr lang="en-US" dirty="0" smtClean="0"/>
              <a:t>Requirement level</a:t>
            </a:r>
          </a:p>
          <a:p>
            <a:pPr lvl="1"/>
            <a:r>
              <a:rPr lang="en-US" dirty="0" smtClean="0"/>
              <a:t>[Required | Extra] (Shades of yellow)</a:t>
            </a:r>
          </a:p>
          <a:p>
            <a:r>
              <a:rPr lang="en-US" dirty="0" smtClean="0"/>
              <a:t>Priority</a:t>
            </a:r>
          </a:p>
          <a:p>
            <a:pPr lvl="1"/>
            <a:r>
              <a:rPr lang="en-US" dirty="0" smtClean="0"/>
              <a:t>[High priority | Medium priority | Low priority] (Shades of red)</a:t>
            </a:r>
          </a:p>
          <a:p>
            <a:r>
              <a:rPr lang="en-US" dirty="0" smtClean="0"/>
              <a:t>Miscellaneous (~’flags’)</a:t>
            </a:r>
          </a:p>
          <a:p>
            <a:pPr lvl="1"/>
            <a:r>
              <a:rPr lang="en-US" dirty="0" smtClean="0"/>
              <a:t>[Blocked | Duplicate]</a:t>
            </a:r>
            <a:endParaRPr lang="en-US" dirty="0" smtClean="0"/>
          </a:p>
        </p:txBody>
      </p:sp>
    </p:spTree>
    <p:extLst>
      <p:ext uri="{BB962C8B-B14F-4D97-AF65-F5344CB8AC3E}">
        <p14:creationId xmlns:p14="http://schemas.microsoft.com/office/powerpoint/2010/main" val="2071436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Labels</a:t>
            </a:r>
            <a:endParaRPr lang="en-US" dirty="0"/>
          </a:p>
        </p:txBody>
      </p:sp>
      <p:sp>
        <p:nvSpPr>
          <p:cNvPr id="3" name="Sisällön paikkamerkki 2"/>
          <p:cNvSpPr>
            <a:spLocks noGrp="1"/>
          </p:cNvSpPr>
          <p:nvPr>
            <p:ph idx="1"/>
          </p:nvPr>
        </p:nvSpPr>
        <p:spPr/>
        <p:txBody>
          <a:bodyPr>
            <a:normAutofit fontScale="77500" lnSpcReduction="20000"/>
          </a:bodyPr>
          <a:lstStyle/>
          <a:p>
            <a:r>
              <a:rPr lang="en-US" dirty="0" smtClean="0"/>
              <a:t>Color coding should be used (every category with different color, every label inside that category with different lightness)</a:t>
            </a:r>
          </a:p>
          <a:p>
            <a:pPr lvl="1"/>
            <a:r>
              <a:rPr lang="en-US" dirty="0" smtClean="0"/>
              <a:t>Example can be seen in my repo (</a:t>
            </a:r>
            <a:r>
              <a:rPr lang="en-US" dirty="0" smtClean="0">
                <a:hlinkClick r:id="rId2"/>
              </a:rPr>
              <a:t>https://github.com/Ripppe/GraduRepo</a:t>
            </a:r>
            <a:r>
              <a:rPr lang="en-US" dirty="0" smtClean="0"/>
              <a:t>)</a:t>
            </a:r>
          </a:p>
          <a:p>
            <a:pPr lvl="1"/>
            <a:r>
              <a:rPr lang="en-US" dirty="0" smtClean="0"/>
              <a:t>Previous slide has suggestions about colors, but if you feel that they should be different, it’s up to you</a:t>
            </a:r>
          </a:p>
          <a:p>
            <a:r>
              <a:rPr lang="en-US" dirty="0" smtClean="0"/>
              <a:t>Category identifier for every label (numbers in my example issues)</a:t>
            </a:r>
          </a:p>
          <a:p>
            <a:pPr lvl="1"/>
            <a:r>
              <a:rPr lang="en-US" dirty="0" smtClean="0"/>
              <a:t>These depict the category they belong to</a:t>
            </a:r>
          </a:p>
          <a:p>
            <a:pPr lvl="1"/>
            <a:r>
              <a:rPr lang="en-US" dirty="0" smtClean="0"/>
              <a:t>One way of doing this is to use letter prefixes like: PRI (priority), TYP (type) and so on</a:t>
            </a:r>
          </a:p>
          <a:p>
            <a:pPr lvl="1"/>
            <a:r>
              <a:rPr lang="en-US" dirty="0" smtClean="0"/>
              <a:t>Choose wisely! It’s pain in the ass to change that later (same goes to the color scheme)</a:t>
            </a:r>
            <a:endParaRPr lang="en-US" dirty="0"/>
          </a:p>
        </p:txBody>
      </p:sp>
    </p:spTree>
    <p:extLst>
      <p:ext uri="{BB962C8B-B14F-4D97-AF65-F5344CB8AC3E}">
        <p14:creationId xmlns:p14="http://schemas.microsoft.com/office/powerpoint/2010/main" val="2344145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Issues </a:t>
            </a:r>
            <a:r>
              <a:rPr lang="en-US" dirty="0" err="1" smtClean="0"/>
              <a:t>vs</a:t>
            </a:r>
            <a:r>
              <a:rPr lang="en-US" dirty="0" smtClean="0"/>
              <a:t> Tasks </a:t>
            </a:r>
            <a:r>
              <a:rPr lang="en-US" dirty="0" err="1" smtClean="0"/>
              <a:t>vs</a:t>
            </a:r>
            <a:r>
              <a:rPr lang="en-US" dirty="0" smtClean="0"/>
              <a:t> Requirements</a:t>
            </a:r>
            <a:endParaRPr lang="en-US" dirty="0"/>
          </a:p>
        </p:txBody>
      </p:sp>
      <p:sp>
        <p:nvSpPr>
          <p:cNvPr id="3" name="Sisällön paikkamerkki 2"/>
          <p:cNvSpPr>
            <a:spLocks noGrp="1"/>
          </p:cNvSpPr>
          <p:nvPr>
            <p:ph idx="1"/>
          </p:nvPr>
        </p:nvSpPr>
        <p:spPr/>
        <p:txBody>
          <a:bodyPr>
            <a:normAutofit fontScale="92500" lnSpcReduction="10000"/>
          </a:bodyPr>
          <a:lstStyle/>
          <a:p>
            <a:r>
              <a:rPr lang="en-US" dirty="0" smtClean="0"/>
              <a:t>For this guideline, issue is a general definition for requirements and tasks</a:t>
            </a:r>
          </a:p>
          <a:p>
            <a:r>
              <a:rPr lang="en-US" dirty="0" smtClean="0"/>
              <a:t>Tasks are the actual jobs that (mainly but not limited to) the programmers do</a:t>
            </a:r>
          </a:p>
          <a:p>
            <a:r>
              <a:rPr lang="en-US" dirty="0" smtClean="0"/>
              <a:t>Requirements on the other hand are usually quite big and they require multiple tasks to be done</a:t>
            </a:r>
          </a:p>
          <a:p>
            <a:pPr lvl="1"/>
            <a:r>
              <a:rPr lang="en-US" dirty="0" smtClean="0"/>
              <a:t>This means that every task should relate to some requirement! (If not, why it is being done?) But it doesn’t need to be strictly a parent – child like hierarchy</a:t>
            </a:r>
            <a:endParaRPr lang="en-US" dirty="0"/>
          </a:p>
        </p:txBody>
      </p:sp>
    </p:spTree>
    <p:extLst>
      <p:ext uri="{BB962C8B-B14F-4D97-AF65-F5344CB8AC3E}">
        <p14:creationId xmlns:p14="http://schemas.microsoft.com/office/powerpoint/2010/main" val="1735964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smtClean="0"/>
              <a:t>Main task/requirement &amp; sub task/requirement</a:t>
            </a:r>
            <a:endParaRPr lang="en-US" dirty="0"/>
          </a:p>
        </p:txBody>
      </p:sp>
      <p:sp>
        <p:nvSpPr>
          <p:cNvPr id="3" name="Sisällön paikkamerkki 2"/>
          <p:cNvSpPr>
            <a:spLocks noGrp="1"/>
          </p:cNvSpPr>
          <p:nvPr>
            <p:ph idx="1"/>
          </p:nvPr>
        </p:nvSpPr>
        <p:spPr/>
        <p:txBody>
          <a:bodyPr/>
          <a:lstStyle/>
          <a:p>
            <a:r>
              <a:rPr lang="en-US" dirty="0" smtClean="0"/>
              <a:t>There can be situations when a requirement or a task should be or must be split into smaller chunks</a:t>
            </a:r>
          </a:p>
          <a:p>
            <a:r>
              <a:rPr lang="en-US" dirty="0" smtClean="0"/>
              <a:t>This brings some hierarchical problems to the table since Issues tool doesn’t have this kind of built-in hierarchy handling, thus it must be done manually</a:t>
            </a:r>
            <a:endParaRPr lang="en-US" dirty="0"/>
          </a:p>
        </p:txBody>
      </p:sp>
    </p:spTree>
    <p:extLst>
      <p:ext uri="{BB962C8B-B14F-4D97-AF65-F5344CB8AC3E}">
        <p14:creationId xmlns:p14="http://schemas.microsoft.com/office/powerpoint/2010/main" val="3206379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Who am I?</a:t>
            </a:r>
            <a:endParaRPr lang="en-US" dirty="0"/>
          </a:p>
        </p:txBody>
      </p:sp>
      <p:sp>
        <p:nvSpPr>
          <p:cNvPr id="3" name="Sisällön paikkamerkki 2"/>
          <p:cNvSpPr>
            <a:spLocks noGrp="1"/>
          </p:cNvSpPr>
          <p:nvPr>
            <p:ph idx="1"/>
          </p:nvPr>
        </p:nvSpPr>
        <p:spPr/>
        <p:txBody>
          <a:bodyPr/>
          <a:lstStyle/>
          <a:p>
            <a:r>
              <a:rPr lang="en-US" dirty="0" err="1" smtClean="0"/>
              <a:t>Risto</a:t>
            </a:r>
            <a:r>
              <a:rPr lang="en-US" dirty="0" smtClean="0"/>
              <a:t> </a:t>
            </a:r>
            <a:r>
              <a:rPr lang="en-US" dirty="0" err="1" smtClean="0"/>
              <a:t>Salo</a:t>
            </a:r>
            <a:r>
              <a:rPr lang="en-US" dirty="0" smtClean="0"/>
              <a:t>, </a:t>
            </a:r>
            <a:r>
              <a:rPr lang="en-US" dirty="0" smtClean="0">
                <a:hlinkClick r:id="rId2"/>
              </a:rPr>
              <a:t>risto.salo@uta.fi</a:t>
            </a:r>
            <a:endParaRPr lang="en-US" dirty="0" smtClean="0"/>
          </a:p>
          <a:p>
            <a:r>
              <a:rPr lang="en-US" dirty="0" smtClean="0"/>
              <a:t>Fifth year CS student</a:t>
            </a:r>
          </a:p>
          <a:p>
            <a:r>
              <a:rPr lang="en-US" dirty="0" smtClean="0"/>
              <a:t>Project worker 2011-2012, pm 2012-2013</a:t>
            </a:r>
          </a:p>
          <a:p>
            <a:r>
              <a:rPr lang="en-US" dirty="0" smtClean="0"/>
              <a:t>Job experience 2 years (currently an ecommerce software developer)</a:t>
            </a:r>
          </a:p>
          <a:p>
            <a:r>
              <a:rPr lang="en-US" dirty="0" smtClean="0"/>
              <a:t>At the moment working on my master thesis</a:t>
            </a:r>
            <a:endParaRPr lang="en-US" dirty="0"/>
          </a:p>
        </p:txBody>
      </p:sp>
    </p:spTree>
    <p:extLst>
      <p:ext uri="{BB962C8B-B14F-4D97-AF65-F5344CB8AC3E}">
        <p14:creationId xmlns:p14="http://schemas.microsoft.com/office/powerpoint/2010/main" val="1312704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Example – R2.2</a:t>
            </a:r>
            <a:endParaRPr lang="en-US" dirty="0"/>
          </a:p>
        </p:txBody>
      </p:sp>
      <p:sp>
        <p:nvSpPr>
          <p:cNvPr id="3" name="Sisällön paikkamerkki 2"/>
          <p:cNvSpPr>
            <a:spLocks noGrp="1"/>
          </p:cNvSpPr>
          <p:nvPr>
            <p:ph idx="1"/>
          </p:nvPr>
        </p:nvSpPr>
        <p:spPr/>
        <p:txBody>
          <a:bodyPr>
            <a:normAutofit fontScale="85000" lnSpcReduction="20000"/>
          </a:bodyPr>
          <a:lstStyle/>
          <a:p>
            <a:r>
              <a:rPr lang="en-US" dirty="0" smtClean="0"/>
              <a:t>R2.2 (There are a total of 10-15 puzzles)</a:t>
            </a:r>
          </a:p>
          <a:p>
            <a:r>
              <a:rPr lang="en-US" dirty="0" smtClean="0"/>
              <a:t>This is a sub requirement, its parent requirement being R2</a:t>
            </a:r>
          </a:p>
          <a:p>
            <a:r>
              <a:rPr lang="en-US" dirty="0" smtClean="0"/>
              <a:t>It’s also quite obvious that there will be several main tasks related to R2.2, each depicting one puzzle</a:t>
            </a:r>
          </a:p>
          <a:p>
            <a:r>
              <a:rPr lang="en-US" dirty="0" smtClean="0"/>
              <a:t>One puzzle (main task) can further have sub tasks, like creating a needed logic, creating the UI, etc.</a:t>
            </a:r>
          </a:p>
          <a:p>
            <a:pPr lvl="1"/>
            <a:r>
              <a:rPr lang="en-US" dirty="0" smtClean="0"/>
              <a:t>Splitting main task to sub tasks is discussed later</a:t>
            </a:r>
          </a:p>
          <a:p>
            <a:r>
              <a:rPr lang="en-US" dirty="0" smtClean="0"/>
              <a:t>This leads to a hierarchy visualized in the next slide</a:t>
            </a:r>
          </a:p>
          <a:p>
            <a:r>
              <a:rPr lang="en-US" dirty="0" smtClean="0"/>
              <a:t>The next slide shows possible hierarchical cases that can exist in the limits of this guideline</a:t>
            </a:r>
          </a:p>
        </p:txBody>
      </p:sp>
    </p:spTree>
    <p:extLst>
      <p:ext uri="{BB962C8B-B14F-4D97-AF65-F5344CB8AC3E}">
        <p14:creationId xmlns:p14="http://schemas.microsoft.com/office/powerpoint/2010/main" val="3142032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Hierarchy</a:t>
            </a:r>
            <a:endParaRPr lang="en-US" dirty="0"/>
          </a:p>
        </p:txBody>
      </p:sp>
      <p:graphicFrame>
        <p:nvGraphicFramePr>
          <p:cNvPr id="4" name="Sisällön paikkamerkki 3"/>
          <p:cNvGraphicFramePr>
            <a:graphicFrameLocks noGrp="1"/>
          </p:cNvGraphicFramePr>
          <p:nvPr>
            <p:ph idx="1"/>
            <p:extLst>
              <p:ext uri="{D42A27DB-BD31-4B8C-83A1-F6EECF244321}">
                <p14:modId xmlns:p14="http://schemas.microsoft.com/office/powerpoint/2010/main" val="182115341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6487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is this achieved in </a:t>
            </a:r>
            <a:r>
              <a:rPr lang="en-US" dirty="0" err="1" smtClean="0"/>
              <a:t>GitHub</a:t>
            </a:r>
            <a:r>
              <a:rPr lang="en-US" dirty="0" smtClean="0"/>
              <a:t>?</a:t>
            </a:r>
          </a:p>
          <a:p>
            <a:pPr lvl="1"/>
            <a:r>
              <a:rPr lang="en-US" dirty="0" smtClean="0"/>
              <a:t>With labels and naming conventions</a:t>
            </a:r>
          </a:p>
          <a:p>
            <a:r>
              <a:rPr lang="en-US" dirty="0" smtClean="0"/>
              <a:t>Well how the heck can this be surveyed in </a:t>
            </a:r>
            <a:r>
              <a:rPr lang="en-US" dirty="0" err="1" smtClean="0"/>
              <a:t>GitHub</a:t>
            </a:r>
            <a:r>
              <a:rPr lang="en-US" dirty="0" smtClean="0"/>
              <a:t>?</a:t>
            </a:r>
          </a:p>
          <a:p>
            <a:pPr lvl="1"/>
            <a:r>
              <a:rPr lang="en-US" dirty="0" smtClean="0"/>
              <a:t>With a clever use of filters (more of those later)</a:t>
            </a:r>
          </a:p>
          <a:p>
            <a:r>
              <a:rPr lang="en-US" dirty="0" smtClean="0"/>
              <a:t>This is one of those aspects that </a:t>
            </a:r>
            <a:r>
              <a:rPr lang="en-US" dirty="0" err="1" smtClean="0"/>
              <a:t>GitHub</a:t>
            </a:r>
            <a:r>
              <a:rPr lang="en-US" dirty="0" smtClean="0"/>
              <a:t> could further develop to allow hierarchical views and relations</a:t>
            </a:r>
          </a:p>
          <a:p>
            <a:pPr lvl="1"/>
            <a:r>
              <a:rPr lang="en-US" dirty="0" smtClean="0"/>
              <a:t>The only way of viewing issues is the plain list, and that makes it even more important to use labels and filters</a:t>
            </a:r>
          </a:p>
        </p:txBody>
      </p:sp>
    </p:spTree>
    <p:extLst>
      <p:ext uri="{BB962C8B-B14F-4D97-AF65-F5344CB8AC3E}">
        <p14:creationId xmlns:p14="http://schemas.microsoft.com/office/powerpoint/2010/main" val="1741217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Hierarchy</a:t>
            </a:r>
            <a:endParaRPr lang="en-US" dirty="0"/>
          </a:p>
        </p:txBody>
      </p:sp>
      <p:sp>
        <p:nvSpPr>
          <p:cNvPr id="3" name="Sisällön paikkamerkki 2"/>
          <p:cNvSpPr>
            <a:spLocks noGrp="1"/>
          </p:cNvSpPr>
          <p:nvPr>
            <p:ph idx="1"/>
          </p:nvPr>
        </p:nvSpPr>
        <p:spPr/>
        <p:txBody>
          <a:bodyPr>
            <a:normAutofit fontScale="92500" lnSpcReduction="20000"/>
          </a:bodyPr>
          <a:lstStyle/>
          <a:p>
            <a:r>
              <a:rPr lang="en-US" dirty="0" smtClean="0"/>
              <a:t>Using correct labels is one part, the other is referencing issues from other issues</a:t>
            </a:r>
          </a:p>
          <a:p>
            <a:pPr lvl="1"/>
            <a:r>
              <a:rPr lang="en-US" dirty="0" smtClean="0"/>
              <a:t>I discuss this in the second step of creating an issue but the recommendation is as follows:</a:t>
            </a:r>
          </a:p>
          <a:p>
            <a:pPr lvl="2"/>
            <a:r>
              <a:rPr lang="en-US" dirty="0" smtClean="0"/>
              <a:t>Every issue should refer to the </a:t>
            </a:r>
            <a:r>
              <a:rPr lang="en-US" b="1" dirty="0" smtClean="0"/>
              <a:t>direct</a:t>
            </a:r>
            <a:r>
              <a:rPr lang="en-US" dirty="0" smtClean="0"/>
              <a:t> parent or child issue</a:t>
            </a:r>
          </a:p>
          <a:p>
            <a:pPr lvl="3"/>
            <a:r>
              <a:rPr lang="en-US" dirty="0" smtClean="0"/>
              <a:t>So a requirement can only refer to sub requirements or main tasks (if there’s no sub requirement between them) and sub task can only refer to main task (sub task cannot exist without a main task)</a:t>
            </a:r>
          </a:p>
          <a:p>
            <a:pPr lvl="2"/>
            <a:r>
              <a:rPr lang="en-US" dirty="0" smtClean="0"/>
              <a:t>Since this causes a ’do this, fix that’ problem (explained in the issue’s creation), the minimum is that </a:t>
            </a:r>
            <a:r>
              <a:rPr lang="en-US" b="1" dirty="0" smtClean="0"/>
              <a:t>child</a:t>
            </a:r>
            <a:r>
              <a:rPr lang="en-US" dirty="0" smtClean="0"/>
              <a:t> issues refer to parent issues or to other issues at the same level (this enables the main task to refer another main task), though I highly recommend that also parents refer to their children</a:t>
            </a:r>
            <a:endParaRPr lang="en-US" dirty="0"/>
          </a:p>
        </p:txBody>
      </p:sp>
    </p:spTree>
    <p:extLst>
      <p:ext uri="{BB962C8B-B14F-4D97-AF65-F5344CB8AC3E}">
        <p14:creationId xmlns:p14="http://schemas.microsoft.com/office/powerpoint/2010/main" val="7629708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by step tutorial how to create an issue</a:t>
            </a:r>
            <a:endParaRPr lang="en-US" dirty="0"/>
          </a:p>
        </p:txBody>
      </p:sp>
      <p:sp>
        <p:nvSpPr>
          <p:cNvPr id="3" name="Text Placeholder 2"/>
          <p:cNvSpPr>
            <a:spLocks noGrp="1"/>
          </p:cNvSpPr>
          <p:nvPr>
            <p:ph type="body" idx="1"/>
          </p:nvPr>
        </p:nvSpPr>
        <p:spPr/>
        <p:txBody>
          <a:bodyPr/>
          <a:lstStyle/>
          <a:p>
            <a:endParaRPr lang="fi-FI"/>
          </a:p>
        </p:txBody>
      </p:sp>
    </p:spTree>
    <p:extLst>
      <p:ext uri="{BB962C8B-B14F-4D97-AF65-F5344CB8AC3E}">
        <p14:creationId xmlns:p14="http://schemas.microsoft.com/office/powerpoint/2010/main" val="3962275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1. </a:t>
            </a:r>
            <a:r>
              <a:rPr lang="fi-FI" dirty="0" err="1" smtClean="0"/>
              <a:t>step</a:t>
            </a:r>
            <a:endParaRPr lang="fi-FI"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Title including possible reference number if such is used by the team (for example: (XXX-100): Do stuff or #123: </a:t>
            </a:r>
            <a:r>
              <a:rPr lang="en-US" dirty="0" smtClean="0"/>
              <a:t>Task name)</a:t>
            </a:r>
            <a:endParaRPr lang="fi-FI" dirty="0"/>
          </a:p>
          <a:p>
            <a:pPr lvl="1"/>
            <a:r>
              <a:rPr lang="en-US" dirty="0"/>
              <a:t>The naming convention should also reinforce the relation of issues. For example if main task is </a:t>
            </a:r>
            <a:r>
              <a:rPr lang="en-US" dirty="0" smtClean="0"/>
              <a:t>XXX-100, </a:t>
            </a:r>
            <a:r>
              <a:rPr lang="en-US" dirty="0"/>
              <a:t>the sub task could be </a:t>
            </a:r>
            <a:r>
              <a:rPr lang="en-US" dirty="0" smtClean="0"/>
              <a:t>XXX-100-1 or XXX-100.1</a:t>
            </a:r>
            <a:endParaRPr lang="fi-FI" dirty="0" smtClean="0"/>
          </a:p>
          <a:p>
            <a:pPr lvl="1"/>
            <a:r>
              <a:rPr lang="en-US" dirty="0" smtClean="0"/>
              <a:t>Requirements should be named with different prefix than tasks, for example REQ 2 or R2</a:t>
            </a:r>
            <a:endParaRPr lang="en-US" dirty="0"/>
          </a:p>
        </p:txBody>
      </p:sp>
    </p:spTree>
    <p:extLst>
      <p:ext uri="{BB962C8B-B14F-4D97-AF65-F5344CB8AC3E}">
        <p14:creationId xmlns:p14="http://schemas.microsoft.com/office/powerpoint/2010/main" val="1129817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Step</a:t>
            </a:r>
            <a:endParaRPr lang="en-US" dirty="0"/>
          </a:p>
        </p:txBody>
      </p:sp>
      <p:sp>
        <p:nvSpPr>
          <p:cNvPr id="3" name="Content Placeholder 2"/>
          <p:cNvSpPr>
            <a:spLocks noGrp="1"/>
          </p:cNvSpPr>
          <p:nvPr>
            <p:ph idx="1"/>
          </p:nvPr>
        </p:nvSpPr>
        <p:spPr/>
        <p:txBody>
          <a:bodyPr>
            <a:normAutofit fontScale="55000" lnSpcReduction="20000"/>
          </a:bodyPr>
          <a:lstStyle/>
          <a:p>
            <a:pPr marL="514350" lvl="0" indent="-514350">
              <a:buFont typeface="+mj-lt"/>
              <a:buAutoNum type="arabicPeriod" startAt="2"/>
            </a:pPr>
            <a:r>
              <a:rPr lang="en-US" dirty="0"/>
              <a:t>Write description</a:t>
            </a:r>
            <a:endParaRPr lang="fi-FI" dirty="0"/>
          </a:p>
          <a:p>
            <a:pPr lvl="1"/>
            <a:r>
              <a:rPr lang="en-US" dirty="0"/>
              <a:t>Depending on how the team wants to work, either the whole description is given or </a:t>
            </a:r>
            <a:r>
              <a:rPr lang="en-US" dirty="0" smtClean="0"/>
              <a:t>possibly a link </a:t>
            </a:r>
            <a:r>
              <a:rPr lang="en-US" dirty="0"/>
              <a:t>to </a:t>
            </a:r>
            <a:r>
              <a:rPr lang="en-US" dirty="0" err="1"/>
              <a:t>GitHub</a:t>
            </a:r>
            <a:r>
              <a:rPr lang="en-US" dirty="0"/>
              <a:t> </a:t>
            </a:r>
            <a:r>
              <a:rPr lang="en-US" dirty="0" smtClean="0"/>
              <a:t>wiki page</a:t>
            </a:r>
            <a:endParaRPr lang="fi-FI" dirty="0"/>
          </a:p>
          <a:p>
            <a:pPr lvl="1"/>
            <a:r>
              <a:rPr lang="en-US" dirty="0"/>
              <a:t>If task involves such subtasks that aren’t converted to own issues, description should list them using Task list notation</a:t>
            </a:r>
            <a:endParaRPr lang="fi-FI" dirty="0"/>
          </a:p>
          <a:p>
            <a:pPr lvl="1"/>
            <a:r>
              <a:rPr lang="en-US" dirty="0"/>
              <a:t>If the issue has a close relation to another issue (like a sub </a:t>
            </a:r>
            <a:r>
              <a:rPr lang="en-US" dirty="0" smtClean="0"/>
              <a:t>task or the requirement that lead to this issue), </a:t>
            </a:r>
            <a:r>
              <a:rPr lang="en-US" dirty="0"/>
              <a:t>that issue should be referenced.</a:t>
            </a:r>
            <a:endParaRPr lang="fi-FI" dirty="0"/>
          </a:p>
          <a:p>
            <a:pPr lvl="2"/>
            <a:r>
              <a:rPr lang="en-US" dirty="0"/>
              <a:t>Here the problem is that you cannot reference an issue, before it is created, thus you cannot reference a sub task from the main task if </a:t>
            </a:r>
            <a:r>
              <a:rPr lang="en-US" dirty="0" smtClean="0"/>
              <a:t>the sub </a:t>
            </a:r>
            <a:r>
              <a:rPr lang="en-US" dirty="0"/>
              <a:t>task doesn’t exist. There is </a:t>
            </a:r>
            <a:r>
              <a:rPr lang="en-US" dirty="0" smtClean="0"/>
              <a:t>three ways </a:t>
            </a:r>
            <a:r>
              <a:rPr lang="en-US" dirty="0"/>
              <a:t>of solving this: 1) Parent tasks don’t reference sub tasks, only sub tasks refer to main tasks, 2) Create first those issues that are referenced or 3) Update the issues afterwards.</a:t>
            </a:r>
            <a:endParaRPr lang="fi-FI" dirty="0"/>
          </a:p>
          <a:p>
            <a:pPr lvl="2"/>
            <a:r>
              <a:rPr lang="en-US" dirty="0"/>
              <a:t>I recommend the third option, since the first one is not valid for cases where you need to reference main task from main task </a:t>
            </a:r>
            <a:r>
              <a:rPr lang="en-US" dirty="0" smtClean="0"/>
              <a:t>and (if they are for example related) </a:t>
            </a:r>
            <a:r>
              <a:rPr lang="en-US" dirty="0"/>
              <a:t>the second can cause kind of a recursion which breaks the work flow</a:t>
            </a:r>
            <a:endParaRPr lang="fi-FI" dirty="0"/>
          </a:p>
          <a:p>
            <a:pPr lvl="1"/>
            <a:r>
              <a:rPr lang="en-US" dirty="0"/>
              <a:t>If – for some reason – somebody who is not assigned to the task should be notified or mentioned, use the @-</a:t>
            </a:r>
            <a:r>
              <a:rPr lang="en-US" dirty="0" smtClean="0"/>
              <a:t>notation</a:t>
            </a:r>
          </a:p>
          <a:p>
            <a:pPr lvl="1"/>
            <a:r>
              <a:rPr lang="en-US" dirty="0" smtClean="0"/>
              <a:t>Examples (also suggestions how to use the syntax) can be seen in these two issues: </a:t>
            </a:r>
            <a:r>
              <a:rPr lang="fi-FI" dirty="0">
                <a:hlinkClick r:id="rId2"/>
              </a:rPr>
              <a:t>https://</a:t>
            </a:r>
            <a:r>
              <a:rPr lang="fi-FI" dirty="0" smtClean="0">
                <a:hlinkClick r:id="rId2"/>
              </a:rPr>
              <a:t>github.com/Ripppe/GraduRepo/issues/5</a:t>
            </a:r>
            <a:r>
              <a:rPr lang="fi-FI" dirty="0" smtClean="0"/>
              <a:t> and </a:t>
            </a:r>
            <a:r>
              <a:rPr lang="fi-FI" dirty="0">
                <a:hlinkClick r:id="rId3"/>
              </a:rPr>
              <a:t>https://github.com/Ripppe/GraduRepo/issues/6</a:t>
            </a:r>
            <a:endParaRPr lang="fi-FI" dirty="0"/>
          </a:p>
        </p:txBody>
      </p:sp>
    </p:spTree>
    <p:extLst>
      <p:ext uri="{BB962C8B-B14F-4D97-AF65-F5344CB8AC3E}">
        <p14:creationId xmlns:p14="http://schemas.microsoft.com/office/powerpoint/2010/main" val="2923611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3-7</a:t>
            </a:r>
            <a:endParaRPr lang="en-US" dirty="0"/>
          </a:p>
        </p:txBody>
      </p:sp>
      <p:sp>
        <p:nvSpPr>
          <p:cNvPr id="3" name="Content Placeholder 2"/>
          <p:cNvSpPr>
            <a:spLocks noGrp="1"/>
          </p:cNvSpPr>
          <p:nvPr>
            <p:ph idx="1"/>
          </p:nvPr>
        </p:nvSpPr>
        <p:spPr/>
        <p:txBody>
          <a:bodyPr/>
          <a:lstStyle/>
          <a:p>
            <a:pPr marL="514350" lvl="0" indent="-514350">
              <a:buFont typeface="+mj-lt"/>
              <a:buAutoNum type="arabicPeriod" startAt="3"/>
            </a:pPr>
            <a:r>
              <a:rPr lang="en-US" dirty="0"/>
              <a:t>Assign labels</a:t>
            </a:r>
            <a:endParaRPr lang="fi-FI" dirty="0"/>
          </a:p>
          <a:p>
            <a:pPr marL="514350" lvl="0" indent="-514350">
              <a:buFont typeface="+mj-lt"/>
              <a:buAutoNum type="arabicPeriod" startAt="3"/>
            </a:pPr>
            <a:r>
              <a:rPr lang="en-US" dirty="0"/>
              <a:t>Assign people</a:t>
            </a:r>
            <a:endParaRPr lang="fi-FI" dirty="0"/>
          </a:p>
          <a:p>
            <a:pPr marL="514350" lvl="0" indent="-514350">
              <a:buFont typeface="+mj-lt"/>
              <a:buAutoNum type="arabicPeriod" startAt="3"/>
            </a:pPr>
            <a:r>
              <a:rPr lang="en-US" dirty="0"/>
              <a:t>Assign milestone (if needed)</a:t>
            </a:r>
            <a:endParaRPr lang="fi-FI" dirty="0"/>
          </a:p>
          <a:p>
            <a:pPr marL="514350" lvl="0" indent="-514350">
              <a:buFont typeface="+mj-lt"/>
              <a:buAutoNum type="arabicPeriod" startAt="3"/>
            </a:pPr>
            <a:r>
              <a:rPr lang="en-US" dirty="0"/>
              <a:t>Create the issue</a:t>
            </a:r>
            <a:endParaRPr lang="fi-FI" dirty="0"/>
          </a:p>
          <a:p>
            <a:pPr marL="514350" lvl="0" indent="-514350">
              <a:buFont typeface="+mj-lt"/>
              <a:buAutoNum type="arabicPeriod" startAt="3"/>
            </a:pPr>
            <a:r>
              <a:rPr lang="en-US" dirty="0"/>
              <a:t>If the issue was supposed to be referenced from another issue, go </a:t>
            </a:r>
            <a:r>
              <a:rPr lang="en-US" dirty="0" smtClean="0"/>
              <a:t>and </a:t>
            </a:r>
            <a:r>
              <a:rPr lang="en-US" dirty="0"/>
              <a:t>update that issue now</a:t>
            </a:r>
            <a:r>
              <a:rPr lang="en-US" dirty="0" smtClean="0"/>
              <a:t>!</a:t>
            </a:r>
            <a:endParaRPr lang="fi-FI" dirty="0"/>
          </a:p>
        </p:txBody>
      </p:sp>
    </p:spTree>
    <p:extLst>
      <p:ext uri="{BB962C8B-B14F-4D97-AF65-F5344CB8AC3E}">
        <p14:creationId xmlns:p14="http://schemas.microsoft.com/office/powerpoint/2010/main" val="12890005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Can be used two ways</a:t>
            </a:r>
          </a:p>
          <a:p>
            <a:pPr lvl="1"/>
            <a:r>
              <a:rPr lang="en-US" dirty="0" smtClean="0"/>
              <a:t>For iteration tracking (to implement Sprints or </a:t>
            </a:r>
            <a:r>
              <a:rPr lang="en-US" dirty="0" err="1" smtClean="0"/>
              <a:t>suchs</a:t>
            </a:r>
            <a:r>
              <a:rPr lang="en-US" dirty="0" smtClean="0"/>
              <a:t> iterations)</a:t>
            </a:r>
          </a:p>
          <a:p>
            <a:pPr lvl="1"/>
            <a:r>
              <a:rPr lang="en-US" dirty="0" smtClean="0"/>
              <a:t>For certain requirement or feature grouping (=grouping tasks related to the specific item)</a:t>
            </a:r>
          </a:p>
          <a:p>
            <a:r>
              <a:rPr lang="en-US" dirty="0" smtClean="0"/>
              <a:t>Milestones can be given a deadline (issues not)</a:t>
            </a:r>
          </a:p>
          <a:p>
            <a:r>
              <a:rPr lang="en-US" dirty="0" smtClean="0"/>
              <a:t>Something to remember is that an issue can belong only to one milestone!</a:t>
            </a:r>
          </a:p>
          <a:p>
            <a:pPr lvl="1"/>
            <a:r>
              <a:rPr lang="en-US" dirty="0" smtClean="0"/>
              <a:t>Milestone is more or less like an exclusive filter for issues with a possible deadline</a:t>
            </a:r>
          </a:p>
          <a:p>
            <a:r>
              <a:rPr lang="en-US" dirty="0" smtClean="0"/>
              <a:t>The use of milestones is not required but especially in an iterative development it is highly recommended</a:t>
            </a:r>
          </a:p>
          <a:p>
            <a:r>
              <a:rPr lang="en-US" dirty="0" smtClean="0"/>
              <a:t>The creation is very straightforward. Just go to Issues -&gt; Milestones and there you can manage the existing ones or create new ones</a:t>
            </a:r>
          </a:p>
        </p:txBody>
      </p:sp>
    </p:spTree>
    <p:extLst>
      <p:ext uri="{BB962C8B-B14F-4D97-AF65-F5344CB8AC3E}">
        <p14:creationId xmlns:p14="http://schemas.microsoft.com/office/powerpoint/2010/main" val="25275394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Issues in </a:t>
            </a:r>
            <a:r>
              <a:rPr lang="en-US" dirty="0" err="1" smtClean="0"/>
              <a:t>GitHub</a:t>
            </a:r>
            <a:r>
              <a:rPr lang="en-US" dirty="0" smtClean="0"/>
              <a:t>	</a:t>
            </a:r>
            <a:endParaRPr lang="en-US" dirty="0"/>
          </a:p>
        </p:txBody>
      </p:sp>
      <p:sp>
        <p:nvSpPr>
          <p:cNvPr id="5" name="Content Placeholder 4"/>
          <p:cNvSpPr>
            <a:spLocks noGrp="1"/>
          </p:cNvSpPr>
          <p:nvPr>
            <p:ph idx="1"/>
          </p:nvPr>
        </p:nvSpPr>
        <p:spPr/>
        <p:txBody>
          <a:bodyPr/>
          <a:lstStyle/>
          <a:p>
            <a:r>
              <a:rPr lang="en-US" dirty="0" smtClean="0"/>
              <a:t>A live example: </a:t>
            </a:r>
            <a:r>
              <a:rPr lang="en-US" dirty="0" smtClean="0">
                <a:hlinkClick r:id="rId2"/>
              </a:rPr>
              <a:t>https://github.com/Ripppe/GraduRepo/issues?state=open</a:t>
            </a:r>
            <a:endParaRPr lang="en-US" dirty="0" smtClean="0"/>
          </a:p>
          <a:p>
            <a:pPr lvl="1"/>
            <a:r>
              <a:rPr lang="en-US" dirty="0" smtClean="0"/>
              <a:t>Issues are there to visualize this guideline’s practices</a:t>
            </a:r>
            <a:endParaRPr lang="en-US" dirty="0" smtClean="0"/>
          </a:p>
        </p:txBody>
      </p:sp>
    </p:spTree>
    <p:extLst>
      <p:ext uri="{BB962C8B-B14F-4D97-AF65-F5344CB8AC3E}">
        <p14:creationId xmlns:p14="http://schemas.microsoft.com/office/powerpoint/2010/main" val="3659497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Master thesis</a:t>
            </a:r>
            <a:endParaRPr lang="en-US" dirty="0"/>
          </a:p>
        </p:txBody>
      </p:sp>
      <p:sp>
        <p:nvSpPr>
          <p:cNvPr id="3" name="Tekstin paikkamerkki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4128148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issues</a:t>
            </a:r>
            <a:endParaRPr lang="en-US" dirty="0"/>
          </a:p>
        </p:txBody>
      </p:sp>
      <p:sp>
        <p:nvSpPr>
          <p:cNvPr id="3" name="Content Placeholder 2"/>
          <p:cNvSpPr>
            <a:spLocks noGrp="1"/>
          </p:cNvSpPr>
          <p:nvPr>
            <p:ph idx="1"/>
          </p:nvPr>
        </p:nvSpPr>
        <p:spPr/>
        <p:txBody>
          <a:bodyPr/>
          <a:lstStyle/>
          <a:p>
            <a:r>
              <a:rPr lang="en-US" dirty="0" smtClean="0"/>
              <a:t>Issues can be updated two ways:</a:t>
            </a:r>
          </a:p>
          <a:p>
            <a:pPr lvl="1"/>
            <a:r>
              <a:rPr lang="en-US" dirty="0" smtClean="0"/>
              <a:t>Either going to the issue’s page and making the changes</a:t>
            </a:r>
          </a:p>
          <a:p>
            <a:pPr lvl="1"/>
            <a:r>
              <a:rPr lang="en-US" dirty="0" smtClean="0"/>
              <a:t>…or selecting the issue from the list and using the drop down options in the top of the list</a:t>
            </a:r>
          </a:p>
          <a:p>
            <a:pPr lvl="2"/>
            <a:r>
              <a:rPr lang="en-US" dirty="0" smtClean="0"/>
              <a:t>This allows the update of:</a:t>
            </a:r>
          </a:p>
          <a:p>
            <a:pPr lvl="3"/>
            <a:r>
              <a:rPr lang="en-US" dirty="0" smtClean="0"/>
              <a:t>Open/Close state</a:t>
            </a:r>
          </a:p>
          <a:p>
            <a:pPr lvl="3"/>
            <a:r>
              <a:rPr lang="en-US" dirty="0" smtClean="0"/>
              <a:t>Labels (removing and adding)</a:t>
            </a:r>
          </a:p>
          <a:p>
            <a:pPr lvl="3"/>
            <a:r>
              <a:rPr lang="en-US" dirty="0" smtClean="0"/>
              <a:t>Assignees</a:t>
            </a:r>
          </a:p>
          <a:p>
            <a:pPr lvl="3"/>
            <a:r>
              <a:rPr lang="en-US" dirty="0" smtClean="0"/>
              <a:t>Milestones</a:t>
            </a:r>
            <a:endParaRPr lang="en-US" dirty="0"/>
          </a:p>
        </p:txBody>
      </p:sp>
    </p:spTree>
    <p:extLst>
      <p:ext uri="{BB962C8B-B14F-4D97-AF65-F5344CB8AC3E}">
        <p14:creationId xmlns:p14="http://schemas.microsoft.com/office/powerpoint/2010/main" val="1677664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An example of an issue’s life cycle</a:t>
            </a:r>
            <a:endParaRPr lang="en-US" dirty="0"/>
          </a:p>
        </p:txBody>
      </p:sp>
      <p:sp>
        <p:nvSpPr>
          <p:cNvPr id="3" name="Sisällön paikkamerkki 2"/>
          <p:cNvSpPr>
            <a:spLocks noGrp="1"/>
          </p:cNvSpPr>
          <p:nvPr>
            <p:ph idx="1"/>
          </p:nvPr>
        </p:nvSpPr>
        <p:spPr/>
        <p:txBody>
          <a:bodyPr>
            <a:normAutofit fontScale="92500" lnSpcReduction="10000"/>
          </a:bodyPr>
          <a:lstStyle/>
          <a:p>
            <a:r>
              <a:rPr lang="en-US" dirty="0" smtClean="0"/>
              <a:t>PM creates a sub task and assigns it to a developer X</a:t>
            </a:r>
          </a:p>
          <a:p>
            <a:pPr lvl="1"/>
            <a:r>
              <a:rPr lang="en-US" dirty="0" smtClean="0"/>
              <a:t>Labels and description are set, people and milestones are assigned</a:t>
            </a:r>
          </a:p>
          <a:p>
            <a:r>
              <a:rPr lang="en-US" dirty="0" smtClean="0"/>
              <a:t>The priority changes by the request of a customer</a:t>
            </a:r>
          </a:p>
          <a:p>
            <a:pPr lvl="1"/>
            <a:r>
              <a:rPr lang="en-US" dirty="0" smtClean="0"/>
              <a:t>The priority label is changed</a:t>
            </a:r>
          </a:p>
          <a:p>
            <a:r>
              <a:rPr lang="en-US" dirty="0" smtClean="0"/>
              <a:t>Developer X starts working with the issue</a:t>
            </a:r>
          </a:p>
          <a:p>
            <a:pPr lvl="1"/>
            <a:r>
              <a:rPr lang="en-US" dirty="0" smtClean="0"/>
              <a:t>Changes the status label</a:t>
            </a:r>
          </a:p>
          <a:p>
            <a:r>
              <a:rPr lang="en-US" dirty="0" smtClean="0"/>
              <a:t>Developer X finds out a problem with the task</a:t>
            </a:r>
          </a:p>
          <a:p>
            <a:pPr lvl="1"/>
            <a:r>
              <a:rPr lang="en-US" dirty="0" smtClean="0"/>
              <a:t>Flags the issue with ’Blocked’ label</a:t>
            </a:r>
          </a:p>
        </p:txBody>
      </p:sp>
    </p:spTree>
    <p:extLst>
      <p:ext uri="{BB962C8B-B14F-4D97-AF65-F5344CB8AC3E}">
        <p14:creationId xmlns:p14="http://schemas.microsoft.com/office/powerpoint/2010/main" val="15070552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An example of an issue’s life cycle</a:t>
            </a:r>
            <a:endParaRPr lang="en-US" dirty="0"/>
          </a:p>
        </p:txBody>
      </p:sp>
      <p:sp>
        <p:nvSpPr>
          <p:cNvPr id="3" name="Sisällön paikkamerkki 2"/>
          <p:cNvSpPr>
            <a:spLocks noGrp="1"/>
          </p:cNvSpPr>
          <p:nvPr>
            <p:ph idx="1"/>
          </p:nvPr>
        </p:nvSpPr>
        <p:spPr/>
        <p:txBody>
          <a:bodyPr>
            <a:normAutofit fontScale="70000" lnSpcReduction="20000"/>
          </a:bodyPr>
          <a:lstStyle/>
          <a:p>
            <a:r>
              <a:rPr lang="en-US" dirty="0" smtClean="0"/>
              <a:t>The task is discussed little in the comments and more widely in the f2f meeting</a:t>
            </a:r>
          </a:p>
          <a:p>
            <a:pPr lvl="1"/>
            <a:r>
              <a:rPr lang="en-US" dirty="0" smtClean="0"/>
              <a:t>The description </a:t>
            </a:r>
            <a:r>
              <a:rPr lang="en-US" i="1" dirty="0" smtClean="0"/>
              <a:t>must</a:t>
            </a:r>
            <a:r>
              <a:rPr lang="en-US" dirty="0" smtClean="0"/>
              <a:t> be updated to reflect the outcomes!</a:t>
            </a:r>
          </a:p>
          <a:p>
            <a:r>
              <a:rPr lang="en-US" dirty="0" smtClean="0"/>
              <a:t>Blocked-status is removed, X continues the work</a:t>
            </a:r>
          </a:p>
          <a:p>
            <a:pPr lvl="1"/>
            <a:r>
              <a:rPr lang="en-US" dirty="0" smtClean="0"/>
              <a:t>Changes the status label as needed</a:t>
            </a:r>
          </a:p>
          <a:p>
            <a:pPr lvl="1"/>
            <a:r>
              <a:rPr lang="en-US" dirty="0" smtClean="0"/>
              <a:t>If the issue has a task list, X updates it to keep other posted on the status</a:t>
            </a:r>
          </a:p>
          <a:p>
            <a:r>
              <a:rPr lang="en-US" dirty="0" smtClean="0"/>
              <a:t>X makes a commit and publishes it</a:t>
            </a:r>
          </a:p>
          <a:p>
            <a:pPr lvl="1"/>
            <a:r>
              <a:rPr lang="en-US" dirty="0" smtClean="0"/>
              <a:t>References the issue in comments (and if decided to does the testing, mentions him)</a:t>
            </a:r>
          </a:p>
          <a:p>
            <a:r>
              <a:rPr lang="en-US" dirty="0" smtClean="0"/>
              <a:t>Task is ready for testing</a:t>
            </a:r>
          </a:p>
          <a:p>
            <a:pPr lvl="1"/>
            <a:r>
              <a:rPr lang="en-US" dirty="0" smtClean="0"/>
              <a:t>Status is changed</a:t>
            </a:r>
          </a:p>
          <a:p>
            <a:r>
              <a:rPr lang="en-US" dirty="0" smtClean="0"/>
              <a:t>PM checks the task and accepts it</a:t>
            </a:r>
          </a:p>
          <a:p>
            <a:pPr lvl="1"/>
            <a:r>
              <a:rPr lang="en-US" dirty="0" smtClean="0"/>
              <a:t>The issue is closed</a:t>
            </a:r>
            <a:endParaRPr lang="en-US" dirty="0"/>
          </a:p>
        </p:txBody>
      </p:sp>
    </p:spTree>
    <p:extLst>
      <p:ext uri="{BB962C8B-B14F-4D97-AF65-F5344CB8AC3E}">
        <p14:creationId xmlns:p14="http://schemas.microsoft.com/office/powerpoint/2010/main" val="41650140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efficiently use filters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 cannot emphasize enough how important it is to use filters! Otherwise you will quickly be overwhelmed by the issue flood and it will most likely cause things to go </a:t>
            </a:r>
            <a:r>
              <a:rPr lang="en-US" dirty="0" err="1" smtClean="0"/>
              <a:t>foobar</a:t>
            </a:r>
            <a:endParaRPr lang="en-US" dirty="0" smtClean="0"/>
          </a:p>
          <a:p>
            <a:r>
              <a:rPr lang="en-US" dirty="0" smtClean="0"/>
              <a:t>There exists four different filter groups in the Issues tool:</a:t>
            </a:r>
          </a:p>
          <a:p>
            <a:pPr lvl="1"/>
            <a:r>
              <a:rPr lang="en-US" dirty="0" smtClean="0"/>
              <a:t>1: General filters, only one can be selected at the time</a:t>
            </a:r>
          </a:p>
          <a:p>
            <a:pPr lvl="1"/>
            <a:r>
              <a:rPr lang="en-US" dirty="0" smtClean="0"/>
              <a:t>2: Milestone filter, only one can be selected</a:t>
            </a:r>
          </a:p>
          <a:p>
            <a:pPr lvl="1"/>
            <a:r>
              <a:rPr lang="en-US" dirty="0" smtClean="0"/>
              <a:t>3: Labels filter, multiple selections allowed</a:t>
            </a:r>
          </a:p>
          <a:p>
            <a:pPr lvl="1"/>
            <a:r>
              <a:rPr lang="en-US" dirty="0" smtClean="0"/>
              <a:t>4: State, either open or closed ones are shown</a:t>
            </a:r>
          </a:p>
          <a:p>
            <a:r>
              <a:rPr lang="en-US" dirty="0" smtClean="0"/>
              <a:t>Filters are part of the </a:t>
            </a:r>
            <a:r>
              <a:rPr lang="en-US" dirty="0" err="1" smtClean="0"/>
              <a:t>url</a:t>
            </a:r>
            <a:r>
              <a:rPr lang="en-US" dirty="0" smtClean="0"/>
              <a:t>! So put those bookmarks of yours into a good use</a:t>
            </a:r>
          </a:p>
          <a:p>
            <a:r>
              <a:rPr lang="en-US" dirty="0" smtClean="0"/>
              <a:t>Remember that there are also a sort option that can be used</a:t>
            </a:r>
            <a:endParaRPr lang="en-US" dirty="0"/>
          </a:p>
        </p:txBody>
      </p:sp>
    </p:spTree>
    <p:extLst>
      <p:ext uri="{BB962C8B-B14F-4D97-AF65-F5344CB8AC3E}">
        <p14:creationId xmlns:p14="http://schemas.microsoft.com/office/powerpoint/2010/main" val="2425836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Filters</a:t>
            </a:r>
            <a:endParaRPr lang="en-US" dirty="0"/>
          </a:p>
        </p:txBody>
      </p:sp>
      <p:pic>
        <p:nvPicPr>
          <p:cNvPr id="4" name="Sisällön paikkamerkki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329" y="1600200"/>
            <a:ext cx="5303341" cy="4525963"/>
          </a:xfrm>
        </p:spPr>
      </p:pic>
    </p:spTree>
    <p:extLst>
      <p:ext uri="{BB962C8B-B14F-4D97-AF65-F5344CB8AC3E}">
        <p14:creationId xmlns:p14="http://schemas.microsoft.com/office/powerpoint/2010/main" val="21941545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Filters</a:t>
            </a:r>
            <a:endParaRPr lang="en-US" dirty="0"/>
          </a:p>
        </p:txBody>
      </p:sp>
      <p:sp>
        <p:nvSpPr>
          <p:cNvPr id="3" name="Sisällön paikkamerkki 2"/>
          <p:cNvSpPr>
            <a:spLocks noGrp="1"/>
          </p:cNvSpPr>
          <p:nvPr>
            <p:ph idx="1"/>
          </p:nvPr>
        </p:nvSpPr>
        <p:spPr/>
        <p:txBody>
          <a:bodyPr>
            <a:normAutofit fontScale="92500" lnSpcReduction="10000"/>
          </a:bodyPr>
          <a:lstStyle/>
          <a:p>
            <a:r>
              <a:rPr lang="en-US" dirty="0" smtClean="0"/>
              <a:t>With these filters you can get quite much visibility, but of course they have their limits</a:t>
            </a:r>
          </a:p>
          <a:p>
            <a:r>
              <a:rPr lang="en-US" dirty="0" smtClean="0"/>
              <a:t>The following ones are valid filter scenarios:</a:t>
            </a:r>
          </a:p>
          <a:p>
            <a:pPr lvl="1"/>
            <a:r>
              <a:rPr lang="en-US" dirty="0" smtClean="0"/>
              <a:t>Every task (main and sub) with low priority</a:t>
            </a:r>
          </a:p>
          <a:p>
            <a:pPr lvl="1"/>
            <a:r>
              <a:rPr lang="en-US" dirty="0" smtClean="0"/>
              <a:t>Every task assigned to me which are marked as required</a:t>
            </a:r>
          </a:p>
          <a:p>
            <a:r>
              <a:rPr lang="en-US" dirty="0" smtClean="0"/>
              <a:t>More complex filters are invalid</a:t>
            </a:r>
          </a:p>
          <a:p>
            <a:pPr lvl="1"/>
            <a:r>
              <a:rPr lang="en-US" dirty="0" smtClean="0"/>
              <a:t>Every main task that has a sub task</a:t>
            </a:r>
          </a:p>
          <a:p>
            <a:r>
              <a:rPr lang="en-US" dirty="0" smtClean="0"/>
              <a:t>In my experience in most of the cases, the </a:t>
            </a:r>
            <a:r>
              <a:rPr lang="en-US" dirty="0" err="1" smtClean="0"/>
              <a:t>GitHub’s</a:t>
            </a:r>
            <a:r>
              <a:rPr lang="en-US" dirty="0" smtClean="0"/>
              <a:t> options for filters are sufficient enough</a:t>
            </a:r>
            <a:endParaRPr lang="en-US" dirty="0"/>
          </a:p>
        </p:txBody>
      </p:sp>
    </p:spTree>
    <p:extLst>
      <p:ext uri="{BB962C8B-B14F-4D97-AF65-F5344CB8AC3E}">
        <p14:creationId xmlns:p14="http://schemas.microsoft.com/office/powerpoint/2010/main" val="3390191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kind of filters I need?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is a question that I cannot explicitly answer because it depends on the situation, the phase of the project and the project overall</a:t>
            </a:r>
          </a:p>
          <a:p>
            <a:r>
              <a:rPr lang="en-US" dirty="0" smtClean="0"/>
              <a:t>The following are my thoughts programmers:</a:t>
            </a:r>
          </a:p>
          <a:p>
            <a:pPr lvl="1"/>
            <a:r>
              <a:rPr lang="en-US" dirty="0" smtClean="0"/>
              <a:t>Programmers should be aware of all issues that mention them + the issues that are assigned to them. Priority and milestone information is relevant.</a:t>
            </a:r>
          </a:p>
          <a:p>
            <a:r>
              <a:rPr lang="en-US" dirty="0" smtClean="0"/>
              <a:t>… and </a:t>
            </a:r>
            <a:r>
              <a:rPr lang="en-US" dirty="0" err="1" smtClean="0"/>
              <a:t>pms</a:t>
            </a:r>
            <a:r>
              <a:rPr lang="en-US" dirty="0" smtClean="0"/>
              <a:t>:</a:t>
            </a:r>
          </a:p>
          <a:p>
            <a:pPr lvl="1"/>
            <a:r>
              <a:rPr lang="en-US" dirty="0" smtClean="0"/>
              <a:t>PMs should watch closely all the issues being worked currently (this includes following task lists and how milestone deadlines are met)</a:t>
            </a:r>
          </a:p>
          <a:p>
            <a:pPr lvl="1"/>
            <a:r>
              <a:rPr lang="en-US" dirty="0" smtClean="0"/>
              <a:t>Blocked issues must be responded without a delay</a:t>
            </a:r>
          </a:p>
          <a:p>
            <a:pPr lvl="1"/>
            <a:r>
              <a:rPr lang="en-US" dirty="0" smtClean="0"/>
              <a:t>Bug reports and enhancement proposals should be monitored</a:t>
            </a:r>
            <a:endParaRPr lang="en-US" dirty="0"/>
          </a:p>
        </p:txBody>
      </p:sp>
    </p:spTree>
    <p:extLst>
      <p:ext uri="{BB962C8B-B14F-4D97-AF65-F5344CB8AC3E}">
        <p14:creationId xmlns:p14="http://schemas.microsoft.com/office/powerpoint/2010/main" val="33389365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 about issues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Status &amp; miscellaneous labels can be used by anyone (and this </a:t>
            </a:r>
            <a:r>
              <a:rPr lang="en-US" dirty="0" smtClean="0"/>
              <a:t>is strongly </a:t>
            </a:r>
            <a:r>
              <a:rPr lang="en-US" dirty="0"/>
              <a:t>encouraged). The rest should be left to the one responsible </a:t>
            </a:r>
            <a:r>
              <a:rPr lang="en-US" dirty="0" smtClean="0"/>
              <a:t>of </a:t>
            </a:r>
            <a:r>
              <a:rPr lang="en-US" dirty="0"/>
              <a:t>the RM (like </a:t>
            </a:r>
            <a:r>
              <a:rPr lang="en-US" dirty="0" err="1"/>
              <a:t>pms</a:t>
            </a:r>
            <a:r>
              <a:rPr lang="en-US" dirty="0"/>
              <a:t>)</a:t>
            </a:r>
            <a:endParaRPr lang="fi-FI" dirty="0"/>
          </a:p>
          <a:p>
            <a:r>
              <a:rPr lang="en-US" dirty="0" smtClean="0"/>
              <a:t>In the optimistic case, all the talk related to the certain issue (not including f2f talk) is in the issue’s comments. </a:t>
            </a:r>
          </a:p>
          <a:p>
            <a:pPr lvl="1"/>
            <a:r>
              <a:rPr lang="en-US" dirty="0" smtClean="0"/>
              <a:t>This can rarely be achieved, so my recommend is that if discussion considering an issue occurs somewhere else (emails, chats, </a:t>
            </a:r>
            <a:r>
              <a:rPr lang="en-US" b="1" dirty="0" smtClean="0"/>
              <a:t>f2f</a:t>
            </a:r>
            <a:r>
              <a:rPr lang="en-US" dirty="0" smtClean="0"/>
              <a:t>, etc.), the issue’s description is updated appropriately</a:t>
            </a:r>
          </a:p>
          <a:p>
            <a:pPr lvl="2"/>
            <a:r>
              <a:rPr lang="en-US" dirty="0" smtClean="0"/>
              <a:t>This is also the case if the discussion in comments leads to updates!</a:t>
            </a:r>
          </a:p>
          <a:p>
            <a:pPr lvl="2"/>
            <a:r>
              <a:rPr lang="en-US" dirty="0" smtClean="0"/>
              <a:t>The bottom line is that issue’s description </a:t>
            </a:r>
            <a:r>
              <a:rPr lang="en-US" i="1" dirty="0" smtClean="0"/>
              <a:t>must</a:t>
            </a:r>
            <a:r>
              <a:rPr lang="en-US" dirty="0" smtClean="0"/>
              <a:t> always be up to date</a:t>
            </a:r>
            <a:endParaRPr lang="en-US" dirty="0"/>
          </a:p>
        </p:txBody>
      </p:sp>
    </p:spTree>
    <p:extLst>
      <p:ext uri="{BB962C8B-B14F-4D97-AF65-F5344CB8AC3E}">
        <p14:creationId xmlns:p14="http://schemas.microsoft.com/office/powerpoint/2010/main" val="7291045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 about issues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Task lists should be used only in the issue’s description</a:t>
            </a:r>
            <a:endParaRPr lang="fi-FI" dirty="0"/>
          </a:p>
          <a:p>
            <a:pPr lvl="1"/>
            <a:r>
              <a:rPr lang="en-US" dirty="0"/>
              <a:t>It’s good to note that these lists are there only for </a:t>
            </a:r>
            <a:r>
              <a:rPr lang="en-US" dirty="0" smtClean="0"/>
              <a:t>cosmetic purposes</a:t>
            </a:r>
            <a:r>
              <a:rPr lang="en-US" dirty="0"/>
              <a:t>. This means that </a:t>
            </a:r>
            <a:r>
              <a:rPr lang="en-US" dirty="0" err="1"/>
              <a:t>GitHub</a:t>
            </a:r>
            <a:r>
              <a:rPr lang="en-US" dirty="0"/>
              <a:t> itself doesn’t mind if you close an issue with unchecked task list items</a:t>
            </a:r>
            <a:r>
              <a:rPr lang="en-US" dirty="0" smtClean="0"/>
              <a:t>. However if an issue is referenced the task lists state will be visible in the reference comment.</a:t>
            </a:r>
            <a:endParaRPr lang="fi-FI" dirty="0"/>
          </a:p>
          <a:p>
            <a:pPr lvl="0"/>
            <a:r>
              <a:rPr lang="en-US" dirty="0"/>
              <a:t>When programmers make commits, they should always reference the issue related to commit (if such exists</a:t>
            </a:r>
            <a:r>
              <a:rPr lang="en-US" dirty="0" smtClean="0"/>
              <a:t>) in the commit comments.</a:t>
            </a:r>
            <a:endParaRPr lang="fi-FI" dirty="0"/>
          </a:p>
          <a:p>
            <a:pPr lvl="0"/>
            <a:r>
              <a:rPr lang="en-US" dirty="0"/>
              <a:t>Programmers should take an active role for using issues. If nothing else, three things should be required: 1) Referencing the issue in commits, 2) u</a:t>
            </a:r>
            <a:r>
              <a:rPr lang="en-US" dirty="0" smtClean="0"/>
              <a:t>pdating labels accordingly </a:t>
            </a:r>
            <a:r>
              <a:rPr lang="en-US" dirty="0"/>
              <a:t>and 3) </a:t>
            </a:r>
            <a:r>
              <a:rPr lang="en-US" dirty="0" smtClean="0"/>
              <a:t>updating </a:t>
            </a:r>
            <a:r>
              <a:rPr lang="en-US" dirty="0"/>
              <a:t>task list</a:t>
            </a:r>
            <a:endParaRPr lang="fi-FI" dirty="0"/>
          </a:p>
          <a:p>
            <a:pPr lvl="0"/>
            <a:r>
              <a:rPr lang="en-US" dirty="0"/>
              <a:t>It’s imperative that the labels of each issue are up to date! Those are the </a:t>
            </a:r>
            <a:r>
              <a:rPr lang="en-US" dirty="0" smtClean="0"/>
              <a:t>best and fastest </a:t>
            </a:r>
            <a:r>
              <a:rPr lang="en-US" dirty="0"/>
              <a:t>way of knowing how things are going</a:t>
            </a:r>
            <a:r>
              <a:rPr lang="en-US" dirty="0" smtClean="0"/>
              <a:t>.</a:t>
            </a:r>
            <a:endParaRPr lang="fi-FI" dirty="0"/>
          </a:p>
        </p:txBody>
      </p:sp>
    </p:spTree>
    <p:extLst>
      <p:ext uri="{BB962C8B-B14F-4D97-AF65-F5344CB8AC3E}">
        <p14:creationId xmlns:p14="http://schemas.microsoft.com/office/powerpoint/2010/main" val="37505292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 about issues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Depending on how </a:t>
            </a:r>
            <a:r>
              <a:rPr lang="en-US" dirty="0" smtClean="0"/>
              <a:t>the development process </a:t>
            </a:r>
            <a:r>
              <a:rPr lang="en-US" dirty="0"/>
              <a:t>is </a:t>
            </a:r>
            <a:r>
              <a:rPr lang="en-US" dirty="0" smtClean="0"/>
              <a:t>planned to </a:t>
            </a:r>
            <a:r>
              <a:rPr lang="en-US" dirty="0"/>
              <a:t>go (for example, is testing an issue wanted before closing </a:t>
            </a:r>
            <a:r>
              <a:rPr lang="en-US" dirty="0" smtClean="0"/>
              <a:t>it?) </a:t>
            </a:r>
            <a:r>
              <a:rPr lang="en-US" dirty="0"/>
              <a:t>affects </a:t>
            </a:r>
            <a:r>
              <a:rPr lang="en-US" dirty="0" smtClean="0"/>
              <a:t>whether issues should </a:t>
            </a:r>
            <a:r>
              <a:rPr lang="en-US" dirty="0"/>
              <a:t>be closed from commit messages:</a:t>
            </a:r>
            <a:r>
              <a:rPr lang="fi-FI" sz="1800" dirty="0"/>
              <a:t> </a:t>
            </a:r>
            <a:endParaRPr lang="fi-FI" dirty="0"/>
          </a:p>
          <a:p>
            <a:pPr lvl="1"/>
            <a:r>
              <a:rPr lang="en-US" dirty="0"/>
              <a:t>If testing should occur first (like it should!), it is best that closing issues is done from </a:t>
            </a:r>
            <a:r>
              <a:rPr lang="en-US" dirty="0" err="1" smtClean="0"/>
              <a:t>GitHub</a:t>
            </a:r>
            <a:r>
              <a:rPr lang="en-US" dirty="0" smtClean="0"/>
              <a:t> itself</a:t>
            </a:r>
            <a:endParaRPr lang="fi-FI" dirty="0"/>
          </a:p>
          <a:p>
            <a:pPr lvl="1"/>
            <a:r>
              <a:rPr lang="en-US" dirty="0"/>
              <a:t>Otherwise commit comments can be used for </a:t>
            </a:r>
            <a:r>
              <a:rPr lang="en-US" dirty="0" smtClean="0"/>
              <a:t>closing (</a:t>
            </a:r>
            <a:r>
              <a:rPr lang="en-US" dirty="0" err="1" smtClean="0"/>
              <a:t>GitHub’s</a:t>
            </a:r>
            <a:r>
              <a:rPr lang="en-US" dirty="0" smtClean="0"/>
              <a:t> special syntax for this)</a:t>
            </a:r>
          </a:p>
          <a:p>
            <a:r>
              <a:rPr lang="en-US" dirty="0" smtClean="0"/>
              <a:t>My suggestion is that the same person who does the implementation is not authorized to close the issue (thus someone else – like pm – must do it)</a:t>
            </a:r>
          </a:p>
          <a:p>
            <a:pPr lvl="1"/>
            <a:r>
              <a:rPr lang="en-US" dirty="0" smtClean="0"/>
              <a:t>This means that issues shouldn’t be closed from commits but manually from issues</a:t>
            </a:r>
          </a:p>
          <a:p>
            <a:pPr lvl="1"/>
            <a:r>
              <a:rPr lang="en-US" dirty="0" smtClean="0"/>
              <a:t>IF we are precise, this is doesn’t belong to the RM, BUT generally it is a good idea, and it enhances the visibility (other developers or </a:t>
            </a:r>
            <a:r>
              <a:rPr lang="en-US" dirty="0" err="1" smtClean="0"/>
              <a:t>pms</a:t>
            </a:r>
            <a:r>
              <a:rPr lang="en-US" dirty="0" smtClean="0"/>
              <a:t> are ’forced’ to see what you have done)</a:t>
            </a:r>
          </a:p>
        </p:txBody>
      </p:sp>
    </p:spTree>
    <p:extLst>
      <p:ext uri="{BB962C8B-B14F-4D97-AF65-F5344CB8AC3E}">
        <p14:creationId xmlns:p14="http://schemas.microsoft.com/office/powerpoint/2010/main" val="3818217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Background</a:t>
            </a:r>
            <a:endParaRPr lang="en-US" dirty="0"/>
          </a:p>
        </p:txBody>
      </p:sp>
      <p:sp>
        <p:nvSpPr>
          <p:cNvPr id="3" name="Sisällön paikkamerkki 2"/>
          <p:cNvSpPr>
            <a:spLocks noGrp="1"/>
          </p:cNvSpPr>
          <p:nvPr>
            <p:ph idx="1"/>
          </p:nvPr>
        </p:nvSpPr>
        <p:spPr/>
        <p:txBody>
          <a:bodyPr/>
          <a:lstStyle/>
          <a:p>
            <a:r>
              <a:rPr lang="en-US" dirty="0" err="1" smtClean="0"/>
              <a:t>GitHub</a:t>
            </a:r>
            <a:r>
              <a:rPr lang="en-US" dirty="0" smtClean="0"/>
              <a:t> experience from both project work courses I attended</a:t>
            </a:r>
          </a:p>
          <a:p>
            <a:r>
              <a:rPr lang="en-US" dirty="0" smtClean="0"/>
              <a:t>Especially as a pm I faced the problem how to handle requirements(/tasks) in a coherent way</a:t>
            </a:r>
          </a:p>
          <a:p>
            <a:pPr lvl="1"/>
            <a:r>
              <a:rPr lang="en-US" dirty="0" smtClean="0"/>
              <a:t>We somewhat tried to utilize the </a:t>
            </a:r>
            <a:r>
              <a:rPr lang="en-US" dirty="0" err="1" smtClean="0"/>
              <a:t>GitHub</a:t>
            </a:r>
            <a:r>
              <a:rPr lang="en-US" dirty="0" smtClean="0"/>
              <a:t> for this, but since there were no guidelines, the results remained shallow</a:t>
            </a:r>
          </a:p>
          <a:p>
            <a:pPr lvl="1"/>
            <a:r>
              <a:rPr lang="en-US" dirty="0" smtClean="0"/>
              <a:t>Even so, they made certain aspects better</a:t>
            </a:r>
            <a:endParaRPr lang="en-US" dirty="0"/>
          </a:p>
        </p:txBody>
      </p:sp>
    </p:spTree>
    <p:extLst>
      <p:ext uri="{BB962C8B-B14F-4D97-AF65-F5344CB8AC3E}">
        <p14:creationId xmlns:p14="http://schemas.microsoft.com/office/powerpoint/2010/main" val="13720009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Things to note about issues</a:t>
            </a:r>
            <a:endParaRPr lang="en-US" dirty="0"/>
          </a:p>
        </p:txBody>
      </p:sp>
      <p:sp>
        <p:nvSpPr>
          <p:cNvPr id="3" name="Sisällön paikkamerkki 2"/>
          <p:cNvSpPr>
            <a:spLocks noGrp="1"/>
          </p:cNvSpPr>
          <p:nvPr>
            <p:ph idx="1"/>
          </p:nvPr>
        </p:nvSpPr>
        <p:spPr/>
        <p:txBody>
          <a:bodyPr>
            <a:normAutofit lnSpcReduction="10000"/>
          </a:bodyPr>
          <a:lstStyle/>
          <a:p>
            <a:r>
              <a:rPr lang="en-US" dirty="0" smtClean="0"/>
              <a:t>For my recommendation of syntax for issues, see the open example issues in </a:t>
            </a:r>
            <a:r>
              <a:rPr lang="en-US" dirty="0" smtClean="0">
                <a:hlinkClick r:id="rId2"/>
              </a:rPr>
              <a:t>https://github.com/Ripppe/GraduRepo/issues?state=open</a:t>
            </a:r>
            <a:r>
              <a:rPr lang="en-US" dirty="0" smtClean="0"/>
              <a:t> (especially the task issues)</a:t>
            </a:r>
          </a:p>
          <a:p>
            <a:r>
              <a:rPr lang="en-US" dirty="0" smtClean="0"/>
              <a:t>Requirements should only have the type and status labels and – if needed – </a:t>
            </a:r>
            <a:r>
              <a:rPr lang="en-US" dirty="0" err="1" smtClean="0"/>
              <a:t>misc</a:t>
            </a:r>
            <a:r>
              <a:rPr lang="en-US" dirty="0" smtClean="0"/>
              <a:t> labels</a:t>
            </a:r>
          </a:p>
          <a:p>
            <a:pPr lvl="1"/>
            <a:r>
              <a:rPr lang="en-US" dirty="0" smtClean="0"/>
              <a:t>They could also have the priority label but it is more efficient to give it straight to tasks. So if you want to emphasize certain requirement, give the tasks related to it high priority</a:t>
            </a:r>
            <a:endParaRPr lang="en-US" dirty="0"/>
          </a:p>
        </p:txBody>
      </p:sp>
    </p:spTree>
    <p:extLst>
      <p:ext uri="{BB962C8B-B14F-4D97-AF65-F5344CB8AC3E}">
        <p14:creationId xmlns:p14="http://schemas.microsoft.com/office/powerpoint/2010/main" val="28115691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bug report</a:t>
            </a:r>
            <a:endParaRPr lang="en-US" dirty="0"/>
          </a:p>
        </p:txBody>
      </p:sp>
      <p:sp>
        <p:nvSpPr>
          <p:cNvPr id="3" name="Content Placeholder 2"/>
          <p:cNvSpPr>
            <a:spLocks noGrp="1"/>
          </p:cNvSpPr>
          <p:nvPr>
            <p:ph idx="1"/>
          </p:nvPr>
        </p:nvSpPr>
        <p:spPr/>
        <p:txBody>
          <a:bodyPr/>
          <a:lstStyle/>
          <a:p>
            <a:r>
              <a:rPr lang="en-US" dirty="0" smtClean="0"/>
              <a:t>A bug report is a special issue which is usually done when someone spots an error in an implemented feature</a:t>
            </a:r>
          </a:p>
          <a:p>
            <a:r>
              <a:rPr lang="en-US" dirty="0" smtClean="0"/>
              <a:t>Creating a bug report within this guidelines limits is quite simple, here are the steps:</a:t>
            </a:r>
          </a:p>
          <a:p>
            <a:pPr lvl="1"/>
            <a:r>
              <a:rPr lang="en-US" dirty="0" smtClean="0"/>
              <a:t>Locate the main task (feature) to which the bug relates to (I discuss this more on the next slide!)</a:t>
            </a:r>
          </a:p>
          <a:p>
            <a:pPr lvl="1"/>
            <a:r>
              <a:rPr lang="en-US" dirty="0" smtClean="0"/>
              <a:t>Create a new issue (use the aforementioned steps) and add a ’bug’ label</a:t>
            </a:r>
            <a:endParaRPr lang="en-US" dirty="0"/>
          </a:p>
        </p:txBody>
      </p:sp>
    </p:spTree>
    <p:extLst>
      <p:ext uri="{BB962C8B-B14F-4D97-AF65-F5344CB8AC3E}">
        <p14:creationId xmlns:p14="http://schemas.microsoft.com/office/powerpoint/2010/main" val="11840866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bug report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Bug report can be done by anybody</a:t>
            </a:r>
          </a:p>
          <a:p>
            <a:r>
              <a:rPr lang="en-US" dirty="0" smtClean="0"/>
              <a:t>This causes an inconvenience since it may not be clear to the creator to which task the bug relates to. Requiring the creator to find out that may not be a good option</a:t>
            </a:r>
          </a:p>
          <a:p>
            <a:r>
              <a:rPr lang="en-US" dirty="0" smtClean="0"/>
              <a:t>Thus I suggest that if it is not clear for the creator, the bug can be done ‘outside’ the normal issue hierarchy.</a:t>
            </a:r>
          </a:p>
          <a:p>
            <a:pPr lvl="1"/>
            <a:r>
              <a:rPr lang="en-US" dirty="0" smtClean="0"/>
              <a:t>However, the one responsible of issues should find out (since he should have the knowledge) the related task and reference it</a:t>
            </a:r>
          </a:p>
          <a:p>
            <a:pPr lvl="1"/>
            <a:r>
              <a:rPr lang="en-US" dirty="0" smtClean="0"/>
              <a:t>It’s also a good practice that if the one who creates the issue doesn’t assign it to himself, the assignment is left pending the </a:t>
            </a:r>
            <a:r>
              <a:rPr lang="en-US" dirty="0" err="1" smtClean="0"/>
              <a:t>pms</a:t>
            </a:r>
            <a:r>
              <a:rPr lang="en-US" dirty="0" smtClean="0"/>
              <a:t> decision (the creator should rather mention a pm as to notify him about the bug)</a:t>
            </a:r>
            <a:endParaRPr lang="en-US" dirty="0"/>
          </a:p>
        </p:txBody>
      </p:sp>
    </p:spTree>
    <p:extLst>
      <p:ext uri="{BB962C8B-B14F-4D97-AF65-F5344CB8AC3E}">
        <p14:creationId xmlns:p14="http://schemas.microsoft.com/office/powerpoint/2010/main" val="15880887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an enhancement proposal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Enhancement proposals are used quite sparingly, but they could be utilized with a greater efficiency</a:t>
            </a:r>
          </a:p>
          <a:p>
            <a:r>
              <a:rPr lang="en-US" dirty="0" smtClean="0"/>
              <a:t>Enhancement proposal is a suggestion relating to a feature or a requirement that (in most cases) comes from such stakeholders which are not authorized to make the decision by themselves</a:t>
            </a:r>
          </a:p>
          <a:p>
            <a:r>
              <a:rPr lang="en-US" dirty="0" smtClean="0"/>
              <a:t>These suggestions often consist of a thoughts related to improving certain aspects or functionalities</a:t>
            </a:r>
          </a:p>
          <a:p>
            <a:pPr lvl="1"/>
            <a:r>
              <a:rPr lang="en-US" dirty="0" smtClean="0"/>
              <a:t>For example, it may have been specified with the customer that feature X will be done so and so. A programmer from the team has a better idea, and thus he makes an enhancement proposal</a:t>
            </a:r>
            <a:endParaRPr lang="en-US" dirty="0"/>
          </a:p>
        </p:txBody>
      </p:sp>
    </p:spTree>
    <p:extLst>
      <p:ext uri="{BB962C8B-B14F-4D97-AF65-F5344CB8AC3E}">
        <p14:creationId xmlns:p14="http://schemas.microsoft.com/office/powerpoint/2010/main" val="5559833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enhancement proposal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the guideline, an enhancement proposal is a main task or a sub task and relates to either a requirement or another main task. This depends about the nature of the enhancement.</a:t>
            </a:r>
          </a:p>
          <a:p>
            <a:r>
              <a:rPr lang="en-US" dirty="0" smtClean="0"/>
              <a:t>The creation is done with the normal steps with a ’Enhancement’ label</a:t>
            </a:r>
          </a:p>
          <a:p>
            <a:pPr lvl="1"/>
            <a:r>
              <a:rPr lang="en-US" dirty="0" smtClean="0"/>
              <a:t>Making an enhancement proposal doesn’t mean that it will be implemented. It is a proposal and should be discussed with the appropriate stakeholders whether it is accepted or not.</a:t>
            </a:r>
          </a:p>
          <a:p>
            <a:pPr lvl="1"/>
            <a:r>
              <a:rPr lang="en-US" dirty="0" smtClean="0"/>
              <a:t>If accepted, the description may need improving, but otherwise it is handled as a task</a:t>
            </a:r>
          </a:p>
          <a:p>
            <a:pPr lvl="1"/>
            <a:r>
              <a:rPr lang="en-US" dirty="0" smtClean="0"/>
              <a:t>If rejected, it should receive a ’Rejected’ label and be closed</a:t>
            </a:r>
            <a:endParaRPr lang="en-US" dirty="0"/>
          </a:p>
        </p:txBody>
      </p:sp>
    </p:spTree>
    <p:extLst>
      <p:ext uri="{BB962C8B-B14F-4D97-AF65-F5344CB8AC3E}">
        <p14:creationId xmlns:p14="http://schemas.microsoft.com/office/powerpoint/2010/main" val="22701946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About wiki</a:t>
            </a:r>
            <a:endParaRPr lang="en-US" dirty="0"/>
          </a:p>
        </p:txBody>
      </p:sp>
      <p:sp>
        <p:nvSpPr>
          <p:cNvPr id="3" name="Sisällön paikkamerkki 2"/>
          <p:cNvSpPr>
            <a:spLocks noGrp="1"/>
          </p:cNvSpPr>
          <p:nvPr>
            <p:ph idx="1"/>
          </p:nvPr>
        </p:nvSpPr>
        <p:spPr/>
        <p:txBody>
          <a:bodyPr>
            <a:normAutofit fontScale="62500" lnSpcReduction="20000"/>
          </a:bodyPr>
          <a:lstStyle/>
          <a:p>
            <a:pPr lvl="0"/>
            <a:r>
              <a:rPr lang="en-US" dirty="0" smtClean="0"/>
              <a:t>There’s no reason why </a:t>
            </a:r>
            <a:r>
              <a:rPr lang="en-US" dirty="0" err="1" smtClean="0"/>
              <a:t>GitHub’s</a:t>
            </a:r>
            <a:r>
              <a:rPr lang="en-US" dirty="0" smtClean="0"/>
              <a:t> wiki shouldn’t be the major information platform</a:t>
            </a:r>
          </a:p>
          <a:p>
            <a:pPr lvl="0"/>
            <a:r>
              <a:rPr lang="en-US" dirty="0" smtClean="0"/>
              <a:t>However, I’ll only discuss Wiki’s usage related to the RM</a:t>
            </a:r>
          </a:p>
          <a:p>
            <a:pPr lvl="0"/>
            <a:r>
              <a:rPr lang="en-US" dirty="0" smtClean="0"/>
              <a:t>As mentioned below with the issues, it’s not clear how much information should be written to the issue’s description.</a:t>
            </a:r>
          </a:p>
          <a:p>
            <a:pPr lvl="1"/>
            <a:r>
              <a:rPr lang="en-US" dirty="0" smtClean="0"/>
              <a:t>The bottom line is that by reading only the description a programmer should be able to tell what is wanted</a:t>
            </a:r>
          </a:p>
          <a:p>
            <a:pPr lvl="1"/>
            <a:r>
              <a:rPr lang="en-US" dirty="0" smtClean="0"/>
              <a:t>My own experience is that for every task many, many small details exist, it’s the matter of has anybody considered them that concerns us. Everything cannot be specified without some waste of time, but on the other hand, too vague specs will also waste time (because programmer either needs to figure out by himself or consult somebody). Of course in some cases programmer is given free hands to implement the feature within some borderlines.</a:t>
            </a:r>
          </a:p>
          <a:p>
            <a:r>
              <a:rPr lang="en-US" dirty="0" smtClean="0"/>
              <a:t>Overall the golden middle way can only be achieved by trial and error</a:t>
            </a:r>
            <a:endParaRPr lang="en-US" b="1" dirty="0" smtClean="0"/>
          </a:p>
          <a:p>
            <a:pPr lvl="1"/>
            <a:r>
              <a:rPr lang="en-US" dirty="0" smtClean="0"/>
              <a:t>Check this example issue and its description: </a:t>
            </a:r>
            <a:r>
              <a:rPr lang="en-US" dirty="0" smtClean="0">
                <a:hlinkClick r:id="rId2"/>
              </a:rPr>
              <a:t>https://github.com/Ripppe/GraduRepo/issues/5</a:t>
            </a:r>
            <a:endParaRPr lang="en-US" dirty="0" smtClean="0"/>
          </a:p>
        </p:txBody>
      </p:sp>
    </p:spTree>
    <p:extLst>
      <p:ext uri="{BB962C8B-B14F-4D97-AF65-F5344CB8AC3E}">
        <p14:creationId xmlns:p14="http://schemas.microsoft.com/office/powerpoint/2010/main" val="21364211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About wiki</a:t>
            </a:r>
            <a:endParaRPr lang="en-US" dirty="0"/>
          </a:p>
        </p:txBody>
      </p:sp>
      <p:sp>
        <p:nvSpPr>
          <p:cNvPr id="3" name="Sisällön paikkamerkki 2"/>
          <p:cNvSpPr>
            <a:spLocks noGrp="1"/>
          </p:cNvSpPr>
          <p:nvPr>
            <p:ph idx="1"/>
          </p:nvPr>
        </p:nvSpPr>
        <p:spPr/>
        <p:txBody>
          <a:bodyPr>
            <a:normAutofit fontScale="77500" lnSpcReduction="20000"/>
          </a:bodyPr>
          <a:lstStyle/>
          <a:p>
            <a:pPr lvl="0"/>
            <a:r>
              <a:rPr lang="en-US" dirty="0" smtClean="0"/>
              <a:t>My overall suggestions for the wiki usage are as follows:</a:t>
            </a:r>
          </a:p>
          <a:p>
            <a:pPr lvl="1"/>
            <a:r>
              <a:rPr lang="en-US" dirty="0" smtClean="0"/>
              <a:t>Every document should be linked to Wiki, for example a ”collection” page could be created to store the link to all the external resources</a:t>
            </a:r>
          </a:p>
          <a:p>
            <a:pPr lvl="1"/>
            <a:r>
              <a:rPr lang="en-US" dirty="0" smtClean="0"/>
              <a:t>Major project related documents should be made to the wiki (as an own wiki page or as a link). </a:t>
            </a:r>
            <a:r>
              <a:rPr lang="en-US" dirty="0" err="1" smtClean="0"/>
              <a:t>GitHub’s</a:t>
            </a:r>
            <a:r>
              <a:rPr lang="en-US" dirty="0" smtClean="0"/>
              <a:t> wiki is so sophisticated (checkout the markup!) that every basic text handling activity can be achieved</a:t>
            </a:r>
          </a:p>
          <a:p>
            <a:pPr lvl="2"/>
            <a:r>
              <a:rPr lang="en-US" dirty="0" smtClean="0"/>
              <a:t>decide what markup notation you use in your wiki and stick with it – on all pages!</a:t>
            </a:r>
          </a:p>
          <a:p>
            <a:pPr lvl="1"/>
            <a:r>
              <a:rPr lang="en-US" dirty="0" smtClean="0"/>
              <a:t>A collective page consisting of every preplanned requirement should be established. The form of this page is free, but it should list shortly every requirement. </a:t>
            </a:r>
          </a:p>
          <a:p>
            <a:pPr lvl="1"/>
            <a:r>
              <a:rPr lang="en-US" dirty="0" smtClean="0"/>
              <a:t>Info of a requirement in a wiki and in an issue must not conflict with each other! </a:t>
            </a:r>
            <a:endParaRPr lang="en-US" dirty="0"/>
          </a:p>
        </p:txBody>
      </p:sp>
    </p:spTree>
    <p:extLst>
      <p:ext uri="{BB962C8B-B14F-4D97-AF65-F5344CB8AC3E}">
        <p14:creationId xmlns:p14="http://schemas.microsoft.com/office/powerpoint/2010/main" val="12069831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should </a:t>
            </a:r>
            <a:r>
              <a:rPr lang="en-US" dirty="0" err="1" smtClean="0"/>
              <a:t>i</a:t>
            </a:r>
            <a:r>
              <a:rPr lang="en-US" dirty="0" smtClean="0"/>
              <a:t> start?</a:t>
            </a:r>
            <a:endParaRPr lang="en-US" dirty="0"/>
          </a:p>
        </p:txBody>
      </p:sp>
      <p:sp>
        <p:nvSpPr>
          <p:cNvPr id="3" name="Text Placeholder 2"/>
          <p:cNvSpPr>
            <a:spLocks noGrp="1"/>
          </p:cNvSpPr>
          <p:nvPr>
            <p:ph type="body" idx="1"/>
          </p:nvPr>
        </p:nvSpPr>
        <p:spPr/>
        <p:txBody>
          <a:bodyPr/>
          <a:lstStyle/>
          <a:p>
            <a:endParaRPr lang="fi-FI"/>
          </a:p>
        </p:txBody>
      </p:sp>
    </p:spTree>
    <p:extLst>
      <p:ext uri="{BB962C8B-B14F-4D97-AF65-F5344CB8AC3E}">
        <p14:creationId xmlns:p14="http://schemas.microsoft.com/office/powerpoint/2010/main" val="25101287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 recommend</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b="1" dirty="0" smtClean="0"/>
              <a:t>Get familiar with the </a:t>
            </a:r>
            <a:r>
              <a:rPr lang="en-US" b="1" dirty="0" err="1" smtClean="0"/>
              <a:t>GitHub</a:t>
            </a:r>
            <a:r>
              <a:rPr lang="en-US" b="1" dirty="0" smtClean="0"/>
              <a:t> and especially Issues tool before taking this guideline into a practice</a:t>
            </a:r>
            <a:endParaRPr lang="en-US" dirty="0" smtClean="0"/>
          </a:p>
          <a:p>
            <a:pPr marL="914400" lvl="1" indent="-514350"/>
            <a:r>
              <a:rPr lang="en-US" dirty="0" smtClean="0"/>
              <a:t>This is imperative! Play around, make dummy labels, make issues, try updating them. Checkout the GFM syntax.</a:t>
            </a:r>
          </a:p>
          <a:p>
            <a:pPr marL="914400" lvl="1" indent="-514350"/>
            <a:r>
              <a:rPr lang="en-US" dirty="0" smtClean="0"/>
              <a:t>I strongly encourage creating an own repository for you to play with, because once an issue is created, it cannot be deleted (and we don’t want the playground stuff getting into the project’s repo)</a:t>
            </a:r>
          </a:p>
          <a:p>
            <a:pPr marL="914400" lvl="1" indent="-514350"/>
            <a:r>
              <a:rPr lang="en-US" dirty="0" smtClean="0"/>
              <a:t>You should at least be comfortable with the basics of </a:t>
            </a:r>
            <a:r>
              <a:rPr lang="en-US" dirty="0" err="1" smtClean="0"/>
              <a:t>GitHub</a:t>
            </a:r>
            <a:r>
              <a:rPr lang="en-US" dirty="0" smtClean="0"/>
              <a:t> before going forward</a:t>
            </a:r>
            <a:endParaRPr lang="en-US" dirty="0"/>
          </a:p>
        </p:txBody>
      </p:sp>
    </p:spTree>
    <p:extLst>
      <p:ext uri="{BB962C8B-B14F-4D97-AF65-F5344CB8AC3E}">
        <p14:creationId xmlns:p14="http://schemas.microsoft.com/office/powerpoint/2010/main" val="20610803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 recommend</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startAt="2"/>
            </a:pPr>
            <a:r>
              <a:rPr lang="en-US" dirty="0" smtClean="0"/>
              <a:t>Read this hefty manual if you haven’t already done so</a:t>
            </a:r>
          </a:p>
          <a:p>
            <a:pPr marL="514350" indent="-514350">
              <a:buFont typeface="+mj-lt"/>
              <a:buAutoNum type="arabicPeriod" startAt="2"/>
            </a:pPr>
            <a:r>
              <a:rPr lang="en-US" dirty="0" smtClean="0"/>
              <a:t>Decide the label categories to use</a:t>
            </a:r>
          </a:p>
          <a:p>
            <a:pPr marL="514350" indent="-514350">
              <a:buFont typeface="+mj-lt"/>
              <a:buAutoNum type="arabicPeriod" startAt="2"/>
            </a:pPr>
            <a:r>
              <a:rPr lang="en-US" dirty="0" smtClean="0"/>
              <a:t>Decide the label color schemes</a:t>
            </a:r>
          </a:p>
          <a:p>
            <a:pPr marL="514350" indent="-514350">
              <a:buFont typeface="+mj-lt"/>
              <a:buAutoNum type="arabicPeriod" startAt="2"/>
            </a:pPr>
            <a:r>
              <a:rPr lang="en-US" dirty="0" smtClean="0"/>
              <a:t>Decide and create the labels themselves</a:t>
            </a:r>
          </a:p>
          <a:p>
            <a:pPr marL="914400" lvl="1" indent="-514350"/>
            <a:r>
              <a:rPr lang="en-US" dirty="0" smtClean="0"/>
              <a:t>This includes the prefix and naming</a:t>
            </a:r>
          </a:p>
          <a:p>
            <a:pPr marL="514350" indent="-514350">
              <a:buFont typeface="+mj-lt"/>
              <a:buAutoNum type="arabicPeriod" startAt="6"/>
            </a:pPr>
            <a:r>
              <a:rPr lang="en-US" dirty="0" smtClean="0"/>
              <a:t>Create issues for the requirements</a:t>
            </a:r>
          </a:p>
          <a:p>
            <a:pPr marL="514350" indent="-514350">
              <a:buFont typeface="+mj-lt"/>
              <a:buAutoNum type="arabicPeriod" startAt="6"/>
            </a:pPr>
            <a:r>
              <a:rPr lang="en-US" dirty="0" smtClean="0"/>
              <a:t>Decide the initial tasks (including sub tasks and task lists) and create them</a:t>
            </a:r>
          </a:p>
          <a:p>
            <a:pPr marL="514350" indent="-514350">
              <a:buFont typeface="+mj-lt"/>
              <a:buAutoNum type="arabicPeriod" startAt="6"/>
            </a:pPr>
            <a:r>
              <a:rPr lang="en-US" dirty="0" smtClean="0"/>
              <a:t>Decide and create milestones if needed</a:t>
            </a:r>
          </a:p>
          <a:p>
            <a:pPr marL="514350" indent="-514350">
              <a:buFont typeface="+mj-lt"/>
              <a:buAutoNum type="arabicPeriod" startAt="6"/>
            </a:pPr>
            <a:r>
              <a:rPr lang="en-US" dirty="0" smtClean="0"/>
              <a:t>Make a collection page to the wiki (usually this is the Homepage with links to the other wiki pages)</a:t>
            </a:r>
          </a:p>
          <a:p>
            <a:pPr marL="514350" indent="-514350">
              <a:buFont typeface="+mj-lt"/>
              <a:buAutoNum type="arabicPeriod" startAt="6"/>
            </a:pPr>
            <a:r>
              <a:rPr lang="en-US" dirty="0" smtClean="0"/>
              <a:t>Start using the guideline!</a:t>
            </a:r>
          </a:p>
          <a:p>
            <a:pPr marL="514350" indent="-514350">
              <a:buFont typeface="+mj-lt"/>
              <a:buAutoNum type="arabicPeriod" startAt="5"/>
            </a:pPr>
            <a:endParaRPr lang="en-US" dirty="0"/>
          </a:p>
        </p:txBody>
      </p:sp>
    </p:spTree>
    <p:extLst>
      <p:ext uri="{BB962C8B-B14F-4D97-AF65-F5344CB8AC3E}">
        <p14:creationId xmlns:p14="http://schemas.microsoft.com/office/powerpoint/2010/main" val="862941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What’s this all about?</a:t>
            </a:r>
            <a:endParaRPr lang="en-US" dirty="0"/>
          </a:p>
        </p:txBody>
      </p:sp>
      <p:sp>
        <p:nvSpPr>
          <p:cNvPr id="3" name="Sisällön paikkamerkki 2"/>
          <p:cNvSpPr>
            <a:spLocks noGrp="1"/>
          </p:cNvSpPr>
          <p:nvPr>
            <p:ph idx="1"/>
          </p:nvPr>
        </p:nvSpPr>
        <p:spPr/>
        <p:txBody>
          <a:bodyPr/>
          <a:lstStyle/>
          <a:p>
            <a:r>
              <a:rPr lang="en-US" dirty="0" smtClean="0"/>
              <a:t>My goal is to create a guideline how to handle the managing using purely </a:t>
            </a:r>
            <a:r>
              <a:rPr lang="en-US" dirty="0" err="1" smtClean="0"/>
              <a:t>GitHub’s</a:t>
            </a:r>
            <a:r>
              <a:rPr lang="en-US" dirty="0" smtClean="0"/>
              <a:t> own tools</a:t>
            </a:r>
          </a:p>
          <a:p>
            <a:r>
              <a:rPr lang="en-US" dirty="0" smtClean="0"/>
              <a:t>For this guideline, I try to take advantage of Lean software development ideology and take its principles into a practice</a:t>
            </a:r>
            <a:endParaRPr lang="en-US" dirty="0"/>
          </a:p>
        </p:txBody>
      </p:sp>
    </p:spTree>
    <p:extLst>
      <p:ext uri="{BB962C8B-B14F-4D97-AF65-F5344CB8AC3E}">
        <p14:creationId xmlns:p14="http://schemas.microsoft.com/office/powerpoint/2010/main" val="8683292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3" name="Content Placeholder 2"/>
          <p:cNvSpPr>
            <a:spLocks noGrp="1"/>
          </p:cNvSpPr>
          <p:nvPr>
            <p:ph idx="1"/>
          </p:nvPr>
        </p:nvSpPr>
        <p:spPr/>
        <p:txBody>
          <a:bodyPr>
            <a:normAutofit fontScale="92500"/>
          </a:bodyPr>
          <a:lstStyle/>
          <a:p>
            <a:r>
              <a:rPr lang="en-US" dirty="0" smtClean="0"/>
              <a:t>This is still a concept guideline (and presentation) and it will most likely be updated in the future</a:t>
            </a:r>
          </a:p>
          <a:p>
            <a:r>
              <a:rPr lang="en-US" dirty="0" smtClean="0"/>
              <a:t>The feedback is very much welcomed, my contact information can be found from the start of this presentation</a:t>
            </a:r>
          </a:p>
          <a:p>
            <a:pPr lvl="1"/>
            <a:r>
              <a:rPr lang="en-US" dirty="0" smtClean="0"/>
              <a:t>The best way of contacting me is via email of Facebook</a:t>
            </a:r>
          </a:p>
          <a:p>
            <a:r>
              <a:rPr lang="en-US" dirty="0" smtClean="0"/>
              <a:t>Don’t be afraid to ask questions, I’m more than happy to answer and explain myself better!</a:t>
            </a:r>
            <a:endParaRPr lang="en-US" dirty="0"/>
          </a:p>
        </p:txBody>
      </p:sp>
    </p:spTree>
    <p:extLst>
      <p:ext uri="{BB962C8B-B14F-4D97-AF65-F5344CB8AC3E}">
        <p14:creationId xmlns:p14="http://schemas.microsoft.com/office/powerpoint/2010/main" val="4080868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The guideline in </a:t>
            </a:r>
            <a:r>
              <a:rPr lang="en-US" dirty="0" err="1" smtClean="0"/>
              <a:t>GitHub</a:t>
            </a:r>
            <a:endParaRPr lang="en-US" dirty="0"/>
          </a:p>
        </p:txBody>
      </p:sp>
      <p:sp>
        <p:nvSpPr>
          <p:cNvPr id="3" name="Sisällön paikkamerkki 2"/>
          <p:cNvSpPr>
            <a:spLocks noGrp="1"/>
          </p:cNvSpPr>
          <p:nvPr>
            <p:ph idx="1"/>
          </p:nvPr>
        </p:nvSpPr>
        <p:spPr/>
        <p:txBody>
          <a:bodyPr>
            <a:normAutofit lnSpcReduction="10000"/>
          </a:bodyPr>
          <a:lstStyle/>
          <a:p>
            <a:r>
              <a:rPr lang="en-US" dirty="0" smtClean="0"/>
              <a:t>The main tool that the guideline will utilize is the Issue tracker</a:t>
            </a:r>
          </a:p>
          <a:p>
            <a:r>
              <a:rPr lang="en-US" dirty="0" smtClean="0"/>
              <a:t>Other aspects are the version control itself (especially the commits &amp; pushes) and the wiki part</a:t>
            </a:r>
          </a:p>
          <a:p>
            <a:r>
              <a:rPr lang="en-US" dirty="0" smtClean="0"/>
              <a:t>Please bear in mind that this guideline focuses on managing requirements in </a:t>
            </a:r>
            <a:r>
              <a:rPr lang="en-US" dirty="0" err="1" smtClean="0"/>
              <a:t>GitHub</a:t>
            </a:r>
            <a:endParaRPr lang="en-US" dirty="0" smtClean="0"/>
          </a:p>
          <a:p>
            <a:pPr lvl="1"/>
            <a:r>
              <a:rPr lang="en-US" dirty="0" smtClean="0"/>
              <a:t>For example the steps related to creating requirements are not taken into account</a:t>
            </a:r>
            <a:endParaRPr lang="en-US" dirty="0"/>
          </a:p>
        </p:txBody>
      </p:sp>
    </p:spTree>
    <p:extLst>
      <p:ext uri="{BB962C8B-B14F-4D97-AF65-F5344CB8AC3E}">
        <p14:creationId xmlns:p14="http://schemas.microsoft.com/office/powerpoint/2010/main" val="2476363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tsikko 4"/>
          <p:cNvSpPr>
            <a:spLocks noGrp="1"/>
          </p:cNvSpPr>
          <p:nvPr>
            <p:ph type="title"/>
          </p:nvPr>
        </p:nvSpPr>
        <p:spPr/>
        <p:txBody>
          <a:bodyPr/>
          <a:lstStyle/>
          <a:p>
            <a:r>
              <a:rPr lang="en-US" dirty="0" smtClean="0"/>
              <a:t>What’s there in for you?</a:t>
            </a:r>
            <a:endParaRPr lang="en-US" dirty="0"/>
          </a:p>
        </p:txBody>
      </p:sp>
      <p:sp>
        <p:nvSpPr>
          <p:cNvPr id="10" name="Sisällön paikkamerkki 9"/>
          <p:cNvSpPr>
            <a:spLocks noGrp="1"/>
          </p:cNvSpPr>
          <p:nvPr>
            <p:ph idx="1"/>
          </p:nvPr>
        </p:nvSpPr>
        <p:spPr/>
        <p:txBody>
          <a:bodyPr>
            <a:normAutofit fontScale="85000" lnSpcReduction="20000"/>
          </a:bodyPr>
          <a:lstStyle/>
          <a:p>
            <a:r>
              <a:rPr lang="en-US" dirty="0" smtClean="0"/>
              <a:t>Somebody with an interest and (at least little) experience to help take the best out of </a:t>
            </a:r>
            <a:r>
              <a:rPr lang="en-US" dirty="0" err="1" smtClean="0"/>
              <a:t>GitHub</a:t>
            </a:r>
            <a:endParaRPr lang="en-US" dirty="0" smtClean="0"/>
          </a:p>
          <a:p>
            <a:r>
              <a:rPr lang="en-US" dirty="0" smtClean="0"/>
              <a:t>A guideline (that we didn’t have in our projects!) how to handle things in a (semi) structured way</a:t>
            </a:r>
          </a:p>
          <a:p>
            <a:pPr lvl="1"/>
            <a:r>
              <a:rPr lang="en-US" dirty="0" smtClean="0"/>
              <a:t>A word of an advice: I’m not trying to obstruct the way you work, but rather try to aim it in a certain direction</a:t>
            </a:r>
          </a:p>
          <a:p>
            <a:pPr lvl="1"/>
            <a:r>
              <a:rPr lang="en-US" dirty="0" smtClean="0"/>
              <a:t>The guideline is not carved in stone, if necessary it will be progressed iteratively to achieve the best result</a:t>
            </a:r>
          </a:p>
          <a:p>
            <a:r>
              <a:rPr lang="en-US" dirty="0" smtClean="0"/>
              <a:t>The guideline will bring better visibility to the project, enhance the requirement handling and give a sense of a control, which unfortunately in many cases is lacking badly</a:t>
            </a:r>
            <a:endParaRPr lang="en-US" dirty="0" smtClean="0"/>
          </a:p>
        </p:txBody>
      </p:sp>
    </p:spTree>
    <p:extLst>
      <p:ext uri="{BB962C8B-B14F-4D97-AF65-F5344CB8AC3E}">
        <p14:creationId xmlns:p14="http://schemas.microsoft.com/office/powerpoint/2010/main" val="518022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What does it require from you?</a:t>
            </a:r>
            <a:endParaRPr lang="en-US" dirty="0"/>
          </a:p>
        </p:txBody>
      </p:sp>
      <p:sp>
        <p:nvSpPr>
          <p:cNvPr id="3" name="Sisällön paikkamerkki 2"/>
          <p:cNvSpPr>
            <a:spLocks noGrp="1"/>
          </p:cNvSpPr>
          <p:nvPr>
            <p:ph idx="1"/>
          </p:nvPr>
        </p:nvSpPr>
        <p:spPr/>
        <p:txBody>
          <a:bodyPr>
            <a:normAutofit fontScale="85000" lnSpcReduction="20000"/>
          </a:bodyPr>
          <a:lstStyle/>
          <a:p>
            <a:r>
              <a:rPr lang="en-US" dirty="0" smtClean="0"/>
              <a:t>A will to try and really use the guideline with an open mind</a:t>
            </a:r>
          </a:p>
          <a:p>
            <a:pPr lvl="1"/>
            <a:r>
              <a:rPr lang="en-US" dirty="0" smtClean="0"/>
              <a:t>Don’t judge it immediately!</a:t>
            </a:r>
          </a:p>
          <a:p>
            <a:r>
              <a:rPr lang="en-US" dirty="0" smtClean="0"/>
              <a:t>Certain processes must be taken into use to make the guideline to work, please stick with them</a:t>
            </a:r>
          </a:p>
          <a:p>
            <a:r>
              <a:rPr lang="en-US" dirty="0" smtClean="0"/>
              <a:t>Give your feedback!</a:t>
            </a:r>
          </a:p>
          <a:p>
            <a:pPr lvl="1"/>
            <a:r>
              <a:rPr lang="en-US" dirty="0" smtClean="0"/>
              <a:t>As stated, the guideline is not finished and thus I hope to receive input; either with free talk or by answering the questions I come up with</a:t>
            </a:r>
          </a:p>
          <a:p>
            <a:pPr lvl="1"/>
            <a:r>
              <a:rPr lang="en-US" dirty="0" smtClean="0"/>
              <a:t>If some aspect doesn’t work or the group doesn’t want to use it, tell me! If nothing else, it is an valuable piece of information which I can discuss in my thesis</a:t>
            </a:r>
          </a:p>
          <a:p>
            <a:endParaRPr lang="en-US" dirty="0"/>
          </a:p>
        </p:txBody>
      </p:sp>
    </p:spTree>
    <p:extLst>
      <p:ext uri="{BB962C8B-B14F-4D97-AF65-F5344CB8AC3E}">
        <p14:creationId xmlns:p14="http://schemas.microsoft.com/office/powerpoint/2010/main" val="4142643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Encouragment</a:t>
            </a:r>
            <a:r>
              <a:rPr lang="en-US" dirty="0" smtClean="0"/>
              <a:t> speech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Especially at first, processes and practices from the guideline can seem devious or demanding.</a:t>
            </a:r>
          </a:p>
          <a:p>
            <a:r>
              <a:rPr lang="en-US" dirty="0" smtClean="0"/>
              <a:t>Nothing should be accepted without chewing it a few times but hear me out: these things are there for the benefit of the whole organization (customer, </a:t>
            </a:r>
            <a:r>
              <a:rPr lang="en-US" dirty="0" err="1" smtClean="0"/>
              <a:t>dev</a:t>
            </a:r>
            <a:r>
              <a:rPr lang="en-US" dirty="0" smtClean="0"/>
              <a:t> team, </a:t>
            </a:r>
            <a:r>
              <a:rPr lang="en-US" dirty="0" err="1" smtClean="0"/>
              <a:t>pms</a:t>
            </a:r>
            <a:r>
              <a:rPr lang="en-US" dirty="0" smtClean="0"/>
              <a:t>, other stakeholders)</a:t>
            </a:r>
          </a:p>
          <a:p>
            <a:pPr lvl="1"/>
            <a:r>
              <a:rPr lang="en-US" dirty="0" smtClean="0"/>
              <a:t>Sometimes this can and will lead to individual situations where practices established feel like nonsense to some particular person</a:t>
            </a:r>
          </a:p>
          <a:p>
            <a:pPr lvl="1"/>
            <a:r>
              <a:rPr lang="en-US" dirty="0" smtClean="0"/>
              <a:t>But don’t give it up! It will be worth it.</a:t>
            </a:r>
            <a:endParaRPr lang="en-US" dirty="0" smtClean="0"/>
          </a:p>
        </p:txBody>
      </p:sp>
    </p:spTree>
    <p:extLst>
      <p:ext uri="{BB962C8B-B14F-4D97-AF65-F5344CB8AC3E}">
        <p14:creationId xmlns:p14="http://schemas.microsoft.com/office/powerpoint/2010/main" val="4237650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TotalTime>
  <Words>3957</Words>
  <Application>Microsoft Office PowerPoint</Application>
  <PresentationFormat>Näytössä katseltava diaesitys (4:3)</PresentationFormat>
  <Paragraphs>294</Paragraphs>
  <Slides>50</Slides>
  <Notes>0</Notes>
  <HiddenSlides>0</HiddenSlides>
  <MMClips>0</MMClips>
  <ScaleCrop>false</ScaleCrop>
  <HeadingPairs>
    <vt:vector size="4" baseType="variant">
      <vt:variant>
        <vt:lpstr>Teema</vt:lpstr>
      </vt:variant>
      <vt:variant>
        <vt:i4>1</vt:i4>
      </vt:variant>
      <vt:variant>
        <vt:lpstr>Dian otsikot</vt:lpstr>
      </vt:variant>
      <vt:variant>
        <vt:i4>50</vt:i4>
      </vt:variant>
    </vt:vector>
  </HeadingPairs>
  <TitlesOfParts>
    <vt:vector size="51" baseType="lpstr">
      <vt:lpstr>Office-teema</vt:lpstr>
      <vt:lpstr>Managing requirements in GitHub</vt:lpstr>
      <vt:lpstr>Who am I?</vt:lpstr>
      <vt:lpstr>Master thesis</vt:lpstr>
      <vt:lpstr>Background</vt:lpstr>
      <vt:lpstr>What’s this all about?</vt:lpstr>
      <vt:lpstr>The guideline in GitHub</vt:lpstr>
      <vt:lpstr>What’s there in for you?</vt:lpstr>
      <vt:lpstr>What does it require from you?</vt:lpstr>
      <vt:lpstr>Encouragment speech</vt:lpstr>
      <vt:lpstr>The guideline (AKA managing requirements in github with lean principles)</vt:lpstr>
      <vt:lpstr>Lean principles</vt:lpstr>
      <vt:lpstr>Lean principles</vt:lpstr>
      <vt:lpstr>issues</vt:lpstr>
      <vt:lpstr>GitHub’s issues</vt:lpstr>
      <vt:lpstr>Issues - Labels</vt:lpstr>
      <vt:lpstr>Categories</vt:lpstr>
      <vt:lpstr>Labels</vt:lpstr>
      <vt:lpstr>Issues vs Tasks vs Requirements</vt:lpstr>
      <vt:lpstr>Main task/requirement &amp; sub task/requirement</vt:lpstr>
      <vt:lpstr>Example – R2.2</vt:lpstr>
      <vt:lpstr>Hierarchy</vt:lpstr>
      <vt:lpstr>Hierarchy</vt:lpstr>
      <vt:lpstr>Hierarchy</vt:lpstr>
      <vt:lpstr>Step by step tutorial how to create an issue</vt:lpstr>
      <vt:lpstr>1. step</vt:lpstr>
      <vt:lpstr>2. Step</vt:lpstr>
      <vt:lpstr>Steps 3-7</vt:lpstr>
      <vt:lpstr>Milestones</vt:lpstr>
      <vt:lpstr>Issues in GitHub </vt:lpstr>
      <vt:lpstr>Updating issues</vt:lpstr>
      <vt:lpstr>An example of an issue’s life cycle</vt:lpstr>
      <vt:lpstr>An example of an issue’s life cycle</vt:lpstr>
      <vt:lpstr>How to efficiently use filters</vt:lpstr>
      <vt:lpstr>Filters</vt:lpstr>
      <vt:lpstr>Filters</vt:lpstr>
      <vt:lpstr>What kind of filters I need?</vt:lpstr>
      <vt:lpstr>Things to note about issues</vt:lpstr>
      <vt:lpstr>Things to note about issues</vt:lpstr>
      <vt:lpstr>Things to note about issues</vt:lpstr>
      <vt:lpstr>Things to note about issues</vt:lpstr>
      <vt:lpstr>Creating a bug report</vt:lpstr>
      <vt:lpstr>Creating a bug report</vt:lpstr>
      <vt:lpstr>Creating an enhancement proposal</vt:lpstr>
      <vt:lpstr>Creating an enhancement proposal</vt:lpstr>
      <vt:lpstr>About wiki</vt:lpstr>
      <vt:lpstr>About wiki</vt:lpstr>
      <vt:lpstr>Where should i start?</vt:lpstr>
      <vt:lpstr>Steps I recommend</vt:lpstr>
      <vt:lpstr>Steps I recommend</vt:lpstr>
      <vt:lpstr>Finally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Risto Salo</dc:creator>
  <cp:lastModifiedBy>Risto Salo</cp:lastModifiedBy>
  <cp:revision>104</cp:revision>
  <dcterms:created xsi:type="dcterms:W3CDTF">2013-10-14T08:03:58Z</dcterms:created>
  <dcterms:modified xsi:type="dcterms:W3CDTF">2013-10-15T13:17:23Z</dcterms:modified>
</cp:coreProperties>
</file>