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2" r:id="rId5"/>
    <p:sldId id="258" r:id="rId6"/>
    <p:sldId id="259" r:id="rId7"/>
    <p:sldId id="260" r:id="rId8"/>
    <p:sldId id="261"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sto Salo" initials="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D4793-E6A2-4D9C-8FA8-86118D9987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i-FI"/>
        </a:p>
      </dgm:t>
    </dgm:pt>
    <dgm:pt modelId="{8ABADED7-8383-45A8-A698-B34BDBCE18DF}">
      <dgm:prSet phldrT="[Teksti]"/>
      <dgm:spPr/>
      <dgm:t>
        <a:bodyPr/>
        <a:lstStyle/>
        <a:p>
          <a:r>
            <a:rPr lang="en-US" noProof="0" dirty="0" smtClean="0"/>
            <a:t>1 Requirement</a:t>
          </a:r>
          <a:endParaRPr lang="en-US" noProof="0" dirty="0"/>
        </a:p>
      </dgm:t>
    </dgm:pt>
    <dgm:pt modelId="{EF9EC443-6FAC-412E-B037-F0009A02186A}" type="parTrans" cxnId="{18EC21E4-E1F7-4F72-B4F1-A02A2E0FBCBD}">
      <dgm:prSet/>
      <dgm:spPr/>
      <dgm:t>
        <a:bodyPr/>
        <a:lstStyle/>
        <a:p>
          <a:endParaRPr lang="fi-FI"/>
        </a:p>
      </dgm:t>
    </dgm:pt>
    <dgm:pt modelId="{25173C66-828E-4FCA-8D7D-67F60EB94DB0}" type="sibTrans" cxnId="{18EC21E4-E1F7-4F72-B4F1-A02A2E0FBCBD}">
      <dgm:prSet/>
      <dgm:spPr/>
      <dgm:t>
        <a:bodyPr/>
        <a:lstStyle/>
        <a:p>
          <a:endParaRPr lang="fi-FI"/>
        </a:p>
      </dgm:t>
    </dgm:pt>
    <dgm:pt modelId="{69FFCC8B-6A88-446F-B20C-1C6581450BA7}">
      <dgm:prSet phldrT="[Teksti]"/>
      <dgm:spPr/>
      <dgm:t>
        <a:bodyPr/>
        <a:lstStyle/>
        <a:p>
          <a:r>
            <a:rPr lang="en-US" noProof="0" dirty="0" smtClean="0"/>
            <a:t>1 Main task</a:t>
          </a:r>
          <a:endParaRPr lang="en-US" noProof="0" dirty="0"/>
        </a:p>
      </dgm:t>
    </dgm:pt>
    <dgm:pt modelId="{2C656249-89F7-43FD-8B1C-20C9750832DD}" type="parTrans" cxnId="{30661CBB-A0C6-4BE2-A716-75084B1675E4}">
      <dgm:prSet/>
      <dgm:spPr/>
      <dgm:t>
        <a:bodyPr/>
        <a:lstStyle/>
        <a:p>
          <a:endParaRPr lang="fi-FI"/>
        </a:p>
      </dgm:t>
    </dgm:pt>
    <dgm:pt modelId="{496657EF-F54A-42B9-8E41-321BC2CD2217}" type="sibTrans" cxnId="{30661CBB-A0C6-4BE2-A716-75084B1675E4}">
      <dgm:prSet/>
      <dgm:spPr/>
      <dgm:t>
        <a:bodyPr/>
        <a:lstStyle/>
        <a:p>
          <a:endParaRPr lang="fi-FI"/>
        </a:p>
      </dgm:t>
    </dgm:pt>
    <dgm:pt modelId="{55BA5546-CAC7-420F-8D7F-C180643ED4D0}">
      <dgm:prSet phldrT="[Teksti]"/>
      <dgm:spPr/>
      <dgm:t>
        <a:bodyPr/>
        <a:lstStyle/>
        <a:p>
          <a:r>
            <a:rPr lang="en-US" noProof="0" dirty="0" smtClean="0"/>
            <a:t>1.1 Sub task</a:t>
          </a:r>
          <a:endParaRPr lang="en-US" noProof="0" dirty="0"/>
        </a:p>
      </dgm:t>
    </dgm:pt>
    <dgm:pt modelId="{B6AB90C1-9099-4810-8BD9-D73776866625}" type="parTrans" cxnId="{95B1721B-3290-48CD-9F61-266BDA36CCBC}">
      <dgm:prSet/>
      <dgm:spPr/>
      <dgm:t>
        <a:bodyPr/>
        <a:lstStyle/>
        <a:p>
          <a:endParaRPr lang="fi-FI"/>
        </a:p>
      </dgm:t>
    </dgm:pt>
    <dgm:pt modelId="{428E28DC-C4F7-49B3-85B5-AA68AA4756F2}" type="sibTrans" cxnId="{95B1721B-3290-48CD-9F61-266BDA36CCBC}">
      <dgm:prSet/>
      <dgm:spPr/>
      <dgm:t>
        <a:bodyPr/>
        <a:lstStyle/>
        <a:p>
          <a:endParaRPr lang="fi-FI"/>
        </a:p>
      </dgm:t>
    </dgm:pt>
    <dgm:pt modelId="{64E6C1E9-6FCA-4B71-80D9-B5B99B3F92A4}">
      <dgm:prSet phldrT="[Teksti]"/>
      <dgm:spPr/>
      <dgm:t>
        <a:bodyPr/>
        <a:lstStyle/>
        <a:p>
          <a:r>
            <a:rPr lang="en-US" noProof="0" dirty="0" smtClean="0"/>
            <a:t>1.2 Sub task</a:t>
          </a:r>
          <a:endParaRPr lang="en-US" noProof="0" dirty="0"/>
        </a:p>
      </dgm:t>
    </dgm:pt>
    <dgm:pt modelId="{F003194D-D19F-420C-8C63-978073D7D601}" type="parTrans" cxnId="{8E8DA86C-2006-42A5-89B3-F340FC40036C}">
      <dgm:prSet/>
      <dgm:spPr/>
      <dgm:t>
        <a:bodyPr/>
        <a:lstStyle/>
        <a:p>
          <a:endParaRPr lang="fi-FI"/>
        </a:p>
      </dgm:t>
    </dgm:pt>
    <dgm:pt modelId="{07C77514-2B02-4BAC-8741-404ACC946918}" type="sibTrans" cxnId="{8E8DA86C-2006-42A5-89B3-F340FC40036C}">
      <dgm:prSet/>
      <dgm:spPr/>
      <dgm:t>
        <a:bodyPr/>
        <a:lstStyle/>
        <a:p>
          <a:endParaRPr lang="fi-FI"/>
        </a:p>
      </dgm:t>
    </dgm:pt>
    <dgm:pt modelId="{B9D0CAF7-9981-4EDB-AA63-3D554CF8AEEC}">
      <dgm:prSet phldrT="[Teksti]"/>
      <dgm:spPr/>
      <dgm:t>
        <a:bodyPr/>
        <a:lstStyle/>
        <a:p>
          <a:r>
            <a:rPr lang="en-US" noProof="0" dirty="0" smtClean="0"/>
            <a:t>2 Main task</a:t>
          </a:r>
          <a:endParaRPr lang="en-US" noProof="0" dirty="0"/>
        </a:p>
      </dgm:t>
    </dgm:pt>
    <dgm:pt modelId="{9928818A-2B37-4FCB-AF9C-BCD35CD61996}" type="parTrans" cxnId="{9537D08B-CB4A-4F6B-B0C7-9B10B67FE164}">
      <dgm:prSet/>
      <dgm:spPr/>
      <dgm:t>
        <a:bodyPr/>
        <a:lstStyle/>
        <a:p>
          <a:endParaRPr lang="fi-FI"/>
        </a:p>
      </dgm:t>
    </dgm:pt>
    <dgm:pt modelId="{E307ABC8-353F-4EF4-AB68-FB16FA3E8844}" type="sibTrans" cxnId="{9537D08B-CB4A-4F6B-B0C7-9B10B67FE164}">
      <dgm:prSet/>
      <dgm:spPr/>
      <dgm:t>
        <a:bodyPr/>
        <a:lstStyle/>
        <a:p>
          <a:endParaRPr lang="fi-FI"/>
        </a:p>
      </dgm:t>
    </dgm:pt>
    <dgm:pt modelId="{43C3DEA2-1BF6-472D-8649-132AC9BA90D9}">
      <dgm:prSet phldrT="[Teksti]"/>
      <dgm:spPr/>
      <dgm:t>
        <a:bodyPr/>
        <a:lstStyle/>
        <a:p>
          <a:r>
            <a:rPr lang="en-US" noProof="0" dirty="0" smtClean="0"/>
            <a:t>1.1 Sub requirement</a:t>
          </a:r>
          <a:endParaRPr lang="en-US" noProof="0" dirty="0"/>
        </a:p>
      </dgm:t>
    </dgm:pt>
    <dgm:pt modelId="{62F3F319-C6D8-4818-A784-1CEE379988EA}" type="parTrans" cxnId="{90F4DBDB-CDCC-4CC4-B171-F9BF7170C781}">
      <dgm:prSet/>
      <dgm:spPr/>
      <dgm:t>
        <a:bodyPr/>
        <a:lstStyle/>
        <a:p>
          <a:endParaRPr lang="fi-FI"/>
        </a:p>
      </dgm:t>
    </dgm:pt>
    <dgm:pt modelId="{0A51BAB7-8D91-44B8-8FC9-B9C6EE77D728}" type="sibTrans" cxnId="{90F4DBDB-CDCC-4CC4-B171-F9BF7170C781}">
      <dgm:prSet/>
      <dgm:spPr/>
      <dgm:t>
        <a:bodyPr/>
        <a:lstStyle/>
        <a:p>
          <a:endParaRPr lang="fi-FI"/>
        </a:p>
      </dgm:t>
    </dgm:pt>
    <dgm:pt modelId="{58C0894C-AC1B-4ED0-8CF6-371B9FABA048}">
      <dgm:prSet phldrT="[Teksti]"/>
      <dgm:spPr/>
      <dgm:t>
        <a:bodyPr/>
        <a:lstStyle/>
        <a:p>
          <a:r>
            <a:rPr lang="en-US" noProof="0" dirty="0" smtClean="0"/>
            <a:t>3 Main task</a:t>
          </a:r>
          <a:endParaRPr lang="en-US" noProof="0" dirty="0"/>
        </a:p>
      </dgm:t>
    </dgm:pt>
    <dgm:pt modelId="{E5533B47-1942-469B-BBA7-03E706313E00}" type="parTrans" cxnId="{444F6465-179C-432C-8F74-41160B38DAC2}">
      <dgm:prSet/>
      <dgm:spPr/>
      <dgm:t>
        <a:bodyPr/>
        <a:lstStyle/>
        <a:p>
          <a:endParaRPr lang="fi-FI"/>
        </a:p>
      </dgm:t>
    </dgm:pt>
    <dgm:pt modelId="{AFF1825F-B371-4DBA-9CDB-DFBF2A039DE0}" type="sibTrans" cxnId="{444F6465-179C-432C-8F74-41160B38DAC2}">
      <dgm:prSet/>
      <dgm:spPr/>
      <dgm:t>
        <a:bodyPr/>
        <a:lstStyle/>
        <a:p>
          <a:endParaRPr lang="fi-FI"/>
        </a:p>
      </dgm:t>
    </dgm:pt>
    <dgm:pt modelId="{1935632D-7CF0-4B7A-908D-7931428A6032}">
      <dgm:prSet phldrT="[Teksti]"/>
      <dgm:spPr/>
      <dgm:t>
        <a:bodyPr/>
        <a:lstStyle/>
        <a:p>
          <a:r>
            <a:rPr lang="en-US" noProof="0" dirty="0" smtClean="0"/>
            <a:t>2 Requirement</a:t>
          </a:r>
          <a:endParaRPr lang="en-US" noProof="0" dirty="0"/>
        </a:p>
      </dgm:t>
    </dgm:pt>
    <dgm:pt modelId="{AD8D0B5B-2AE2-41D2-9A14-13479DCCBBB5}" type="parTrans" cxnId="{CECFCF44-6CBA-45DB-A4BA-483936873846}">
      <dgm:prSet/>
      <dgm:spPr/>
      <dgm:t>
        <a:bodyPr/>
        <a:lstStyle/>
        <a:p>
          <a:endParaRPr lang="fi-FI"/>
        </a:p>
      </dgm:t>
    </dgm:pt>
    <dgm:pt modelId="{6A3966D6-8351-4259-98FE-227E1FA47164}" type="sibTrans" cxnId="{CECFCF44-6CBA-45DB-A4BA-483936873846}">
      <dgm:prSet/>
      <dgm:spPr/>
      <dgm:t>
        <a:bodyPr/>
        <a:lstStyle/>
        <a:p>
          <a:endParaRPr lang="fi-FI"/>
        </a:p>
      </dgm:t>
    </dgm:pt>
    <dgm:pt modelId="{6E4228E1-A264-492C-9776-76903FECEAED}">
      <dgm:prSet phldrT="[Teksti]"/>
      <dgm:spPr/>
      <dgm:t>
        <a:bodyPr/>
        <a:lstStyle/>
        <a:p>
          <a:r>
            <a:rPr lang="en-US" noProof="0" dirty="0" smtClean="0"/>
            <a:t>4 Main task</a:t>
          </a:r>
          <a:endParaRPr lang="en-US" noProof="0" dirty="0"/>
        </a:p>
      </dgm:t>
    </dgm:pt>
    <dgm:pt modelId="{62513811-A95E-48BE-B156-5AD0E6E2C645}" type="parTrans" cxnId="{02225544-459A-46FA-9114-11221A128923}">
      <dgm:prSet/>
      <dgm:spPr/>
      <dgm:t>
        <a:bodyPr/>
        <a:lstStyle/>
        <a:p>
          <a:endParaRPr lang="fi-FI"/>
        </a:p>
      </dgm:t>
    </dgm:pt>
    <dgm:pt modelId="{AB9B4481-710F-4F82-B556-ED2A10EA10EA}" type="sibTrans" cxnId="{02225544-459A-46FA-9114-11221A128923}">
      <dgm:prSet/>
      <dgm:spPr/>
      <dgm:t>
        <a:bodyPr/>
        <a:lstStyle/>
        <a:p>
          <a:endParaRPr lang="fi-FI"/>
        </a:p>
      </dgm:t>
    </dgm:pt>
    <dgm:pt modelId="{DCA8F3E1-CA5C-47AF-87CC-3D050C1ED6F9}" type="pres">
      <dgm:prSet presAssocID="{D7FD4793-E6A2-4D9C-8FA8-86118D99876D}" presName="hierChild1" presStyleCnt="0">
        <dgm:presLayoutVars>
          <dgm:chPref val="1"/>
          <dgm:dir/>
          <dgm:animOne val="branch"/>
          <dgm:animLvl val="lvl"/>
          <dgm:resizeHandles/>
        </dgm:presLayoutVars>
      </dgm:prSet>
      <dgm:spPr/>
      <dgm:t>
        <a:bodyPr/>
        <a:lstStyle/>
        <a:p>
          <a:endParaRPr lang="fi-FI"/>
        </a:p>
      </dgm:t>
    </dgm:pt>
    <dgm:pt modelId="{EA8B92A7-52A4-4A08-BEEE-3CCEF5A4D157}" type="pres">
      <dgm:prSet presAssocID="{8ABADED7-8383-45A8-A698-B34BDBCE18DF}" presName="hierRoot1" presStyleCnt="0"/>
      <dgm:spPr/>
    </dgm:pt>
    <dgm:pt modelId="{8B7A1EB5-CD56-4438-80A1-CC2832CED657}" type="pres">
      <dgm:prSet presAssocID="{8ABADED7-8383-45A8-A698-B34BDBCE18DF}" presName="composite" presStyleCnt="0"/>
      <dgm:spPr/>
    </dgm:pt>
    <dgm:pt modelId="{0E997C18-F5F9-46BE-93D4-525AB36EAE8A}" type="pres">
      <dgm:prSet presAssocID="{8ABADED7-8383-45A8-A698-B34BDBCE18DF}" presName="background" presStyleLbl="node0" presStyleIdx="0" presStyleCnt="2"/>
      <dgm:spPr/>
    </dgm:pt>
    <dgm:pt modelId="{8915CCB8-61BC-492E-A75D-9B831D451D5C}" type="pres">
      <dgm:prSet presAssocID="{8ABADED7-8383-45A8-A698-B34BDBCE18DF}" presName="text" presStyleLbl="fgAcc0" presStyleIdx="0" presStyleCnt="2" custLinFactX="-11351" custLinFactNeighborX="-100000" custLinFactNeighborY="4344">
        <dgm:presLayoutVars>
          <dgm:chPref val="3"/>
        </dgm:presLayoutVars>
      </dgm:prSet>
      <dgm:spPr/>
      <dgm:t>
        <a:bodyPr/>
        <a:lstStyle/>
        <a:p>
          <a:endParaRPr lang="fi-FI"/>
        </a:p>
      </dgm:t>
    </dgm:pt>
    <dgm:pt modelId="{AB842A35-1339-4354-B93D-A90AF11B7D53}" type="pres">
      <dgm:prSet presAssocID="{8ABADED7-8383-45A8-A698-B34BDBCE18DF}" presName="hierChild2" presStyleCnt="0"/>
      <dgm:spPr/>
    </dgm:pt>
    <dgm:pt modelId="{CEF1B9D0-8DE9-4F09-8598-92D4898634C1}" type="pres">
      <dgm:prSet presAssocID="{62F3F319-C6D8-4818-A784-1CEE379988EA}" presName="Name10" presStyleLbl="parChTrans1D2" presStyleIdx="0" presStyleCnt="3"/>
      <dgm:spPr/>
      <dgm:t>
        <a:bodyPr/>
        <a:lstStyle/>
        <a:p>
          <a:endParaRPr lang="fi-FI"/>
        </a:p>
      </dgm:t>
    </dgm:pt>
    <dgm:pt modelId="{93393C5C-002D-4943-91D7-5CB2B796350B}" type="pres">
      <dgm:prSet presAssocID="{43C3DEA2-1BF6-472D-8649-132AC9BA90D9}" presName="hierRoot2" presStyleCnt="0"/>
      <dgm:spPr/>
    </dgm:pt>
    <dgm:pt modelId="{8BB119B8-FAEE-47B9-8870-FA64D7A5DB4C}" type="pres">
      <dgm:prSet presAssocID="{43C3DEA2-1BF6-472D-8649-132AC9BA90D9}" presName="composite2" presStyleCnt="0"/>
      <dgm:spPr/>
    </dgm:pt>
    <dgm:pt modelId="{AC3CFBAF-20C4-4D35-89C7-9C4D04D584C1}" type="pres">
      <dgm:prSet presAssocID="{43C3DEA2-1BF6-472D-8649-132AC9BA90D9}" presName="background2" presStyleLbl="node2" presStyleIdx="0" presStyleCnt="3"/>
      <dgm:spPr/>
    </dgm:pt>
    <dgm:pt modelId="{2FB2FB0D-A494-4B41-8C72-9081809662D2}" type="pres">
      <dgm:prSet presAssocID="{43C3DEA2-1BF6-472D-8649-132AC9BA90D9}" presName="text2" presStyleLbl="fgAcc2" presStyleIdx="0" presStyleCnt="3" custLinFactX="-11351" custLinFactNeighborX="-100000" custLinFactNeighborY="-335">
        <dgm:presLayoutVars>
          <dgm:chPref val="3"/>
        </dgm:presLayoutVars>
      </dgm:prSet>
      <dgm:spPr/>
      <dgm:t>
        <a:bodyPr/>
        <a:lstStyle/>
        <a:p>
          <a:endParaRPr lang="fi-FI"/>
        </a:p>
      </dgm:t>
    </dgm:pt>
    <dgm:pt modelId="{408E2E90-7756-4313-BFF9-A7358DAE54FE}" type="pres">
      <dgm:prSet presAssocID="{43C3DEA2-1BF6-472D-8649-132AC9BA90D9}" presName="hierChild3" presStyleCnt="0"/>
      <dgm:spPr/>
    </dgm:pt>
    <dgm:pt modelId="{B9E3082E-AAB8-4055-9404-68F2B1B991C5}" type="pres">
      <dgm:prSet presAssocID="{2C656249-89F7-43FD-8B1C-20C9750832DD}" presName="Name17" presStyleLbl="parChTrans1D3" presStyleIdx="0" presStyleCnt="2"/>
      <dgm:spPr/>
      <dgm:t>
        <a:bodyPr/>
        <a:lstStyle/>
        <a:p>
          <a:endParaRPr lang="fi-FI"/>
        </a:p>
      </dgm:t>
    </dgm:pt>
    <dgm:pt modelId="{9DC47EA1-2215-4D6C-BA53-035D9C12F253}" type="pres">
      <dgm:prSet presAssocID="{69FFCC8B-6A88-446F-B20C-1C6581450BA7}" presName="hierRoot3" presStyleCnt="0"/>
      <dgm:spPr/>
    </dgm:pt>
    <dgm:pt modelId="{31BED6F7-C71B-434D-90AB-9324B2D67DFB}" type="pres">
      <dgm:prSet presAssocID="{69FFCC8B-6A88-446F-B20C-1C6581450BA7}" presName="composite3" presStyleCnt="0"/>
      <dgm:spPr/>
    </dgm:pt>
    <dgm:pt modelId="{CB2EC190-0C99-48BB-9AB4-C50DEF730433}" type="pres">
      <dgm:prSet presAssocID="{69FFCC8B-6A88-446F-B20C-1C6581450BA7}" presName="background3" presStyleLbl="node3" presStyleIdx="0" presStyleCnt="2"/>
      <dgm:spPr/>
    </dgm:pt>
    <dgm:pt modelId="{C1898D5C-7A9F-4E70-9A8A-1B713BD476D7}" type="pres">
      <dgm:prSet presAssocID="{69FFCC8B-6A88-446F-B20C-1C6581450BA7}" presName="text3" presStyleLbl="fgAcc3" presStyleIdx="0" presStyleCnt="2" custLinFactNeighborX="-79768" custLinFactNeighborY="3808">
        <dgm:presLayoutVars>
          <dgm:chPref val="3"/>
        </dgm:presLayoutVars>
      </dgm:prSet>
      <dgm:spPr/>
      <dgm:t>
        <a:bodyPr/>
        <a:lstStyle/>
        <a:p>
          <a:endParaRPr lang="fi-FI"/>
        </a:p>
      </dgm:t>
    </dgm:pt>
    <dgm:pt modelId="{233518AF-0A3E-4AEF-A464-063073E441EC}" type="pres">
      <dgm:prSet presAssocID="{69FFCC8B-6A88-446F-B20C-1C6581450BA7}" presName="hierChild4" presStyleCnt="0"/>
      <dgm:spPr/>
    </dgm:pt>
    <dgm:pt modelId="{90528169-D90E-4C8C-9315-2FB2EB320491}" type="pres">
      <dgm:prSet presAssocID="{B6AB90C1-9099-4810-8BD9-D73776866625}" presName="Name23" presStyleLbl="parChTrans1D4" presStyleIdx="0" presStyleCnt="2"/>
      <dgm:spPr/>
      <dgm:t>
        <a:bodyPr/>
        <a:lstStyle/>
        <a:p>
          <a:endParaRPr lang="fi-FI"/>
        </a:p>
      </dgm:t>
    </dgm:pt>
    <dgm:pt modelId="{F903E44C-FDE4-4CF6-A8AC-A9B634381571}" type="pres">
      <dgm:prSet presAssocID="{55BA5546-CAC7-420F-8D7F-C180643ED4D0}" presName="hierRoot4" presStyleCnt="0"/>
      <dgm:spPr/>
    </dgm:pt>
    <dgm:pt modelId="{C7ECF1D7-5D76-4DC9-8B31-89BE1BB458FC}" type="pres">
      <dgm:prSet presAssocID="{55BA5546-CAC7-420F-8D7F-C180643ED4D0}" presName="composite4" presStyleCnt="0"/>
      <dgm:spPr/>
    </dgm:pt>
    <dgm:pt modelId="{48E09FED-1B51-4395-B1E6-67E1E69FAB89}" type="pres">
      <dgm:prSet presAssocID="{55BA5546-CAC7-420F-8D7F-C180643ED4D0}" presName="background4" presStyleLbl="node4" presStyleIdx="0" presStyleCnt="2"/>
      <dgm:spPr/>
    </dgm:pt>
    <dgm:pt modelId="{917935E0-8942-4FC7-B037-12E4F02A8499}" type="pres">
      <dgm:prSet presAssocID="{55BA5546-CAC7-420F-8D7F-C180643ED4D0}" presName="text4" presStyleLbl="fgAcc4" presStyleIdx="0" presStyleCnt="2" custLinFactNeighborX="-76190" custLinFactNeighborY="-870">
        <dgm:presLayoutVars>
          <dgm:chPref val="3"/>
        </dgm:presLayoutVars>
      </dgm:prSet>
      <dgm:spPr/>
      <dgm:t>
        <a:bodyPr/>
        <a:lstStyle/>
        <a:p>
          <a:endParaRPr lang="fi-FI"/>
        </a:p>
      </dgm:t>
    </dgm:pt>
    <dgm:pt modelId="{B2F68560-5034-46EC-AD86-AB99B97C2A4E}" type="pres">
      <dgm:prSet presAssocID="{55BA5546-CAC7-420F-8D7F-C180643ED4D0}" presName="hierChild5" presStyleCnt="0"/>
      <dgm:spPr/>
    </dgm:pt>
    <dgm:pt modelId="{A442CC77-AB3D-4827-B7B4-3FBD279B7EB4}" type="pres">
      <dgm:prSet presAssocID="{F003194D-D19F-420C-8C63-978073D7D601}" presName="Name23" presStyleLbl="parChTrans1D4" presStyleIdx="1" presStyleCnt="2"/>
      <dgm:spPr/>
      <dgm:t>
        <a:bodyPr/>
        <a:lstStyle/>
        <a:p>
          <a:endParaRPr lang="fi-FI"/>
        </a:p>
      </dgm:t>
    </dgm:pt>
    <dgm:pt modelId="{BD5B7901-8670-4BC6-B08F-C8C1D12822FB}" type="pres">
      <dgm:prSet presAssocID="{64E6C1E9-6FCA-4B71-80D9-B5B99B3F92A4}" presName="hierRoot4" presStyleCnt="0"/>
      <dgm:spPr/>
    </dgm:pt>
    <dgm:pt modelId="{35CD4252-A370-4940-B037-B1F89BA65365}" type="pres">
      <dgm:prSet presAssocID="{64E6C1E9-6FCA-4B71-80D9-B5B99B3F92A4}" presName="composite4" presStyleCnt="0"/>
      <dgm:spPr/>
    </dgm:pt>
    <dgm:pt modelId="{8F2C1A15-4BE1-4137-AA85-0E2AC80945CD}" type="pres">
      <dgm:prSet presAssocID="{64E6C1E9-6FCA-4B71-80D9-B5B99B3F92A4}" presName="background4" presStyleLbl="node4" presStyleIdx="1" presStyleCnt="2"/>
      <dgm:spPr/>
    </dgm:pt>
    <dgm:pt modelId="{6917F44B-3172-4FE7-8F54-609920AAA13E}" type="pres">
      <dgm:prSet presAssocID="{64E6C1E9-6FCA-4B71-80D9-B5B99B3F92A4}" presName="text4" presStyleLbl="fgAcc4" presStyleIdx="1" presStyleCnt="2" custLinFactNeighborX="-75195" custLinFactNeighborY="-870">
        <dgm:presLayoutVars>
          <dgm:chPref val="3"/>
        </dgm:presLayoutVars>
      </dgm:prSet>
      <dgm:spPr/>
      <dgm:t>
        <a:bodyPr/>
        <a:lstStyle/>
        <a:p>
          <a:endParaRPr lang="fi-FI"/>
        </a:p>
      </dgm:t>
    </dgm:pt>
    <dgm:pt modelId="{28ACAC86-36A9-4BD7-8616-691B6B7227F5}" type="pres">
      <dgm:prSet presAssocID="{64E6C1E9-6FCA-4B71-80D9-B5B99B3F92A4}" presName="hierChild5" presStyleCnt="0"/>
      <dgm:spPr/>
    </dgm:pt>
    <dgm:pt modelId="{9B748F30-ACFA-4D2F-9769-1D15DC9B42E6}" type="pres">
      <dgm:prSet presAssocID="{9928818A-2B37-4FCB-AF9C-BCD35CD61996}" presName="Name17" presStyleLbl="parChTrans1D3" presStyleIdx="1" presStyleCnt="2"/>
      <dgm:spPr/>
      <dgm:t>
        <a:bodyPr/>
        <a:lstStyle/>
        <a:p>
          <a:endParaRPr lang="fi-FI"/>
        </a:p>
      </dgm:t>
    </dgm:pt>
    <dgm:pt modelId="{5EA2D63A-BD54-4151-9555-A1316347FDD7}" type="pres">
      <dgm:prSet presAssocID="{B9D0CAF7-9981-4EDB-AA63-3D554CF8AEEC}" presName="hierRoot3" presStyleCnt="0"/>
      <dgm:spPr/>
    </dgm:pt>
    <dgm:pt modelId="{18D43269-10C1-41E2-ABC6-2BDB4A38A2DB}" type="pres">
      <dgm:prSet presAssocID="{B9D0CAF7-9981-4EDB-AA63-3D554CF8AEEC}" presName="composite3" presStyleCnt="0"/>
      <dgm:spPr/>
    </dgm:pt>
    <dgm:pt modelId="{1263DC3A-395E-4646-943D-E39C8ECCAF58}" type="pres">
      <dgm:prSet presAssocID="{B9D0CAF7-9981-4EDB-AA63-3D554CF8AEEC}" presName="background3" presStyleLbl="node3" presStyleIdx="1" presStyleCnt="2"/>
      <dgm:spPr/>
    </dgm:pt>
    <dgm:pt modelId="{ADD4005A-1762-4253-8F40-38ACE091CB86}" type="pres">
      <dgm:prSet presAssocID="{B9D0CAF7-9981-4EDB-AA63-3D554CF8AEEC}" presName="text3" presStyleLbl="fgAcc3" presStyleIdx="1" presStyleCnt="2" custLinFactNeighborX="-84374" custLinFactNeighborY="3808">
        <dgm:presLayoutVars>
          <dgm:chPref val="3"/>
        </dgm:presLayoutVars>
      </dgm:prSet>
      <dgm:spPr/>
      <dgm:t>
        <a:bodyPr/>
        <a:lstStyle/>
        <a:p>
          <a:endParaRPr lang="fi-FI"/>
        </a:p>
      </dgm:t>
    </dgm:pt>
    <dgm:pt modelId="{85731EF1-6E95-4A56-93E0-EF2080ABE4ED}" type="pres">
      <dgm:prSet presAssocID="{B9D0CAF7-9981-4EDB-AA63-3D554CF8AEEC}" presName="hierChild4" presStyleCnt="0"/>
      <dgm:spPr/>
    </dgm:pt>
    <dgm:pt modelId="{D809741D-A926-49D7-803B-4327C17F4440}" type="pres">
      <dgm:prSet presAssocID="{1935632D-7CF0-4B7A-908D-7931428A6032}" presName="hierRoot1" presStyleCnt="0"/>
      <dgm:spPr/>
    </dgm:pt>
    <dgm:pt modelId="{B6E5F80F-C15D-4862-886E-18AF734749E9}" type="pres">
      <dgm:prSet presAssocID="{1935632D-7CF0-4B7A-908D-7931428A6032}" presName="composite" presStyleCnt="0"/>
      <dgm:spPr/>
    </dgm:pt>
    <dgm:pt modelId="{6726F995-D8E5-4A01-8E9F-FEBD313E150D}" type="pres">
      <dgm:prSet presAssocID="{1935632D-7CF0-4B7A-908D-7931428A6032}" presName="background" presStyleLbl="node0" presStyleIdx="1" presStyleCnt="2"/>
      <dgm:spPr/>
    </dgm:pt>
    <dgm:pt modelId="{DE4CF686-882B-4052-B75A-84DCD8EF6340}" type="pres">
      <dgm:prSet presAssocID="{1935632D-7CF0-4B7A-908D-7931428A6032}" presName="text" presStyleLbl="fgAcc0" presStyleIdx="1" presStyleCnt="2" custLinFactNeighborX="73444" custLinFactNeighborY="4344">
        <dgm:presLayoutVars>
          <dgm:chPref val="3"/>
        </dgm:presLayoutVars>
      </dgm:prSet>
      <dgm:spPr/>
      <dgm:t>
        <a:bodyPr/>
        <a:lstStyle/>
        <a:p>
          <a:endParaRPr lang="fi-FI"/>
        </a:p>
      </dgm:t>
    </dgm:pt>
    <dgm:pt modelId="{94A1BE1D-785A-4DA2-A4C5-61F6DADF3995}" type="pres">
      <dgm:prSet presAssocID="{1935632D-7CF0-4B7A-908D-7931428A6032}" presName="hierChild2" presStyleCnt="0"/>
      <dgm:spPr/>
    </dgm:pt>
    <dgm:pt modelId="{586BF831-C84B-4975-8487-EB8260E2F7B7}" type="pres">
      <dgm:prSet presAssocID="{E5533B47-1942-469B-BBA7-03E706313E00}" presName="Name10" presStyleLbl="parChTrans1D2" presStyleIdx="1" presStyleCnt="3"/>
      <dgm:spPr/>
      <dgm:t>
        <a:bodyPr/>
        <a:lstStyle/>
        <a:p>
          <a:endParaRPr lang="fi-FI"/>
        </a:p>
      </dgm:t>
    </dgm:pt>
    <dgm:pt modelId="{7C2098A9-6E0E-497E-A097-50A9E960D4A5}" type="pres">
      <dgm:prSet presAssocID="{58C0894C-AC1B-4ED0-8CF6-371B9FABA048}" presName="hierRoot2" presStyleCnt="0"/>
      <dgm:spPr/>
    </dgm:pt>
    <dgm:pt modelId="{5B722D62-025B-4EDA-9BB3-2264ABF70CBD}" type="pres">
      <dgm:prSet presAssocID="{58C0894C-AC1B-4ED0-8CF6-371B9FABA048}" presName="composite2" presStyleCnt="0"/>
      <dgm:spPr/>
    </dgm:pt>
    <dgm:pt modelId="{8DB90BE2-9F8D-4A98-8D55-7E4D6E478029}" type="pres">
      <dgm:prSet presAssocID="{58C0894C-AC1B-4ED0-8CF6-371B9FABA048}" presName="background2" presStyleLbl="node2" presStyleIdx="1" presStyleCnt="3"/>
      <dgm:spPr/>
    </dgm:pt>
    <dgm:pt modelId="{0B230DB5-48CB-474E-B034-3CAC4B457FAF}" type="pres">
      <dgm:prSet presAssocID="{58C0894C-AC1B-4ED0-8CF6-371B9FABA048}" presName="text2" presStyleLbl="fgAcc2" presStyleIdx="1" presStyleCnt="3" custLinFactY="49608" custLinFactNeighborX="73444" custLinFactNeighborY="100000">
        <dgm:presLayoutVars>
          <dgm:chPref val="3"/>
        </dgm:presLayoutVars>
      </dgm:prSet>
      <dgm:spPr/>
      <dgm:t>
        <a:bodyPr/>
        <a:lstStyle/>
        <a:p>
          <a:endParaRPr lang="fi-FI"/>
        </a:p>
      </dgm:t>
    </dgm:pt>
    <dgm:pt modelId="{764572D4-F2BB-4497-8287-BDC60593FB3B}" type="pres">
      <dgm:prSet presAssocID="{58C0894C-AC1B-4ED0-8CF6-371B9FABA048}" presName="hierChild3" presStyleCnt="0"/>
      <dgm:spPr/>
    </dgm:pt>
    <dgm:pt modelId="{F61ED768-0343-43B5-9AE7-0330CCD35110}" type="pres">
      <dgm:prSet presAssocID="{62513811-A95E-48BE-B156-5AD0E6E2C645}" presName="Name10" presStyleLbl="parChTrans1D2" presStyleIdx="2" presStyleCnt="3"/>
      <dgm:spPr/>
      <dgm:t>
        <a:bodyPr/>
        <a:lstStyle/>
        <a:p>
          <a:endParaRPr lang="fi-FI"/>
        </a:p>
      </dgm:t>
    </dgm:pt>
    <dgm:pt modelId="{89A9B89C-3E63-4D63-A01E-8BD1BADF41FF}" type="pres">
      <dgm:prSet presAssocID="{6E4228E1-A264-492C-9776-76903FECEAED}" presName="hierRoot2" presStyleCnt="0"/>
      <dgm:spPr/>
    </dgm:pt>
    <dgm:pt modelId="{099F713F-A550-4415-A75F-13B22343EB68}" type="pres">
      <dgm:prSet presAssocID="{6E4228E1-A264-492C-9776-76903FECEAED}" presName="composite2" presStyleCnt="0"/>
      <dgm:spPr/>
    </dgm:pt>
    <dgm:pt modelId="{AA495F1F-26D2-4180-8B3A-458C6D465CEC}" type="pres">
      <dgm:prSet presAssocID="{6E4228E1-A264-492C-9776-76903FECEAED}" presName="background2" presStyleLbl="node2" presStyleIdx="2" presStyleCnt="3"/>
      <dgm:spPr/>
    </dgm:pt>
    <dgm:pt modelId="{3E788F64-4C56-4430-860A-F523EE4E0EB8}" type="pres">
      <dgm:prSet presAssocID="{6E4228E1-A264-492C-9776-76903FECEAED}" presName="text2" presStyleLbl="fgAcc2" presStyleIdx="2" presStyleCnt="3" custLinFactY="49608" custLinFactNeighborX="68341" custLinFactNeighborY="100000">
        <dgm:presLayoutVars>
          <dgm:chPref val="3"/>
        </dgm:presLayoutVars>
      </dgm:prSet>
      <dgm:spPr/>
      <dgm:t>
        <a:bodyPr/>
        <a:lstStyle/>
        <a:p>
          <a:endParaRPr lang="fi-FI"/>
        </a:p>
      </dgm:t>
    </dgm:pt>
    <dgm:pt modelId="{DE79E067-003A-461E-B965-DA37B85FAE87}" type="pres">
      <dgm:prSet presAssocID="{6E4228E1-A264-492C-9776-76903FECEAED}" presName="hierChild3" presStyleCnt="0"/>
      <dgm:spPr/>
    </dgm:pt>
  </dgm:ptLst>
  <dgm:cxnLst>
    <dgm:cxn modelId="{30661CBB-A0C6-4BE2-A716-75084B1675E4}" srcId="{43C3DEA2-1BF6-472D-8649-132AC9BA90D9}" destId="{69FFCC8B-6A88-446F-B20C-1C6581450BA7}" srcOrd="0" destOrd="0" parTransId="{2C656249-89F7-43FD-8B1C-20C9750832DD}" sibTransId="{496657EF-F54A-42B9-8E41-321BC2CD2217}"/>
    <dgm:cxn modelId="{835BC838-F67F-47BB-8E66-806E5FDB990F}" type="presOf" srcId="{64E6C1E9-6FCA-4B71-80D9-B5B99B3F92A4}" destId="{6917F44B-3172-4FE7-8F54-609920AAA13E}" srcOrd="0" destOrd="0" presId="urn:microsoft.com/office/officeart/2005/8/layout/hierarchy1"/>
    <dgm:cxn modelId="{FFFE30D8-9B99-4D91-9868-433D4D57B6BD}" type="presOf" srcId="{B9D0CAF7-9981-4EDB-AA63-3D554CF8AEEC}" destId="{ADD4005A-1762-4253-8F40-38ACE091CB86}" srcOrd="0" destOrd="0" presId="urn:microsoft.com/office/officeart/2005/8/layout/hierarchy1"/>
    <dgm:cxn modelId="{CECFCF44-6CBA-45DB-A4BA-483936873846}" srcId="{D7FD4793-E6A2-4D9C-8FA8-86118D99876D}" destId="{1935632D-7CF0-4B7A-908D-7931428A6032}" srcOrd="1" destOrd="0" parTransId="{AD8D0B5B-2AE2-41D2-9A14-13479DCCBBB5}" sibTransId="{6A3966D6-8351-4259-98FE-227E1FA47164}"/>
    <dgm:cxn modelId="{7A04191F-76CA-4139-AB57-C8FE24EA2612}" type="presOf" srcId="{43C3DEA2-1BF6-472D-8649-132AC9BA90D9}" destId="{2FB2FB0D-A494-4B41-8C72-9081809662D2}" srcOrd="0" destOrd="0" presId="urn:microsoft.com/office/officeart/2005/8/layout/hierarchy1"/>
    <dgm:cxn modelId="{084BE03C-D095-4696-83B3-562CB6387BE2}" type="presOf" srcId="{55BA5546-CAC7-420F-8D7F-C180643ED4D0}" destId="{917935E0-8942-4FC7-B037-12E4F02A8499}" srcOrd="0" destOrd="0" presId="urn:microsoft.com/office/officeart/2005/8/layout/hierarchy1"/>
    <dgm:cxn modelId="{95B1721B-3290-48CD-9F61-266BDA36CCBC}" srcId="{69FFCC8B-6A88-446F-B20C-1C6581450BA7}" destId="{55BA5546-CAC7-420F-8D7F-C180643ED4D0}" srcOrd="0" destOrd="0" parTransId="{B6AB90C1-9099-4810-8BD9-D73776866625}" sibTransId="{428E28DC-C4F7-49B3-85B5-AA68AA4756F2}"/>
    <dgm:cxn modelId="{823B4AE2-E7B1-4160-B526-DC4F7B6ED640}" type="presOf" srcId="{F003194D-D19F-420C-8C63-978073D7D601}" destId="{A442CC77-AB3D-4827-B7B4-3FBD279B7EB4}" srcOrd="0" destOrd="0" presId="urn:microsoft.com/office/officeart/2005/8/layout/hierarchy1"/>
    <dgm:cxn modelId="{68C25991-57B9-4BC2-88B4-F1C565E174FA}" type="presOf" srcId="{9928818A-2B37-4FCB-AF9C-BCD35CD61996}" destId="{9B748F30-ACFA-4D2F-9769-1D15DC9B42E6}" srcOrd="0" destOrd="0" presId="urn:microsoft.com/office/officeart/2005/8/layout/hierarchy1"/>
    <dgm:cxn modelId="{02225544-459A-46FA-9114-11221A128923}" srcId="{1935632D-7CF0-4B7A-908D-7931428A6032}" destId="{6E4228E1-A264-492C-9776-76903FECEAED}" srcOrd="1" destOrd="0" parTransId="{62513811-A95E-48BE-B156-5AD0E6E2C645}" sibTransId="{AB9B4481-710F-4F82-B556-ED2A10EA10EA}"/>
    <dgm:cxn modelId="{C9DA0EF6-A65E-4EC8-98C4-E6BC98B41A33}" type="presOf" srcId="{58C0894C-AC1B-4ED0-8CF6-371B9FABA048}" destId="{0B230DB5-48CB-474E-B034-3CAC4B457FAF}" srcOrd="0" destOrd="0" presId="urn:microsoft.com/office/officeart/2005/8/layout/hierarchy1"/>
    <dgm:cxn modelId="{AA4C383D-5920-4C04-A607-7569995E11B2}" type="presOf" srcId="{2C656249-89F7-43FD-8B1C-20C9750832DD}" destId="{B9E3082E-AAB8-4055-9404-68F2B1B991C5}" srcOrd="0" destOrd="0" presId="urn:microsoft.com/office/officeart/2005/8/layout/hierarchy1"/>
    <dgm:cxn modelId="{349E93A5-CDDD-4B60-804C-0CAEADDEE976}" type="presOf" srcId="{8ABADED7-8383-45A8-A698-B34BDBCE18DF}" destId="{8915CCB8-61BC-492E-A75D-9B831D451D5C}" srcOrd="0" destOrd="0" presId="urn:microsoft.com/office/officeart/2005/8/layout/hierarchy1"/>
    <dgm:cxn modelId="{7031A4E8-ACD1-4CEA-A5FC-60F9E4C3A99C}" type="presOf" srcId="{1935632D-7CF0-4B7A-908D-7931428A6032}" destId="{DE4CF686-882B-4052-B75A-84DCD8EF6340}" srcOrd="0" destOrd="0" presId="urn:microsoft.com/office/officeart/2005/8/layout/hierarchy1"/>
    <dgm:cxn modelId="{0231890C-7BA9-4E76-B271-C7A26E38BF4D}" type="presOf" srcId="{B6AB90C1-9099-4810-8BD9-D73776866625}" destId="{90528169-D90E-4C8C-9315-2FB2EB320491}" srcOrd="0" destOrd="0" presId="urn:microsoft.com/office/officeart/2005/8/layout/hierarchy1"/>
    <dgm:cxn modelId="{707B3275-A256-43CA-AD0D-5667516E8D9D}" type="presOf" srcId="{62513811-A95E-48BE-B156-5AD0E6E2C645}" destId="{F61ED768-0343-43B5-9AE7-0330CCD35110}" srcOrd="0" destOrd="0" presId="urn:microsoft.com/office/officeart/2005/8/layout/hierarchy1"/>
    <dgm:cxn modelId="{444F6465-179C-432C-8F74-41160B38DAC2}" srcId="{1935632D-7CF0-4B7A-908D-7931428A6032}" destId="{58C0894C-AC1B-4ED0-8CF6-371B9FABA048}" srcOrd="0" destOrd="0" parTransId="{E5533B47-1942-469B-BBA7-03E706313E00}" sibTransId="{AFF1825F-B371-4DBA-9CDB-DFBF2A039DE0}"/>
    <dgm:cxn modelId="{2171A5FE-2090-48CC-AAAC-AC99072E009D}" type="presOf" srcId="{E5533B47-1942-469B-BBA7-03E706313E00}" destId="{586BF831-C84B-4975-8487-EB8260E2F7B7}" srcOrd="0" destOrd="0" presId="urn:microsoft.com/office/officeart/2005/8/layout/hierarchy1"/>
    <dgm:cxn modelId="{379B6F79-473D-46A9-95B3-AA358BC5D366}" type="presOf" srcId="{69FFCC8B-6A88-446F-B20C-1C6581450BA7}" destId="{C1898D5C-7A9F-4E70-9A8A-1B713BD476D7}" srcOrd="0" destOrd="0" presId="urn:microsoft.com/office/officeart/2005/8/layout/hierarchy1"/>
    <dgm:cxn modelId="{3AB92D18-EFD5-4CDC-8E35-E4EE135166E1}" type="presOf" srcId="{D7FD4793-E6A2-4D9C-8FA8-86118D99876D}" destId="{DCA8F3E1-CA5C-47AF-87CC-3D050C1ED6F9}" srcOrd="0" destOrd="0" presId="urn:microsoft.com/office/officeart/2005/8/layout/hierarchy1"/>
    <dgm:cxn modelId="{18EC21E4-E1F7-4F72-B4F1-A02A2E0FBCBD}" srcId="{D7FD4793-E6A2-4D9C-8FA8-86118D99876D}" destId="{8ABADED7-8383-45A8-A698-B34BDBCE18DF}" srcOrd="0" destOrd="0" parTransId="{EF9EC443-6FAC-412E-B037-F0009A02186A}" sibTransId="{25173C66-828E-4FCA-8D7D-67F60EB94DB0}"/>
    <dgm:cxn modelId="{427BDD79-5DF4-4527-825F-619068D07405}" type="presOf" srcId="{62F3F319-C6D8-4818-A784-1CEE379988EA}" destId="{CEF1B9D0-8DE9-4F09-8598-92D4898634C1}" srcOrd="0" destOrd="0" presId="urn:microsoft.com/office/officeart/2005/8/layout/hierarchy1"/>
    <dgm:cxn modelId="{90F4DBDB-CDCC-4CC4-B171-F9BF7170C781}" srcId="{8ABADED7-8383-45A8-A698-B34BDBCE18DF}" destId="{43C3DEA2-1BF6-472D-8649-132AC9BA90D9}" srcOrd="0" destOrd="0" parTransId="{62F3F319-C6D8-4818-A784-1CEE379988EA}" sibTransId="{0A51BAB7-8D91-44B8-8FC9-B9C6EE77D728}"/>
    <dgm:cxn modelId="{8E8DA86C-2006-42A5-89B3-F340FC40036C}" srcId="{69FFCC8B-6A88-446F-B20C-1C6581450BA7}" destId="{64E6C1E9-6FCA-4B71-80D9-B5B99B3F92A4}" srcOrd="1" destOrd="0" parTransId="{F003194D-D19F-420C-8C63-978073D7D601}" sibTransId="{07C77514-2B02-4BAC-8741-404ACC946918}"/>
    <dgm:cxn modelId="{C1AE91DC-3DE1-4F15-A18C-06C8BDF8A4FD}" type="presOf" srcId="{6E4228E1-A264-492C-9776-76903FECEAED}" destId="{3E788F64-4C56-4430-860A-F523EE4E0EB8}" srcOrd="0" destOrd="0" presId="urn:microsoft.com/office/officeart/2005/8/layout/hierarchy1"/>
    <dgm:cxn modelId="{9537D08B-CB4A-4F6B-B0C7-9B10B67FE164}" srcId="{43C3DEA2-1BF6-472D-8649-132AC9BA90D9}" destId="{B9D0CAF7-9981-4EDB-AA63-3D554CF8AEEC}" srcOrd="1" destOrd="0" parTransId="{9928818A-2B37-4FCB-AF9C-BCD35CD61996}" sibTransId="{E307ABC8-353F-4EF4-AB68-FB16FA3E8844}"/>
    <dgm:cxn modelId="{1DE00A28-F95A-40B6-88A6-CECA6F3B8299}" type="presParOf" srcId="{DCA8F3E1-CA5C-47AF-87CC-3D050C1ED6F9}" destId="{EA8B92A7-52A4-4A08-BEEE-3CCEF5A4D157}" srcOrd="0" destOrd="0" presId="urn:microsoft.com/office/officeart/2005/8/layout/hierarchy1"/>
    <dgm:cxn modelId="{E07E2AD8-B434-4239-83D6-7890086B7C3F}" type="presParOf" srcId="{EA8B92A7-52A4-4A08-BEEE-3CCEF5A4D157}" destId="{8B7A1EB5-CD56-4438-80A1-CC2832CED657}" srcOrd="0" destOrd="0" presId="urn:microsoft.com/office/officeart/2005/8/layout/hierarchy1"/>
    <dgm:cxn modelId="{C80C00D0-A1F3-4252-98AB-AAE233DC929E}" type="presParOf" srcId="{8B7A1EB5-CD56-4438-80A1-CC2832CED657}" destId="{0E997C18-F5F9-46BE-93D4-525AB36EAE8A}" srcOrd="0" destOrd="0" presId="urn:microsoft.com/office/officeart/2005/8/layout/hierarchy1"/>
    <dgm:cxn modelId="{49E184A4-06B8-4428-B369-C25EEB8B1087}" type="presParOf" srcId="{8B7A1EB5-CD56-4438-80A1-CC2832CED657}" destId="{8915CCB8-61BC-492E-A75D-9B831D451D5C}" srcOrd="1" destOrd="0" presId="urn:microsoft.com/office/officeart/2005/8/layout/hierarchy1"/>
    <dgm:cxn modelId="{620F0BCB-0B72-4957-BCE8-7CA301FDFA58}" type="presParOf" srcId="{EA8B92A7-52A4-4A08-BEEE-3CCEF5A4D157}" destId="{AB842A35-1339-4354-B93D-A90AF11B7D53}" srcOrd="1" destOrd="0" presId="urn:microsoft.com/office/officeart/2005/8/layout/hierarchy1"/>
    <dgm:cxn modelId="{AEE659E6-21A6-49B7-AE89-32CC15C913DA}" type="presParOf" srcId="{AB842A35-1339-4354-B93D-A90AF11B7D53}" destId="{CEF1B9D0-8DE9-4F09-8598-92D4898634C1}" srcOrd="0" destOrd="0" presId="urn:microsoft.com/office/officeart/2005/8/layout/hierarchy1"/>
    <dgm:cxn modelId="{DCEC456A-159D-4289-B1BB-79D6C51AB280}" type="presParOf" srcId="{AB842A35-1339-4354-B93D-A90AF11B7D53}" destId="{93393C5C-002D-4943-91D7-5CB2B796350B}" srcOrd="1" destOrd="0" presId="urn:microsoft.com/office/officeart/2005/8/layout/hierarchy1"/>
    <dgm:cxn modelId="{7A65D55B-67BF-4355-94DA-1E219DD788AD}" type="presParOf" srcId="{93393C5C-002D-4943-91D7-5CB2B796350B}" destId="{8BB119B8-FAEE-47B9-8870-FA64D7A5DB4C}" srcOrd="0" destOrd="0" presId="urn:microsoft.com/office/officeart/2005/8/layout/hierarchy1"/>
    <dgm:cxn modelId="{CB0D3D12-AB08-48FE-848B-EBA9AD39AAD1}" type="presParOf" srcId="{8BB119B8-FAEE-47B9-8870-FA64D7A5DB4C}" destId="{AC3CFBAF-20C4-4D35-89C7-9C4D04D584C1}" srcOrd="0" destOrd="0" presId="urn:microsoft.com/office/officeart/2005/8/layout/hierarchy1"/>
    <dgm:cxn modelId="{B5751041-B719-4841-A056-BD9988784DAD}" type="presParOf" srcId="{8BB119B8-FAEE-47B9-8870-FA64D7A5DB4C}" destId="{2FB2FB0D-A494-4B41-8C72-9081809662D2}" srcOrd="1" destOrd="0" presId="urn:microsoft.com/office/officeart/2005/8/layout/hierarchy1"/>
    <dgm:cxn modelId="{DD404D55-858F-4FF0-9820-747C60CE3C44}" type="presParOf" srcId="{93393C5C-002D-4943-91D7-5CB2B796350B}" destId="{408E2E90-7756-4313-BFF9-A7358DAE54FE}" srcOrd="1" destOrd="0" presId="urn:microsoft.com/office/officeart/2005/8/layout/hierarchy1"/>
    <dgm:cxn modelId="{BCA8FD8A-A1B5-484E-8A56-E6FC34C59A31}" type="presParOf" srcId="{408E2E90-7756-4313-BFF9-A7358DAE54FE}" destId="{B9E3082E-AAB8-4055-9404-68F2B1B991C5}" srcOrd="0" destOrd="0" presId="urn:microsoft.com/office/officeart/2005/8/layout/hierarchy1"/>
    <dgm:cxn modelId="{B560CAAE-53DF-4BA1-9960-F8BC420B45FF}" type="presParOf" srcId="{408E2E90-7756-4313-BFF9-A7358DAE54FE}" destId="{9DC47EA1-2215-4D6C-BA53-035D9C12F253}" srcOrd="1" destOrd="0" presId="urn:microsoft.com/office/officeart/2005/8/layout/hierarchy1"/>
    <dgm:cxn modelId="{9EE534FF-B541-4685-B407-A4FBA68B243F}" type="presParOf" srcId="{9DC47EA1-2215-4D6C-BA53-035D9C12F253}" destId="{31BED6F7-C71B-434D-90AB-9324B2D67DFB}" srcOrd="0" destOrd="0" presId="urn:microsoft.com/office/officeart/2005/8/layout/hierarchy1"/>
    <dgm:cxn modelId="{86A51C5F-785E-4AEB-A6FB-A62440814566}" type="presParOf" srcId="{31BED6F7-C71B-434D-90AB-9324B2D67DFB}" destId="{CB2EC190-0C99-48BB-9AB4-C50DEF730433}" srcOrd="0" destOrd="0" presId="urn:microsoft.com/office/officeart/2005/8/layout/hierarchy1"/>
    <dgm:cxn modelId="{7924D55F-DB99-4F5C-B37D-E6DD2B3FC717}" type="presParOf" srcId="{31BED6F7-C71B-434D-90AB-9324B2D67DFB}" destId="{C1898D5C-7A9F-4E70-9A8A-1B713BD476D7}" srcOrd="1" destOrd="0" presId="urn:microsoft.com/office/officeart/2005/8/layout/hierarchy1"/>
    <dgm:cxn modelId="{B6C7D484-5818-412F-8C66-AADC74DF4475}" type="presParOf" srcId="{9DC47EA1-2215-4D6C-BA53-035D9C12F253}" destId="{233518AF-0A3E-4AEF-A464-063073E441EC}" srcOrd="1" destOrd="0" presId="urn:microsoft.com/office/officeart/2005/8/layout/hierarchy1"/>
    <dgm:cxn modelId="{4F17D9EC-3581-429D-93BC-79C42B249D81}" type="presParOf" srcId="{233518AF-0A3E-4AEF-A464-063073E441EC}" destId="{90528169-D90E-4C8C-9315-2FB2EB320491}" srcOrd="0" destOrd="0" presId="urn:microsoft.com/office/officeart/2005/8/layout/hierarchy1"/>
    <dgm:cxn modelId="{8FB6ECC5-F343-4CD4-8BE0-33FF9DA2DE5A}" type="presParOf" srcId="{233518AF-0A3E-4AEF-A464-063073E441EC}" destId="{F903E44C-FDE4-4CF6-A8AC-A9B634381571}" srcOrd="1" destOrd="0" presId="urn:microsoft.com/office/officeart/2005/8/layout/hierarchy1"/>
    <dgm:cxn modelId="{739DEFB0-106E-4113-A904-90F18BDD098A}" type="presParOf" srcId="{F903E44C-FDE4-4CF6-A8AC-A9B634381571}" destId="{C7ECF1D7-5D76-4DC9-8B31-89BE1BB458FC}" srcOrd="0" destOrd="0" presId="urn:microsoft.com/office/officeart/2005/8/layout/hierarchy1"/>
    <dgm:cxn modelId="{BB88AAD4-A9A6-4A19-B5BE-4B1006D074BA}" type="presParOf" srcId="{C7ECF1D7-5D76-4DC9-8B31-89BE1BB458FC}" destId="{48E09FED-1B51-4395-B1E6-67E1E69FAB89}" srcOrd="0" destOrd="0" presId="urn:microsoft.com/office/officeart/2005/8/layout/hierarchy1"/>
    <dgm:cxn modelId="{9F2BFBED-A008-4AA8-8E4C-6C0BD383D3F0}" type="presParOf" srcId="{C7ECF1D7-5D76-4DC9-8B31-89BE1BB458FC}" destId="{917935E0-8942-4FC7-B037-12E4F02A8499}" srcOrd="1" destOrd="0" presId="urn:microsoft.com/office/officeart/2005/8/layout/hierarchy1"/>
    <dgm:cxn modelId="{B3A84216-6DE6-4D17-95BC-8D9B2FD3EAEE}" type="presParOf" srcId="{F903E44C-FDE4-4CF6-A8AC-A9B634381571}" destId="{B2F68560-5034-46EC-AD86-AB99B97C2A4E}" srcOrd="1" destOrd="0" presId="urn:microsoft.com/office/officeart/2005/8/layout/hierarchy1"/>
    <dgm:cxn modelId="{9BFE5952-FC14-450F-8919-B47296448422}" type="presParOf" srcId="{233518AF-0A3E-4AEF-A464-063073E441EC}" destId="{A442CC77-AB3D-4827-B7B4-3FBD279B7EB4}" srcOrd="2" destOrd="0" presId="urn:microsoft.com/office/officeart/2005/8/layout/hierarchy1"/>
    <dgm:cxn modelId="{66383E13-5EF7-43C5-B280-5C979F5C00B8}" type="presParOf" srcId="{233518AF-0A3E-4AEF-A464-063073E441EC}" destId="{BD5B7901-8670-4BC6-B08F-C8C1D12822FB}" srcOrd="3" destOrd="0" presId="urn:microsoft.com/office/officeart/2005/8/layout/hierarchy1"/>
    <dgm:cxn modelId="{661FEF56-80CD-4DFE-92FD-386624CCC5B3}" type="presParOf" srcId="{BD5B7901-8670-4BC6-B08F-C8C1D12822FB}" destId="{35CD4252-A370-4940-B037-B1F89BA65365}" srcOrd="0" destOrd="0" presId="urn:microsoft.com/office/officeart/2005/8/layout/hierarchy1"/>
    <dgm:cxn modelId="{79D1025A-9BF2-407D-8435-C84950538F3E}" type="presParOf" srcId="{35CD4252-A370-4940-B037-B1F89BA65365}" destId="{8F2C1A15-4BE1-4137-AA85-0E2AC80945CD}" srcOrd="0" destOrd="0" presId="urn:microsoft.com/office/officeart/2005/8/layout/hierarchy1"/>
    <dgm:cxn modelId="{7C31B540-C009-49FB-ACF0-461712F5651E}" type="presParOf" srcId="{35CD4252-A370-4940-B037-B1F89BA65365}" destId="{6917F44B-3172-4FE7-8F54-609920AAA13E}" srcOrd="1" destOrd="0" presId="urn:microsoft.com/office/officeart/2005/8/layout/hierarchy1"/>
    <dgm:cxn modelId="{98FD57AB-35D0-4503-A1D7-A46DF34310CC}" type="presParOf" srcId="{BD5B7901-8670-4BC6-B08F-C8C1D12822FB}" destId="{28ACAC86-36A9-4BD7-8616-691B6B7227F5}" srcOrd="1" destOrd="0" presId="urn:microsoft.com/office/officeart/2005/8/layout/hierarchy1"/>
    <dgm:cxn modelId="{84EE6324-EB89-43E1-9B65-025B6FF6D77E}" type="presParOf" srcId="{408E2E90-7756-4313-BFF9-A7358DAE54FE}" destId="{9B748F30-ACFA-4D2F-9769-1D15DC9B42E6}" srcOrd="2" destOrd="0" presId="urn:microsoft.com/office/officeart/2005/8/layout/hierarchy1"/>
    <dgm:cxn modelId="{1C86030A-269D-4A56-82A1-A61B72DBB68E}" type="presParOf" srcId="{408E2E90-7756-4313-BFF9-A7358DAE54FE}" destId="{5EA2D63A-BD54-4151-9555-A1316347FDD7}" srcOrd="3" destOrd="0" presId="urn:microsoft.com/office/officeart/2005/8/layout/hierarchy1"/>
    <dgm:cxn modelId="{6CEB1F27-A379-4B19-B4F5-72103D529439}" type="presParOf" srcId="{5EA2D63A-BD54-4151-9555-A1316347FDD7}" destId="{18D43269-10C1-41E2-ABC6-2BDB4A38A2DB}" srcOrd="0" destOrd="0" presId="urn:microsoft.com/office/officeart/2005/8/layout/hierarchy1"/>
    <dgm:cxn modelId="{C6921B2F-4144-41BE-BE31-4791C8EA929B}" type="presParOf" srcId="{18D43269-10C1-41E2-ABC6-2BDB4A38A2DB}" destId="{1263DC3A-395E-4646-943D-E39C8ECCAF58}" srcOrd="0" destOrd="0" presId="urn:microsoft.com/office/officeart/2005/8/layout/hierarchy1"/>
    <dgm:cxn modelId="{DE2A2B40-B743-4A7B-BF3F-30FC40149A70}" type="presParOf" srcId="{18D43269-10C1-41E2-ABC6-2BDB4A38A2DB}" destId="{ADD4005A-1762-4253-8F40-38ACE091CB86}" srcOrd="1" destOrd="0" presId="urn:microsoft.com/office/officeart/2005/8/layout/hierarchy1"/>
    <dgm:cxn modelId="{481E6FC3-DDDB-4B88-95A1-447154645333}" type="presParOf" srcId="{5EA2D63A-BD54-4151-9555-A1316347FDD7}" destId="{85731EF1-6E95-4A56-93E0-EF2080ABE4ED}" srcOrd="1" destOrd="0" presId="urn:microsoft.com/office/officeart/2005/8/layout/hierarchy1"/>
    <dgm:cxn modelId="{B5840199-4064-47B5-8B74-EF27C1C200F3}" type="presParOf" srcId="{DCA8F3E1-CA5C-47AF-87CC-3D050C1ED6F9}" destId="{D809741D-A926-49D7-803B-4327C17F4440}" srcOrd="1" destOrd="0" presId="urn:microsoft.com/office/officeart/2005/8/layout/hierarchy1"/>
    <dgm:cxn modelId="{E7F4838A-05B6-4B59-8F1E-16EC2BFD0B91}" type="presParOf" srcId="{D809741D-A926-49D7-803B-4327C17F4440}" destId="{B6E5F80F-C15D-4862-886E-18AF734749E9}" srcOrd="0" destOrd="0" presId="urn:microsoft.com/office/officeart/2005/8/layout/hierarchy1"/>
    <dgm:cxn modelId="{4E0279B5-9255-42D0-9DD6-2E3E7ED97607}" type="presParOf" srcId="{B6E5F80F-C15D-4862-886E-18AF734749E9}" destId="{6726F995-D8E5-4A01-8E9F-FEBD313E150D}" srcOrd="0" destOrd="0" presId="urn:microsoft.com/office/officeart/2005/8/layout/hierarchy1"/>
    <dgm:cxn modelId="{9DB2D530-1477-44A6-8075-0FD5DFF0929B}" type="presParOf" srcId="{B6E5F80F-C15D-4862-886E-18AF734749E9}" destId="{DE4CF686-882B-4052-B75A-84DCD8EF6340}" srcOrd="1" destOrd="0" presId="urn:microsoft.com/office/officeart/2005/8/layout/hierarchy1"/>
    <dgm:cxn modelId="{16E31E84-BA9D-4EFF-8178-B42C4FB04967}" type="presParOf" srcId="{D809741D-A926-49D7-803B-4327C17F4440}" destId="{94A1BE1D-785A-4DA2-A4C5-61F6DADF3995}" srcOrd="1" destOrd="0" presId="urn:microsoft.com/office/officeart/2005/8/layout/hierarchy1"/>
    <dgm:cxn modelId="{8C65CF3C-0D0D-4258-A2F7-7B5B46B812B9}" type="presParOf" srcId="{94A1BE1D-785A-4DA2-A4C5-61F6DADF3995}" destId="{586BF831-C84B-4975-8487-EB8260E2F7B7}" srcOrd="0" destOrd="0" presId="urn:microsoft.com/office/officeart/2005/8/layout/hierarchy1"/>
    <dgm:cxn modelId="{16340E05-107B-4242-AF56-269A8D44A46F}" type="presParOf" srcId="{94A1BE1D-785A-4DA2-A4C5-61F6DADF3995}" destId="{7C2098A9-6E0E-497E-A097-50A9E960D4A5}" srcOrd="1" destOrd="0" presId="urn:microsoft.com/office/officeart/2005/8/layout/hierarchy1"/>
    <dgm:cxn modelId="{FFEEFD95-C9B6-4E5E-84E4-EC354F9C9F9B}" type="presParOf" srcId="{7C2098A9-6E0E-497E-A097-50A9E960D4A5}" destId="{5B722D62-025B-4EDA-9BB3-2264ABF70CBD}" srcOrd="0" destOrd="0" presId="urn:microsoft.com/office/officeart/2005/8/layout/hierarchy1"/>
    <dgm:cxn modelId="{382BE93C-8731-4F3A-A879-AA98B18B9746}" type="presParOf" srcId="{5B722D62-025B-4EDA-9BB3-2264ABF70CBD}" destId="{8DB90BE2-9F8D-4A98-8D55-7E4D6E478029}" srcOrd="0" destOrd="0" presId="urn:microsoft.com/office/officeart/2005/8/layout/hierarchy1"/>
    <dgm:cxn modelId="{957FBB0A-CDED-48CE-8E19-75EFDC11FFB1}" type="presParOf" srcId="{5B722D62-025B-4EDA-9BB3-2264ABF70CBD}" destId="{0B230DB5-48CB-474E-B034-3CAC4B457FAF}" srcOrd="1" destOrd="0" presId="urn:microsoft.com/office/officeart/2005/8/layout/hierarchy1"/>
    <dgm:cxn modelId="{F6BA8A6E-4B1D-469E-8293-7DB40767ED1E}" type="presParOf" srcId="{7C2098A9-6E0E-497E-A097-50A9E960D4A5}" destId="{764572D4-F2BB-4497-8287-BDC60593FB3B}" srcOrd="1" destOrd="0" presId="urn:microsoft.com/office/officeart/2005/8/layout/hierarchy1"/>
    <dgm:cxn modelId="{72F7BC94-4ECA-4711-91BB-0B5C650A364B}" type="presParOf" srcId="{94A1BE1D-785A-4DA2-A4C5-61F6DADF3995}" destId="{F61ED768-0343-43B5-9AE7-0330CCD35110}" srcOrd="2" destOrd="0" presId="urn:microsoft.com/office/officeart/2005/8/layout/hierarchy1"/>
    <dgm:cxn modelId="{F853E50D-1115-47E2-9144-2DE755264CCA}" type="presParOf" srcId="{94A1BE1D-785A-4DA2-A4C5-61F6DADF3995}" destId="{89A9B89C-3E63-4D63-A01E-8BD1BADF41FF}" srcOrd="3" destOrd="0" presId="urn:microsoft.com/office/officeart/2005/8/layout/hierarchy1"/>
    <dgm:cxn modelId="{3EECE6E5-F30B-42A9-BE49-CADBFF4BD151}" type="presParOf" srcId="{89A9B89C-3E63-4D63-A01E-8BD1BADF41FF}" destId="{099F713F-A550-4415-A75F-13B22343EB68}" srcOrd="0" destOrd="0" presId="urn:microsoft.com/office/officeart/2005/8/layout/hierarchy1"/>
    <dgm:cxn modelId="{7F1A2637-3E0F-4B33-89D6-457E85502B55}" type="presParOf" srcId="{099F713F-A550-4415-A75F-13B22343EB68}" destId="{AA495F1F-26D2-4180-8B3A-458C6D465CEC}" srcOrd="0" destOrd="0" presId="urn:microsoft.com/office/officeart/2005/8/layout/hierarchy1"/>
    <dgm:cxn modelId="{2404E919-69B0-4CB0-91CF-8A5ED3F1F5C2}" type="presParOf" srcId="{099F713F-A550-4415-A75F-13B22343EB68}" destId="{3E788F64-4C56-4430-860A-F523EE4E0EB8}" srcOrd="1" destOrd="0" presId="urn:microsoft.com/office/officeart/2005/8/layout/hierarchy1"/>
    <dgm:cxn modelId="{8EEB6574-951E-40EB-BFBB-BA12A0ADDDC0}" type="presParOf" srcId="{89A9B89C-3E63-4D63-A01E-8BD1BADF41FF}" destId="{DE79E067-003A-461E-B965-DA37B85FAE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ED768-0343-43B5-9AE7-0330CCD35110}">
      <dsp:nvSpPr>
        <dsp:cNvPr id="0" name=""/>
        <dsp:cNvSpPr/>
      </dsp:nvSpPr>
      <dsp:spPr>
        <a:xfrm>
          <a:off x="6559003" y="853312"/>
          <a:ext cx="720081" cy="1559856"/>
        </a:xfrm>
        <a:custGeom>
          <a:avLst/>
          <a:gdLst/>
          <a:ahLst/>
          <a:cxnLst/>
          <a:rect l="0" t="0" r="0" b="0"/>
          <a:pathLst>
            <a:path>
              <a:moveTo>
                <a:pt x="0" y="0"/>
              </a:moveTo>
              <a:lnTo>
                <a:pt x="0" y="1440753"/>
              </a:lnTo>
              <a:lnTo>
                <a:pt x="720081" y="1440753"/>
              </a:lnTo>
              <a:lnTo>
                <a:pt x="720081" y="1559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6BF831-C84B-4975-8487-EB8260E2F7B7}">
      <dsp:nvSpPr>
        <dsp:cNvPr id="0" name=""/>
        <dsp:cNvSpPr/>
      </dsp:nvSpPr>
      <dsp:spPr>
        <a:xfrm>
          <a:off x="5773313" y="853312"/>
          <a:ext cx="785689" cy="1559856"/>
        </a:xfrm>
        <a:custGeom>
          <a:avLst/>
          <a:gdLst/>
          <a:ahLst/>
          <a:cxnLst/>
          <a:rect l="0" t="0" r="0" b="0"/>
          <a:pathLst>
            <a:path>
              <a:moveTo>
                <a:pt x="785689" y="0"/>
              </a:moveTo>
              <a:lnTo>
                <a:pt x="785689" y="1440753"/>
              </a:lnTo>
              <a:lnTo>
                <a:pt x="0" y="1440753"/>
              </a:lnTo>
              <a:lnTo>
                <a:pt x="0" y="1559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48F30-ACFA-4D2F-9769-1D15DC9B42E6}">
      <dsp:nvSpPr>
        <dsp:cNvPr id="0" name=""/>
        <dsp:cNvSpPr/>
      </dsp:nvSpPr>
      <dsp:spPr>
        <a:xfrm>
          <a:off x="1826072" y="2005433"/>
          <a:ext cx="1132526" cy="407740"/>
        </a:xfrm>
        <a:custGeom>
          <a:avLst/>
          <a:gdLst/>
          <a:ahLst/>
          <a:cxnLst/>
          <a:rect l="0" t="0" r="0" b="0"/>
          <a:pathLst>
            <a:path>
              <a:moveTo>
                <a:pt x="0" y="0"/>
              </a:moveTo>
              <a:lnTo>
                <a:pt x="0" y="288637"/>
              </a:lnTo>
              <a:lnTo>
                <a:pt x="1132526" y="288637"/>
              </a:lnTo>
              <a:lnTo>
                <a:pt x="1132526" y="4077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2CC77-AB3D-4827-B7B4-3FBD279B7EB4}">
      <dsp:nvSpPr>
        <dsp:cNvPr id="0" name=""/>
        <dsp:cNvSpPr/>
      </dsp:nvSpPr>
      <dsp:spPr>
        <a:xfrm>
          <a:off x="1446437" y="3229576"/>
          <a:ext cx="844483" cy="335725"/>
        </a:xfrm>
        <a:custGeom>
          <a:avLst/>
          <a:gdLst/>
          <a:ahLst/>
          <a:cxnLst/>
          <a:rect l="0" t="0" r="0" b="0"/>
          <a:pathLst>
            <a:path>
              <a:moveTo>
                <a:pt x="0" y="0"/>
              </a:moveTo>
              <a:lnTo>
                <a:pt x="0" y="216622"/>
              </a:lnTo>
              <a:lnTo>
                <a:pt x="844483" y="216622"/>
              </a:lnTo>
              <a:lnTo>
                <a:pt x="844483" y="335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28169-D90E-4C8C-9315-2FB2EB320491}">
      <dsp:nvSpPr>
        <dsp:cNvPr id="0" name=""/>
        <dsp:cNvSpPr/>
      </dsp:nvSpPr>
      <dsp:spPr>
        <a:xfrm>
          <a:off x="706749" y="3229576"/>
          <a:ext cx="739688" cy="335725"/>
        </a:xfrm>
        <a:custGeom>
          <a:avLst/>
          <a:gdLst/>
          <a:ahLst/>
          <a:cxnLst/>
          <a:rect l="0" t="0" r="0" b="0"/>
          <a:pathLst>
            <a:path>
              <a:moveTo>
                <a:pt x="739688" y="0"/>
              </a:moveTo>
              <a:lnTo>
                <a:pt x="739688" y="216622"/>
              </a:lnTo>
              <a:lnTo>
                <a:pt x="0" y="216622"/>
              </a:lnTo>
              <a:lnTo>
                <a:pt x="0" y="335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3082E-AAB8-4055-9404-68F2B1B991C5}">
      <dsp:nvSpPr>
        <dsp:cNvPr id="0" name=""/>
        <dsp:cNvSpPr/>
      </dsp:nvSpPr>
      <dsp:spPr>
        <a:xfrm>
          <a:off x="1446437" y="2005433"/>
          <a:ext cx="379635" cy="407740"/>
        </a:xfrm>
        <a:custGeom>
          <a:avLst/>
          <a:gdLst/>
          <a:ahLst/>
          <a:cxnLst/>
          <a:rect l="0" t="0" r="0" b="0"/>
          <a:pathLst>
            <a:path>
              <a:moveTo>
                <a:pt x="379635" y="0"/>
              </a:moveTo>
              <a:lnTo>
                <a:pt x="379635" y="288637"/>
              </a:lnTo>
              <a:lnTo>
                <a:pt x="0" y="288637"/>
              </a:lnTo>
              <a:lnTo>
                <a:pt x="0" y="4077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1B9D0-8DE9-4F09-8598-92D4898634C1}">
      <dsp:nvSpPr>
        <dsp:cNvPr id="0" name=""/>
        <dsp:cNvSpPr/>
      </dsp:nvSpPr>
      <dsp:spPr>
        <a:xfrm>
          <a:off x="1780352" y="853312"/>
          <a:ext cx="91440" cy="335717"/>
        </a:xfrm>
        <a:custGeom>
          <a:avLst/>
          <a:gdLst/>
          <a:ahLst/>
          <a:cxnLst/>
          <a:rect l="0" t="0" r="0" b="0"/>
          <a:pathLst>
            <a:path>
              <a:moveTo>
                <a:pt x="45720" y="0"/>
              </a:moveTo>
              <a:lnTo>
                <a:pt x="45720" y="3357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997C18-F5F9-46BE-93D4-525AB36EAE8A}">
      <dsp:nvSpPr>
        <dsp:cNvPr id="0" name=""/>
        <dsp:cNvSpPr/>
      </dsp:nvSpPr>
      <dsp:spPr>
        <a:xfrm>
          <a:off x="1183235" y="3690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5CCB8-61BC-492E-A75D-9B831D451D5C}">
      <dsp:nvSpPr>
        <dsp:cNvPr id="0" name=""/>
        <dsp:cNvSpPr/>
      </dsp:nvSpPr>
      <dsp:spPr>
        <a:xfrm>
          <a:off x="1326088" y="17261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1 Requirement</a:t>
          </a:r>
          <a:endParaRPr lang="en-US" sz="1600" kern="1200" noProof="0" dirty="0"/>
        </a:p>
      </dsp:txBody>
      <dsp:txXfrm>
        <a:off x="1350000" y="196531"/>
        <a:ext cx="1237850" cy="768579"/>
      </dsp:txXfrm>
    </dsp:sp>
    <dsp:sp modelId="{AC3CFBAF-20C4-4D35-89C7-9C4D04D584C1}">
      <dsp:nvSpPr>
        <dsp:cNvPr id="0" name=""/>
        <dsp:cNvSpPr/>
      </dsp:nvSpPr>
      <dsp:spPr>
        <a:xfrm>
          <a:off x="1183235" y="1189030"/>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2FB0D-A494-4B41-8C72-9081809662D2}">
      <dsp:nvSpPr>
        <dsp:cNvPr id="0" name=""/>
        <dsp:cNvSpPr/>
      </dsp:nvSpPr>
      <dsp:spPr>
        <a:xfrm>
          <a:off x="1326088" y="1324740"/>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1.1 Sub requirement</a:t>
          </a:r>
          <a:endParaRPr lang="en-US" sz="1600" kern="1200" noProof="0" dirty="0"/>
        </a:p>
      </dsp:txBody>
      <dsp:txXfrm>
        <a:off x="1350000" y="1348652"/>
        <a:ext cx="1237850" cy="768579"/>
      </dsp:txXfrm>
    </dsp:sp>
    <dsp:sp modelId="{CB2EC190-0C99-48BB-9AB4-C50DEF730433}">
      <dsp:nvSpPr>
        <dsp:cNvPr id="0" name=""/>
        <dsp:cNvSpPr/>
      </dsp:nvSpPr>
      <dsp:spPr>
        <a:xfrm>
          <a:off x="803600" y="2413173"/>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98D5C-7A9F-4E70-9A8A-1B713BD476D7}">
      <dsp:nvSpPr>
        <dsp:cNvPr id="0" name=""/>
        <dsp:cNvSpPr/>
      </dsp:nvSpPr>
      <dsp:spPr>
        <a:xfrm>
          <a:off x="946453" y="2548883"/>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1 Main task</a:t>
          </a:r>
          <a:endParaRPr lang="en-US" sz="1600" kern="1200" noProof="0" dirty="0"/>
        </a:p>
      </dsp:txBody>
      <dsp:txXfrm>
        <a:off x="970365" y="2572795"/>
        <a:ext cx="1237850" cy="768579"/>
      </dsp:txXfrm>
    </dsp:sp>
    <dsp:sp modelId="{48E09FED-1B51-4395-B1E6-67E1E69FAB89}">
      <dsp:nvSpPr>
        <dsp:cNvPr id="0" name=""/>
        <dsp:cNvSpPr/>
      </dsp:nvSpPr>
      <dsp:spPr>
        <a:xfrm>
          <a:off x="63912" y="3565302"/>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935E0-8942-4FC7-B037-12E4F02A8499}">
      <dsp:nvSpPr>
        <dsp:cNvPr id="0" name=""/>
        <dsp:cNvSpPr/>
      </dsp:nvSpPr>
      <dsp:spPr>
        <a:xfrm>
          <a:off x="206765" y="3701012"/>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1.1 Sub task</a:t>
          </a:r>
          <a:endParaRPr lang="en-US" sz="1600" kern="1200" noProof="0" dirty="0"/>
        </a:p>
      </dsp:txBody>
      <dsp:txXfrm>
        <a:off x="230677" y="3724924"/>
        <a:ext cx="1237850" cy="768579"/>
      </dsp:txXfrm>
    </dsp:sp>
    <dsp:sp modelId="{8F2C1A15-4BE1-4137-AA85-0E2AC80945CD}">
      <dsp:nvSpPr>
        <dsp:cNvPr id="0" name=""/>
        <dsp:cNvSpPr/>
      </dsp:nvSpPr>
      <dsp:spPr>
        <a:xfrm>
          <a:off x="1648084" y="3565302"/>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7F44B-3172-4FE7-8F54-609920AAA13E}">
      <dsp:nvSpPr>
        <dsp:cNvPr id="0" name=""/>
        <dsp:cNvSpPr/>
      </dsp:nvSpPr>
      <dsp:spPr>
        <a:xfrm>
          <a:off x="1790936" y="3701012"/>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1.2 Sub task</a:t>
          </a:r>
          <a:endParaRPr lang="en-US" sz="1600" kern="1200" noProof="0" dirty="0"/>
        </a:p>
      </dsp:txBody>
      <dsp:txXfrm>
        <a:off x="1814848" y="3724924"/>
        <a:ext cx="1237850" cy="768579"/>
      </dsp:txXfrm>
    </dsp:sp>
    <dsp:sp modelId="{1263DC3A-395E-4646-943D-E39C8ECCAF58}">
      <dsp:nvSpPr>
        <dsp:cNvPr id="0" name=""/>
        <dsp:cNvSpPr/>
      </dsp:nvSpPr>
      <dsp:spPr>
        <a:xfrm>
          <a:off x="2315761" y="2413173"/>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005A-1762-4253-8F40-38ACE091CB86}">
      <dsp:nvSpPr>
        <dsp:cNvPr id="0" name=""/>
        <dsp:cNvSpPr/>
      </dsp:nvSpPr>
      <dsp:spPr>
        <a:xfrm>
          <a:off x="2458614" y="2548883"/>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2 Main task</a:t>
          </a:r>
          <a:endParaRPr lang="en-US" sz="1600" kern="1200" noProof="0" dirty="0"/>
        </a:p>
      </dsp:txBody>
      <dsp:txXfrm>
        <a:off x="2482526" y="2572795"/>
        <a:ext cx="1237850" cy="768579"/>
      </dsp:txXfrm>
    </dsp:sp>
    <dsp:sp modelId="{6726F995-D8E5-4A01-8E9F-FEBD313E150D}">
      <dsp:nvSpPr>
        <dsp:cNvPr id="0" name=""/>
        <dsp:cNvSpPr/>
      </dsp:nvSpPr>
      <dsp:spPr>
        <a:xfrm>
          <a:off x="5916166" y="3690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CF686-882B-4052-B75A-84DCD8EF6340}">
      <dsp:nvSpPr>
        <dsp:cNvPr id="0" name=""/>
        <dsp:cNvSpPr/>
      </dsp:nvSpPr>
      <dsp:spPr>
        <a:xfrm>
          <a:off x="6059019" y="17261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2 Requirement</a:t>
          </a:r>
          <a:endParaRPr lang="en-US" sz="1600" kern="1200" noProof="0" dirty="0"/>
        </a:p>
      </dsp:txBody>
      <dsp:txXfrm>
        <a:off x="6082931" y="196531"/>
        <a:ext cx="1237850" cy="768579"/>
      </dsp:txXfrm>
    </dsp:sp>
    <dsp:sp modelId="{8DB90BE2-9F8D-4A98-8D55-7E4D6E478029}">
      <dsp:nvSpPr>
        <dsp:cNvPr id="0" name=""/>
        <dsp:cNvSpPr/>
      </dsp:nvSpPr>
      <dsp:spPr>
        <a:xfrm>
          <a:off x="5130476" y="241316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30DB5-48CB-474E-B034-3CAC4B457FAF}">
      <dsp:nvSpPr>
        <dsp:cNvPr id="0" name=""/>
        <dsp:cNvSpPr/>
      </dsp:nvSpPr>
      <dsp:spPr>
        <a:xfrm>
          <a:off x="5273329" y="254887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3 Main task</a:t>
          </a:r>
          <a:endParaRPr lang="en-US" sz="1600" kern="1200" noProof="0" dirty="0"/>
        </a:p>
      </dsp:txBody>
      <dsp:txXfrm>
        <a:off x="5297241" y="2572791"/>
        <a:ext cx="1237850" cy="768579"/>
      </dsp:txXfrm>
    </dsp:sp>
    <dsp:sp modelId="{AA495F1F-26D2-4180-8B3A-458C6D465CEC}">
      <dsp:nvSpPr>
        <dsp:cNvPr id="0" name=""/>
        <dsp:cNvSpPr/>
      </dsp:nvSpPr>
      <dsp:spPr>
        <a:xfrm>
          <a:off x="6636248" y="241316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88F64-4C56-4430-860A-F523EE4E0EB8}">
      <dsp:nvSpPr>
        <dsp:cNvPr id="0" name=""/>
        <dsp:cNvSpPr/>
      </dsp:nvSpPr>
      <dsp:spPr>
        <a:xfrm>
          <a:off x="6779100" y="254887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4 Main task</a:t>
          </a:r>
          <a:endParaRPr lang="en-US" sz="1600" kern="1200" noProof="0" dirty="0"/>
        </a:p>
      </dsp:txBody>
      <dsp:txXfrm>
        <a:off x="6803012" y="2572791"/>
        <a:ext cx="1237850" cy="7685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9488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31809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0702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3085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52018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6317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8" name="Alatunnisteen paikkamerkki 7"/>
          <p:cNvSpPr>
            <a:spLocks noGrp="1"/>
          </p:cNvSpPr>
          <p:nvPr>
            <p:ph type="ftr" sz="quarter" idx="11"/>
          </p:nvPr>
        </p:nvSpPr>
        <p:spPr/>
        <p:txBody>
          <a:bodyPr/>
          <a:lstStyle/>
          <a:p>
            <a:endParaRPr lang="fi-FI" dirty="0"/>
          </a:p>
        </p:txBody>
      </p:sp>
      <p:sp>
        <p:nvSpPr>
          <p:cNvPr id="9" name="Dian numeron paikkamerkki 8"/>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9834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Dian numeron paikkamerkki 4"/>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2160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3" name="Alatunnisteen paikkamerkki 2"/>
          <p:cNvSpPr>
            <a:spLocks noGrp="1"/>
          </p:cNvSpPr>
          <p:nvPr>
            <p:ph type="ftr" sz="quarter" idx="11"/>
          </p:nvPr>
        </p:nvSpPr>
        <p:spPr/>
        <p:txBody>
          <a:bodyPr/>
          <a:lstStyle/>
          <a:p>
            <a:endParaRPr lang="fi-FI" dirty="0"/>
          </a:p>
        </p:txBody>
      </p:sp>
      <p:sp>
        <p:nvSpPr>
          <p:cNvPr id="4" name="Dian numeron paikkamerkki 3"/>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6106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7004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dirty="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22.5.2014</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3711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0FE8D-29FE-47E2-BBB2-E7BA162F2437}" type="datetimeFigureOut">
              <a:rPr lang="fi-FI" smtClean="0"/>
              <a:t>22.5.2014</a:t>
            </a:fld>
            <a:endParaRPr lang="fi-FI" dirty="0"/>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dirty="0"/>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800BA-49E9-4DFD-AC45-DFD671B1150E}" type="slidenum">
              <a:rPr lang="fi-FI" smtClean="0"/>
              <a:t>‹#›</a:t>
            </a:fld>
            <a:endParaRPr lang="fi-FI" dirty="0"/>
          </a:p>
        </p:txBody>
      </p:sp>
    </p:spTree>
    <p:extLst>
      <p:ext uri="{BB962C8B-B14F-4D97-AF65-F5344CB8AC3E}">
        <p14:creationId xmlns:p14="http://schemas.microsoft.com/office/powerpoint/2010/main" val="56246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Ripppe/GraduRep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normAutofit fontScale="90000"/>
          </a:bodyPr>
          <a:lstStyle/>
          <a:p>
            <a:r>
              <a:rPr lang="en-US" dirty="0" smtClean="0"/>
              <a:t>Handling issues – managing requirements in GitHub with lean </a:t>
            </a:r>
            <a:r>
              <a:rPr lang="en-US" dirty="0" err="1" smtClean="0"/>
              <a:t>principes</a:t>
            </a:r>
            <a:endParaRPr lang="en-US" dirty="0"/>
          </a:p>
        </p:txBody>
      </p:sp>
      <p:sp>
        <p:nvSpPr>
          <p:cNvPr id="3" name="Alaotsikko 2"/>
          <p:cNvSpPr>
            <a:spLocks noGrp="1"/>
          </p:cNvSpPr>
          <p:nvPr>
            <p:ph type="subTitle" idx="1"/>
          </p:nvPr>
        </p:nvSpPr>
        <p:spPr/>
        <p:txBody>
          <a:bodyPr/>
          <a:lstStyle/>
          <a:p>
            <a:r>
              <a:rPr lang="fi-FI" dirty="0" err="1" smtClean="0"/>
              <a:t>Guideline</a:t>
            </a:r>
            <a:r>
              <a:rPr lang="fi-FI" dirty="0" smtClean="0"/>
              <a:t> </a:t>
            </a:r>
            <a:r>
              <a:rPr lang="fi-FI" dirty="0" err="1" smtClean="0"/>
              <a:t>by</a:t>
            </a:r>
            <a:r>
              <a:rPr lang="fi-FI" dirty="0" smtClean="0"/>
              <a:t> Risto Salo</a:t>
            </a:r>
            <a:endParaRPr lang="fi-FI" dirty="0"/>
          </a:p>
        </p:txBody>
      </p:sp>
    </p:spTree>
    <p:extLst>
      <p:ext uri="{BB962C8B-B14F-4D97-AF65-F5344CB8AC3E}">
        <p14:creationId xmlns:p14="http://schemas.microsoft.com/office/powerpoint/2010/main" val="706110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Lean software development</a:t>
            </a:r>
            <a:endParaRPr lang="fi-FI" dirty="0"/>
          </a:p>
        </p:txBody>
      </p:sp>
      <p:sp>
        <p:nvSpPr>
          <p:cNvPr id="3" name="Sisällön paikkamerkki 2"/>
          <p:cNvSpPr>
            <a:spLocks noGrp="1"/>
          </p:cNvSpPr>
          <p:nvPr>
            <p:ph idx="1"/>
          </p:nvPr>
        </p:nvSpPr>
        <p:spPr/>
        <p:txBody>
          <a:bodyPr>
            <a:normAutofit fontScale="92500"/>
          </a:bodyPr>
          <a:lstStyle/>
          <a:p>
            <a:r>
              <a:rPr lang="en-US" dirty="0" smtClean="0"/>
              <a:t>Was later converted to an applicable form in software development by Mary and Tom </a:t>
            </a:r>
            <a:r>
              <a:rPr lang="en-US" dirty="0" err="1" smtClean="0"/>
              <a:t>Poppendieck</a:t>
            </a:r>
            <a:endParaRPr lang="en-US" dirty="0" smtClean="0"/>
          </a:p>
          <a:p>
            <a:r>
              <a:rPr lang="en-US" dirty="0" smtClean="0"/>
              <a:t>They introduced seven core principles to utilize:</a:t>
            </a:r>
          </a:p>
          <a:p>
            <a:pPr lvl="1"/>
            <a:r>
              <a:rPr lang="en-US" dirty="0" smtClean="0"/>
              <a:t>Eliminate waste – identify and remove every process that doesn’t generate direct value for customer or knowledge of how to provide that value</a:t>
            </a:r>
          </a:p>
          <a:p>
            <a:pPr lvl="1"/>
            <a:r>
              <a:rPr lang="en-US" dirty="0" smtClean="0"/>
              <a:t>Optimizing the whole – Seeing the whole picture and acting towards it. Fix problems not just symptoms.</a:t>
            </a:r>
            <a:endParaRPr lang="en-US" dirty="0"/>
          </a:p>
        </p:txBody>
      </p:sp>
    </p:spTree>
    <p:extLst>
      <p:ext uri="{BB962C8B-B14F-4D97-AF65-F5344CB8AC3E}">
        <p14:creationId xmlns:p14="http://schemas.microsoft.com/office/powerpoint/2010/main" val="392097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Lean software development</a:t>
            </a:r>
            <a:endParaRPr lang="fi-FI" dirty="0"/>
          </a:p>
        </p:txBody>
      </p:sp>
      <p:sp>
        <p:nvSpPr>
          <p:cNvPr id="3" name="Sisällön paikkamerkki 2"/>
          <p:cNvSpPr>
            <a:spLocks noGrp="1"/>
          </p:cNvSpPr>
          <p:nvPr>
            <p:ph idx="1"/>
          </p:nvPr>
        </p:nvSpPr>
        <p:spPr/>
        <p:txBody>
          <a:bodyPr>
            <a:normAutofit fontScale="92500"/>
          </a:bodyPr>
          <a:lstStyle/>
          <a:p>
            <a:pPr lvl="1"/>
            <a:r>
              <a:rPr lang="en-US" dirty="0" smtClean="0"/>
              <a:t>Building quality in – Defect free product that functions as it is </a:t>
            </a:r>
            <a:r>
              <a:rPr lang="en-US" dirty="0" err="1" smtClean="0"/>
              <a:t>desgined</a:t>
            </a:r>
            <a:r>
              <a:rPr lang="en-US" dirty="0" smtClean="0"/>
              <a:t> to.</a:t>
            </a:r>
          </a:p>
          <a:p>
            <a:pPr lvl="1"/>
            <a:r>
              <a:rPr lang="en-US" dirty="0" smtClean="0"/>
              <a:t>Learning constantly – Create knowledge and embed that into use.</a:t>
            </a:r>
          </a:p>
          <a:p>
            <a:pPr lvl="1"/>
            <a:r>
              <a:rPr lang="en-US" dirty="0" smtClean="0"/>
              <a:t>Delivering fast – Rapid iteration and feedback cycles.</a:t>
            </a:r>
          </a:p>
          <a:p>
            <a:pPr lvl="1"/>
            <a:r>
              <a:rPr lang="en-US" dirty="0" smtClean="0"/>
              <a:t>Respecting people – Empower and trust the team, they should be the ones making decisions</a:t>
            </a:r>
          </a:p>
          <a:p>
            <a:pPr lvl="1"/>
            <a:r>
              <a:rPr lang="en-US" dirty="0" smtClean="0"/>
              <a:t>Deferring commitment – Defer commitment to the latest possible moment</a:t>
            </a:r>
            <a:r>
              <a:rPr lang="en-US" dirty="0" smtClean="0"/>
              <a:t>.</a:t>
            </a:r>
          </a:p>
          <a:p>
            <a:r>
              <a:rPr lang="en-US" dirty="0" smtClean="0"/>
              <a:t>Why lean explained in slide 15</a:t>
            </a:r>
            <a:endParaRPr lang="en-US" dirty="0"/>
          </a:p>
        </p:txBody>
      </p:sp>
    </p:spTree>
    <p:extLst>
      <p:ext uri="{BB962C8B-B14F-4D97-AF65-F5344CB8AC3E}">
        <p14:creationId xmlns:p14="http://schemas.microsoft.com/office/powerpoint/2010/main" val="2935086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The </a:t>
            </a:r>
            <a:r>
              <a:rPr lang="fi-FI" dirty="0" err="1" smtClean="0"/>
              <a:t>guideline</a:t>
            </a:r>
            <a:endParaRPr lang="fi-FI" dirty="0"/>
          </a:p>
        </p:txBody>
      </p:sp>
      <p:sp>
        <p:nvSpPr>
          <p:cNvPr id="3" name="Tekstin paikkamerkki 2"/>
          <p:cNvSpPr>
            <a:spLocks noGrp="1"/>
          </p:cNvSpPr>
          <p:nvPr>
            <p:ph type="body" idx="1"/>
          </p:nvPr>
        </p:nvSpPr>
        <p:spPr/>
        <p:txBody>
          <a:bodyPr/>
          <a:lstStyle/>
          <a:p>
            <a:endParaRPr lang="fi-FI"/>
          </a:p>
        </p:txBody>
      </p:sp>
    </p:spTree>
    <p:extLst>
      <p:ext uri="{BB962C8B-B14F-4D97-AF65-F5344CB8AC3E}">
        <p14:creationId xmlns:p14="http://schemas.microsoft.com/office/powerpoint/2010/main" val="3296957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Purpose</a:t>
            </a:r>
            <a:endParaRPr lang="en-US" dirty="0"/>
          </a:p>
        </p:txBody>
      </p:sp>
      <p:sp>
        <p:nvSpPr>
          <p:cNvPr id="3" name="Sisällön paikkamerkki 2"/>
          <p:cNvSpPr>
            <a:spLocks noGrp="1"/>
          </p:cNvSpPr>
          <p:nvPr>
            <p:ph idx="1"/>
          </p:nvPr>
        </p:nvSpPr>
        <p:spPr/>
        <p:txBody>
          <a:bodyPr/>
          <a:lstStyle/>
          <a:p>
            <a:r>
              <a:rPr lang="en-US" dirty="0" smtClean="0"/>
              <a:t>To </a:t>
            </a:r>
            <a:r>
              <a:rPr lang="en-US" dirty="0"/>
              <a:t>offer a set of recommendations and practices for RM in </a:t>
            </a:r>
            <a:r>
              <a:rPr lang="en-US" dirty="0" smtClean="0"/>
              <a:t>GitHub</a:t>
            </a:r>
          </a:p>
          <a:p>
            <a:r>
              <a:rPr lang="en-US" dirty="0"/>
              <a:t>Individual parts can be used to some extend as such, but doing </a:t>
            </a:r>
            <a:r>
              <a:rPr lang="en-US" dirty="0" smtClean="0"/>
              <a:t>so may </a:t>
            </a:r>
            <a:r>
              <a:rPr lang="en-US" dirty="0"/>
              <a:t>not provide the best </a:t>
            </a:r>
            <a:r>
              <a:rPr lang="en-US" dirty="0" smtClean="0"/>
              <a:t>result</a:t>
            </a:r>
          </a:p>
          <a:p>
            <a:r>
              <a:rPr lang="en-US" dirty="0" smtClean="0"/>
              <a:t>To make the guideline applicable to as many situations as possible, there is room for customization</a:t>
            </a:r>
          </a:p>
        </p:txBody>
      </p:sp>
    </p:spTree>
    <p:extLst>
      <p:ext uri="{BB962C8B-B14F-4D97-AF65-F5344CB8AC3E}">
        <p14:creationId xmlns:p14="http://schemas.microsoft.com/office/powerpoint/2010/main" val="1992436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Purpose</a:t>
            </a:r>
            <a:endParaRPr lang="fi-FI" dirty="0"/>
          </a:p>
        </p:txBody>
      </p:sp>
      <p:sp>
        <p:nvSpPr>
          <p:cNvPr id="3" name="Sisällön paikkamerkki 2"/>
          <p:cNvSpPr>
            <a:spLocks noGrp="1"/>
          </p:cNvSpPr>
          <p:nvPr>
            <p:ph idx="1"/>
          </p:nvPr>
        </p:nvSpPr>
        <p:spPr/>
        <p:txBody>
          <a:bodyPr/>
          <a:lstStyle/>
          <a:p>
            <a:r>
              <a:rPr lang="en-US" dirty="0" smtClean="0"/>
              <a:t>Guideline mainly concentrates on the issue tracker though some thoughts about the repository and wiki are also provided</a:t>
            </a:r>
          </a:p>
          <a:p>
            <a:r>
              <a:rPr lang="en-US" dirty="0" smtClean="0"/>
              <a:t>Therefore </a:t>
            </a:r>
            <a:r>
              <a:rPr lang="en-US" dirty="0"/>
              <a:t>the guideline mainly focuses on aspects concerning issues: how they should be used, created and monitored to achieve a consistent RM process.</a:t>
            </a:r>
            <a:endParaRPr lang="fi-FI" dirty="0"/>
          </a:p>
        </p:txBody>
      </p:sp>
    </p:spTree>
    <p:extLst>
      <p:ext uri="{BB962C8B-B14F-4D97-AF65-F5344CB8AC3E}">
        <p14:creationId xmlns:p14="http://schemas.microsoft.com/office/powerpoint/2010/main" val="75164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Purpose</a:t>
            </a:r>
            <a:endParaRPr lang="fi-FI" dirty="0"/>
          </a:p>
        </p:txBody>
      </p:sp>
      <p:sp>
        <p:nvSpPr>
          <p:cNvPr id="3" name="Sisällön paikkamerkki 2"/>
          <p:cNvSpPr>
            <a:spLocks noGrp="1"/>
          </p:cNvSpPr>
          <p:nvPr>
            <p:ph idx="1"/>
          </p:nvPr>
        </p:nvSpPr>
        <p:spPr/>
        <p:txBody>
          <a:bodyPr>
            <a:normAutofit fontScale="85000" lnSpcReduction="20000"/>
          </a:bodyPr>
          <a:lstStyle/>
          <a:p>
            <a:r>
              <a:rPr lang="en-US" dirty="0"/>
              <a:t>T</a:t>
            </a:r>
            <a:r>
              <a:rPr lang="en-US" dirty="0" smtClean="0"/>
              <a:t>he </a:t>
            </a:r>
            <a:r>
              <a:rPr lang="en-US" dirty="0"/>
              <a:t>guideline </a:t>
            </a:r>
            <a:r>
              <a:rPr lang="en-US" dirty="0" smtClean="0"/>
              <a:t>aims </a:t>
            </a:r>
            <a:r>
              <a:rPr lang="en-US" dirty="0"/>
              <a:t>for complementing the four </a:t>
            </a:r>
            <a:r>
              <a:rPr lang="en-US" dirty="0" smtClean="0"/>
              <a:t>activities of RM</a:t>
            </a:r>
          </a:p>
          <a:p>
            <a:r>
              <a:rPr lang="en-US" dirty="0"/>
              <a:t>As GitHub’s issue tracker is quite lightweight according to its functionalities, it is very useful for projects using agile </a:t>
            </a:r>
            <a:r>
              <a:rPr lang="en-US" dirty="0" smtClean="0"/>
              <a:t>approach</a:t>
            </a:r>
          </a:p>
          <a:p>
            <a:r>
              <a:rPr lang="en-US" dirty="0" smtClean="0"/>
              <a:t>Lean </a:t>
            </a:r>
            <a:r>
              <a:rPr lang="en-US" dirty="0"/>
              <a:t>software </a:t>
            </a:r>
            <a:r>
              <a:rPr lang="en-US" dirty="0" smtClean="0"/>
              <a:t>principles are used </a:t>
            </a:r>
            <a:r>
              <a:rPr lang="en-US" dirty="0"/>
              <a:t>for assessing the guideline and its compatibility to the agile </a:t>
            </a:r>
            <a:r>
              <a:rPr lang="en-US" dirty="0" smtClean="0"/>
              <a:t>environment</a:t>
            </a:r>
          </a:p>
          <a:p>
            <a:r>
              <a:rPr lang="en-US" dirty="0" smtClean="0"/>
              <a:t>Why lean?</a:t>
            </a:r>
          </a:p>
          <a:p>
            <a:pPr lvl="1"/>
            <a:r>
              <a:rPr lang="en-US" dirty="0"/>
              <a:t>Lean software principles are abstract enough so that they don’t narrow down cases where the guideline would be useful, but still offer enough guiding for assessment against the principles</a:t>
            </a:r>
            <a:endParaRPr lang="fi-FI" dirty="0"/>
          </a:p>
        </p:txBody>
      </p:sp>
    </p:spTree>
    <p:extLst>
      <p:ext uri="{BB962C8B-B14F-4D97-AF65-F5344CB8AC3E}">
        <p14:creationId xmlns:p14="http://schemas.microsoft.com/office/powerpoint/2010/main" val="3869459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Terms</a:t>
            </a:r>
            <a:endParaRPr lang="fi-FI" dirty="0"/>
          </a:p>
        </p:txBody>
      </p:sp>
      <p:sp>
        <p:nvSpPr>
          <p:cNvPr id="3" name="Sisällön paikkamerkki 2"/>
          <p:cNvSpPr>
            <a:spLocks noGrp="1"/>
          </p:cNvSpPr>
          <p:nvPr>
            <p:ph idx="1"/>
          </p:nvPr>
        </p:nvSpPr>
        <p:spPr/>
        <p:txBody>
          <a:bodyPr>
            <a:normAutofit fontScale="92500" lnSpcReduction="20000"/>
          </a:bodyPr>
          <a:lstStyle/>
          <a:p>
            <a:r>
              <a:rPr lang="en-US" dirty="0" smtClean="0"/>
              <a:t>Issue</a:t>
            </a:r>
          </a:p>
          <a:p>
            <a:pPr lvl="1"/>
            <a:r>
              <a:rPr lang="en-US" dirty="0" smtClean="0"/>
              <a:t>Vague concept within GitHub itself</a:t>
            </a:r>
          </a:p>
          <a:p>
            <a:pPr lvl="1"/>
            <a:r>
              <a:rPr lang="en-US" dirty="0" smtClean="0"/>
              <a:t>For </a:t>
            </a:r>
            <a:r>
              <a:rPr lang="en-US" dirty="0"/>
              <a:t>the guideline, the </a:t>
            </a:r>
            <a:r>
              <a:rPr lang="en-US" dirty="0" smtClean="0"/>
              <a:t>term </a:t>
            </a:r>
            <a:r>
              <a:rPr lang="en-US" dirty="0"/>
              <a:t>issue is used as a higher level concept. It includes both requirements and tasks, which will be explained in the next paragraph</a:t>
            </a:r>
            <a:r>
              <a:rPr lang="en-US" dirty="0" smtClean="0"/>
              <a:t>.</a:t>
            </a:r>
          </a:p>
          <a:p>
            <a:r>
              <a:rPr lang="en-US" dirty="0" smtClean="0"/>
              <a:t>Requirement and task</a:t>
            </a:r>
          </a:p>
          <a:p>
            <a:pPr lvl="1"/>
            <a:r>
              <a:rPr lang="en-US" dirty="0" smtClean="0"/>
              <a:t>Separated specialized issues</a:t>
            </a:r>
          </a:p>
          <a:p>
            <a:pPr lvl="1"/>
            <a:r>
              <a:rPr lang="en-US" dirty="0"/>
              <a:t>Task is a concrete item, whether it is implementation, designing or something else, that must be done in order to fulfill defined </a:t>
            </a:r>
            <a:r>
              <a:rPr lang="en-US" dirty="0" smtClean="0"/>
              <a:t>requirements</a:t>
            </a:r>
          </a:p>
          <a:p>
            <a:pPr lvl="1"/>
            <a:r>
              <a:rPr lang="en-US" dirty="0"/>
              <a:t>Requirements hold, in predefined formats, the goals and business objectives for the software</a:t>
            </a:r>
            <a:endParaRPr lang="fi-FI" dirty="0"/>
          </a:p>
        </p:txBody>
      </p:sp>
    </p:spTree>
    <p:extLst>
      <p:ext uri="{BB962C8B-B14F-4D97-AF65-F5344CB8AC3E}">
        <p14:creationId xmlns:p14="http://schemas.microsoft.com/office/powerpoint/2010/main" val="732357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How to use the guideline</a:t>
            </a:r>
            <a:endParaRPr lang="en-US" dirty="0"/>
          </a:p>
        </p:txBody>
      </p:sp>
      <p:sp>
        <p:nvSpPr>
          <p:cNvPr id="3" name="Sisällön paikkamerkki 2"/>
          <p:cNvSpPr>
            <a:spLocks noGrp="1"/>
          </p:cNvSpPr>
          <p:nvPr>
            <p:ph idx="1"/>
          </p:nvPr>
        </p:nvSpPr>
        <p:spPr/>
        <p:txBody>
          <a:bodyPr>
            <a:normAutofit fontScale="92500"/>
          </a:bodyPr>
          <a:lstStyle/>
          <a:p>
            <a:r>
              <a:rPr lang="en-US" dirty="0"/>
              <a:t>The guideline expects that its users are familiar with the features and functions of </a:t>
            </a:r>
            <a:r>
              <a:rPr lang="en-US" dirty="0" smtClean="0"/>
              <a:t>GitHub</a:t>
            </a:r>
          </a:p>
          <a:p>
            <a:pPr lvl="1"/>
            <a:r>
              <a:rPr lang="en-US" dirty="0" smtClean="0"/>
              <a:t>If you are not, go and experience with GitHub!</a:t>
            </a:r>
          </a:p>
          <a:p>
            <a:pPr lvl="1"/>
            <a:r>
              <a:rPr lang="en-US" dirty="0" smtClean="0"/>
              <a:t>You don’t need to master every single feature, but the basic knowledge is expected</a:t>
            </a:r>
          </a:p>
          <a:p>
            <a:r>
              <a:rPr lang="en-US" dirty="0" smtClean="0"/>
              <a:t>The guideline utilizes GitHub’s special hypertext formatting GFM (GitHub Flavored Markdown)</a:t>
            </a:r>
          </a:p>
          <a:p>
            <a:pPr lvl="1"/>
            <a:r>
              <a:rPr lang="en-US" dirty="0" smtClean="0"/>
              <a:t>The syntax is quite simple so while you are testing GitHub, learn it as well</a:t>
            </a:r>
            <a:endParaRPr lang="en-US" dirty="0"/>
          </a:p>
        </p:txBody>
      </p:sp>
    </p:spTree>
    <p:extLst>
      <p:ext uri="{BB962C8B-B14F-4D97-AF65-F5344CB8AC3E}">
        <p14:creationId xmlns:p14="http://schemas.microsoft.com/office/powerpoint/2010/main" val="231178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How to use the guideline</a:t>
            </a:r>
            <a:endParaRPr lang="fi-FI" dirty="0"/>
          </a:p>
        </p:txBody>
      </p:sp>
      <p:sp>
        <p:nvSpPr>
          <p:cNvPr id="3" name="Sisällön paikkamerkki 2"/>
          <p:cNvSpPr>
            <a:spLocks noGrp="1"/>
          </p:cNvSpPr>
          <p:nvPr>
            <p:ph idx="1"/>
          </p:nvPr>
        </p:nvSpPr>
        <p:spPr/>
        <p:txBody>
          <a:bodyPr>
            <a:normAutofit lnSpcReduction="10000"/>
          </a:bodyPr>
          <a:lstStyle/>
          <a:p>
            <a:r>
              <a:rPr lang="en-US" dirty="0" smtClean="0"/>
              <a:t>When you are familiar with GitHub, few preparations are needed:</a:t>
            </a:r>
          </a:p>
          <a:p>
            <a:pPr lvl="1"/>
            <a:r>
              <a:rPr lang="en-US" dirty="0" smtClean="0"/>
              <a:t>Decide label categories, exact labels, their names and color coding</a:t>
            </a:r>
          </a:p>
          <a:p>
            <a:pPr lvl="1"/>
            <a:r>
              <a:rPr lang="en-US" dirty="0" smtClean="0"/>
              <a:t>Decide overall naming conventions for issues</a:t>
            </a:r>
          </a:p>
          <a:p>
            <a:pPr marL="571500" indent="-514350"/>
            <a:r>
              <a:rPr lang="en-US" dirty="0" smtClean="0"/>
              <a:t>The above aspects are discussed further down this guideline</a:t>
            </a:r>
          </a:p>
          <a:p>
            <a:pPr marL="571500" indent="-514350"/>
            <a:r>
              <a:rPr lang="en-US" dirty="0" smtClean="0"/>
              <a:t>Come back to these decisions when you have read the guideline</a:t>
            </a:r>
          </a:p>
        </p:txBody>
      </p:sp>
    </p:spTree>
    <p:extLst>
      <p:ext uri="{BB962C8B-B14F-4D97-AF65-F5344CB8AC3E}">
        <p14:creationId xmlns:p14="http://schemas.microsoft.com/office/powerpoint/2010/main" val="2320691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How to use the guideline</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Other important note is that the project team should decide the customized processes and practices </a:t>
            </a:r>
            <a:r>
              <a:rPr lang="en-US" b="1" dirty="0" smtClean="0"/>
              <a:t>before</a:t>
            </a:r>
            <a:r>
              <a:rPr lang="en-US" dirty="0" smtClean="0"/>
              <a:t> putting the guideline into use!</a:t>
            </a:r>
          </a:p>
          <a:p>
            <a:pPr lvl="1"/>
            <a:r>
              <a:rPr lang="en-US" dirty="0" smtClean="0"/>
              <a:t>If the initial decisions prove to be wrong, they can always be changed</a:t>
            </a:r>
          </a:p>
          <a:p>
            <a:pPr lvl="1"/>
            <a:r>
              <a:rPr lang="en-US" dirty="0" smtClean="0"/>
              <a:t>What is crucial is that the team agrees to follow the set rules consistently</a:t>
            </a:r>
          </a:p>
          <a:p>
            <a:r>
              <a:rPr lang="en-US" dirty="0" smtClean="0"/>
              <a:t>Therefore the team should appoint someone as responsible for RM</a:t>
            </a:r>
          </a:p>
          <a:p>
            <a:pPr lvl="1"/>
            <a:r>
              <a:rPr lang="en-US" dirty="0" smtClean="0"/>
              <a:t>Usually the appointed person is project manager but it can be whoever monitors the requirements</a:t>
            </a:r>
          </a:p>
          <a:p>
            <a:pPr lvl="1"/>
            <a:r>
              <a:rPr lang="en-US" i="1" dirty="0" smtClean="0"/>
              <a:t>The whole team</a:t>
            </a:r>
            <a:r>
              <a:rPr lang="en-US" dirty="0" smtClean="0"/>
              <a:t> is responsible of RM process -&gt; the purpose of appointment is to clearly define from whom to ask should a problem with issue or the guideline arise</a:t>
            </a:r>
            <a:endParaRPr lang="en-US" i="1" dirty="0"/>
          </a:p>
        </p:txBody>
      </p:sp>
    </p:spTree>
    <p:extLst>
      <p:ext uri="{BB962C8B-B14F-4D97-AF65-F5344CB8AC3E}">
        <p14:creationId xmlns:p14="http://schemas.microsoft.com/office/powerpoint/2010/main" val="2934335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US" dirty="0" smtClean="0"/>
              <a:t>What’s this all about?</a:t>
            </a:r>
            <a:endParaRPr lang="en-US" dirty="0"/>
          </a:p>
        </p:txBody>
      </p:sp>
      <p:sp>
        <p:nvSpPr>
          <p:cNvPr id="3" name="Sisällön paikkamerkki 2"/>
          <p:cNvSpPr>
            <a:spLocks noGrp="1"/>
          </p:cNvSpPr>
          <p:nvPr>
            <p:ph idx="1"/>
          </p:nvPr>
        </p:nvSpPr>
        <p:spPr/>
        <p:txBody>
          <a:bodyPr/>
          <a:lstStyle/>
          <a:p>
            <a:r>
              <a:rPr lang="en-US" dirty="0" smtClean="0"/>
              <a:t>Requirements management (RM) is important topic in any software project</a:t>
            </a:r>
          </a:p>
          <a:p>
            <a:r>
              <a:rPr lang="en-US" dirty="0" smtClean="0"/>
              <a:t>To succeed in RM process one must have a good knowledge about the tools used and a systematical rules to follow</a:t>
            </a:r>
          </a:p>
          <a:p>
            <a:r>
              <a:rPr lang="en-US" dirty="0" smtClean="0"/>
              <a:t>This presentation aims to introduce a guideline that will help users accomplish these aspects using only GitHub’s native features</a:t>
            </a:r>
          </a:p>
          <a:p>
            <a:endParaRPr lang="en-US" dirty="0"/>
          </a:p>
        </p:txBody>
      </p:sp>
    </p:spTree>
    <p:extLst>
      <p:ext uri="{BB962C8B-B14F-4D97-AF65-F5344CB8AC3E}">
        <p14:creationId xmlns:p14="http://schemas.microsoft.com/office/powerpoint/2010/main" val="1728584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How to use the guideline</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The guideline isn’t interested RE processes before RM</a:t>
            </a:r>
          </a:p>
          <a:p>
            <a:pPr lvl="1"/>
            <a:r>
              <a:rPr lang="en-US" dirty="0" smtClean="0"/>
              <a:t>What concerns the guideline is that the requirements are somehow identified</a:t>
            </a:r>
          </a:p>
          <a:p>
            <a:r>
              <a:rPr lang="en-US" dirty="0" smtClean="0"/>
              <a:t>The optimal case is that when requirement is identified, it is immediately created to the issue tracker (see slides 30-43 for creating an issue)</a:t>
            </a:r>
          </a:p>
          <a:p>
            <a:pPr lvl="1"/>
            <a:r>
              <a:rPr lang="en-US" dirty="0" smtClean="0"/>
              <a:t>This is not mandatory should the requirement be documented some other way first</a:t>
            </a:r>
          </a:p>
          <a:p>
            <a:pPr lvl="1"/>
            <a:r>
              <a:rPr lang="en-US" dirty="0" smtClean="0"/>
              <a:t>Be aware that before requirements (or at least a sub set of them) is in issue tracker, the team can’t start the implementation</a:t>
            </a:r>
          </a:p>
          <a:p>
            <a:r>
              <a:rPr lang="en-US" dirty="0" smtClean="0"/>
              <a:t>As </a:t>
            </a:r>
            <a:r>
              <a:rPr lang="en-US" dirty="0"/>
              <a:t>soon as requirements are created team can start splitting them to </a:t>
            </a:r>
            <a:r>
              <a:rPr lang="en-US" dirty="0" smtClean="0"/>
              <a:t>tasks</a:t>
            </a:r>
          </a:p>
          <a:p>
            <a:pPr lvl="1"/>
            <a:r>
              <a:rPr lang="en-US" dirty="0" smtClean="0"/>
              <a:t>When first tasks are ready, implementation is ready to begin</a:t>
            </a:r>
            <a:endParaRPr lang="fi-FI" dirty="0"/>
          </a:p>
        </p:txBody>
      </p:sp>
    </p:spTree>
    <p:extLst>
      <p:ext uri="{BB962C8B-B14F-4D97-AF65-F5344CB8AC3E}">
        <p14:creationId xmlns:p14="http://schemas.microsoft.com/office/powerpoint/2010/main" val="2383987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How to use the guideline</a:t>
            </a:r>
            <a:endParaRPr lang="fi-FI" dirty="0"/>
          </a:p>
        </p:txBody>
      </p:sp>
      <p:sp>
        <p:nvSpPr>
          <p:cNvPr id="3" name="Sisällön paikkamerkki 2"/>
          <p:cNvSpPr>
            <a:spLocks noGrp="1"/>
          </p:cNvSpPr>
          <p:nvPr>
            <p:ph idx="1"/>
          </p:nvPr>
        </p:nvSpPr>
        <p:spPr/>
        <p:txBody>
          <a:bodyPr/>
          <a:lstStyle/>
          <a:p>
            <a:r>
              <a:rPr lang="en-US" dirty="0" smtClean="0"/>
              <a:t>Requirements are split to tasks in the order of their priority</a:t>
            </a:r>
          </a:p>
          <a:p>
            <a:pPr lvl="1"/>
            <a:r>
              <a:rPr lang="en-US" dirty="0" smtClean="0"/>
              <a:t>This contributes for implementing the best business value from the get go</a:t>
            </a:r>
          </a:p>
          <a:p>
            <a:r>
              <a:rPr lang="en-US" dirty="0" smtClean="0"/>
              <a:t>Creating requirements and tasks is an ongoing process through the whole project</a:t>
            </a:r>
          </a:p>
          <a:p>
            <a:r>
              <a:rPr lang="en-US" dirty="0" smtClean="0"/>
              <a:t>When </a:t>
            </a:r>
            <a:r>
              <a:rPr lang="en-US" dirty="0"/>
              <a:t>first tasks are under work, they must be monitored, maintained and updated if needed</a:t>
            </a:r>
            <a:endParaRPr lang="fi-FI" dirty="0"/>
          </a:p>
        </p:txBody>
      </p:sp>
    </p:spTree>
    <p:extLst>
      <p:ext uri="{BB962C8B-B14F-4D97-AF65-F5344CB8AC3E}">
        <p14:creationId xmlns:p14="http://schemas.microsoft.com/office/powerpoint/2010/main" val="800225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Separation of tasks and requirements</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Why the guideline differs tasks from requirements?</a:t>
            </a:r>
          </a:p>
          <a:p>
            <a:pPr lvl="1"/>
            <a:r>
              <a:rPr lang="en-US" dirty="0" smtClean="0"/>
              <a:t>A single requirement can cover a large topic, making it hard to estimate time and other resources needed to complete it</a:t>
            </a:r>
          </a:p>
          <a:p>
            <a:pPr lvl="1"/>
            <a:r>
              <a:rPr lang="en-US" dirty="0" smtClean="0"/>
              <a:t>In order to track this, we need to know what really needs to be done to fulfill the requirement</a:t>
            </a:r>
          </a:p>
          <a:p>
            <a:pPr lvl="1"/>
            <a:r>
              <a:rPr lang="en-US" dirty="0" smtClean="0"/>
              <a:t>&gt; Tasks are concrete actions needed to </a:t>
            </a:r>
            <a:r>
              <a:rPr lang="en-US" dirty="0" err="1" smtClean="0"/>
              <a:t>to</a:t>
            </a:r>
            <a:r>
              <a:rPr lang="en-US" dirty="0" smtClean="0"/>
              <a:t> accomplish the business objective (requirements)</a:t>
            </a:r>
          </a:p>
          <a:p>
            <a:pPr lvl="1"/>
            <a:r>
              <a:rPr lang="en-US" dirty="0" smtClean="0"/>
              <a:t>Keeping both tasks and requirements in the issue tracker makes it possible to establish links between them</a:t>
            </a:r>
            <a:endParaRPr lang="en-US" dirty="0"/>
          </a:p>
        </p:txBody>
      </p:sp>
    </p:spTree>
    <p:extLst>
      <p:ext uri="{BB962C8B-B14F-4D97-AF65-F5344CB8AC3E}">
        <p14:creationId xmlns:p14="http://schemas.microsoft.com/office/powerpoint/2010/main" val="3615284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Hierarchy </a:t>
            </a:r>
            <a:r>
              <a:rPr lang="en-US" dirty="0" smtClean="0"/>
              <a:t>between requirements and tasks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Both requirements and tasks can be split to smaller pieces – sub-components</a:t>
            </a:r>
          </a:p>
          <a:p>
            <a:pPr lvl="1"/>
            <a:r>
              <a:rPr lang="en-US" dirty="0" smtClean="0"/>
              <a:t>Splitting issues further helps eliminating wasted time that goes searching information from long descriptions</a:t>
            </a:r>
          </a:p>
          <a:p>
            <a:pPr lvl="1"/>
            <a:r>
              <a:rPr lang="en-US" dirty="0" smtClean="0"/>
              <a:t>Smaller issues are easier to track</a:t>
            </a:r>
          </a:p>
          <a:p>
            <a:pPr lvl="1"/>
            <a:r>
              <a:rPr lang="en-US" dirty="0" smtClean="0"/>
              <a:t>Splitting issues acts towards increasing the domain knowledge of the team</a:t>
            </a:r>
          </a:p>
          <a:p>
            <a:r>
              <a:rPr lang="en-US" dirty="0" smtClean="0"/>
              <a:t>This brings the total number of different issue types to four: main requirement and main task (or just requirement and task) + sub requirement and sub task</a:t>
            </a:r>
          </a:p>
          <a:p>
            <a:r>
              <a:rPr lang="en-US" dirty="0" smtClean="0"/>
              <a:t>Lightweight hierarchical structure increases the visibility of requirements and associated work</a:t>
            </a:r>
          </a:p>
        </p:txBody>
      </p:sp>
    </p:spTree>
    <p:extLst>
      <p:ext uri="{BB962C8B-B14F-4D97-AF65-F5344CB8AC3E}">
        <p14:creationId xmlns:p14="http://schemas.microsoft.com/office/powerpoint/2010/main" val="171868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Hierarchy between requirements and tasks</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An example:</a:t>
            </a:r>
          </a:p>
          <a:p>
            <a:pPr lvl="1"/>
            <a:r>
              <a:rPr lang="en-US" dirty="0" smtClean="0"/>
              <a:t>The project has identified a main requirement ”The game is divided to puzzles” and its sub requirement ”There are total of 10 puzzles”</a:t>
            </a:r>
          </a:p>
          <a:p>
            <a:pPr lvl="1"/>
            <a:r>
              <a:rPr lang="en-US" dirty="0" smtClean="0"/>
              <a:t>Now one main task could be made to depict every puzzle</a:t>
            </a:r>
          </a:p>
          <a:p>
            <a:pPr lvl="1"/>
            <a:r>
              <a:rPr lang="en-US" dirty="0" smtClean="0"/>
              <a:t>Sub tasks could further define such elements as UI and business logic</a:t>
            </a:r>
          </a:p>
          <a:p>
            <a:r>
              <a:rPr lang="en-US" dirty="0" smtClean="0"/>
              <a:t>For the sub tasks to be usable, they must not be too fine grained</a:t>
            </a:r>
          </a:p>
          <a:p>
            <a:pPr lvl="1"/>
            <a:r>
              <a:rPr lang="en-US" dirty="0" smtClean="0"/>
              <a:t>If sub task should be split to smaller parts, it must be ”promoted” to a main task -&gt; this can cause other modifications to the other issues in the same hierarchy tree</a:t>
            </a:r>
          </a:p>
          <a:p>
            <a:r>
              <a:rPr lang="en-US" dirty="0" smtClean="0"/>
              <a:t>This enforces the maximum depth of issues to four (see slide 29)</a:t>
            </a:r>
          </a:p>
          <a:p>
            <a:endParaRPr lang="en-US" dirty="0"/>
          </a:p>
        </p:txBody>
      </p:sp>
    </p:spTree>
    <p:extLst>
      <p:ext uri="{BB962C8B-B14F-4D97-AF65-F5344CB8AC3E}">
        <p14:creationId xmlns:p14="http://schemas.microsoft.com/office/powerpoint/2010/main" val="44081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Sub </a:t>
            </a:r>
            <a:r>
              <a:rPr lang="en-US" dirty="0" smtClean="0"/>
              <a:t>tasks: yes </a:t>
            </a:r>
            <a:r>
              <a:rPr lang="en-US" dirty="0" smtClean="0"/>
              <a:t>or </a:t>
            </a:r>
            <a:r>
              <a:rPr lang="en-US" dirty="0" smtClean="0"/>
              <a:t>no?</a:t>
            </a:r>
            <a:endParaRPr lang="en-US" dirty="0"/>
          </a:p>
        </p:txBody>
      </p:sp>
      <p:sp>
        <p:nvSpPr>
          <p:cNvPr id="3" name="Sisällön paikkamerkki 2"/>
          <p:cNvSpPr>
            <a:spLocks noGrp="1"/>
          </p:cNvSpPr>
          <p:nvPr>
            <p:ph idx="1"/>
          </p:nvPr>
        </p:nvSpPr>
        <p:spPr/>
        <p:txBody>
          <a:bodyPr>
            <a:normAutofit fontScale="92500"/>
          </a:bodyPr>
          <a:lstStyle/>
          <a:p>
            <a:r>
              <a:rPr lang="en-US" dirty="0" smtClean="0"/>
              <a:t>Sub tasks are not always needed</a:t>
            </a:r>
          </a:p>
          <a:p>
            <a:pPr lvl="1"/>
            <a:r>
              <a:rPr lang="en-US" dirty="0" smtClean="0"/>
              <a:t>Too small tasks cause more work to create and maintain</a:t>
            </a:r>
          </a:p>
          <a:p>
            <a:pPr lvl="1"/>
            <a:r>
              <a:rPr lang="en-US" dirty="0" smtClean="0"/>
              <a:t>Especially if developers </a:t>
            </a:r>
            <a:r>
              <a:rPr lang="en-US" dirty="0"/>
              <a:t>are experienced, forcing them to create sub tasks might be waste of </a:t>
            </a:r>
            <a:r>
              <a:rPr lang="en-US" dirty="0" smtClean="0"/>
              <a:t>time</a:t>
            </a:r>
          </a:p>
          <a:p>
            <a:r>
              <a:rPr lang="en-US" dirty="0" smtClean="0"/>
              <a:t>A main task coupled with a task list might suffice</a:t>
            </a:r>
          </a:p>
          <a:p>
            <a:r>
              <a:rPr lang="en-US" dirty="0" smtClean="0"/>
              <a:t>On the other hand, splitting main tasks to sub tasks can aid in recognizing all the aspects associated to the main task</a:t>
            </a:r>
            <a:endParaRPr lang="fi-FI" dirty="0"/>
          </a:p>
        </p:txBody>
      </p:sp>
    </p:spTree>
    <p:extLst>
      <p:ext uri="{BB962C8B-B14F-4D97-AF65-F5344CB8AC3E}">
        <p14:creationId xmlns:p14="http://schemas.microsoft.com/office/powerpoint/2010/main" val="3556904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Sub tasks: yes or no?</a:t>
            </a:r>
            <a:endParaRPr lang="fi-FI" dirty="0"/>
          </a:p>
        </p:txBody>
      </p:sp>
      <p:sp>
        <p:nvSpPr>
          <p:cNvPr id="3" name="Sisällön paikkamerkki 2"/>
          <p:cNvSpPr>
            <a:spLocks noGrp="1"/>
          </p:cNvSpPr>
          <p:nvPr>
            <p:ph idx="1"/>
          </p:nvPr>
        </p:nvSpPr>
        <p:spPr/>
        <p:txBody>
          <a:bodyPr>
            <a:normAutofit fontScale="70000" lnSpcReduction="20000"/>
          </a:bodyPr>
          <a:lstStyle/>
          <a:p>
            <a:r>
              <a:rPr lang="en-US" dirty="0" smtClean="0"/>
              <a:t>What else is good with sub tasks?</a:t>
            </a:r>
          </a:p>
          <a:p>
            <a:pPr lvl="1"/>
            <a:r>
              <a:rPr lang="en-US" dirty="0" smtClean="0"/>
              <a:t>The work related to them is displayed and traced better</a:t>
            </a:r>
          </a:p>
          <a:p>
            <a:pPr lvl="1"/>
            <a:r>
              <a:rPr lang="en-US" dirty="0" smtClean="0"/>
              <a:t>If all the information is in the main task, it is harder to find</a:t>
            </a:r>
          </a:p>
          <a:p>
            <a:pPr lvl="1"/>
            <a:r>
              <a:rPr lang="en-US" dirty="0" smtClean="0"/>
              <a:t>If </a:t>
            </a:r>
            <a:r>
              <a:rPr lang="en-US" dirty="0"/>
              <a:t>project team has a lively communication, the comment section of a big main task can be quickly overrun, becoming hard to find the relevant </a:t>
            </a:r>
            <a:r>
              <a:rPr lang="en-US" dirty="0" smtClean="0"/>
              <a:t>comments</a:t>
            </a:r>
          </a:p>
          <a:p>
            <a:r>
              <a:rPr lang="en-US" dirty="0" smtClean="0"/>
              <a:t>What about not using sub tasks?</a:t>
            </a:r>
          </a:p>
          <a:p>
            <a:pPr lvl="1"/>
            <a:r>
              <a:rPr lang="en-US" dirty="0" smtClean="0"/>
              <a:t>When an issue contains a task list, its status is visible in issue references, though it only shows how many of task list’s items are completed, not what item exactly</a:t>
            </a:r>
          </a:p>
          <a:p>
            <a:pPr lvl="1"/>
            <a:r>
              <a:rPr lang="en-US" dirty="0" smtClean="0"/>
              <a:t>Negates overhead caused by creating and maintaining sub tasks</a:t>
            </a:r>
          </a:p>
          <a:p>
            <a:r>
              <a:rPr lang="en-US" dirty="0" smtClean="0"/>
              <a:t>If developers really don’t want to use sub tasks (even if there are valid reasons for using them), forcing them decreases motivation towards the guideline and its usefulness</a:t>
            </a:r>
            <a:endParaRPr lang="fi-FI" dirty="0"/>
          </a:p>
        </p:txBody>
      </p:sp>
    </p:spTree>
    <p:extLst>
      <p:ext uri="{BB962C8B-B14F-4D97-AF65-F5344CB8AC3E}">
        <p14:creationId xmlns:p14="http://schemas.microsoft.com/office/powerpoint/2010/main" val="889309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Sub tasks: yes or no?</a:t>
            </a:r>
            <a:endParaRPr lang="fi-FI" dirty="0"/>
          </a:p>
        </p:txBody>
      </p:sp>
      <p:sp>
        <p:nvSpPr>
          <p:cNvPr id="3" name="Sisällön paikkamerkki 2"/>
          <p:cNvSpPr>
            <a:spLocks noGrp="1"/>
          </p:cNvSpPr>
          <p:nvPr>
            <p:ph idx="1"/>
          </p:nvPr>
        </p:nvSpPr>
        <p:spPr/>
        <p:txBody>
          <a:bodyPr>
            <a:normAutofit fontScale="92500" lnSpcReduction="10000"/>
          </a:bodyPr>
          <a:lstStyle/>
          <a:p>
            <a:r>
              <a:rPr lang="en-US" dirty="0" smtClean="0"/>
              <a:t>There is no right answer for using or not using sub tasks</a:t>
            </a:r>
          </a:p>
          <a:p>
            <a:pPr lvl="1"/>
            <a:r>
              <a:rPr lang="en-US" dirty="0" smtClean="0"/>
              <a:t>Decision should be made case by case</a:t>
            </a:r>
          </a:p>
          <a:p>
            <a:r>
              <a:rPr lang="en-US" dirty="0" smtClean="0"/>
              <a:t>Don’t overlook sub tasks because they require some more work </a:t>
            </a:r>
            <a:r>
              <a:rPr lang="fi-FI" dirty="0" smtClean="0"/>
              <a:t>- </a:t>
            </a:r>
            <a:r>
              <a:rPr lang="en-US" dirty="0"/>
              <a:t>w</a:t>
            </a:r>
            <a:r>
              <a:rPr lang="en-US" dirty="0" smtClean="0"/>
              <a:t>hen </a:t>
            </a:r>
            <a:r>
              <a:rPr lang="en-US" dirty="0"/>
              <a:t>information is separated to logical components, it is easier to find and interpret</a:t>
            </a:r>
            <a:endParaRPr lang="fi-FI" dirty="0" smtClean="0"/>
          </a:p>
          <a:p>
            <a:r>
              <a:rPr lang="en-US" dirty="0" smtClean="0"/>
              <a:t>The important thing </a:t>
            </a:r>
            <a:r>
              <a:rPr lang="fi-FI" dirty="0" smtClean="0"/>
              <a:t>is </a:t>
            </a:r>
            <a:r>
              <a:rPr lang="en-US" dirty="0"/>
              <a:t>that all the necessary information is present, logically structured and findable with minor effort</a:t>
            </a:r>
            <a:endParaRPr lang="fi-FI" dirty="0"/>
          </a:p>
        </p:txBody>
      </p:sp>
    </p:spTree>
    <p:extLst>
      <p:ext uri="{BB962C8B-B14F-4D97-AF65-F5344CB8AC3E}">
        <p14:creationId xmlns:p14="http://schemas.microsoft.com/office/powerpoint/2010/main" val="4285814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Rules for issue hierarchies</a:t>
            </a:r>
            <a:endParaRPr lang="en-US" dirty="0"/>
          </a:p>
        </p:txBody>
      </p:sp>
      <p:sp>
        <p:nvSpPr>
          <p:cNvPr id="3" name="Sisällön paikkamerkki 2"/>
          <p:cNvSpPr>
            <a:spLocks noGrp="1"/>
          </p:cNvSpPr>
          <p:nvPr>
            <p:ph idx="1"/>
          </p:nvPr>
        </p:nvSpPr>
        <p:spPr/>
        <p:txBody>
          <a:bodyPr>
            <a:normAutofit fontScale="70000" lnSpcReduction="20000"/>
          </a:bodyPr>
          <a:lstStyle/>
          <a:p>
            <a:pPr lvl="0"/>
            <a:r>
              <a:rPr lang="en-US" dirty="0"/>
              <a:t>A main requirement must always exist.</a:t>
            </a:r>
            <a:endParaRPr lang="fi-FI" dirty="0"/>
          </a:p>
          <a:p>
            <a:pPr lvl="0"/>
            <a:r>
              <a:rPr lang="en-US" dirty="0"/>
              <a:t>A sub requirement must always descend from a main requirement, same applies to tasks.</a:t>
            </a:r>
            <a:endParaRPr lang="fi-FI" dirty="0"/>
          </a:p>
          <a:p>
            <a:pPr lvl="0"/>
            <a:r>
              <a:rPr lang="en-US" dirty="0"/>
              <a:t>A main task can be descendant of either a main or sub requirement.</a:t>
            </a:r>
            <a:endParaRPr lang="fi-FI" dirty="0"/>
          </a:p>
          <a:p>
            <a:pPr lvl="0"/>
            <a:r>
              <a:rPr lang="en-US" dirty="0"/>
              <a:t>If both a main requirement and a sub requirement exist a main task must be descended of the sub requirement.</a:t>
            </a:r>
            <a:endParaRPr lang="fi-FI" dirty="0"/>
          </a:p>
          <a:p>
            <a:pPr lvl="0"/>
            <a:r>
              <a:rPr lang="en-US" dirty="0"/>
              <a:t>A main requirement can have multiple sub requirement descendants. Multiple main tasks descendants are allowed to a single main or sub requirement and multiple sub tasks can be descendants of a single main task.</a:t>
            </a:r>
            <a:endParaRPr lang="fi-FI" dirty="0"/>
          </a:p>
          <a:p>
            <a:r>
              <a:rPr lang="en-US" dirty="0"/>
              <a:t>All issues must be unambiguous (i.e. a single main task can be a descendant to only one main or sub requirement</a:t>
            </a:r>
            <a:r>
              <a:rPr lang="en-US" dirty="0" smtClean="0"/>
              <a:t>).</a:t>
            </a:r>
          </a:p>
          <a:p>
            <a:r>
              <a:rPr lang="en-US" dirty="0" smtClean="0"/>
              <a:t>Hierarchy is generated by naming conventions, labels and references</a:t>
            </a:r>
            <a:endParaRPr lang="fi-FI" dirty="0"/>
          </a:p>
        </p:txBody>
      </p:sp>
    </p:spTree>
    <p:extLst>
      <p:ext uri="{BB962C8B-B14F-4D97-AF65-F5344CB8AC3E}">
        <p14:creationId xmlns:p14="http://schemas.microsoft.com/office/powerpoint/2010/main" val="2769072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253903240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170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lstStyle/>
          <a:p>
            <a:r>
              <a:rPr lang="fi-FI" dirty="0" smtClean="0"/>
              <a:t>GitHub and RM</a:t>
            </a:r>
            <a:endParaRPr lang="fi-FI" dirty="0"/>
          </a:p>
        </p:txBody>
      </p:sp>
      <p:sp>
        <p:nvSpPr>
          <p:cNvPr id="5" name="Sisällön paikkamerkki 4"/>
          <p:cNvSpPr>
            <a:spLocks noGrp="1"/>
          </p:cNvSpPr>
          <p:nvPr>
            <p:ph idx="1"/>
          </p:nvPr>
        </p:nvSpPr>
        <p:spPr/>
        <p:txBody>
          <a:bodyPr>
            <a:normAutofit fontScale="77500" lnSpcReduction="20000"/>
          </a:bodyPr>
          <a:lstStyle/>
          <a:p>
            <a:r>
              <a:rPr lang="en-US" dirty="0" smtClean="0"/>
              <a:t>The more there are tools in a project, the more people need to remember things</a:t>
            </a:r>
          </a:p>
          <a:p>
            <a:pPr lvl="1"/>
            <a:r>
              <a:rPr lang="en-US" dirty="0" smtClean="0"/>
              <a:t>Combining as such as possible reduces this</a:t>
            </a:r>
          </a:p>
          <a:p>
            <a:r>
              <a:rPr lang="en-US" dirty="0" smtClean="0"/>
              <a:t>GitHub is intuitive to use and offers some neat features, making it well-suited for many projects</a:t>
            </a:r>
          </a:p>
          <a:p>
            <a:r>
              <a:rPr lang="en-US" dirty="0" smtClean="0"/>
              <a:t>GitHub has a lightweight issue tracker that can easily be used for task handling, but what if the desire is more systematical RM process?</a:t>
            </a:r>
          </a:p>
          <a:p>
            <a:r>
              <a:rPr lang="en-US" dirty="0" smtClean="0"/>
              <a:t>There is very few instructions how this could be achieved</a:t>
            </a:r>
          </a:p>
          <a:p>
            <a:pPr lvl="1"/>
            <a:r>
              <a:rPr lang="en-US" dirty="0" smtClean="0"/>
              <a:t>Instructions found are mainly experience reports from individual cases</a:t>
            </a:r>
          </a:p>
          <a:p>
            <a:r>
              <a:rPr lang="en-US" dirty="0" smtClean="0"/>
              <a:t>This guideline tries to address that issue</a:t>
            </a:r>
            <a:endParaRPr lang="en-US" dirty="0"/>
          </a:p>
        </p:txBody>
      </p:sp>
    </p:spTree>
    <p:extLst>
      <p:ext uri="{BB962C8B-B14F-4D97-AF65-F5344CB8AC3E}">
        <p14:creationId xmlns:p14="http://schemas.microsoft.com/office/powerpoint/2010/main" val="2642788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Creating issues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Activity for the whole team!</a:t>
            </a:r>
          </a:p>
          <a:p>
            <a:pPr lvl="1"/>
            <a:r>
              <a:rPr lang="en-US" dirty="0" smtClean="0"/>
              <a:t>Although requirements may be drafted with limited personnel, creating tasks should involve the whole team.</a:t>
            </a:r>
          </a:p>
          <a:p>
            <a:pPr lvl="1"/>
            <a:r>
              <a:rPr lang="en-US" dirty="0" smtClean="0"/>
              <a:t>Benefits: seasoned developers might have useful ideas or views, letting developers contribute enhances the team spirit, broadens the domain knowledge of the team</a:t>
            </a:r>
          </a:p>
          <a:p>
            <a:r>
              <a:rPr lang="en-US" dirty="0" smtClean="0"/>
              <a:t>First requirements then tasks</a:t>
            </a:r>
          </a:p>
          <a:p>
            <a:r>
              <a:rPr lang="en-US" dirty="0" smtClean="0"/>
              <a:t>Team can start just a handful of requirements, converting them tasks and starting the work. The rest are gained from iterations.</a:t>
            </a:r>
          </a:p>
          <a:p>
            <a:r>
              <a:rPr lang="en-US" dirty="0" smtClean="0"/>
              <a:t>Other approach is to define a larger set of baseline requirements and only after that create the tasks</a:t>
            </a:r>
          </a:p>
          <a:p>
            <a:pPr lvl="1"/>
            <a:endParaRPr lang="en-US" dirty="0"/>
          </a:p>
        </p:txBody>
      </p:sp>
    </p:spTree>
    <p:extLst>
      <p:ext uri="{BB962C8B-B14F-4D97-AF65-F5344CB8AC3E}">
        <p14:creationId xmlns:p14="http://schemas.microsoft.com/office/powerpoint/2010/main" val="985368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Steps for creating a single issue</a:t>
            </a:r>
            <a:endParaRPr lang="en-US" dirty="0"/>
          </a:p>
        </p:txBody>
      </p:sp>
      <p:sp>
        <p:nvSpPr>
          <p:cNvPr id="3" name="Sisällön paikkamerkki 2"/>
          <p:cNvSpPr>
            <a:spLocks noGrp="1"/>
          </p:cNvSpPr>
          <p:nvPr>
            <p:ph idx="1"/>
          </p:nvPr>
        </p:nvSpPr>
        <p:spPr/>
        <p:txBody>
          <a:bodyPr/>
          <a:lstStyle/>
          <a:p>
            <a:r>
              <a:rPr lang="en-US" b="1" dirty="0" smtClean="0"/>
              <a:t>Step 1 – the title of the issue</a:t>
            </a:r>
          </a:p>
          <a:p>
            <a:pPr lvl="1"/>
            <a:r>
              <a:rPr lang="en-US" dirty="0" smtClean="0"/>
              <a:t>The title should contain some kind of reference prefix that is different for tasks and requirements</a:t>
            </a:r>
          </a:p>
          <a:p>
            <a:pPr lvl="1"/>
            <a:r>
              <a:rPr lang="en-US" dirty="0" smtClean="0"/>
              <a:t>Examples: “(</a:t>
            </a:r>
            <a:r>
              <a:rPr lang="en-US" dirty="0"/>
              <a:t>XXX-100): Title goes here” or “#123: Title goes here” for tasks and “REQ 2 Title goes here” or “R2: Title goes here” for </a:t>
            </a:r>
            <a:r>
              <a:rPr lang="en-US" dirty="0" smtClean="0"/>
              <a:t>requirements</a:t>
            </a:r>
          </a:p>
          <a:p>
            <a:pPr lvl="1"/>
            <a:r>
              <a:rPr lang="en-US" dirty="0" smtClean="0"/>
              <a:t>Should </a:t>
            </a:r>
            <a:r>
              <a:rPr lang="en-US" dirty="0"/>
              <a:t>support the hierarchy structure - if a main task has prefix format “XXX-100”, the sub task could have “XXX-100-1” or “XXX-100.1”</a:t>
            </a:r>
            <a:endParaRPr lang="fi-FI" dirty="0"/>
          </a:p>
        </p:txBody>
      </p:sp>
    </p:spTree>
    <p:extLst>
      <p:ext uri="{BB962C8B-B14F-4D97-AF65-F5344CB8AC3E}">
        <p14:creationId xmlns:p14="http://schemas.microsoft.com/office/powerpoint/2010/main" val="4040524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92500"/>
          </a:bodyPr>
          <a:lstStyle/>
          <a:p>
            <a:r>
              <a:rPr lang="en-US" b="1" dirty="0" smtClean="0"/>
              <a:t>Step 2 – Writing the description</a:t>
            </a:r>
          </a:p>
          <a:p>
            <a:pPr lvl="1"/>
            <a:r>
              <a:rPr lang="en-US" dirty="0" smtClean="0"/>
              <a:t>The main question is: how extensive should the description be?</a:t>
            </a:r>
          </a:p>
          <a:p>
            <a:pPr lvl="2"/>
            <a:r>
              <a:rPr lang="en-US" dirty="0" smtClean="0"/>
              <a:t>A lot of influencing factors: the experience of the team, the size and domain of the project, who creates and manages issues, is another documentation tool used?</a:t>
            </a:r>
          </a:p>
          <a:p>
            <a:pPr lvl="2"/>
            <a:r>
              <a:rPr lang="en-US" dirty="0" smtClean="0"/>
              <a:t>Too much information makes reading and finding information cumbersome – too vague description might </a:t>
            </a:r>
            <a:r>
              <a:rPr lang="en-US" dirty="0"/>
              <a:t>cause </a:t>
            </a:r>
            <a:r>
              <a:rPr lang="en-US" dirty="0" smtClean="0"/>
              <a:t>guessing, </a:t>
            </a:r>
            <a:r>
              <a:rPr lang="en-US" dirty="0"/>
              <a:t>misleading </a:t>
            </a:r>
            <a:r>
              <a:rPr lang="en-US" dirty="0" smtClean="0"/>
              <a:t>or a need to consult somebody</a:t>
            </a:r>
          </a:p>
          <a:p>
            <a:pPr lvl="2"/>
            <a:r>
              <a:rPr lang="en-US" dirty="0" smtClean="0"/>
              <a:t>Leaving room for individual thinking and implementation endorses the team</a:t>
            </a:r>
            <a:endParaRPr lang="fi-FI" dirty="0"/>
          </a:p>
        </p:txBody>
      </p:sp>
    </p:spTree>
    <p:extLst>
      <p:ext uri="{BB962C8B-B14F-4D97-AF65-F5344CB8AC3E}">
        <p14:creationId xmlns:p14="http://schemas.microsoft.com/office/powerpoint/2010/main" val="2665989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77500" lnSpcReduction="20000"/>
          </a:bodyPr>
          <a:lstStyle/>
          <a:p>
            <a:pPr lvl="2"/>
            <a:r>
              <a:rPr lang="en-US" dirty="0" smtClean="0"/>
              <a:t>Requirements must be as unambiguous as possible to make sure that every stakeholder understands them the same way</a:t>
            </a:r>
          </a:p>
          <a:p>
            <a:pPr lvl="1"/>
            <a:r>
              <a:rPr lang="en-US" dirty="0" smtClean="0"/>
              <a:t>The bottom line </a:t>
            </a:r>
            <a:r>
              <a:rPr lang="fi-FI" dirty="0" smtClean="0"/>
              <a:t>is </a:t>
            </a:r>
            <a:r>
              <a:rPr lang="en-US" dirty="0"/>
              <a:t>that issue should always have a description which is </a:t>
            </a:r>
            <a:r>
              <a:rPr lang="en-US" dirty="0" smtClean="0"/>
              <a:t>tangible</a:t>
            </a:r>
          </a:p>
          <a:p>
            <a:pPr lvl="2"/>
            <a:r>
              <a:rPr lang="en-US" dirty="0" smtClean="0"/>
              <a:t>Anyone from the </a:t>
            </a:r>
            <a:r>
              <a:rPr lang="en-US" dirty="0"/>
              <a:t>project team should be able to tell what the task truly means just by reading the </a:t>
            </a:r>
            <a:r>
              <a:rPr lang="en-US" dirty="0" smtClean="0"/>
              <a:t>description</a:t>
            </a:r>
          </a:p>
          <a:p>
            <a:pPr lvl="1"/>
            <a:r>
              <a:rPr lang="en-US" dirty="0" smtClean="0"/>
              <a:t>As much of the task specific information as possible should be kept in the description</a:t>
            </a:r>
          </a:p>
          <a:p>
            <a:pPr lvl="1"/>
            <a:r>
              <a:rPr lang="en-US" dirty="0" smtClean="0"/>
              <a:t>If sub tasks are not used make sure that the description covers also those aspects -&gt; the relevant information must not be lost or ignored</a:t>
            </a:r>
          </a:p>
          <a:p>
            <a:pPr lvl="1"/>
            <a:r>
              <a:rPr lang="en-US" dirty="0"/>
              <a:t>A large amount of pictures, documents or other relatively static material should be archived somewhere </a:t>
            </a:r>
            <a:r>
              <a:rPr lang="en-US" dirty="0" smtClean="0"/>
              <a:t>else</a:t>
            </a:r>
          </a:p>
          <a:p>
            <a:pPr lvl="2"/>
            <a:r>
              <a:rPr lang="en-US" dirty="0"/>
              <a:t>For example mockups of UI are usually related to multiple requirements or tasks, and therefore should be only in one place</a:t>
            </a:r>
            <a:endParaRPr lang="en-US" dirty="0" smtClean="0"/>
          </a:p>
        </p:txBody>
      </p:sp>
    </p:spTree>
    <p:extLst>
      <p:ext uri="{BB962C8B-B14F-4D97-AF65-F5344CB8AC3E}">
        <p14:creationId xmlns:p14="http://schemas.microsoft.com/office/powerpoint/2010/main" val="341769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85000" lnSpcReduction="10000"/>
          </a:bodyPr>
          <a:lstStyle/>
          <a:p>
            <a:pPr lvl="1"/>
            <a:r>
              <a:rPr lang="en-US" dirty="0"/>
              <a:t>For requirements it might be a good practice – especially if they have a lot of information themselves – to document them to the wiki. To the requirement issue, a short description and link is sufficient in this case</a:t>
            </a:r>
            <a:r>
              <a:rPr lang="en-US" dirty="0" smtClean="0"/>
              <a:t>.</a:t>
            </a:r>
          </a:p>
          <a:p>
            <a:pPr lvl="1"/>
            <a:r>
              <a:rPr lang="en-US" dirty="0" smtClean="0"/>
              <a:t>A predefined format for description should be used</a:t>
            </a:r>
          </a:p>
          <a:p>
            <a:pPr lvl="1"/>
            <a:r>
              <a:rPr lang="en-US" dirty="0" smtClean="0"/>
              <a:t>The guideline suggests the following sections for the description:</a:t>
            </a:r>
          </a:p>
          <a:p>
            <a:pPr lvl="2"/>
            <a:r>
              <a:rPr lang="en-US" dirty="0" smtClean="0"/>
              <a:t>Description – The core idea in few sentences</a:t>
            </a:r>
          </a:p>
          <a:p>
            <a:pPr lvl="2"/>
            <a:r>
              <a:rPr lang="en-US" dirty="0" smtClean="0"/>
              <a:t>Information – All the relevant information -&gt; use links if data is stored somewhere else</a:t>
            </a:r>
          </a:p>
          <a:p>
            <a:pPr lvl="2"/>
            <a:r>
              <a:rPr lang="en-US" dirty="0" smtClean="0"/>
              <a:t>Task list – Only present in main task or sub task -&gt; list </a:t>
            </a:r>
            <a:r>
              <a:rPr lang="en-US" dirty="0" err="1" smtClean="0"/>
              <a:t>followable</a:t>
            </a:r>
            <a:r>
              <a:rPr lang="en-US" dirty="0" smtClean="0"/>
              <a:t> items that are not split to own (sub)tasks</a:t>
            </a:r>
          </a:p>
          <a:p>
            <a:pPr lvl="2"/>
            <a:r>
              <a:rPr lang="en-US" dirty="0" smtClean="0"/>
              <a:t>References – List all the issues that this issue references</a:t>
            </a:r>
          </a:p>
        </p:txBody>
      </p:sp>
    </p:spTree>
    <p:extLst>
      <p:ext uri="{BB962C8B-B14F-4D97-AF65-F5344CB8AC3E}">
        <p14:creationId xmlns:p14="http://schemas.microsoft.com/office/powerpoint/2010/main" val="2358268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lnSpcReduction="10000"/>
          </a:bodyPr>
          <a:lstStyle/>
          <a:p>
            <a:pPr lvl="1"/>
            <a:r>
              <a:rPr lang="en-US" dirty="0"/>
              <a:t>Manual work is needed with references because this is not automated in </a:t>
            </a:r>
            <a:r>
              <a:rPr lang="en-US" dirty="0" smtClean="0"/>
              <a:t>GitHub</a:t>
            </a:r>
          </a:p>
          <a:p>
            <a:pPr lvl="2"/>
            <a:r>
              <a:rPr lang="en-US" dirty="0" smtClean="0"/>
              <a:t>Only existing issues can be referenced, so the main task’s references must be updated after its sub tasks are created</a:t>
            </a:r>
          </a:p>
          <a:p>
            <a:pPr lvl="2"/>
            <a:r>
              <a:rPr lang="en-US" dirty="0" smtClean="0"/>
              <a:t>Three plausible references: parent issues, child issue and related issue</a:t>
            </a:r>
          </a:p>
          <a:p>
            <a:pPr lvl="3"/>
            <a:r>
              <a:rPr lang="en-US" dirty="0" smtClean="0"/>
              <a:t>Related issue is an issue that has a close relationship with the referencing issue but they are not direct ancestors or descendants in the hierarchy tree</a:t>
            </a:r>
            <a:endParaRPr lang="en-US" dirty="0"/>
          </a:p>
          <a:p>
            <a:pPr lvl="1"/>
            <a:r>
              <a:rPr lang="en-US" dirty="0"/>
              <a:t>Use mentioning (“@-notation”) to inform </a:t>
            </a:r>
            <a:r>
              <a:rPr lang="en-US" dirty="0" smtClean="0"/>
              <a:t>people/teams that should be aware of the issue</a:t>
            </a:r>
            <a:endParaRPr lang="en-US" dirty="0"/>
          </a:p>
          <a:p>
            <a:pPr lvl="1"/>
            <a:endParaRPr lang="fi-FI" dirty="0"/>
          </a:p>
        </p:txBody>
      </p:sp>
    </p:spTree>
    <p:extLst>
      <p:ext uri="{BB962C8B-B14F-4D97-AF65-F5344CB8AC3E}">
        <p14:creationId xmlns:p14="http://schemas.microsoft.com/office/powerpoint/2010/main" val="1727681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lstStyle/>
          <a:p>
            <a:r>
              <a:rPr lang="en-US" b="1" dirty="0" smtClean="0"/>
              <a:t>Step 3 – Assign labels</a:t>
            </a:r>
          </a:p>
          <a:p>
            <a:pPr lvl="1"/>
            <a:r>
              <a:rPr lang="en-US" dirty="0" smtClean="0"/>
              <a:t>Essential part of the guideline</a:t>
            </a:r>
          </a:p>
          <a:p>
            <a:pPr lvl="1"/>
            <a:r>
              <a:rPr lang="en-US" dirty="0" smtClean="0"/>
              <a:t>Main solution for creating visibility and status tracking</a:t>
            </a:r>
          </a:p>
          <a:p>
            <a:pPr lvl="1"/>
            <a:r>
              <a:rPr lang="en-US" dirty="0" smtClean="0"/>
              <a:t>The </a:t>
            </a:r>
            <a:r>
              <a:rPr lang="en-US" dirty="0"/>
              <a:t>guideline doesn’t explicitly state what exact labels should be used; rather it states possible categories for </a:t>
            </a:r>
            <a:r>
              <a:rPr lang="en-US" dirty="0" smtClean="0"/>
              <a:t>them</a:t>
            </a:r>
          </a:p>
          <a:p>
            <a:pPr lvl="1"/>
            <a:r>
              <a:rPr lang="en-US" dirty="0" smtClean="0"/>
              <a:t>There are a total of six categories suggested by the guideline, they are presented on the next slides</a:t>
            </a:r>
            <a:endParaRPr lang="fi-FI" dirty="0"/>
          </a:p>
        </p:txBody>
      </p:sp>
    </p:spTree>
    <p:extLst>
      <p:ext uri="{BB962C8B-B14F-4D97-AF65-F5344CB8AC3E}">
        <p14:creationId xmlns:p14="http://schemas.microsoft.com/office/powerpoint/2010/main" val="2575342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92500"/>
          </a:bodyPr>
          <a:lstStyle/>
          <a:p>
            <a:pPr lvl="1"/>
            <a:r>
              <a:rPr lang="en-US" dirty="0"/>
              <a:t>The type of the issue</a:t>
            </a:r>
            <a:endParaRPr lang="fi-FI" dirty="0"/>
          </a:p>
          <a:p>
            <a:pPr lvl="2"/>
            <a:r>
              <a:rPr lang="en-US" dirty="0"/>
              <a:t>Values: Requirement, Sub requirement, Task, Sub task</a:t>
            </a:r>
            <a:endParaRPr lang="fi-FI" dirty="0"/>
          </a:p>
          <a:p>
            <a:pPr lvl="2"/>
            <a:r>
              <a:rPr lang="en-US" dirty="0"/>
              <a:t>Explanation: States what higher level type the issue represents.</a:t>
            </a:r>
            <a:endParaRPr lang="fi-FI" dirty="0"/>
          </a:p>
          <a:p>
            <a:pPr lvl="1"/>
            <a:r>
              <a:rPr lang="en-US" dirty="0"/>
              <a:t>The sub type of the issue (for task and sub task only)</a:t>
            </a:r>
            <a:endParaRPr lang="fi-FI" dirty="0"/>
          </a:p>
          <a:p>
            <a:pPr lvl="2"/>
            <a:r>
              <a:rPr lang="en-US" dirty="0"/>
              <a:t>Possible values: Feature, Bug, Enhancement, Other</a:t>
            </a:r>
            <a:endParaRPr lang="fi-FI" dirty="0"/>
          </a:p>
          <a:p>
            <a:pPr lvl="2"/>
            <a:r>
              <a:rPr lang="en-US" dirty="0"/>
              <a:t>Explanation: The sub type of the task. This allows for example a quick filtering for bug reports. The list of values can be a lot longer depending on what kind of parts the tasks are split. Sub type also opens the nature of the issue without a need to go through the description</a:t>
            </a:r>
            <a:r>
              <a:rPr lang="en-US" dirty="0" smtClean="0"/>
              <a:t>.</a:t>
            </a:r>
            <a:endParaRPr lang="fi-FI" dirty="0"/>
          </a:p>
        </p:txBody>
      </p:sp>
    </p:spTree>
    <p:extLst>
      <p:ext uri="{BB962C8B-B14F-4D97-AF65-F5344CB8AC3E}">
        <p14:creationId xmlns:p14="http://schemas.microsoft.com/office/powerpoint/2010/main" val="3574451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92500" lnSpcReduction="20000"/>
          </a:bodyPr>
          <a:lstStyle/>
          <a:p>
            <a:pPr lvl="1"/>
            <a:r>
              <a:rPr lang="en-US" dirty="0"/>
              <a:t>Status</a:t>
            </a:r>
            <a:endParaRPr lang="fi-FI" dirty="0"/>
          </a:p>
          <a:p>
            <a:pPr lvl="2"/>
            <a:r>
              <a:rPr lang="en-US" dirty="0"/>
              <a:t>Possible values: In progress, In testing, In customer acceptance, Rejected</a:t>
            </a:r>
            <a:endParaRPr lang="fi-FI" dirty="0"/>
          </a:p>
          <a:p>
            <a:pPr lvl="2"/>
            <a:r>
              <a:rPr lang="en-US" dirty="0"/>
              <a:t>Explanation: In what part of the process the issue is going. These are additions to GitHub’s native statuses: open and closed. Values must be used based on the processes in the project.</a:t>
            </a:r>
          </a:p>
          <a:p>
            <a:pPr lvl="1"/>
            <a:r>
              <a:rPr lang="en-US" dirty="0"/>
              <a:t>Requirement level (for requirement and sub requirement only)</a:t>
            </a:r>
            <a:endParaRPr lang="fi-FI" dirty="0"/>
          </a:p>
          <a:p>
            <a:pPr lvl="2"/>
            <a:r>
              <a:rPr lang="en-US" dirty="0"/>
              <a:t>Possible values: Required, extra</a:t>
            </a:r>
            <a:endParaRPr lang="fi-FI" dirty="0"/>
          </a:p>
          <a:p>
            <a:pPr lvl="2"/>
            <a:r>
              <a:rPr lang="en-US" dirty="0"/>
              <a:t>Explanation: In certain cases, a requirement can be closer to “nice to have feature” or “if there is time”. In such cases, this label can be used to visually distinct these requirements</a:t>
            </a:r>
            <a:r>
              <a:rPr lang="en-US" dirty="0" smtClean="0"/>
              <a:t>.</a:t>
            </a:r>
            <a:endParaRPr lang="fi-FI" dirty="0"/>
          </a:p>
        </p:txBody>
      </p:sp>
    </p:spTree>
    <p:extLst>
      <p:ext uri="{BB962C8B-B14F-4D97-AF65-F5344CB8AC3E}">
        <p14:creationId xmlns:p14="http://schemas.microsoft.com/office/powerpoint/2010/main" val="2922413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77500" lnSpcReduction="20000"/>
          </a:bodyPr>
          <a:lstStyle/>
          <a:p>
            <a:pPr lvl="1"/>
            <a:r>
              <a:rPr lang="en-US" dirty="0" smtClean="0"/>
              <a:t>Priority</a:t>
            </a:r>
            <a:endParaRPr lang="fi-FI" dirty="0"/>
          </a:p>
          <a:p>
            <a:pPr lvl="2"/>
            <a:r>
              <a:rPr lang="en-US" dirty="0"/>
              <a:t>Possible values: High, medium, low</a:t>
            </a:r>
            <a:endParaRPr lang="fi-FI" dirty="0"/>
          </a:p>
          <a:p>
            <a:pPr lvl="2"/>
            <a:r>
              <a:rPr lang="en-US" dirty="0"/>
              <a:t>Explanation: In conjunction with the requirement level, this label tells on how high of the prioritization list the issue is. The guideline suggests that this is mainly used with tasks and sub tasks, since these are the concrete actions needed to fulfill a requirement. If certain requirement needs to be prioritized, the priority of tasks associated should be raised to better reflect the urgency of the work. Of course the label can be assigned for a requirement or sub requirement as a reminder of requirement’s prioritization but for example milestones are more suitable for this purpose.</a:t>
            </a:r>
            <a:endParaRPr lang="fi-FI" dirty="0"/>
          </a:p>
          <a:p>
            <a:pPr lvl="1"/>
            <a:r>
              <a:rPr lang="en-US" dirty="0"/>
              <a:t>Miscellaneous (also called as flags)</a:t>
            </a:r>
            <a:endParaRPr lang="fi-FI" dirty="0"/>
          </a:p>
          <a:p>
            <a:pPr lvl="2"/>
            <a:r>
              <a:rPr lang="en-US" dirty="0"/>
              <a:t>Possible values: Blocked, duplicate</a:t>
            </a:r>
            <a:endParaRPr lang="fi-FI" dirty="0"/>
          </a:p>
          <a:p>
            <a:pPr lvl="2"/>
            <a:r>
              <a:rPr lang="en-US" dirty="0"/>
              <a:t>Explanation: This label shares additional information regarding issues status. For example flagging an issue as “Blocked” tells immediately, that there is something causing interference for the issue, and it must be investigated.</a:t>
            </a:r>
            <a:endParaRPr lang="fi-FI" dirty="0"/>
          </a:p>
          <a:p>
            <a:endParaRPr lang="fi-FI" dirty="0"/>
          </a:p>
        </p:txBody>
      </p:sp>
    </p:spTree>
    <p:extLst>
      <p:ext uri="{BB962C8B-B14F-4D97-AF65-F5344CB8AC3E}">
        <p14:creationId xmlns:p14="http://schemas.microsoft.com/office/powerpoint/2010/main" val="1966118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What should you know before continuing?</a:t>
            </a:r>
            <a:endParaRPr lang="en-US" dirty="0"/>
          </a:p>
        </p:txBody>
      </p:sp>
      <p:sp>
        <p:nvSpPr>
          <p:cNvPr id="3" name="Sisällön paikkamerkki 2"/>
          <p:cNvSpPr>
            <a:spLocks noGrp="1"/>
          </p:cNvSpPr>
          <p:nvPr>
            <p:ph idx="1"/>
          </p:nvPr>
        </p:nvSpPr>
        <p:spPr/>
        <p:txBody>
          <a:bodyPr/>
          <a:lstStyle/>
          <a:p>
            <a:r>
              <a:rPr lang="en-US" dirty="0" smtClean="0"/>
              <a:t>What agile software development means?</a:t>
            </a:r>
          </a:p>
          <a:p>
            <a:r>
              <a:rPr lang="en-US" dirty="0" smtClean="0"/>
              <a:t>What is GitHub and how its features work?</a:t>
            </a:r>
          </a:p>
          <a:p>
            <a:pPr lvl="1"/>
            <a:r>
              <a:rPr lang="en-US" dirty="0" smtClean="0"/>
              <a:t>Especially issue tracker and its concepts and tools such as: milestones and labels</a:t>
            </a:r>
          </a:p>
          <a:p>
            <a:r>
              <a:rPr lang="en-US" dirty="0" smtClean="0"/>
              <a:t>Requirements engineering (what it is) and especially requirements management</a:t>
            </a:r>
          </a:p>
          <a:p>
            <a:pPr lvl="1"/>
            <a:r>
              <a:rPr lang="en-US" dirty="0" smtClean="0"/>
              <a:t>Introduced very briefly</a:t>
            </a:r>
          </a:p>
          <a:p>
            <a:endParaRPr lang="en-US" dirty="0"/>
          </a:p>
        </p:txBody>
      </p:sp>
    </p:spTree>
    <p:extLst>
      <p:ext uri="{BB962C8B-B14F-4D97-AF65-F5344CB8AC3E}">
        <p14:creationId xmlns:p14="http://schemas.microsoft.com/office/powerpoint/2010/main" val="3459021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92500" lnSpcReduction="20000"/>
          </a:bodyPr>
          <a:lstStyle/>
          <a:p>
            <a:pPr lvl="1"/>
            <a:r>
              <a:rPr lang="en-US" dirty="0" smtClean="0"/>
              <a:t>Every label category should have its distinct color</a:t>
            </a:r>
          </a:p>
          <a:p>
            <a:pPr lvl="2"/>
            <a:r>
              <a:rPr lang="en-US" dirty="0" smtClean="0"/>
              <a:t>Labels inside the category have different shades of the category color</a:t>
            </a:r>
          </a:p>
          <a:p>
            <a:pPr lvl="1"/>
            <a:r>
              <a:rPr lang="en-US" dirty="0" smtClean="0"/>
              <a:t>A short prefix in the beginning of the label name complements recognizing the labels and their meaning</a:t>
            </a:r>
          </a:p>
          <a:p>
            <a:pPr lvl="1"/>
            <a:r>
              <a:rPr lang="en-US" dirty="0" smtClean="0"/>
              <a:t>Generally every issue should have a maximum of one label from each category, miscellaneous category is an exception</a:t>
            </a:r>
          </a:p>
          <a:p>
            <a:pPr lvl="1"/>
            <a:r>
              <a:rPr lang="en-US" dirty="0" smtClean="0"/>
              <a:t>Excluding </a:t>
            </a:r>
            <a:r>
              <a:rPr lang="en-US" dirty="0"/>
              <a:t>the first category the matter is not whether </a:t>
            </a:r>
            <a:r>
              <a:rPr lang="en-US" dirty="0" smtClean="0"/>
              <a:t>aforementioned are </a:t>
            </a:r>
            <a:r>
              <a:rPr lang="en-US" dirty="0"/>
              <a:t>the exact categories, but that categories are decided in the first place and then used accordingly.</a:t>
            </a:r>
            <a:endParaRPr lang="fi-FI" dirty="0"/>
          </a:p>
        </p:txBody>
      </p:sp>
    </p:spTree>
    <p:extLst>
      <p:ext uri="{BB962C8B-B14F-4D97-AF65-F5344CB8AC3E}">
        <p14:creationId xmlns:p14="http://schemas.microsoft.com/office/powerpoint/2010/main" val="1223772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a:bodyPr>
          <a:lstStyle/>
          <a:p>
            <a:r>
              <a:rPr lang="en-US" b="1" dirty="0" smtClean="0"/>
              <a:t>Step 4 – Assign people</a:t>
            </a:r>
            <a:endParaRPr lang="en-US" dirty="0" smtClean="0"/>
          </a:p>
          <a:p>
            <a:pPr lvl="1"/>
            <a:r>
              <a:rPr lang="en-US" dirty="0" smtClean="0"/>
              <a:t>Who are the ones implementing this</a:t>
            </a:r>
            <a:r>
              <a:rPr lang="en-US" b="1" dirty="0" smtClean="0"/>
              <a:t> </a:t>
            </a:r>
            <a:r>
              <a:rPr lang="en-US" dirty="0" smtClean="0"/>
              <a:t>task</a:t>
            </a:r>
            <a:r>
              <a:rPr lang="en-US" dirty="0" smtClean="0"/>
              <a:t>?</a:t>
            </a:r>
          </a:p>
          <a:p>
            <a:r>
              <a:rPr lang="en-US" b="1" dirty="0"/>
              <a:t>Step 5 – Assign milestone</a:t>
            </a:r>
          </a:p>
          <a:p>
            <a:pPr lvl="1"/>
            <a:r>
              <a:rPr lang="en-US" dirty="0"/>
              <a:t>Complement the status and priority categories of the labels</a:t>
            </a:r>
          </a:p>
          <a:p>
            <a:pPr lvl="1"/>
            <a:r>
              <a:rPr lang="en-US" dirty="0"/>
              <a:t>Use iteratively: every milestone represents an iteration to which certain requirements and their tasks are associated</a:t>
            </a:r>
          </a:p>
          <a:p>
            <a:pPr lvl="1"/>
            <a:r>
              <a:rPr lang="en-US" dirty="0"/>
              <a:t>… or to group issue that form some bigger feature</a:t>
            </a:r>
          </a:p>
          <a:p>
            <a:endParaRPr lang="en-US" b="1" dirty="0" smtClean="0"/>
          </a:p>
        </p:txBody>
      </p:sp>
    </p:spTree>
    <p:extLst>
      <p:ext uri="{BB962C8B-B14F-4D97-AF65-F5344CB8AC3E}">
        <p14:creationId xmlns:p14="http://schemas.microsoft.com/office/powerpoint/2010/main" val="1338182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Steps for creating a single issue</a:t>
            </a:r>
            <a:endParaRPr lang="fi-FI" dirty="0"/>
          </a:p>
        </p:txBody>
      </p:sp>
      <p:sp>
        <p:nvSpPr>
          <p:cNvPr id="3" name="Sisällön paikkamerkki 2"/>
          <p:cNvSpPr>
            <a:spLocks noGrp="1"/>
          </p:cNvSpPr>
          <p:nvPr>
            <p:ph idx="1"/>
          </p:nvPr>
        </p:nvSpPr>
        <p:spPr/>
        <p:txBody>
          <a:bodyPr>
            <a:normAutofit fontScale="92500" lnSpcReduction="20000"/>
          </a:bodyPr>
          <a:lstStyle/>
          <a:p>
            <a:pPr lvl="1"/>
            <a:r>
              <a:rPr lang="en-US" dirty="0" smtClean="0"/>
              <a:t>These </a:t>
            </a:r>
            <a:r>
              <a:rPr lang="en-US" dirty="0"/>
              <a:t>are not the only ones – users are encouraged to use their creativity</a:t>
            </a:r>
          </a:p>
          <a:p>
            <a:pPr lvl="2"/>
            <a:r>
              <a:rPr lang="en-US" dirty="0"/>
              <a:t>For </a:t>
            </a:r>
            <a:r>
              <a:rPr lang="en-US" dirty="0" smtClean="0"/>
              <a:t>example have three milestones: one holds the issues that are currently worked with, one for issues that are next in line and one for issues that need more specification or wait for something else</a:t>
            </a:r>
          </a:p>
          <a:p>
            <a:pPr lvl="1"/>
            <a:r>
              <a:rPr lang="en-US" dirty="0" smtClean="0"/>
              <a:t>Milestones can have a deadline – issues not! Issue can belong to only one </a:t>
            </a:r>
            <a:r>
              <a:rPr lang="en-US" dirty="0" smtClean="0"/>
              <a:t>milestone</a:t>
            </a:r>
          </a:p>
          <a:p>
            <a:r>
              <a:rPr lang="en-US" b="1" dirty="0"/>
              <a:t>Step 6 &amp; 7 – Publish and reference update</a:t>
            </a:r>
          </a:p>
          <a:p>
            <a:pPr lvl="1"/>
            <a:r>
              <a:rPr lang="en-US" dirty="0"/>
              <a:t>The issue is ready to be published!</a:t>
            </a:r>
          </a:p>
          <a:p>
            <a:pPr lvl="1"/>
            <a:r>
              <a:rPr lang="en-US" dirty="0"/>
              <a:t>After it is created, go and update the references of relevant issues (for example parent task or requirement</a:t>
            </a:r>
            <a:r>
              <a:rPr lang="en-US" dirty="0" smtClean="0"/>
              <a:t>)</a:t>
            </a:r>
            <a:endParaRPr lang="fi-FI" dirty="0"/>
          </a:p>
          <a:p>
            <a:pPr lvl="2"/>
            <a:endParaRPr lang="fi-FI" dirty="0"/>
          </a:p>
        </p:txBody>
      </p:sp>
    </p:spTree>
    <p:extLst>
      <p:ext uri="{BB962C8B-B14F-4D97-AF65-F5344CB8AC3E}">
        <p14:creationId xmlns:p14="http://schemas.microsoft.com/office/powerpoint/2010/main" val="867814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Status tracking and traceability</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Core activities for RM</a:t>
            </a:r>
          </a:p>
          <a:p>
            <a:r>
              <a:rPr lang="en-US" dirty="0" smtClean="0"/>
              <a:t>Traceability </a:t>
            </a:r>
            <a:r>
              <a:rPr lang="en-US" dirty="0"/>
              <a:t>is mainly gained by the naming conventions and references, but also the labels from type and sub type categories enhance </a:t>
            </a:r>
            <a:r>
              <a:rPr lang="en-US" dirty="0" smtClean="0"/>
              <a:t>it</a:t>
            </a:r>
          </a:p>
          <a:p>
            <a:r>
              <a:rPr lang="en-US" dirty="0"/>
              <a:t>The status tracking however relies on milestones and other labels, like status, priority and </a:t>
            </a:r>
            <a:r>
              <a:rPr lang="en-US" dirty="0" smtClean="0"/>
              <a:t>miscellaneous</a:t>
            </a:r>
          </a:p>
          <a:p>
            <a:r>
              <a:rPr lang="en-US" dirty="0" smtClean="0"/>
              <a:t>Monitoring these requires use of filters</a:t>
            </a:r>
          </a:p>
          <a:p>
            <a:pPr lvl="1"/>
            <a:r>
              <a:rPr lang="en-US" dirty="0" smtClean="0"/>
              <a:t>Remember that the filters are part of the URL, so use those bookmarks of yours!</a:t>
            </a:r>
          </a:p>
        </p:txBody>
      </p:sp>
    </p:spTree>
    <p:extLst>
      <p:ext uri="{BB962C8B-B14F-4D97-AF65-F5344CB8AC3E}">
        <p14:creationId xmlns:p14="http://schemas.microsoft.com/office/powerpoint/2010/main" val="1309472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Status tracking and traceability</a:t>
            </a:r>
            <a:endParaRPr lang="fi-FI" dirty="0"/>
          </a:p>
        </p:txBody>
      </p:sp>
      <p:sp>
        <p:nvSpPr>
          <p:cNvPr id="3" name="Sisällön paikkamerkki 2"/>
          <p:cNvSpPr>
            <a:spLocks noGrp="1"/>
          </p:cNvSpPr>
          <p:nvPr>
            <p:ph idx="1"/>
          </p:nvPr>
        </p:nvSpPr>
        <p:spPr/>
        <p:txBody>
          <a:bodyPr>
            <a:normAutofit fontScale="85000" lnSpcReduction="10000"/>
          </a:bodyPr>
          <a:lstStyle/>
          <a:p>
            <a:r>
              <a:rPr lang="en-US" dirty="0"/>
              <a:t>Exact filter combinations are up to the users to decide but few remarks are made by the guideline</a:t>
            </a:r>
            <a:endParaRPr lang="fi-FI" dirty="0"/>
          </a:p>
          <a:p>
            <a:pPr lvl="1"/>
            <a:r>
              <a:rPr lang="en-US" dirty="0" smtClean="0"/>
              <a:t>Developers should follow issues that 1) mention them and 2) are assigned to them. Priority and milestones information are relevant.</a:t>
            </a:r>
          </a:p>
          <a:p>
            <a:pPr lvl="1"/>
            <a:r>
              <a:rPr lang="en-US" dirty="0" smtClean="0"/>
              <a:t>Project managers should pay attention to tasks that are currently worked with. Milestone deadlines and task list progression are relevant.</a:t>
            </a:r>
          </a:p>
          <a:p>
            <a:pPr lvl="1"/>
            <a:r>
              <a:rPr lang="en-US" dirty="0" smtClean="0"/>
              <a:t>Project managers should also keep an eye out issues needing special actions – like the ones flagged as ”blocked” – and bug reports and enhancement proposals</a:t>
            </a:r>
          </a:p>
          <a:p>
            <a:pPr lvl="1"/>
            <a:endParaRPr lang="fi-FI" dirty="0" smtClean="0"/>
          </a:p>
          <a:p>
            <a:pPr lvl="1"/>
            <a:endParaRPr lang="fi-FI" dirty="0"/>
          </a:p>
        </p:txBody>
      </p:sp>
    </p:spTree>
    <p:extLst>
      <p:ext uri="{BB962C8B-B14F-4D97-AF65-F5344CB8AC3E}">
        <p14:creationId xmlns:p14="http://schemas.microsoft.com/office/powerpoint/2010/main" val="2259868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A </a:t>
            </a:r>
            <a:r>
              <a:rPr lang="en-US" dirty="0"/>
              <a:t>bug report and an enhancement proposal</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Special issues used for specific needs</a:t>
            </a:r>
          </a:p>
          <a:p>
            <a:r>
              <a:rPr lang="en-US" dirty="0" smtClean="0"/>
              <a:t>A </a:t>
            </a:r>
            <a:r>
              <a:rPr lang="en-US" dirty="0"/>
              <a:t>bug report is used when somebody spots an incorrect behavior or an </a:t>
            </a:r>
            <a:r>
              <a:rPr lang="en-US" dirty="0" smtClean="0"/>
              <a:t>error (bug) </a:t>
            </a:r>
            <a:r>
              <a:rPr lang="en-US" dirty="0"/>
              <a:t>in the </a:t>
            </a:r>
            <a:r>
              <a:rPr lang="en-US" dirty="0" smtClean="0"/>
              <a:t>software</a:t>
            </a:r>
          </a:p>
          <a:p>
            <a:pPr lvl="1"/>
            <a:r>
              <a:rPr lang="en-US" dirty="0" smtClean="0"/>
              <a:t>Reporting a bug is quite easy: follow the issue creation steps but assign only labels “task” and “bug” (or corresponding labels if these are not used)</a:t>
            </a:r>
          </a:p>
          <a:p>
            <a:pPr lvl="1"/>
            <a:r>
              <a:rPr lang="en-US" dirty="0" smtClean="0"/>
              <a:t>Should always relate to either a task or requirement – this link should be referenced in the bug report</a:t>
            </a:r>
          </a:p>
          <a:p>
            <a:pPr lvl="1"/>
            <a:r>
              <a:rPr lang="en-US" dirty="0" smtClean="0"/>
              <a:t>If creator can’t establish a relation, someone with better understanding can complement this information</a:t>
            </a:r>
          </a:p>
          <a:p>
            <a:pPr lvl="1"/>
            <a:r>
              <a:rPr lang="en-US" dirty="0" smtClean="0"/>
              <a:t>An own prefix for titles of bug reports is recommended</a:t>
            </a:r>
            <a:endParaRPr lang="fi-FI" dirty="0" smtClean="0"/>
          </a:p>
          <a:p>
            <a:pPr lvl="1"/>
            <a:r>
              <a:rPr lang="en-US" dirty="0" smtClean="0"/>
              <a:t>Bug label can also be used as a flag to indicate that a task has an error, but this is not recommended since bug information is easily lost</a:t>
            </a:r>
          </a:p>
        </p:txBody>
      </p:sp>
    </p:spTree>
    <p:extLst>
      <p:ext uri="{BB962C8B-B14F-4D97-AF65-F5344CB8AC3E}">
        <p14:creationId xmlns:p14="http://schemas.microsoft.com/office/powerpoint/2010/main" val="1536990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A bug report and an enhancement proposal</a:t>
            </a:r>
            <a:endParaRPr lang="fi-FI" dirty="0"/>
          </a:p>
        </p:txBody>
      </p:sp>
      <p:sp>
        <p:nvSpPr>
          <p:cNvPr id="3" name="Sisällön paikkamerkki 2"/>
          <p:cNvSpPr>
            <a:spLocks noGrp="1"/>
          </p:cNvSpPr>
          <p:nvPr>
            <p:ph idx="1"/>
          </p:nvPr>
        </p:nvSpPr>
        <p:spPr/>
        <p:txBody>
          <a:bodyPr>
            <a:normAutofit fontScale="85000" lnSpcReduction="20000"/>
          </a:bodyPr>
          <a:lstStyle/>
          <a:p>
            <a:r>
              <a:rPr lang="en-US" dirty="0"/>
              <a:t>A</a:t>
            </a:r>
            <a:r>
              <a:rPr lang="en-US" dirty="0" smtClean="0"/>
              <a:t>n </a:t>
            </a:r>
            <a:r>
              <a:rPr lang="en-US" dirty="0"/>
              <a:t>enhancement proposal is a suggestion relating to a feature or a requirement that (in most cases) comes from such stakeholders who are not authorized to make the decision by themselves or the decision is up for a </a:t>
            </a:r>
            <a:r>
              <a:rPr lang="en-US" dirty="0" smtClean="0"/>
              <a:t>discussion</a:t>
            </a:r>
          </a:p>
          <a:p>
            <a:pPr lvl="1"/>
            <a:r>
              <a:rPr lang="en-US" dirty="0" smtClean="0"/>
              <a:t>Relates to improving aspects or functionalities of the software product</a:t>
            </a:r>
          </a:p>
          <a:p>
            <a:pPr lvl="1"/>
            <a:r>
              <a:rPr lang="en-US" dirty="0" smtClean="0"/>
              <a:t>In an agile environment, enhancements don’t need to follow a defined process</a:t>
            </a:r>
          </a:p>
          <a:p>
            <a:pPr lvl="2"/>
            <a:r>
              <a:rPr lang="en-US" dirty="0" smtClean="0"/>
              <a:t>If proposal is larger or needs further discussion or specification an enhancement proposal issue should be created</a:t>
            </a:r>
          </a:p>
          <a:p>
            <a:pPr lvl="1"/>
            <a:r>
              <a:rPr lang="en-US" dirty="0" smtClean="0"/>
              <a:t>Creation is done the same way as with the bug report, the “bug” label is just replaced with “enhancement”</a:t>
            </a:r>
          </a:p>
        </p:txBody>
      </p:sp>
    </p:spTree>
    <p:extLst>
      <p:ext uri="{BB962C8B-B14F-4D97-AF65-F5344CB8AC3E}">
        <p14:creationId xmlns:p14="http://schemas.microsoft.com/office/powerpoint/2010/main" val="2451078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A bug report and an enhancement proposal</a:t>
            </a:r>
            <a:endParaRPr lang="fi-FI" dirty="0"/>
          </a:p>
        </p:txBody>
      </p:sp>
      <p:sp>
        <p:nvSpPr>
          <p:cNvPr id="3" name="Sisällön paikkamerkki 2"/>
          <p:cNvSpPr>
            <a:spLocks noGrp="1"/>
          </p:cNvSpPr>
          <p:nvPr>
            <p:ph idx="1"/>
          </p:nvPr>
        </p:nvSpPr>
        <p:spPr/>
        <p:txBody>
          <a:bodyPr/>
          <a:lstStyle/>
          <a:p>
            <a:pPr lvl="1"/>
            <a:r>
              <a:rPr lang="en-US" dirty="0"/>
              <a:t>If an enhancement proposal is accepted a new task or sub task is created for the actual work or implementation that is required</a:t>
            </a:r>
          </a:p>
          <a:p>
            <a:pPr lvl="2"/>
            <a:r>
              <a:rPr lang="en-US" dirty="0" smtClean="0"/>
              <a:t>The </a:t>
            </a:r>
            <a:r>
              <a:rPr lang="en-US" dirty="0"/>
              <a:t>issues that are affected by the enhancement should be updated to keep up with the new situation</a:t>
            </a:r>
            <a:endParaRPr lang="fi-FI" dirty="0"/>
          </a:p>
          <a:p>
            <a:pPr lvl="2"/>
            <a:r>
              <a:rPr lang="en-US" dirty="0" smtClean="0"/>
              <a:t>The enhancement proposal issue itself is closed</a:t>
            </a:r>
          </a:p>
          <a:p>
            <a:pPr lvl="1"/>
            <a:r>
              <a:rPr lang="en-US" dirty="0" smtClean="0"/>
              <a:t>Should it get declined</a:t>
            </a:r>
            <a:r>
              <a:rPr lang="fi-FI" dirty="0" smtClean="0"/>
              <a:t>,</a:t>
            </a:r>
            <a:r>
              <a:rPr lang="en-US" dirty="0" smtClean="0"/>
              <a:t> </a:t>
            </a:r>
            <a:r>
              <a:rPr lang="en-US" dirty="0"/>
              <a:t>it receives the “rejected” label and is closed</a:t>
            </a:r>
            <a:endParaRPr lang="fi-FI" dirty="0"/>
          </a:p>
        </p:txBody>
      </p:sp>
    </p:spTree>
    <p:extLst>
      <p:ext uri="{BB962C8B-B14F-4D97-AF65-F5344CB8AC3E}">
        <p14:creationId xmlns:p14="http://schemas.microsoft.com/office/powerpoint/2010/main" val="215698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Wiki and version control</a:t>
            </a:r>
            <a:endParaRPr lang="en-US" dirty="0"/>
          </a:p>
        </p:txBody>
      </p:sp>
      <p:sp>
        <p:nvSpPr>
          <p:cNvPr id="3" name="Sisällön paikkamerkki 2"/>
          <p:cNvSpPr>
            <a:spLocks noGrp="1"/>
          </p:cNvSpPr>
          <p:nvPr>
            <p:ph idx="1"/>
          </p:nvPr>
        </p:nvSpPr>
        <p:spPr/>
        <p:txBody>
          <a:bodyPr>
            <a:normAutofit fontScale="70000" lnSpcReduction="20000"/>
          </a:bodyPr>
          <a:lstStyle/>
          <a:p>
            <a:r>
              <a:rPr lang="en-US" dirty="0" smtClean="0"/>
              <a:t>Wiki should be used to collect static documentation, though it can contain requirement specific information even if requirements are volatile</a:t>
            </a:r>
          </a:p>
          <a:p>
            <a:r>
              <a:rPr lang="en-US" dirty="0" smtClean="0"/>
              <a:t>As wiki is incorporated to GitHub repository it is easily accessed</a:t>
            </a:r>
          </a:p>
          <a:p>
            <a:r>
              <a:rPr lang="en-US" dirty="0" smtClean="0"/>
              <a:t>Should </a:t>
            </a:r>
            <a:r>
              <a:rPr lang="en-US" dirty="0"/>
              <a:t>a wiki be utilized, establishing a logic </a:t>
            </a:r>
            <a:r>
              <a:rPr lang="en-US" dirty="0" smtClean="0"/>
              <a:t>structure for its pages </a:t>
            </a:r>
            <a:r>
              <a:rPr lang="en-US" dirty="0"/>
              <a:t>is </a:t>
            </a:r>
            <a:r>
              <a:rPr lang="en-US" dirty="0" smtClean="0"/>
              <a:t>recommended</a:t>
            </a:r>
          </a:p>
          <a:p>
            <a:r>
              <a:rPr lang="en-US" dirty="0" smtClean="0"/>
              <a:t>A collection page can be created to gather </a:t>
            </a:r>
            <a:r>
              <a:rPr lang="en-US" dirty="0"/>
              <a:t>every external document </a:t>
            </a:r>
            <a:r>
              <a:rPr lang="en-US" dirty="0" smtClean="0"/>
              <a:t>to </a:t>
            </a:r>
            <a:r>
              <a:rPr lang="en-US" dirty="0"/>
              <a:t>the </a:t>
            </a:r>
            <a:r>
              <a:rPr lang="en-US" dirty="0" smtClean="0"/>
              <a:t>wiki</a:t>
            </a:r>
          </a:p>
          <a:p>
            <a:pPr lvl="1"/>
            <a:r>
              <a:rPr lang="en-US" dirty="0"/>
              <a:t>The page lists every relevant link with a short description, preferably grouped under </a:t>
            </a:r>
            <a:r>
              <a:rPr lang="en-US" dirty="0" smtClean="0"/>
              <a:t>headlines</a:t>
            </a:r>
          </a:p>
          <a:p>
            <a:r>
              <a:rPr lang="en-US" dirty="0"/>
              <a:t>Should the wiki contain information regarding requirements, careful attention is to be paid that this information doesn’t conflict with the issue and tasks of the requirement</a:t>
            </a:r>
            <a:endParaRPr lang="fi-FI" dirty="0"/>
          </a:p>
        </p:txBody>
      </p:sp>
    </p:spTree>
    <p:extLst>
      <p:ext uri="{BB962C8B-B14F-4D97-AF65-F5344CB8AC3E}">
        <p14:creationId xmlns:p14="http://schemas.microsoft.com/office/powerpoint/2010/main" val="20533438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Wiki and version control</a:t>
            </a:r>
            <a:endParaRPr lang="fi-FI" dirty="0"/>
          </a:p>
        </p:txBody>
      </p:sp>
      <p:sp>
        <p:nvSpPr>
          <p:cNvPr id="3" name="Sisällön paikkamerkki 2"/>
          <p:cNvSpPr>
            <a:spLocks noGrp="1"/>
          </p:cNvSpPr>
          <p:nvPr>
            <p:ph idx="1"/>
          </p:nvPr>
        </p:nvSpPr>
        <p:spPr/>
        <p:txBody>
          <a:bodyPr/>
          <a:lstStyle/>
          <a:p>
            <a:r>
              <a:rPr lang="en-US" dirty="0" smtClean="0"/>
              <a:t>Version control offers some interesting interaction possibilities</a:t>
            </a:r>
          </a:p>
          <a:p>
            <a:pPr lvl="1"/>
            <a:r>
              <a:rPr lang="en-US" dirty="0" smtClean="0"/>
              <a:t>An issue can be referenced in commit messages</a:t>
            </a:r>
          </a:p>
          <a:p>
            <a:pPr lvl="1"/>
            <a:r>
              <a:rPr lang="en-US" dirty="0" smtClean="0"/>
              <a:t>Also mentioning people is possible</a:t>
            </a:r>
          </a:p>
          <a:p>
            <a:r>
              <a:rPr lang="en-US" dirty="0" smtClean="0"/>
              <a:t>To </a:t>
            </a:r>
            <a:r>
              <a:rPr lang="en-US" dirty="0"/>
              <a:t>enhance visibility of what is going on developers are encouraged to always reference the issues their commit affects in commit messages</a:t>
            </a:r>
            <a:endParaRPr lang="fi-FI" dirty="0"/>
          </a:p>
        </p:txBody>
      </p:sp>
    </p:spTree>
    <p:extLst>
      <p:ext uri="{BB962C8B-B14F-4D97-AF65-F5344CB8AC3E}">
        <p14:creationId xmlns:p14="http://schemas.microsoft.com/office/powerpoint/2010/main" val="19326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lstStyle/>
          <a:p>
            <a:r>
              <a:rPr lang="en-US" dirty="0" smtClean="0"/>
              <a:t>Theoretical part</a:t>
            </a:r>
            <a:endParaRPr lang="en-US" dirty="0"/>
          </a:p>
        </p:txBody>
      </p:sp>
      <p:sp>
        <p:nvSpPr>
          <p:cNvPr id="5" name="Tekstin paikkamerkki 4"/>
          <p:cNvSpPr>
            <a:spLocks noGrp="1"/>
          </p:cNvSpPr>
          <p:nvPr>
            <p:ph type="body" idx="1"/>
          </p:nvPr>
        </p:nvSpPr>
        <p:spPr/>
        <p:txBody>
          <a:bodyPr/>
          <a:lstStyle/>
          <a:p>
            <a:endParaRPr lang="fi-FI"/>
          </a:p>
        </p:txBody>
      </p:sp>
    </p:spTree>
    <p:extLst>
      <p:ext uri="{BB962C8B-B14F-4D97-AF65-F5344CB8AC3E}">
        <p14:creationId xmlns:p14="http://schemas.microsoft.com/office/powerpoint/2010/main" val="24024739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Updating and maintaining issues</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Issue is going to have updates during its lifecycle inside the issue tracker</a:t>
            </a:r>
          </a:p>
          <a:p>
            <a:r>
              <a:rPr lang="en-US" dirty="0" smtClean="0"/>
              <a:t>The </a:t>
            </a:r>
            <a:r>
              <a:rPr lang="en-US" dirty="0"/>
              <a:t>most common forms of updates are: changing labels, assigning milestone, assigning people, commenting issue, referencing it from commit messages and closing it</a:t>
            </a:r>
            <a:r>
              <a:rPr lang="en-US" dirty="0" smtClean="0"/>
              <a:t>.</a:t>
            </a:r>
          </a:p>
          <a:p>
            <a:r>
              <a:rPr lang="en-US" dirty="0" smtClean="0"/>
              <a:t>Stakeholder communication regarding the issues should be an ever-going process</a:t>
            </a:r>
          </a:p>
          <a:p>
            <a:pPr lvl="1"/>
            <a:r>
              <a:rPr lang="en-US" dirty="0" smtClean="0"/>
              <a:t>Challenge is that this communication can happen in different medium and cause something to change in the issue </a:t>
            </a:r>
            <a:r>
              <a:rPr lang="en-US" dirty="0"/>
              <a:t>or they may reveal some new information or insights that help the </a:t>
            </a:r>
            <a:r>
              <a:rPr lang="en-US" dirty="0" smtClean="0"/>
              <a:t>implementation</a:t>
            </a:r>
          </a:p>
          <a:p>
            <a:pPr lvl="1"/>
            <a:r>
              <a:rPr lang="en-US" dirty="0" smtClean="0"/>
              <a:t>It is absolutely imperative that wherever the communication happens, the description of the issue is always up to date and reflects the latest </a:t>
            </a:r>
            <a:r>
              <a:rPr lang="en-US" dirty="0" smtClean="0"/>
              <a:t>information</a:t>
            </a:r>
            <a:endParaRPr lang="en-US" dirty="0" smtClean="0"/>
          </a:p>
        </p:txBody>
      </p:sp>
    </p:spTree>
    <p:extLst>
      <p:ext uri="{BB962C8B-B14F-4D97-AF65-F5344CB8AC3E}">
        <p14:creationId xmlns:p14="http://schemas.microsoft.com/office/powerpoint/2010/main" val="3591236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Updating and maintaining issues</a:t>
            </a:r>
            <a:endParaRPr lang="fi-FI" dirty="0"/>
          </a:p>
        </p:txBody>
      </p:sp>
      <p:sp>
        <p:nvSpPr>
          <p:cNvPr id="3" name="Sisällön paikkamerkki 2"/>
          <p:cNvSpPr>
            <a:spLocks noGrp="1"/>
          </p:cNvSpPr>
          <p:nvPr>
            <p:ph idx="1"/>
          </p:nvPr>
        </p:nvSpPr>
        <p:spPr/>
        <p:txBody>
          <a:bodyPr>
            <a:normAutofit fontScale="70000" lnSpcReduction="20000"/>
          </a:bodyPr>
          <a:lstStyle/>
          <a:p>
            <a:r>
              <a:rPr lang="en-US" dirty="0"/>
              <a:t>Comment section in an issue should be actively used and encouraged</a:t>
            </a:r>
          </a:p>
          <a:p>
            <a:pPr lvl="1"/>
            <a:r>
              <a:rPr lang="en-US" dirty="0"/>
              <a:t>Benefit: leaves a history behind</a:t>
            </a:r>
          </a:p>
          <a:p>
            <a:pPr lvl="1"/>
            <a:r>
              <a:rPr lang="en-US" dirty="0"/>
              <a:t>Disadvantage: can become clogged up -&gt; it is even more important that the description is kept up to date</a:t>
            </a:r>
          </a:p>
          <a:p>
            <a:pPr lvl="1"/>
            <a:r>
              <a:rPr lang="en-US" dirty="0"/>
              <a:t>If comment section contains debates, the outcome should always be stated in a “finishing” </a:t>
            </a:r>
            <a:r>
              <a:rPr lang="en-US" dirty="0" smtClean="0"/>
              <a:t>comment</a:t>
            </a:r>
            <a:endParaRPr lang="en-US" dirty="0" smtClean="0"/>
          </a:p>
          <a:p>
            <a:r>
              <a:rPr lang="en-US" dirty="0" smtClean="0"/>
              <a:t>Be </a:t>
            </a:r>
            <a:r>
              <a:rPr lang="en-US" dirty="0" smtClean="0"/>
              <a:t>careful when deleting an old information!</a:t>
            </a:r>
          </a:p>
          <a:p>
            <a:pPr lvl="1"/>
            <a:r>
              <a:rPr lang="en-US" dirty="0" smtClean="0"/>
              <a:t>The old information should be kept for traceability purposes should the new information for example become under a questioning for some reason</a:t>
            </a:r>
          </a:p>
          <a:p>
            <a:pPr lvl="1"/>
            <a:r>
              <a:rPr lang="en-US" dirty="0" smtClean="0"/>
              <a:t>The description should always contain the newest information in a compact form (discussed in the issue creation steps) -&gt; the old information can be moved to the wiki and leave just a short remark of this update to the issue</a:t>
            </a:r>
          </a:p>
        </p:txBody>
      </p:sp>
    </p:spTree>
    <p:extLst>
      <p:ext uri="{BB962C8B-B14F-4D97-AF65-F5344CB8AC3E}">
        <p14:creationId xmlns:p14="http://schemas.microsoft.com/office/powerpoint/2010/main" val="2091873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lifecycle</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Project manager </a:t>
            </a:r>
            <a:r>
              <a:rPr lang="en-US" dirty="0"/>
              <a:t>creates a sub task and assigns it to a developer X</a:t>
            </a:r>
          </a:p>
          <a:p>
            <a:pPr lvl="1"/>
            <a:r>
              <a:rPr lang="en-US" dirty="0"/>
              <a:t>Labels and description are set, people and milestones are assigned</a:t>
            </a:r>
          </a:p>
          <a:p>
            <a:r>
              <a:rPr lang="en-US" dirty="0"/>
              <a:t>The priority changes by the request of a customer</a:t>
            </a:r>
          </a:p>
          <a:p>
            <a:pPr lvl="1"/>
            <a:r>
              <a:rPr lang="en-US" dirty="0"/>
              <a:t>The priority label is changed</a:t>
            </a:r>
          </a:p>
          <a:p>
            <a:r>
              <a:rPr lang="en-US" dirty="0"/>
              <a:t>Developer X starts working with the issue</a:t>
            </a:r>
          </a:p>
          <a:p>
            <a:pPr lvl="1"/>
            <a:r>
              <a:rPr lang="en-US" dirty="0"/>
              <a:t>Changes the status label</a:t>
            </a:r>
          </a:p>
          <a:p>
            <a:r>
              <a:rPr lang="en-US" dirty="0"/>
              <a:t>Developer X finds out a blocker problem with the task</a:t>
            </a:r>
          </a:p>
          <a:p>
            <a:pPr lvl="1"/>
            <a:r>
              <a:rPr lang="en-US" dirty="0"/>
              <a:t>Flags the issue with ’Blocked’ </a:t>
            </a:r>
            <a:r>
              <a:rPr lang="en-US" dirty="0" smtClean="0"/>
              <a:t>label</a:t>
            </a:r>
          </a:p>
          <a:p>
            <a:r>
              <a:rPr lang="en-US" dirty="0"/>
              <a:t>The task is discussed in the comments and more widely in the face-to-face meeting</a:t>
            </a:r>
          </a:p>
          <a:p>
            <a:pPr lvl="1"/>
            <a:r>
              <a:rPr lang="en-US" dirty="0"/>
              <a:t>The description is be updated to reflect the outcome</a:t>
            </a:r>
          </a:p>
          <a:p>
            <a:pPr marL="457200" lvl="1" indent="0">
              <a:buNone/>
            </a:pPr>
            <a:endParaRPr lang="en-US" dirty="0"/>
          </a:p>
          <a:p>
            <a:endParaRPr lang="fi-FI" dirty="0"/>
          </a:p>
        </p:txBody>
      </p:sp>
    </p:spTree>
    <p:extLst>
      <p:ext uri="{BB962C8B-B14F-4D97-AF65-F5344CB8AC3E}">
        <p14:creationId xmlns:p14="http://schemas.microsoft.com/office/powerpoint/2010/main" val="2288028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An example of an issue’s lifecycle</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Blocked-status </a:t>
            </a:r>
            <a:r>
              <a:rPr lang="en-US" dirty="0"/>
              <a:t>is removed, X continues the work</a:t>
            </a:r>
          </a:p>
          <a:p>
            <a:pPr lvl="1"/>
            <a:r>
              <a:rPr lang="en-US" dirty="0"/>
              <a:t>Changes the status label as needed</a:t>
            </a:r>
          </a:p>
          <a:p>
            <a:pPr lvl="1"/>
            <a:r>
              <a:rPr lang="en-US" dirty="0"/>
              <a:t>If the issue has a task list, X updates it to keep other posted on the status</a:t>
            </a:r>
          </a:p>
          <a:p>
            <a:r>
              <a:rPr lang="en-US" dirty="0"/>
              <a:t>X makes a commit and publishes it</a:t>
            </a:r>
          </a:p>
          <a:p>
            <a:pPr lvl="1"/>
            <a:r>
              <a:rPr lang="en-US" dirty="0"/>
              <a:t>References the issue in comments (and if tester is </a:t>
            </a:r>
            <a:r>
              <a:rPr lang="en-US" dirty="0" smtClean="0"/>
              <a:t>assigned/known, </a:t>
            </a:r>
            <a:r>
              <a:rPr lang="en-US" dirty="0"/>
              <a:t>mentions him)</a:t>
            </a:r>
          </a:p>
          <a:p>
            <a:r>
              <a:rPr lang="en-US" dirty="0"/>
              <a:t>Task is ready for testing</a:t>
            </a:r>
          </a:p>
          <a:p>
            <a:pPr lvl="1"/>
            <a:r>
              <a:rPr lang="en-US" dirty="0"/>
              <a:t>Status is changed</a:t>
            </a:r>
          </a:p>
          <a:p>
            <a:r>
              <a:rPr lang="en-US" dirty="0"/>
              <a:t>Y tests the task</a:t>
            </a:r>
          </a:p>
          <a:p>
            <a:pPr lvl="1"/>
            <a:r>
              <a:rPr lang="en-US" dirty="0"/>
              <a:t>Status is changed</a:t>
            </a:r>
          </a:p>
          <a:p>
            <a:r>
              <a:rPr lang="en-US" dirty="0" smtClean="0"/>
              <a:t>Project manager </a:t>
            </a:r>
            <a:r>
              <a:rPr lang="en-US" dirty="0"/>
              <a:t>checks the task and accepts it</a:t>
            </a:r>
          </a:p>
          <a:p>
            <a:pPr lvl="1"/>
            <a:r>
              <a:rPr lang="en-US" dirty="0"/>
              <a:t>The issue is closed</a:t>
            </a:r>
          </a:p>
          <a:p>
            <a:endParaRPr lang="fi-FI" dirty="0"/>
          </a:p>
        </p:txBody>
      </p:sp>
    </p:spTree>
    <p:extLst>
      <p:ext uri="{BB962C8B-B14F-4D97-AF65-F5344CB8AC3E}">
        <p14:creationId xmlns:p14="http://schemas.microsoft.com/office/powerpoint/2010/main" val="3148912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Updating and maintaining issues </a:t>
            </a:r>
            <a:r>
              <a:rPr lang="en-US" dirty="0" err="1" smtClean="0"/>
              <a:t>cont</a:t>
            </a:r>
            <a:r>
              <a:rPr lang="fi-FI" dirty="0" smtClean="0"/>
              <a:t>.</a:t>
            </a:r>
            <a:endParaRPr lang="fi-FI" dirty="0"/>
          </a:p>
        </p:txBody>
      </p:sp>
      <p:sp>
        <p:nvSpPr>
          <p:cNvPr id="3" name="Sisällön paikkamerkki 2"/>
          <p:cNvSpPr>
            <a:spLocks noGrp="1"/>
          </p:cNvSpPr>
          <p:nvPr>
            <p:ph idx="1"/>
          </p:nvPr>
        </p:nvSpPr>
        <p:spPr/>
        <p:txBody>
          <a:bodyPr>
            <a:normAutofit fontScale="70000" lnSpcReduction="20000"/>
          </a:bodyPr>
          <a:lstStyle/>
          <a:p>
            <a:r>
              <a:rPr lang="en-US" dirty="0" smtClean="0"/>
              <a:t>Issues can be closed from commit messages but this is not recommended</a:t>
            </a:r>
          </a:p>
          <a:p>
            <a:pPr lvl="1"/>
            <a:r>
              <a:rPr lang="en-US" dirty="0" smtClean="0"/>
              <a:t>It </a:t>
            </a:r>
            <a:r>
              <a:rPr lang="en-US" dirty="0"/>
              <a:t>might save the developer from going to the issue tracker, it is prone to leave the issue (for example </a:t>
            </a:r>
            <a:r>
              <a:rPr lang="en-US" dirty="0" smtClean="0"/>
              <a:t>label information)</a:t>
            </a:r>
            <a:r>
              <a:rPr lang="fi-FI" dirty="0" smtClean="0"/>
              <a:t> </a:t>
            </a:r>
            <a:r>
              <a:rPr lang="en-US" dirty="0" smtClean="0"/>
              <a:t>outdated</a:t>
            </a:r>
          </a:p>
          <a:p>
            <a:r>
              <a:rPr lang="en-US" dirty="0"/>
              <a:t>When an issue is closed, it is wise to submit the last comment that explains why the issue is being </a:t>
            </a:r>
            <a:r>
              <a:rPr lang="en-US" dirty="0" smtClean="0"/>
              <a:t>closed</a:t>
            </a:r>
          </a:p>
          <a:p>
            <a:pPr lvl="1"/>
            <a:r>
              <a:rPr lang="en-US" dirty="0" smtClean="0"/>
              <a:t>Helps recognizing and keeping the team informed whether the issue was closed because it was done or was there some other reason like rejection</a:t>
            </a:r>
          </a:p>
          <a:p>
            <a:r>
              <a:rPr lang="en-US" dirty="0"/>
              <a:t>As important as it is to keep the description updated, is to make sure that labels are used and </a:t>
            </a:r>
            <a:r>
              <a:rPr lang="en-US" dirty="0" smtClean="0"/>
              <a:t>updated</a:t>
            </a:r>
          </a:p>
          <a:p>
            <a:pPr lvl="1"/>
            <a:r>
              <a:rPr lang="en-US" dirty="0" smtClean="0"/>
              <a:t>The </a:t>
            </a:r>
            <a:r>
              <a:rPr lang="en-US" dirty="0"/>
              <a:t>importance of the labels is to visualize issues and different aspects of them in one </a:t>
            </a:r>
            <a:r>
              <a:rPr lang="en-US" dirty="0" smtClean="0"/>
              <a:t>view -&gt; </a:t>
            </a:r>
            <a:r>
              <a:rPr lang="en-US" dirty="0"/>
              <a:t>Should labels be misused or not updated, an unnecessary waste is </a:t>
            </a:r>
            <a:r>
              <a:rPr lang="en-US" dirty="0" smtClean="0"/>
              <a:t>generated</a:t>
            </a:r>
          </a:p>
          <a:p>
            <a:pPr lvl="1"/>
            <a:r>
              <a:rPr lang="en-US" dirty="0" smtClean="0"/>
              <a:t>Outdated information causes mistrust to used practices and interferes with RM and its objectives</a:t>
            </a:r>
            <a:endParaRPr lang="fi-FI" dirty="0"/>
          </a:p>
        </p:txBody>
      </p:sp>
    </p:spTree>
    <p:extLst>
      <p:ext uri="{BB962C8B-B14F-4D97-AF65-F5344CB8AC3E}">
        <p14:creationId xmlns:p14="http://schemas.microsoft.com/office/powerpoint/2010/main" val="38720809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lstStyle/>
          <a:p>
            <a:r>
              <a:rPr lang="fi-FI" dirty="0" err="1" smtClean="0"/>
              <a:t>Finally</a:t>
            </a:r>
            <a:endParaRPr lang="fi-FI" dirty="0"/>
          </a:p>
        </p:txBody>
      </p:sp>
      <p:sp>
        <p:nvSpPr>
          <p:cNvPr id="5" name="Tekstin paikkamerkki 4"/>
          <p:cNvSpPr>
            <a:spLocks noGrp="1"/>
          </p:cNvSpPr>
          <p:nvPr>
            <p:ph type="body" idx="1"/>
          </p:nvPr>
        </p:nvSpPr>
        <p:spPr/>
        <p:txBody>
          <a:bodyPr/>
          <a:lstStyle/>
          <a:p>
            <a:endParaRPr lang="fi-FI"/>
          </a:p>
        </p:txBody>
      </p:sp>
    </p:spTree>
    <p:extLst>
      <p:ext uri="{BB962C8B-B14F-4D97-AF65-F5344CB8AC3E}">
        <p14:creationId xmlns:p14="http://schemas.microsoft.com/office/powerpoint/2010/main" val="40437256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lstStyle/>
          <a:p>
            <a:r>
              <a:rPr lang="en-US" smtClean="0"/>
              <a:t>After words</a:t>
            </a:r>
            <a:endParaRPr lang="en-US" dirty="0"/>
          </a:p>
        </p:txBody>
      </p:sp>
      <p:sp>
        <p:nvSpPr>
          <p:cNvPr id="5" name="Sisällön paikkamerkki 4"/>
          <p:cNvSpPr>
            <a:spLocks noGrp="1"/>
          </p:cNvSpPr>
          <p:nvPr>
            <p:ph idx="1"/>
          </p:nvPr>
        </p:nvSpPr>
        <p:spPr/>
        <p:txBody>
          <a:bodyPr>
            <a:normAutofit fontScale="85000" lnSpcReduction="10000"/>
          </a:bodyPr>
          <a:lstStyle/>
          <a:p>
            <a:r>
              <a:rPr lang="en-US" dirty="0" smtClean="0"/>
              <a:t>This </a:t>
            </a:r>
            <a:r>
              <a:rPr lang="en-US" smtClean="0"/>
              <a:t>presentation was </a:t>
            </a:r>
            <a:r>
              <a:rPr lang="en-US" dirty="0" smtClean="0"/>
              <a:t>meant to introduce the principles, practices and recommendations of the guideline for handling RM in GitHub</a:t>
            </a:r>
          </a:p>
          <a:p>
            <a:r>
              <a:rPr lang="en-US" dirty="0" smtClean="0"/>
              <a:t>If you are interested in reading how well it achieves RM objectives and following lean principles, you can read my master thesis of the topic (the link is to follow when the study is published)</a:t>
            </a:r>
          </a:p>
          <a:p>
            <a:r>
              <a:rPr lang="en-US" dirty="0" smtClean="0"/>
              <a:t>I have an example repository set up </a:t>
            </a:r>
            <a:r>
              <a:rPr lang="en-US" dirty="0"/>
              <a:t>in GitHub (</a:t>
            </a:r>
            <a:r>
              <a:rPr lang="en-US" dirty="0">
                <a:hlinkClick r:id="rId2"/>
              </a:rPr>
              <a:t>https://</a:t>
            </a:r>
            <a:r>
              <a:rPr lang="en-US" dirty="0" smtClean="0">
                <a:hlinkClick r:id="rId2"/>
              </a:rPr>
              <a:t>github.com/Ripppe/GraduRepo</a:t>
            </a:r>
            <a:r>
              <a:rPr lang="en-US" dirty="0" smtClean="0"/>
              <a:t>) – you are free to go and take a look. The information in the repository is complementary for this presentation</a:t>
            </a:r>
            <a:endParaRPr lang="en-US" dirty="0"/>
          </a:p>
        </p:txBody>
      </p:sp>
    </p:spTree>
    <p:extLst>
      <p:ext uri="{BB962C8B-B14F-4D97-AF65-F5344CB8AC3E}">
        <p14:creationId xmlns:p14="http://schemas.microsoft.com/office/powerpoint/2010/main" val="2558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r>
              <a:rPr lang="en-US" dirty="0" smtClean="0"/>
              <a:t>What is requirements management?</a:t>
            </a:r>
            <a:endParaRPr lang="en-US" dirty="0"/>
          </a:p>
        </p:txBody>
      </p:sp>
      <p:sp>
        <p:nvSpPr>
          <p:cNvPr id="5" name="Sisällön paikkamerkki 4"/>
          <p:cNvSpPr>
            <a:spLocks noGrp="1"/>
          </p:cNvSpPr>
          <p:nvPr>
            <p:ph idx="1"/>
          </p:nvPr>
        </p:nvSpPr>
        <p:spPr/>
        <p:txBody>
          <a:bodyPr>
            <a:normAutofit fontScale="92500" lnSpcReduction="10000"/>
          </a:bodyPr>
          <a:lstStyle/>
          <a:p>
            <a:r>
              <a:rPr lang="en-US" dirty="0" smtClean="0"/>
              <a:t>The last step of requirements (RE) engineering process</a:t>
            </a:r>
          </a:p>
          <a:p>
            <a:pPr lvl="1"/>
            <a:r>
              <a:rPr lang="en-US" dirty="0" smtClean="0"/>
              <a:t>RE studies and identifies the descriptions of services and its operational boundaries that are needed to adequately solve customer’s problem or fulfill a contract (= build a working software product)</a:t>
            </a:r>
          </a:p>
          <a:p>
            <a:r>
              <a:rPr lang="en-US" dirty="0" smtClean="0"/>
              <a:t>The steps before RM collect, evaluate and document the requirements for a software</a:t>
            </a:r>
          </a:p>
          <a:p>
            <a:r>
              <a:rPr lang="en-US" dirty="0" smtClean="0"/>
              <a:t>RM is responsible for understanding, maintaining and controlling requirements</a:t>
            </a:r>
            <a:endParaRPr lang="en-US" dirty="0"/>
          </a:p>
        </p:txBody>
      </p:sp>
    </p:spTree>
    <p:extLst>
      <p:ext uri="{BB962C8B-B14F-4D97-AF65-F5344CB8AC3E}">
        <p14:creationId xmlns:p14="http://schemas.microsoft.com/office/powerpoint/2010/main" val="1105836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What is requirements management?</a:t>
            </a:r>
            <a:endParaRPr lang="fi-FI" dirty="0"/>
          </a:p>
        </p:txBody>
      </p:sp>
      <p:sp>
        <p:nvSpPr>
          <p:cNvPr id="3" name="Sisällön paikkamerkki 2"/>
          <p:cNvSpPr>
            <a:spLocks noGrp="1"/>
          </p:cNvSpPr>
          <p:nvPr>
            <p:ph idx="1"/>
          </p:nvPr>
        </p:nvSpPr>
        <p:spPr/>
        <p:txBody>
          <a:bodyPr/>
          <a:lstStyle/>
          <a:p>
            <a:r>
              <a:rPr lang="en-US" dirty="0" smtClean="0"/>
              <a:t>RM is usually divided to four activities:</a:t>
            </a:r>
          </a:p>
          <a:p>
            <a:pPr lvl="1"/>
            <a:r>
              <a:rPr lang="en-US" dirty="0" smtClean="0"/>
              <a:t>Change control – how changes to requirements are handled.</a:t>
            </a:r>
          </a:p>
          <a:p>
            <a:pPr lvl="1"/>
            <a:r>
              <a:rPr lang="en-US" dirty="0" smtClean="0"/>
              <a:t>Version control – Identifying and versioning requirements and associated documentation.</a:t>
            </a:r>
          </a:p>
          <a:p>
            <a:pPr lvl="1"/>
            <a:r>
              <a:rPr lang="en-US" dirty="0" smtClean="0"/>
              <a:t>Tracing – Establishing links between other requirements and system components</a:t>
            </a:r>
          </a:p>
          <a:p>
            <a:pPr lvl="1"/>
            <a:r>
              <a:rPr lang="en-US" dirty="0" smtClean="0"/>
              <a:t>Status tracking – Observing the progress of requirements.</a:t>
            </a:r>
            <a:endParaRPr lang="en-US" dirty="0"/>
          </a:p>
        </p:txBody>
      </p:sp>
    </p:spTree>
    <p:extLst>
      <p:ext uri="{BB962C8B-B14F-4D97-AF65-F5344CB8AC3E}">
        <p14:creationId xmlns:p14="http://schemas.microsoft.com/office/powerpoint/2010/main" val="4026749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Agile RE	</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RE is traditionally considered ”anti-agile” because it relies on defined processes and heavy documentation</a:t>
            </a:r>
          </a:p>
          <a:p>
            <a:r>
              <a:rPr lang="en-US" dirty="0" smtClean="0"/>
              <a:t>However agile projects </a:t>
            </a:r>
            <a:r>
              <a:rPr lang="en-US" i="1" dirty="0" smtClean="0"/>
              <a:t>shouldn’t</a:t>
            </a:r>
            <a:r>
              <a:rPr lang="en-US" dirty="0" smtClean="0"/>
              <a:t> neglect RE</a:t>
            </a:r>
          </a:p>
          <a:p>
            <a:pPr lvl="1"/>
            <a:r>
              <a:rPr lang="en-US" dirty="0" smtClean="0"/>
              <a:t>RE process can be tailored to fulfill agile needs</a:t>
            </a:r>
          </a:p>
          <a:p>
            <a:r>
              <a:rPr lang="en-US" dirty="0" smtClean="0"/>
              <a:t>Important aspects for agile RE:</a:t>
            </a:r>
          </a:p>
          <a:p>
            <a:pPr lvl="1"/>
            <a:r>
              <a:rPr lang="en-US" dirty="0" smtClean="0"/>
              <a:t>Customer/stakeholder collaboration and involvement</a:t>
            </a:r>
          </a:p>
          <a:p>
            <a:pPr lvl="1"/>
            <a:r>
              <a:rPr lang="en-US" dirty="0" smtClean="0"/>
              <a:t>Replacing heavyweight documentation with a lightweight alternative</a:t>
            </a:r>
          </a:p>
          <a:p>
            <a:pPr lvl="1"/>
            <a:r>
              <a:rPr lang="en-US" dirty="0" smtClean="0"/>
              <a:t>Approaching RE iteratively</a:t>
            </a:r>
            <a:endParaRPr lang="en-US" dirty="0"/>
          </a:p>
        </p:txBody>
      </p:sp>
    </p:spTree>
    <p:extLst>
      <p:ext uri="{BB962C8B-B14F-4D97-AF65-F5344CB8AC3E}">
        <p14:creationId xmlns:p14="http://schemas.microsoft.com/office/powerpoint/2010/main" val="250697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software development</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Derived from Japanese car manufacturer’s (Toyota) production principles</a:t>
            </a:r>
          </a:p>
          <a:p>
            <a:r>
              <a:rPr lang="en-US" dirty="0" smtClean="0"/>
              <a:t>Lean manufacturing was invented in 1950s</a:t>
            </a:r>
          </a:p>
          <a:p>
            <a:r>
              <a:rPr lang="en-US" dirty="0" smtClean="0"/>
              <a:t>Toyota couldn’t compete with American mass production lines so they needed another way to be prolific</a:t>
            </a:r>
          </a:p>
          <a:p>
            <a:pPr lvl="1"/>
            <a:r>
              <a:rPr lang="en-US" dirty="0" smtClean="0"/>
              <a:t>This lead to the invention of lean manufacturing formerly known as Toyota Production System (TPS)</a:t>
            </a:r>
          </a:p>
          <a:p>
            <a:r>
              <a:rPr lang="en-US" dirty="0" smtClean="0"/>
              <a:t>Focused on two core principles:</a:t>
            </a:r>
          </a:p>
          <a:p>
            <a:pPr lvl="1"/>
            <a:r>
              <a:rPr lang="en-US" dirty="0" smtClean="0"/>
              <a:t>Just-in-time flow (JIT) – deliver the right amount in the right time</a:t>
            </a:r>
          </a:p>
          <a:p>
            <a:pPr lvl="1"/>
            <a:r>
              <a:rPr lang="en-US" dirty="0" smtClean="0"/>
              <a:t>Stop-the-line (</a:t>
            </a:r>
            <a:r>
              <a:rPr lang="en-US" dirty="0" err="1" smtClean="0"/>
              <a:t>Jidoka</a:t>
            </a:r>
            <a:r>
              <a:rPr lang="en-US" dirty="0" smtClean="0"/>
              <a:t>) – stopping production line immediately when problem arose</a:t>
            </a:r>
            <a:endParaRPr lang="en-US" dirty="0"/>
          </a:p>
        </p:txBody>
      </p:sp>
    </p:spTree>
    <p:extLst>
      <p:ext uri="{BB962C8B-B14F-4D97-AF65-F5344CB8AC3E}">
        <p14:creationId xmlns:p14="http://schemas.microsoft.com/office/powerpoint/2010/main" val="3412131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4713</Words>
  <Application>Microsoft Office PowerPoint</Application>
  <PresentationFormat>Näytössä katseltava diaesitys (4:3)</PresentationFormat>
  <Paragraphs>352</Paragraphs>
  <Slides>56</Slides>
  <Notes>0</Notes>
  <HiddenSlides>0</HiddenSlides>
  <MMClips>0</MMClips>
  <ScaleCrop>false</ScaleCrop>
  <HeadingPairs>
    <vt:vector size="4" baseType="variant">
      <vt:variant>
        <vt:lpstr>Teema</vt:lpstr>
      </vt:variant>
      <vt:variant>
        <vt:i4>1</vt:i4>
      </vt:variant>
      <vt:variant>
        <vt:lpstr>Dian otsikot</vt:lpstr>
      </vt:variant>
      <vt:variant>
        <vt:i4>56</vt:i4>
      </vt:variant>
    </vt:vector>
  </HeadingPairs>
  <TitlesOfParts>
    <vt:vector size="57" baseType="lpstr">
      <vt:lpstr>Office-teema</vt:lpstr>
      <vt:lpstr>Handling issues – managing requirements in GitHub with lean principes</vt:lpstr>
      <vt:lpstr>What’s this all about?</vt:lpstr>
      <vt:lpstr>GitHub and RM</vt:lpstr>
      <vt:lpstr>What should you know before continuing?</vt:lpstr>
      <vt:lpstr>Theoretical part</vt:lpstr>
      <vt:lpstr>What is requirements management?</vt:lpstr>
      <vt:lpstr>What is requirements management?</vt:lpstr>
      <vt:lpstr>Agile RE </vt:lpstr>
      <vt:lpstr>Lean software development</vt:lpstr>
      <vt:lpstr>Lean software development</vt:lpstr>
      <vt:lpstr>Lean software development</vt:lpstr>
      <vt:lpstr>The guideline</vt:lpstr>
      <vt:lpstr>Purpose</vt:lpstr>
      <vt:lpstr>Purpose</vt:lpstr>
      <vt:lpstr>Purpose</vt:lpstr>
      <vt:lpstr>Terms</vt:lpstr>
      <vt:lpstr>How to use the guideline</vt:lpstr>
      <vt:lpstr>How to use the guideline</vt:lpstr>
      <vt:lpstr>How to use the guideline</vt:lpstr>
      <vt:lpstr>How to use the guideline</vt:lpstr>
      <vt:lpstr>How to use the guideline</vt:lpstr>
      <vt:lpstr>Separation of tasks and requirements</vt:lpstr>
      <vt:lpstr>Hierarchy between requirements and tasks</vt:lpstr>
      <vt:lpstr>Hierarchy between requirements and tasks</vt:lpstr>
      <vt:lpstr>Sub tasks: yes or no?</vt:lpstr>
      <vt:lpstr>Sub tasks: yes or no?</vt:lpstr>
      <vt:lpstr>Sub tasks: yes or no?</vt:lpstr>
      <vt:lpstr>Rules for issue hierarchies</vt:lpstr>
      <vt:lpstr>Hierarchy</vt:lpstr>
      <vt:lpstr>Creating issues</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Steps for creating a single issue</vt:lpstr>
      <vt:lpstr>Status tracking and traceability</vt:lpstr>
      <vt:lpstr>Status tracking and traceability</vt:lpstr>
      <vt:lpstr>A bug report and an enhancement proposal</vt:lpstr>
      <vt:lpstr>A bug report and an enhancement proposal</vt:lpstr>
      <vt:lpstr>A bug report and an enhancement proposal</vt:lpstr>
      <vt:lpstr>Wiki and version control</vt:lpstr>
      <vt:lpstr>Wiki and version control</vt:lpstr>
      <vt:lpstr>Updating and maintaining issues</vt:lpstr>
      <vt:lpstr>Updating and maintaining issues</vt:lpstr>
      <vt:lpstr>An example of an issue’s lifecycle</vt:lpstr>
      <vt:lpstr>An example of an issue’s lifecycle</vt:lpstr>
      <vt:lpstr>Updating and maintaining issues cont.</vt:lpstr>
      <vt:lpstr>Finally</vt:lpstr>
      <vt:lpstr>After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Risto Salo</dc:creator>
  <cp:lastModifiedBy>Risto Salo</cp:lastModifiedBy>
  <cp:revision>177</cp:revision>
  <dcterms:created xsi:type="dcterms:W3CDTF">2013-10-14T08:03:58Z</dcterms:created>
  <dcterms:modified xsi:type="dcterms:W3CDTF">2014-05-22T16:15:55Z</dcterms:modified>
</cp:coreProperties>
</file>