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6C74-6584-4823-91F6-0DCB39411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836A1-4BD0-440B-874E-AF0D92D5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1D91-8957-4993-9494-DA1D27E0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B7D-123C-47EC-9499-5F2A81FD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1787-F34F-4A43-B59E-186D6792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4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12C1-8508-48C4-BE80-505061B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B074-B07C-4220-92A9-7726A983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7943-4DBB-4726-8C6F-A640D5F5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7B76-8646-4C06-9AF1-EEDF109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F8D-16A0-449C-8FD4-8CDC66A0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3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09A7C-7DA4-498B-9947-D3F62613F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14D3-179F-451F-A910-BF877DCFB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F7B9F-0920-443A-89BF-59AF0A8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585A-D11C-4988-A813-FF76B5D8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8EDE-B24D-4E77-9F91-450C7D5D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7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AB17-01E4-41B0-9480-817C0D5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B21F-D445-4BB4-A02D-3839F435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0C26-F708-4699-A628-649CB8E9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ACEB-16FF-440E-ACF2-AD99D53B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992D-445A-40EA-ADE7-B70A2C52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7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5AE-0BC3-4C18-B070-87BDFE6D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7287-3F5E-4491-B6BB-AD350EBD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53A1-A754-45DD-897A-1D1D4A46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CDBD-6204-49A1-BFD2-6E0C7C38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23CD-7139-40A0-873C-FDCDC48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13D0-F363-4302-A404-85724018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1220-BDE5-47E6-B0EF-2EF97B4B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2F1C-1CD3-4AD2-BA36-181510F9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B9494-B088-448A-8914-0F9D7DE1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06A25-125E-4E82-9C81-62765047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BE85-B1B5-40A3-9CE9-FDC34B5C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6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608D-8703-459B-A6BE-C0680DAD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C996-3CFF-429D-9429-8C681E31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04A2-F719-40FC-AD9A-58BE57C7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D852B-BF5B-4DDB-94D2-122E1C0FC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70B8D-C2D2-4CDE-B7F8-0159F293E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FC132-3C28-441E-82B5-490AF2D4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93FE2-3E73-445B-9EC4-393D4ECC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B61D8-90B6-4615-B1F7-F9560D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F9D4-A0AB-4B83-99C7-01C41260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D4C98-B063-44B9-8D0A-2FA1EDC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40EB3-714E-43B3-807C-D3B37516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5A7AA-D334-4C75-8729-9074FD56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1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2B532-587D-4559-A5A0-5F0B0724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A3A52-29D5-4677-91AB-0EF8FE60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DC97-6209-42AE-BA0C-092C509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2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8942-19E6-4435-AD2F-540B692E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7FEA-CAA5-4D59-8C15-CA7AF63D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2919-C623-4BDA-9BC0-22FEE918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8C76B-F937-4F34-B7EF-125CE911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64EC8-4CFB-48DD-B2CC-0EC8D248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599A9-1607-4193-B67B-31D3EE33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840E-2ED3-44F9-ABE8-959420B3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5F97-A34D-44C4-A2BB-E901F5A5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C620-1D45-4F97-B409-5721ED6CF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1BC0-D66F-4FDE-95B0-3D734F99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F5F1C-135A-441E-A8F8-185FC8A6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0C67A-1AAA-4673-8114-2352A773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7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339F1-CC87-4004-979A-FD6FA3CD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7A04-5D68-4B14-8E6B-68E9BD75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585E-ADFD-4202-A433-EB94B795C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02A0-50AD-40D6-A775-1443898A4A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2AD3-F8D0-4A49-9A63-4D401C0F9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1A06-5C79-4B33-A072-FF851C213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B39F-8BAA-4E2E-8200-85183BB21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5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CA05-83B0-4C90-B442-A70071A20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939" y="1486097"/>
            <a:ext cx="8362122" cy="64750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b="1" dirty="0"/>
              <a:t>ATLIQ HARDWARES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BA88B-17E6-4680-83CC-46FB84FF6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069" y="3065512"/>
            <a:ext cx="8362122" cy="2806148"/>
          </a:xfrm>
        </p:spPr>
        <p:txBody>
          <a:bodyPr>
            <a:normAutofit/>
          </a:bodyPr>
          <a:lstStyle/>
          <a:p>
            <a:r>
              <a:rPr lang="en-US" sz="3200" b="1" dirty="0"/>
              <a:t>CONSUMER GOODS</a:t>
            </a:r>
          </a:p>
          <a:p>
            <a:r>
              <a:rPr lang="en-US" sz="3200" b="1" dirty="0"/>
              <a:t>AD-HOC INSIGHTS</a:t>
            </a:r>
          </a:p>
          <a:p>
            <a:endParaRPr lang="en-US" sz="3200" b="1" dirty="0"/>
          </a:p>
          <a:p>
            <a:r>
              <a:rPr lang="en-US" sz="3200" b="1" dirty="0"/>
              <a:t>PRESENTED BY: RIPUL VIG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3E526-E0A7-440A-A6F0-12CD6B50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9" y="1211423"/>
            <a:ext cx="964546" cy="9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5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split orient="vert"/>
      </p:transition>
    </mc:Choice>
    <mc:Fallback>
      <p:transition spd="slow" advClick="0" advTm="6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722033"/>
            <a:ext cx="11605846" cy="995287"/>
          </a:xfrm>
        </p:spPr>
        <p:txBody>
          <a:bodyPr>
            <a:noAutofit/>
          </a:bodyPr>
          <a:lstStyle/>
          <a:p>
            <a:r>
              <a:rPr lang="en-US" sz="1600" b="1" dirty="0"/>
              <a:t>INSIGHTS:</a:t>
            </a:r>
          </a:p>
          <a:p>
            <a:r>
              <a:rPr lang="en-US" sz="1600" b="1" dirty="0"/>
              <a:t>Considering Flipkart holds the position of the most heavily discounted customer in the Indian market, with a pre-invoice deduction percentage of 30.83%, </a:t>
            </a:r>
            <a:r>
              <a:rPr lang="en-US" sz="1600" b="1" dirty="0" err="1"/>
              <a:t>Atliq</a:t>
            </a:r>
            <a:r>
              <a:rPr lang="en-US" sz="1600" b="1" dirty="0"/>
              <a:t> extended approximately similar pre-invoice discount percentages to each one of its top 5 clients in 2021.</a:t>
            </a:r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 flipV="1">
            <a:off x="5008098" y="3472471"/>
            <a:ext cx="881577" cy="4517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702859-F309-4F1B-B0D9-DBCC27E2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-59798"/>
            <a:ext cx="10818054" cy="1734502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6:</a:t>
            </a:r>
            <a:br>
              <a:rPr lang="en-US" sz="2000" b="1" dirty="0"/>
            </a:br>
            <a:r>
              <a:rPr lang="en-US" sz="2000" b="1" dirty="0"/>
              <a:t>Generate a report which contains the top 5 customers who received an average high pre invoice discount pct for the fiscal year 2021 and in the Indian market. </a:t>
            </a:r>
            <a:br>
              <a:rPr lang="en-US" sz="2000" b="1" dirty="0"/>
            </a:br>
            <a:r>
              <a:rPr lang="en-US" sz="2000" b="1" dirty="0"/>
              <a:t>The final output contains these fields, </a:t>
            </a:r>
            <a:br>
              <a:rPr lang="en-US" sz="2000" b="1" dirty="0"/>
            </a:br>
            <a:r>
              <a:rPr lang="en-US" sz="2000" b="1" dirty="0"/>
              <a:t>- customer code, -customer, </a:t>
            </a:r>
            <a:br>
              <a:rPr lang="en-US" sz="2000" b="1" dirty="0"/>
            </a:br>
            <a:r>
              <a:rPr lang="en-US" sz="2000" b="1" dirty="0"/>
              <a:t>-average count percentage.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F308-BD86-4DC7-804C-3948FC8A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" y="2769123"/>
            <a:ext cx="4107766" cy="2222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5DCBA0-62BC-4801-BFA6-AF0E39B29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28" y="1807749"/>
            <a:ext cx="5669278" cy="3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702859-F309-4F1B-B0D9-DBCC27E2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-59798"/>
            <a:ext cx="10818054" cy="1734502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7:</a:t>
            </a:r>
            <a:br>
              <a:rPr lang="en-US" sz="2000" b="1" dirty="0"/>
            </a:br>
            <a:r>
              <a:rPr lang="en-US" sz="2000" b="1" dirty="0"/>
              <a:t>Get the complete report of the Gross sales amount for the customer “</a:t>
            </a:r>
            <a:r>
              <a:rPr lang="en-US" sz="2000" b="1" dirty="0" err="1"/>
              <a:t>Atliq</a:t>
            </a:r>
            <a:r>
              <a:rPr lang="en-US" sz="2000" b="1" dirty="0"/>
              <a:t> Exclusive” for each month. This analysis helps to get an idea of low and high-performing months and take strategic decisions. </a:t>
            </a:r>
            <a:br>
              <a:rPr lang="en-US" sz="2000" b="1" dirty="0"/>
            </a:br>
            <a:r>
              <a:rPr lang="en-US" sz="2000" b="1" dirty="0"/>
              <a:t>The final report contains these columns: </a:t>
            </a:r>
            <a:br>
              <a:rPr lang="en-US" sz="2000" b="1" dirty="0"/>
            </a:br>
            <a:r>
              <a:rPr lang="en-US" sz="2000" b="1" dirty="0"/>
              <a:t>-Month, -Year, </a:t>
            </a:r>
            <a:br>
              <a:rPr lang="en-US" sz="2000" b="1" dirty="0"/>
            </a:br>
            <a:r>
              <a:rPr lang="en-US" sz="2000" b="1" dirty="0"/>
              <a:t>-Gross sales Amount.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8DDA5-93CB-4534-AD03-33E2A0B8D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" y="1674704"/>
            <a:ext cx="3123198" cy="4802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9A28F-B0CC-4E88-9E94-B2653F529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8" y="1893809"/>
            <a:ext cx="7676100" cy="371760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DA5FF93-8976-4A24-B94A-CDD33634F63C}"/>
              </a:ext>
            </a:extLst>
          </p:cNvPr>
          <p:cNvSpPr/>
          <p:nvPr/>
        </p:nvSpPr>
        <p:spPr>
          <a:xfrm>
            <a:off x="3545058" y="3840480"/>
            <a:ext cx="576776" cy="5205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F3179-0B99-4DCE-A5EB-785FAF20A8C8}"/>
              </a:ext>
            </a:extLst>
          </p:cNvPr>
          <p:cNvSpPr txBox="1"/>
          <p:nvPr/>
        </p:nvSpPr>
        <p:spPr>
          <a:xfrm>
            <a:off x="3545058" y="5830517"/>
            <a:ext cx="86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Insights:</a:t>
            </a:r>
          </a:p>
          <a:p>
            <a:r>
              <a:rPr lang="en-US" b="1" dirty="0"/>
              <a:t>        Highest Performing Month: November 2020 , Lowest Performing Month: March 2020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102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722033"/>
            <a:ext cx="11605846" cy="995287"/>
          </a:xfrm>
        </p:spPr>
        <p:txBody>
          <a:bodyPr>
            <a:noAutofit/>
          </a:bodyPr>
          <a:lstStyle/>
          <a:p>
            <a:r>
              <a:rPr lang="en-US" sz="1600" b="1" dirty="0"/>
              <a:t>INSIGHTS:</a:t>
            </a:r>
          </a:p>
          <a:p>
            <a:r>
              <a:rPr lang="en-US" sz="1600" b="1" dirty="0"/>
              <a:t>In the third quarter of fiscal year 2020(March, April, and May), marked by the peak of COVID-19 and widespread lockdowns impacting businesses, the sold quantity plummeted to 2.1 Million.</a:t>
            </a:r>
          </a:p>
          <a:p>
            <a:endParaRPr lang="en-US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 flipV="1">
            <a:off x="4654062" y="3355145"/>
            <a:ext cx="881577" cy="4517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702859-F309-4F1B-B0D9-DBCC27E2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-59798"/>
            <a:ext cx="10818054" cy="1734502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8:</a:t>
            </a:r>
            <a:br>
              <a:rPr lang="en-US" sz="2000" b="1" dirty="0"/>
            </a:br>
            <a:r>
              <a:rPr lang="en-US" sz="2000" b="1" dirty="0"/>
              <a:t>In which quarter of 2020, got the maximum total sold quantity? The final output contains these fields sorted by the </a:t>
            </a:r>
            <a:br>
              <a:rPr lang="en-US" sz="2000" b="1" dirty="0"/>
            </a:br>
            <a:r>
              <a:rPr lang="en-US" sz="2000" b="1" dirty="0"/>
              <a:t>total sold quantity, </a:t>
            </a:r>
            <a:br>
              <a:rPr lang="en-US" sz="2000" b="1" dirty="0"/>
            </a:br>
            <a:r>
              <a:rPr lang="en-US" sz="2000" b="1" dirty="0"/>
              <a:t>Quarter, </a:t>
            </a:r>
            <a:br>
              <a:rPr lang="en-US" sz="2000" b="1" dirty="0"/>
            </a:br>
            <a:r>
              <a:rPr lang="en-US" sz="2000" b="1" dirty="0"/>
              <a:t>total sold quantity.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32BFC-6F03-4B6D-8AAE-65727052C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9" y="2496484"/>
            <a:ext cx="3479410" cy="218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D334C-2C38-4BCA-806A-9AE0AA0EB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2" y="1856934"/>
            <a:ext cx="6063174" cy="36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8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722033"/>
            <a:ext cx="11605846" cy="995287"/>
          </a:xfrm>
        </p:spPr>
        <p:txBody>
          <a:bodyPr>
            <a:noAutofit/>
          </a:bodyPr>
          <a:lstStyle/>
          <a:p>
            <a:r>
              <a:rPr lang="en-US" sz="1600" b="1" dirty="0"/>
              <a:t>INSIGHTS:</a:t>
            </a:r>
          </a:p>
          <a:p>
            <a:r>
              <a:rPr lang="en-US" sz="1600" b="1" dirty="0"/>
              <a:t>A substantial 73% pf </a:t>
            </a:r>
            <a:r>
              <a:rPr lang="en-US" sz="1600" b="1" dirty="0" err="1"/>
              <a:t>Atliq’s</a:t>
            </a:r>
            <a:r>
              <a:rPr lang="en-US" sz="1600" b="1" dirty="0"/>
              <a:t> total sales were conducted through retailers, constituting the majority of its overall sales. In </a:t>
            </a:r>
            <a:r>
              <a:rPr lang="en-US" sz="1600" b="1" dirty="0" err="1"/>
              <a:t>constrast</a:t>
            </a:r>
            <a:r>
              <a:rPr lang="en-US" sz="1600" b="1" dirty="0"/>
              <a:t>, sales through direct and distributor channels made up a comparatively modest portion of total revenue.</a:t>
            </a:r>
          </a:p>
          <a:p>
            <a:endParaRPr lang="en-US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 flipV="1">
            <a:off x="5627076" y="3324062"/>
            <a:ext cx="881577" cy="4517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702859-F309-4F1B-B0D9-DBCC27E2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0"/>
            <a:ext cx="10818054" cy="1674704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9:</a:t>
            </a:r>
            <a:br>
              <a:rPr lang="en-US" sz="2000" b="1" dirty="0"/>
            </a:br>
            <a:r>
              <a:rPr lang="en-US" sz="2000" b="1" dirty="0"/>
              <a:t>Which channel helped to bring more gross sales in the fiscal year 2021 and the percentage contribution? </a:t>
            </a:r>
            <a:br>
              <a:rPr lang="en-US" sz="2000" b="1" dirty="0"/>
            </a:br>
            <a:r>
              <a:rPr lang="en-US" sz="2000" b="1" dirty="0"/>
              <a:t>The final output contains these fields, </a:t>
            </a:r>
            <a:br>
              <a:rPr lang="en-US" sz="2000" b="1" dirty="0"/>
            </a:br>
            <a:r>
              <a:rPr lang="en-US" sz="2000" b="1" dirty="0"/>
              <a:t>-channel, </a:t>
            </a:r>
            <a:br>
              <a:rPr lang="en-US" sz="2000" b="1" dirty="0"/>
            </a:br>
            <a:r>
              <a:rPr lang="en-US" sz="2000" b="1" dirty="0"/>
              <a:t>- gross sales millions,</a:t>
            </a:r>
            <a:br>
              <a:rPr lang="en-US" sz="2000" b="1" dirty="0"/>
            </a:br>
            <a:r>
              <a:rPr lang="en-US" sz="2000" b="1" dirty="0"/>
              <a:t> -percentage.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4EA09-5AC1-45DB-A8B8-35BE6BC7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3" y="2712608"/>
            <a:ext cx="4431322" cy="1674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95E774-A2A0-4B10-A382-798795F03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5" y="1885071"/>
            <a:ext cx="4431322" cy="36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14535"/>
            <a:ext cx="11380763" cy="1202785"/>
          </a:xfrm>
        </p:spPr>
        <p:txBody>
          <a:bodyPr>
            <a:noAutofit/>
          </a:bodyPr>
          <a:lstStyle/>
          <a:p>
            <a:r>
              <a:rPr lang="en-US" sz="1600" b="1" dirty="0"/>
              <a:t>INSIGHTS:</a:t>
            </a:r>
          </a:p>
          <a:p>
            <a:r>
              <a:rPr lang="en-US" sz="1600" b="1" dirty="0"/>
              <a:t>The three best selling products in the N &amp; S division were </a:t>
            </a:r>
            <a:r>
              <a:rPr lang="en-US" sz="1600" b="1" dirty="0" err="1"/>
              <a:t>pendrives</a:t>
            </a:r>
            <a:r>
              <a:rPr lang="en-US" sz="1600" b="1" dirty="0"/>
              <a:t>.</a:t>
            </a:r>
          </a:p>
          <a:p>
            <a:r>
              <a:rPr lang="en-US" sz="1600" b="1" dirty="0"/>
              <a:t>The three best selling products in the P &amp; A division were mouse.</a:t>
            </a:r>
          </a:p>
          <a:p>
            <a:r>
              <a:rPr lang="en-US" sz="1600" b="1" dirty="0"/>
              <a:t>The three best selling products in the PC division were laptops.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 flipV="1">
            <a:off x="5780289" y="3271442"/>
            <a:ext cx="881577" cy="4517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702859-F309-4F1B-B0D9-DBCC27E2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0"/>
            <a:ext cx="10818054" cy="1674704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10:</a:t>
            </a:r>
            <a:br>
              <a:rPr lang="en-US" sz="2000" b="1" dirty="0"/>
            </a:br>
            <a:r>
              <a:rPr lang="en-US" sz="2000" b="1" dirty="0"/>
              <a:t>Get the Top 3 products in each division that have a high total sold quantity in the fiscal year 2021?</a:t>
            </a:r>
            <a:br>
              <a:rPr lang="en-US" sz="2000" b="1" dirty="0"/>
            </a:br>
            <a:r>
              <a:rPr lang="en-US" sz="2000" b="1" dirty="0"/>
              <a:t> The final output contains these fields, </a:t>
            </a:r>
            <a:br>
              <a:rPr lang="en-US" sz="2000" b="1" dirty="0"/>
            </a:br>
            <a:r>
              <a:rPr lang="en-US" sz="2000" b="1" dirty="0"/>
              <a:t>-division, -product code, </a:t>
            </a:r>
            <a:br>
              <a:rPr lang="en-US" sz="2000" b="1" dirty="0"/>
            </a:br>
            <a:r>
              <a:rPr lang="en-US" sz="2000" b="1" dirty="0"/>
              <a:t>-product, -total sold quantity, </a:t>
            </a:r>
            <a:br>
              <a:rPr lang="en-US" sz="2000" b="1" dirty="0"/>
            </a:br>
            <a:r>
              <a:rPr lang="en-US" sz="2000" b="1" dirty="0"/>
              <a:t>-rank order.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28B48-A8DE-4718-A64F-0A1A626AB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" y="2121086"/>
            <a:ext cx="4923693" cy="2752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63C95-B84B-424D-9FA5-803355B8B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61" y="1538023"/>
            <a:ext cx="509658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2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7D516DD-2038-4943-A1B8-0790FDC7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205"/>
            <a:ext cx="9144000" cy="1515795"/>
          </a:xfrm>
        </p:spPr>
        <p:txBody>
          <a:bodyPr>
            <a:normAutofit/>
          </a:bodyPr>
          <a:lstStyle/>
          <a:p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70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F977-30B4-4A01-8388-FA752E29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18" y="365125"/>
            <a:ext cx="77935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OBJECTIVES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14F8-C540-4A6A-933E-8F423B0B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9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. </a:t>
            </a:r>
            <a:r>
              <a:rPr lang="en-US" sz="2000" dirty="0" err="1"/>
              <a:t>AtliQ</a:t>
            </a:r>
            <a:r>
              <a:rPr lang="en-US" sz="2000" dirty="0"/>
              <a:t> Hardware, a fictional corporation , stands out as a major computer hardware manufacturer  in India and has a robust global presence.  </a:t>
            </a:r>
          </a:p>
          <a:p>
            <a:pPr marL="0" indent="0">
              <a:buNone/>
            </a:pPr>
            <a:r>
              <a:rPr lang="en-US" sz="4800" dirty="0"/>
              <a:t>. </a:t>
            </a:r>
            <a:r>
              <a:rPr lang="en-US" sz="2000" dirty="0"/>
              <a:t>Despite its prominence, the management recognizes a need for more timely and informed decisions backed by data insights.</a:t>
            </a:r>
          </a:p>
          <a:p>
            <a:pPr marL="0" indent="0">
              <a:buNone/>
            </a:pPr>
            <a:r>
              <a:rPr lang="en-US" sz="4800" dirty="0"/>
              <a:t>. </a:t>
            </a:r>
            <a:r>
              <a:rPr lang="en-US" sz="2000" dirty="0"/>
              <a:t>There’s a strategic initiative to enhance the data analytics team by onboarding  junior data analysts.</a:t>
            </a:r>
          </a:p>
          <a:p>
            <a:pPr marL="0" indent="0">
              <a:buNone/>
            </a:pPr>
            <a:r>
              <a:rPr lang="en-US" sz="4800" dirty="0"/>
              <a:t>. </a:t>
            </a:r>
            <a:r>
              <a:rPr lang="en-US" sz="2000" dirty="0"/>
              <a:t>In order to evaluate potential candidates comprehensively. Tony Sharma, the Director of Data Analytics, plans to organize a SQL challenge. This challenge will assess both technical and soft skills.</a:t>
            </a:r>
          </a:p>
          <a:p>
            <a:pPr marL="0" indent="0">
              <a:buNone/>
            </a:pPr>
            <a:r>
              <a:rPr lang="en-US" sz="4800" dirty="0"/>
              <a:t>.</a:t>
            </a:r>
            <a:r>
              <a:rPr lang="en-US" sz="2000" dirty="0"/>
              <a:t> The company has identified 10 specific ad hoc requests for which they are seeking valuable insights.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BCE58-7154-454D-9790-40DCF376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" y="566817"/>
            <a:ext cx="964546" cy="9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4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2A17-7292-4C91-A0F8-8886C9DF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114" y="717453"/>
            <a:ext cx="8267114" cy="7715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INPUT DATA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AF03C-619F-4773-88B9-A13396E6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083" y="5754775"/>
            <a:ext cx="9144000" cy="7715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input dataset comprises sales information for the fiscal years 2020 and 2021, complemented by various dimension tables such as customer details, product details, and more,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2E4B3-4EC4-4007-9DB3-A17231AC9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" y="566817"/>
            <a:ext cx="964546" cy="92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85180-93C9-45BB-B8F6-55F787F1A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8" y="1744394"/>
            <a:ext cx="5906324" cy="3728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8810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8671-BBF3-4156-BEA6-E8F9AF57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486" y="447114"/>
            <a:ext cx="8613513" cy="1916258"/>
          </a:xfrm>
        </p:spPr>
        <p:txBody>
          <a:bodyPr>
            <a:normAutofit/>
          </a:bodyPr>
          <a:lstStyle/>
          <a:p>
            <a:r>
              <a:rPr lang="en-US" b="1" dirty="0"/>
              <a:t>AD-HOC REQUESTS </a:t>
            </a:r>
            <a:br>
              <a:rPr lang="en-US" b="1" dirty="0"/>
            </a:br>
            <a:r>
              <a:rPr lang="en-US" b="1" dirty="0"/>
              <a:t>ALONG WITH THE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127F3-1538-40CE-9161-AA12BF5E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9471"/>
            <a:ext cx="4285957" cy="2458329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/>
              <a:t>. </a:t>
            </a:r>
            <a:r>
              <a:rPr lang="en-US" sz="2800" dirty="0"/>
              <a:t>QUERIED RESULTS</a:t>
            </a:r>
          </a:p>
          <a:p>
            <a:r>
              <a:rPr lang="en-US" sz="6000" dirty="0"/>
              <a:t>. </a:t>
            </a:r>
            <a:r>
              <a:rPr lang="en-US" sz="2800" dirty="0"/>
              <a:t>VISUALIZATIONS</a:t>
            </a:r>
          </a:p>
          <a:p>
            <a:r>
              <a:rPr lang="en-US" sz="6000" dirty="0"/>
              <a:t>.</a:t>
            </a:r>
            <a:r>
              <a:rPr lang="en-US" sz="2800" dirty="0"/>
              <a:t> INSIGHTS</a:t>
            </a:r>
            <a:endParaRPr lang="en-US" sz="6000" dirty="0"/>
          </a:p>
          <a:p>
            <a:endParaRPr lang="en-US" sz="2800" dirty="0"/>
          </a:p>
          <a:p>
            <a:endParaRPr lang="en-IN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07C79-FCE9-4A9F-B7CD-7A286CDE6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40" y="566817"/>
            <a:ext cx="964546" cy="92217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5A3B435-3DD9-4DEA-94CD-808AF5902A86}"/>
              </a:ext>
            </a:extLst>
          </p:cNvPr>
          <p:cNvSpPr/>
          <p:nvPr/>
        </p:nvSpPr>
        <p:spPr>
          <a:xfrm>
            <a:off x="8384345" y="3080825"/>
            <a:ext cx="2283654" cy="10691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6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BEB-7A83-4732-9FB0-8F266A336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1" y="116652"/>
            <a:ext cx="10424160" cy="593895"/>
          </a:xfrm>
        </p:spPr>
        <p:txBody>
          <a:bodyPr>
            <a:noAutofit/>
          </a:bodyPr>
          <a:lstStyle/>
          <a:p>
            <a:r>
              <a:rPr lang="en-US" sz="2000" b="1" dirty="0"/>
              <a:t>REQUEST 1:</a:t>
            </a:r>
            <a:br>
              <a:rPr lang="en-US" sz="2000" b="1" dirty="0"/>
            </a:br>
            <a:r>
              <a:rPr lang="en-US" sz="2000" b="1" dirty="0"/>
              <a:t>Provide the list of markets in which customer “</a:t>
            </a:r>
            <a:r>
              <a:rPr lang="en-US" sz="2000" b="1" dirty="0" err="1"/>
              <a:t>Atliq</a:t>
            </a:r>
            <a:r>
              <a:rPr lang="en-US" sz="2000" b="1" dirty="0"/>
              <a:t> Exclusive” operates its business in APAC region.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500467"/>
            <a:ext cx="9580099" cy="78779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INSIGHTS:</a:t>
            </a:r>
          </a:p>
          <a:p>
            <a:r>
              <a:rPr lang="en-US" sz="2100" b="1" dirty="0" err="1"/>
              <a:t>Atliq</a:t>
            </a:r>
            <a:r>
              <a:rPr lang="en-US" sz="2100" b="1" dirty="0"/>
              <a:t> Exclusive has established a presence in eight key markets within the APAC region.</a:t>
            </a:r>
            <a:endParaRPr lang="en-IN" sz="2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56CC9-7CA8-4C6B-A293-88C941D2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99" y="1878391"/>
            <a:ext cx="1700502" cy="2702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6E3B9-1F87-4A31-AC29-15A570D41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92" y="1252025"/>
            <a:ext cx="5226106" cy="39611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>
            <a:off x="4178105" y="2908559"/>
            <a:ext cx="1139483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0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BEB-7A83-4732-9FB0-8F266A336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1" y="116652"/>
            <a:ext cx="10424160" cy="1578504"/>
          </a:xfrm>
        </p:spPr>
        <p:txBody>
          <a:bodyPr>
            <a:noAutofit/>
          </a:bodyPr>
          <a:lstStyle/>
          <a:p>
            <a:r>
              <a:rPr lang="en-US" sz="2000" b="1" dirty="0"/>
              <a:t>REQUEST 2:</a:t>
            </a:r>
            <a:br>
              <a:rPr lang="en-US" sz="2000" b="1" dirty="0"/>
            </a:br>
            <a:r>
              <a:rPr lang="en-US" sz="2000" b="1" dirty="0"/>
              <a:t>What is the percentage of unique product increase in 2021 vs. 2020? </a:t>
            </a:r>
            <a:br>
              <a:rPr lang="en-US" sz="2000" b="1" dirty="0"/>
            </a:br>
            <a:r>
              <a:rPr lang="en-US" sz="2000" b="1" dirty="0"/>
              <a:t>The final output contains these fields, </a:t>
            </a:r>
            <a:br>
              <a:rPr lang="en-US" sz="2000" b="1" dirty="0"/>
            </a:br>
            <a:r>
              <a:rPr lang="en-US" sz="2000" b="1" dirty="0"/>
              <a:t>- unique_products_2020,</a:t>
            </a:r>
            <a:br>
              <a:rPr lang="en-US" sz="2000" b="1" dirty="0"/>
            </a:br>
            <a:r>
              <a:rPr lang="en-US" sz="2000" b="1" dirty="0"/>
              <a:t>- unique_products_2021,  </a:t>
            </a:r>
            <a:br>
              <a:rPr lang="en-US" sz="2000" b="1" dirty="0"/>
            </a:br>
            <a:r>
              <a:rPr lang="en-US" sz="2000" b="1" dirty="0"/>
              <a:t>- percentage change.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500467"/>
            <a:ext cx="9580099" cy="78779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INSIGHTS:</a:t>
            </a:r>
          </a:p>
          <a:p>
            <a:r>
              <a:rPr lang="en-IN" b="1" dirty="0"/>
              <a:t>In FY 2020, we had a total of 245 products, and in FY 2021 , the number increased to 234, reflecting a growth of 36%.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>
            <a:off x="5409028" y="3342668"/>
            <a:ext cx="1139483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D2C68-748E-4685-9BAE-B95FF8AD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3231590"/>
            <a:ext cx="4916965" cy="616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21E090-F562-4150-A36D-5779C9D5C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26" y="1906888"/>
            <a:ext cx="494416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BEB-7A83-4732-9FB0-8F266A336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0" y="0"/>
            <a:ext cx="10170941" cy="1470072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3:</a:t>
            </a:r>
            <a:br>
              <a:rPr lang="en-US" sz="2000" b="1" dirty="0"/>
            </a:br>
            <a:r>
              <a:rPr lang="en-US" sz="2000" b="1" dirty="0"/>
              <a:t> Provide a report with all the unique product counts for each segment and sort them in descending order of product counts. The final output contains 2 fields,</a:t>
            </a:r>
            <a:br>
              <a:rPr lang="en-US" sz="2000" b="1" dirty="0"/>
            </a:br>
            <a:r>
              <a:rPr lang="en-US" sz="2000" b="1" dirty="0"/>
              <a:t>- segment,</a:t>
            </a:r>
            <a:br>
              <a:rPr lang="en-US" sz="2000" b="1" dirty="0"/>
            </a:br>
            <a:r>
              <a:rPr lang="en-US" sz="2000" b="1" dirty="0"/>
              <a:t> - product count.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247249"/>
            <a:ext cx="11605846" cy="1470072"/>
          </a:xfrm>
        </p:spPr>
        <p:txBody>
          <a:bodyPr>
            <a:noAutofit/>
          </a:bodyPr>
          <a:lstStyle/>
          <a:p>
            <a:r>
              <a:rPr lang="en-US" sz="1600" b="1" dirty="0"/>
              <a:t>INSIGHTS:</a:t>
            </a:r>
          </a:p>
          <a:p>
            <a:r>
              <a:rPr lang="en-IN" sz="1600" b="1" dirty="0"/>
              <a:t>. </a:t>
            </a:r>
            <a:r>
              <a:rPr lang="en-IN" sz="1600" b="1" dirty="0" err="1"/>
              <a:t>AtliQ</a:t>
            </a:r>
            <a:r>
              <a:rPr lang="en-IN" sz="1600" b="1" dirty="0"/>
              <a:t> Hardware presents an extensive array of products across the Notebook, Peripherals, and Accessories sectors.</a:t>
            </a:r>
          </a:p>
          <a:p>
            <a:r>
              <a:rPr lang="en-IN" sz="1600" b="1" dirty="0"/>
              <a:t>. There is a strategic need to broaden the product portfolio within the desktop, networking, and storage markets.</a:t>
            </a:r>
          </a:p>
          <a:p>
            <a:r>
              <a:rPr lang="en-IN" sz="1600" b="1" dirty="0"/>
              <a:t>. To address this , </a:t>
            </a:r>
            <a:r>
              <a:rPr lang="en-IN" sz="1600" b="1" dirty="0" err="1"/>
              <a:t>AtliQ</a:t>
            </a:r>
            <a:r>
              <a:rPr lang="en-IN" sz="1600" b="1" dirty="0"/>
              <a:t> Hardware has the opportunity to introduce the trending products in these specific markets.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>
            <a:off x="5526258" y="3105443"/>
            <a:ext cx="1139483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B0BC2-F390-4331-BDFA-313CEF505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2107360"/>
            <a:ext cx="3160004" cy="264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34A7CD-7E38-47D9-9979-C7DC6CEB7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26" y="1589650"/>
            <a:ext cx="4726744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722033"/>
            <a:ext cx="11605846" cy="995287"/>
          </a:xfrm>
        </p:spPr>
        <p:txBody>
          <a:bodyPr>
            <a:noAutofit/>
          </a:bodyPr>
          <a:lstStyle/>
          <a:p>
            <a:r>
              <a:rPr lang="en-US" sz="1600" b="1" dirty="0"/>
              <a:t>INSIGHTS:</a:t>
            </a:r>
          </a:p>
          <a:p>
            <a:r>
              <a:rPr lang="en-IN" sz="1600" b="1" dirty="0"/>
              <a:t>In 2021, </a:t>
            </a:r>
            <a:r>
              <a:rPr lang="en-IN" sz="1600" b="1" dirty="0" err="1"/>
              <a:t>Atliq</a:t>
            </a:r>
            <a:r>
              <a:rPr lang="en-IN" sz="1600" b="1" dirty="0"/>
              <a:t> Hardware primarily focused on expanding its presence in the accessories market, introducing a total of 34 new accessory product to the market.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>
            <a:off x="5609492" y="3363807"/>
            <a:ext cx="973016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702859-F309-4F1B-B0D9-DBCC27E2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0"/>
            <a:ext cx="11043138" cy="1941342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4:</a:t>
            </a:r>
            <a:br>
              <a:rPr lang="en-US" sz="2000" b="1" dirty="0"/>
            </a:br>
            <a:r>
              <a:rPr lang="en-US" sz="2000" b="1" dirty="0"/>
              <a:t>Follow-up: Which segment had the most increase in unique products in 2021 vs 2020? </a:t>
            </a:r>
            <a:br>
              <a:rPr lang="en-US" sz="2000" b="1" dirty="0"/>
            </a:br>
            <a:r>
              <a:rPr lang="en-US" sz="2000" b="1" dirty="0"/>
              <a:t>The final output contains these fields,</a:t>
            </a:r>
            <a:br>
              <a:rPr lang="en-US" sz="2000" b="1" dirty="0"/>
            </a:br>
            <a:r>
              <a:rPr lang="en-US" sz="2000" b="1" dirty="0"/>
              <a:t> - segment, </a:t>
            </a:r>
            <a:br>
              <a:rPr lang="en-US" sz="2000" b="1" dirty="0"/>
            </a:br>
            <a:r>
              <a:rPr lang="en-US" sz="2000" b="1" dirty="0"/>
              <a:t>- product_count_2020,</a:t>
            </a:r>
            <a:br>
              <a:rPr lang="en-US" sz="2000" b="1" dirty="0"/>
            </a:br>
            <a:r>
              <a:rPr lang="en-US" sz="2000" b="1" dirty="0"/>
              <a:t>- product_count_2021,</a:t>
            </a:r>
            <a:br>
              <a:rPr lang="en-US" sz="2000" b="1" dirty="0"/>
            </a:br>
            <a:r>
              <a:rPr lang="en-US" sz="2000" b="1" dirty="0"/>
              <a:t>- difference.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3099E-AED0-4C6B-BE06-1034046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2" y="2617475"/>
            <a:ext cx="4811150" cy="1944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D689B5-C70C-48D9-99BD-6664FAD46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41" y="2254548"/>
            <a:ext cx="5392922" cy="28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1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9372D9-3848-4FBC-84A5-E64F6FAE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722033"/>
            <a:ext cx="11605846" cy="995287"/>
          </a:xfrm>
        </p:spPr>
        <p:txBody>
          <a:bodyPr>
            <a:noAutofit/>
          </a:bodyPr>
          <a:lstStyle/>
          <a:p>
            <a:r>
              <a:rPr lang="en-US" sz="1600" b="1" dirty="0"/>
              <a:t>INSIGHTS:</a:t>
            </a:r>
          </a:p>
          <a:p>
            <a:r>
              <a:rPr lang="en-IN" sz="1600" b="1" dirty="0"/>
              <a:t>Product code: A6120110206 , Product: AQ HOME Allin1 Gen 2, Category: Personal Desktop has the highest manufacturing cost.</a:t>
            </a:r>
          </a:p>
          <a:p>
            <a:r>
              <a:rPr lang="en-IN" sz="1600" b="1" dirty="0"/>
              <a:t>Product code: A2118150101 , Product: AQ Master wired x1 Ms, Category: Mouse has the lowest manufacturing cost.</a:t>
            </a:r>
          </a:p>
          <a:p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819E9-A4EB-4395-B87F-D58AEC2F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116652"/>
            <a:ext cx="795131" cy="7602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DE28F86-48B1-4FF0-9E1B-C59198E0EAB3}"/>
              </a:ext>
            </a:extLst>
          </p:cNvPr>
          <p:cNvSpPr/>
          <p:nvPr/>
        </p:nvSpPr>
        <p:spPr>
          <a:xfrm flipV="1">
            <a:off x="5682175" y="3246573"/>
            <a:ext cx="973016" cy="4517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702859-F309-4F1B-B0D9-DBCC27E2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-59798"/>
            <a:ext cx="10818054" cy="1734502"/>
          </a:xfrm>
        </p:spPr>
        <p:txBody>
          <a:bodyPr>
            <a:noAutofit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REQUEST 5:</a:t>
            </a:r>
            <a:br>
              <a:rPr lang="en-US" sz="2000" b="1" dirty="0"/>
            </a:br>
            <a:r>
              <a:rPr lang="en-US" sz="2000" b="1" dirty="0"/>
              <a:t>Get the products that have the highest and lowest manufacturing costs. </a:t>
            </a:r>
            <a:br>
              <a:rPr lang="en-US" sz="2000" b="1" dirty="0"/>
            </a:br>
            <a:r>
              <a:rPr lang="en-US" sz="2000" b="1" dirty="0"/>
              <a:t>The final output should contain these fields,</a:t>
            </a:r>
            <a:br>
              <a:rPr lang="en-US" sz="2000" b="1" dirty="0"/>
            </a:br>
            <a:r>
              <a:rPr lang="en-US" sz="2000" b="1" dirty="0"/>
              <a:t>- product code,</a:t>
            </a:r>
            <a:br>
              <a:rPr lang="en-US" sz="2000" b="1" dirty="0"/>
            </a:br>
            <a:r>
              <a:rPr lang="en-US" sz="2000" b="1" dirty="0"/>
              <a:t>- product,</a:t>
            </a:r>
            <a:br>
              <a:rPr lang="en-US" sz="2000" b="1" dirty="0"/>
            </a:br>
            <a:r>
              <a:rPr lang="en-US" sz="2000" b="1" dirty="0"/>
              <a:t>- manufacturing cost.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8876A-A99A-4879-ABF0-626FFD26B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7" y="2912012"/>
            <a:ext cx="5353063" cy="99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76A23-1457-42DF-9ED6-41C9B754F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5" y="1941342"/>
            <a:ext cx="4979962" cy="31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1057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   ATLIQ HARDWARES</vt:lpstr>
      <vt:lpstr>OBJECTIVES</vt:lpstr>
      <vt:lpstr>INPUT DATA</vt:lpstr>
      <vt:lpstr>AD-HOC REQUESTS  ALONG WITH THE</vt:lpstr>
      <vt:lpstr>REQUEST 1: Provide the list of markets in which customer “Atliq Exclusive” operates its business in APAC region.</vt:lpstr>
      <vt:lpstr>REQUEST 2: What is the percentage of unique product increase in 2021 vs. 2020?  The final output contains these fields,  - unique_products_2020, - unique_products_2021,   - percentage change.</vt:lpstr>
      <vt:lpstr>      REQUEST 3:  Provide a report with all the unique product counts for each segment and sort them in descending order of product counts. The final output contains 2 fields, - segment,  - product count.</vt:lpstr>
      <vt:lpstr>      REQUEST 4: Follow-up: Which segment had the most increase in unique products in 2021 vs 2020?  The final output contains these fields,  - segment,  - product_count_2020, - product_count_2021, - difference.</vt:lpstr>
      <vt:lpstr>      REQUEST 5: Get the products that have the highest and lowest manufacturing costs.  The final output should contain these fields, - product code, - product, - manufacturing cost.</vt:lpstr>
      <vt:lpstr>      REQUEST 6: Generate a report which contains the top 5 customers who received an average high pre invoice discount pct for the fiscal year 2021 and in the Indian market.  The final output contains these fields,  - customer code, -customer,  -average count percentage.</vt:lpstr>
      <vt:lpstr>      REQUEST 7: Get the complete report of the Gross sales amount for the customer “Atliq Exclusive” for each month. This analysis helps to get an idea of low and high-performing months and take strategic decisions.  The final report contains these columns:  -Month, -Year,  -Gross sales Amount.</vt:lpstr>
      <vt:lpstr>      REQUEST 8: In which quarter of 2020, got the maximum total sold quantity? The final output contains these fields sorted by the  total sold quantity,  Quarter,  total sold quantity.</vt:lpstr>
      <vt:lpstr>      REQUEST 9: Which channel helped to bring more gross sales in the fiscal year 2021 and the percentage contribution?  The final output contains these fields,  -channel,  - gross sales millions,  -percentage.</vt:lpstr>
      <vt:lpstr>      REQUEST 10: Get the Top 3 products in each division that have a high total sold quantity in the fiscal year 2021?  The final output contains these fields,  -division, -product code,  -product, -total sold quantity,  -rank order.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HARDWARES</dc:title>
  <dc:creator>ripulvig87@gmail.com</dc:creator>
  <cp:lastModifiedBy>ripulvig87@gmail.com</cp:lastModifiedBy>
  <cp:revision>31</cp:revision>
  <dcterms:created xsi:type="dcterms:W3CDTF">2024-11-29T00:39:19Z</dcterms:created>
  <dcterms:modified xsi:type="dcterms:W3CDTF">2024-11-29T08:29:37Z</dcterms:modified>
</cp:coreProperties>
</file>