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8" r:id="rId3"/>
    <p:sldId id="265" r:id="rId4"/>
    <p:sldId id="259" r:id="rId5"/>
    <p:sldId id="266" r:id="rId6"/>
    <p:sldId id="267" r:id="rId7"/>
    <p:sldId id="263" r:id="rId8"/>
    <p:sldId id="275" r:id="rId9"/>
    <p:sldId id="268" r:id="rId10"/>
    <p:sldId id="269" r:id="rId11"/>
    <p:sldId id="270" r:id="rId12"/>
    <p:sldId id="271" r:id="rId13"/>
    <p:sldId id="272" r:id="rId14"/>
    <p:sldId id="273" r:id="rId15"/>
    <p:sldId id="276" r:id="rId16"/>
    <p:sldId id="262" r:id="rId17"/>
    <p:sldId id="27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3464" autoAdjust="0"/>
  </p:normalViewPr>
  <p:slideViewPr>
    <p:cSldViewPr snapToGrid="0">
      <p:cViewPr varScale="1">
        <p:scale>
          <a:sx n="73" d="100"/>
          <a:sy n="73" d="100"/>
        </p:scale>
        <p:origin x="8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D539E-ACE3-43D2-ADD7-C496D225C53B}" type="datetimeFigureOut">
              <a:rPr lang="en-IN" smtClean="0"/>
              <a:t>19-05-2025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4CA713C-B875-4507-B956-8A5ADA5D92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0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539E-ACE3-43D2-ADD7-C496D225C53B}"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713C-B875-4507-B956-8A5ADA5D92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3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539E-ACE3-43D2-ADD7-C496D225C53B}"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713C-B875-4507-B956-8A5ADA5D92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80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539E-ACE3-43D2-ADD7-C496D225C53B}"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713C-B875-4507-B956-8A5ADA5D92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03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D539E-ACE3-43D2-ADD7-C496D225C53B}"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A713C-B875-4507-B956-8A5ADA5D92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31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D539E-ACE3-43D2-ADD7-C496D225C53B}"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713C-B875-4507-B956-8A5ADA5D92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7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D539E-ACE3-43D2-ADD7-C496D225C53B}"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CA713C-B875-4507-B956-8A5ADA5D92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68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D539E-ACE3-43D2-ADD7-C496D225C53B}"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CA713C-B875-4507-B956-8A5ADA5D92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21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D539E-ACE3-43D2-ADD7-C496D225C53B}" type="datetimeFigureOut">
              <a:rPr lang="en-IN" smtClean="0"/>
              <a:t>19-05-2025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CA713C-B875-4507-B956-8A5ADA5D92C4}" type="slidenum">
              <a:rPr lang="en-IN" smtClean="0"/>
              <a:t>‹#›</a:t>
            </a:fld>
            <a:endParaRPr lang="en-IN"/>
          </a:p>
        </p:txBody>
      </p:sp>
    </p:spTree>
    <p:extLst>
      <p:ext uri="{BB962C8B-B14F-4D97-AF65-F5344CB8AC3E}">
        <p14:creationId xmlns:p14="http://schemas.microsoft.com/office/powerpoint/2010/main" val="83518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D539E-ACE3-43D2-ADD7-C496D225C53B}"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CA713C-B875-4507-B956-8A5ADA5D92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27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ED539E-ACE3-43D2-ADD7-C496D225C53B}" type="datetimeFigureOut">
              <a:rPr lang="en-IN" smtClean="0"/>
              <a:t>19-05-2025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4CA713C-B875-4507-B956-8A5ADA5D92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41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ED539E-ACE3-43D2-ADD7-C496D225C53B}" type="datetimeFigureOut">
              <a:rPr lang="en-IN" smtClean="0"/>
              <a:t>19-05-2025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CA713C-B875-4507-B956-8A5ADA5D92C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34446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EE737-7068-E2BB-6977-6C3806A75D95}"/>
              </a:ext>
            </a:extLst>
          </p:cNvPr>
          <p:cNvSpPr>
            <a:spLocks noGrp="1"/>
          </p:cNvSpPr>
          <p:nvPr>
            <p:ph type="title"/>
          </p:nvPr>
        </p:nvSpPr>
        <p:spPr>
          <a:xfrm>
            <a:off x="1447191" y="660980"/>
            <a:ext cx="9607661" cy="1056319"/>
          </a:xfrm>
        </p:spPr>
        <p:txBody>
          <a:bodyPr>
            <a:normAutofit/>
          </a:bodyPr>
          <a:lstStyle/>
          <a:p>
            <a:pPr algn="ctr"/>
            <a:r>
              <a:rPr lang="en-US" sz="2800" b="1" dirty="0">
                <a:latin typeface="Times New Roman" panose="02020603050405020304" pitchFamily="18" charset="0"/>
                <a:cs typeface="Times New Roman" panose="02020603050405020304" pitchFamily="18" charset="0"/>
              </a:rPr>
              <a:t>JSS COLLEGE OF ARTS, COMMERCE &amp; SCIENCE</a:t>
            </a:r>
            <a:endParaRPr lang="en-IN" sz="2800"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BC58343-2ED8-F812-C924-C81D7A0E1EC5}"/>
              </a:ext>
            </a:extLst>
          </p:cNvPr>
          <p:cNvSpPr>
            <a:spLocks noGrp="1"/>
          </p:cNvSpPr>
          <p:nvPr>
            <p:ph type="body" idx="1"/>
          </p:nvPr>
        </p:nvSpPr>
        <p:spPr>
          <a:xfrm>
            <a:off x="1138402" y="4617779"/>
            <a:ext cx="2623363" cy="512778"/>
          </a:xfrm>
        </p:spPr>
        <p:txBody>
          <a:bodyPr/>
          <a:lstStyle/>
          <a:p>
            <a:r>
              <a:rPr lang="en-US" b="1" u="sng" dirty="0">
                <a:solidFill>
                  <a:schemeClr val="tx1">
                    <a:lumMod val="95000"/>
                    <a:lumOff val="5000"/>
                  </a:schemeClr>
                </a:solidFill>
                <a:latin typeface="Times New Roman" panose="02020603050405020304" pitchFamily="18" charset="0"/>
                <a:cs typeface="Times New Roman" panose="02020603050405020304" pitchFamily="18" charset="0"/>
              </a:rPr>
              <a:t>SUBMITTED BY:</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39A488F-2364-5B11-124F-B1F5203E81E4}"/>
              </a:ext>
            </a:extLst>
          </p:cNvPr>
          <p:cNvSpPr>
            <a:spLocks noGrp="1"/>
          </p:cNvSpPr>
          <p:nvPr>
            <p:ph sz="half" idx="2"/>
          </p:nvPr>
        </p:nvSpPr>
        <p:spPr>
          <a:xfrm>
            <a:off x="1215208" y="5137320"/>
            <a:ext cx="3665583" cy="995048"/>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RIPUNJAY RAJ </a:t>
            </a:r>
            <a:endParaRPr lang="en-IN"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1C13EC27-961B-5893-60CE-AC82EA6574FD}"/>
              </a:ext>
            </a:extLst>
          </p:cNvPr>
          <p:cNvSpPr>
            <a:spLocks noGrp="1"/>
          </p:cNvSpPr>
          <p:nvPr>
            <p:ph type="body" sz="quarter" idx="3"/>
          </p:nvPr>
        </p:nvSpPr>
        <p:spPr>
          <a:xfrm>
            <a:off x="8101781" y="4617779"/>
            <a:ext cx="3299862" cy="519541"/>
          </a:xfrm>
        </p:spPr>
        <p:txBody>
          <a:bodyPr/>
          <a:lstStyle/>
          <a:p>
            <a:r>
              <a:rPr lang="en-US" b="1" u="sng" dirty="0">
                <a:solidFill>
                  <a:schemeClr val="tx1">
                    <a:lumMod val="95000"/>
                    <a:lumOff val="5000"/>
                  </a:schemeClr>
                </a:solidFill>
                <a:latin typeface="Times New Roman" panose="02020603050405020304" pitchFamily="18" charset="0"/>
                <a:cs typeface="Times New Roman" panose="02020603050405020304" pitchFamily="18" charset="0"/>
              </a:rPr>
              <a:t>SUBMITTED</a:t>
            </a:r>
            <a:r>
              <a:rPr lang="en-US" b="1" u="sng" dirty="0">
                <a:latin typeface="Times New Roman" panose="02020603050405020304" pitchFamily="18" charset="0"/>
                <a:cs typeface="Times New Roman" panose="02020603050405020304" pitchFamily="18" charset="0"/>
              </a:rPr>
              <a:t> </a:t>
            </a:r>
            <a:r>
              <a:rPr lang="en-US" b="1" u="sng" dirty="0">
                <a:solidFill>
                  <a:schemeClr val="tx1">
                    <a:lumMod val="95000"/>
                    <a:lumOff val="5000"/>
                  </a:schemeClr>
                </a:solidFill>
                <a:latin typeface="Times New Roman" panose="02020603050405020304" pitchFamily="18" charset="0"/>
                <a:cs typeface="Times New Roman" panose="02020603050405020304" pitchFamily="18" charset="0"/>
              </a:rPr>
              <a:t>TO:</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DE65A62-6FB6-56FA-83F3-FBA1BE35F607}"/>
              </a:ext>
            </a:extLst>
          </p:cNvPr>
          <p:cNvSpPr>
            <a:spLocks noGrp="1"/>
          </p:cNvSpPr>
          <p:nvPr>
            <p:ph sz="quarter" idx="4"/>
          </p:nvPr>
        </p:nvSpPr>
        <p:spPr>
          <a:xfrm>
            <a:off x="8101781" y="5133938"/>
            <a:ext cx="3850468" cy="1416335"/>
          </a:xfrm>
        </p:spPr>
        <p:txBody>
          <a:bodyPr>
            <a:normAutofit fontScale="77500" lnSpcReduction="20000"/>
          </a:bodyPr>
          <a:lstStyle/>
          <a:p>
            <a:pPr marL="0" indent="0">
              <a:lnSpc>
                <a:spcPct val="110000"/>
              </a:lnSpc>
              <a:spcBef>
                <a:spcPts val="600"/>
              </a:spcBef>
              <a:buNone/>
            </a:pPr>
            <a:r>
              <a:rPr lang="en-US" dirty="0">
                <a:latin typeface="Times New Roman" panose="02020603050405020304" pitchFamily="18" charset="0"/>
                <a:cs typeface="Times New Roman" panose="02020603050405020304" pitchFamily="18" charset="0"/>
              </a:rPr>
              <a:t>MEGHA S </a:t>
            </a:r>
          </a:p>
          <a:p>
            <a:pPr marL="0" indent="0">
              <a:lnSpc>
                <a:spcPct val="110000"/>
              </a:lnSpc>
              <a:spcBef>
                <a:spcPts val="600"/>
              </a:spcBef>
              <a:buNone/>
            </a:pPr>
            <a:r>
              <a:rPr lang="en-US" dirty="0">
                <a:latin typeface="Times New Roman" panose="02020603050405020304" pitchFamily="18" charset="0"/>
                <a:cs typeface="Times New Roman" panose="02020603050405020304" pitchFamily="18" charset="0"/>
              </a:rPr>
              <a:t>Assistant Professor</a:t>
            </a:r>
          </a:p>
          <a:p>
            <a:pPr marL="0" indent="0">
              <a:lnSpc>
                <a:spcPct val="100000"/>
              </a:lnSpc>
              <a:spcBef>
                <a:spcPts val="600"/>
              </a:spcBef>
              <a:buNone/>
            </a:pPr>
            <a:r>
              <a:rPr lang="en-US" dirty="0">
                <a:latin typeface="Times New Roman" panose="02020603050405020304" pitchFamily="18" charset="0"/>
                <a:cs typeface="Times New Roman" panose="02020603050405020304" pitchFamily="18" charset="0"/>
              </a:rPr>
              <a:t>Department of Computer Science </a:t>
            </a:r>
          </a:p>
          <a:p>
            <a:pPr marL="0" indent="0">
              <a:lnSpc>
                <a:spcPct val="110000"/>
              </a:lnSpc>
              <a:spcBef>
                <a:spcPts val="600"/>
              </a:spcBef>
              <a:buNone/>
            </a:pPr>
            <a:r>
              <a:rPr lang="en-US" dirty="0">
                <a:latin typeface="Times New Roman" panose="02020603050405020304" pitchFamily="18" charset="0"/>
                <a:cs typeface="Times New Roman" panose="02020603050405020304" pitchFamily="18" charset="0"/>
              </a:rPr>
              <a:t>JSS COLLEGE OF ARTS,COMMERCE AND SCIENCE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E4F50B-93E4-0A3E-00E2-291631C7E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314" y="1189140"/>
            <a:ext cx="2211372" cy="2239860"/>
          </a:xfrm>
          <a:prstGeom prst="rect">
            <a:avLst/>
          </a:prstGeom>
        </p:spPr>
      </p:pic>
      <p:sp>
        <p:nvSpPr>
          <p:cNvPr id="13" name="TextBox 12">
            <a:extLst>
              <a:ext uri="{FF2B5EF4-FFF2-40B4-BE49-F238E27FC236}">
                <a16:creationId xmlns:a16="http://schemas.microsoft.com/office/drawing/2014/main" id="{E5229B1F-600D-319D-5ED3-10F3885259C3}"/>
              </a:ext>
            </a:extLst>
          </p:cNvPr>
          <p:cNvSpPr txBox="1"/>
          <p:nvPr/>
        </p:nvSpPr>
        <p:spPr>
          <a:xfrm>
            <a:off x="3048000" y="3575827"/>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MULTIPLE DISEASE PREDICTION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70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BF2E-1436-1854-259D-3502BACAB97D}"/>
              </a:ext>
            </a:extLst>
          </p:cNvPr>
          <p:cNvSpPr>
            <a:spLocks noGrp="1"/>
          </p:cNvSpPr>
          <p:nvPr>
            <p:ph type="title"/>
          </p:nvPr>
        </p:nvSpPr>
        <p:spPr>
          <a:xfrm>
            <a:off x="182880" y="174599"/>
            <a:ext cx="11816079" cy="597561"/>
          </a:xfrm>
        </p:spPr>
        <p:txBody>
          <a:bodyPr/>
          <a:lstStyle/>
          <a:p>
            <a:pPr algn="ctr"/>
            <a:r>
              <a:rPr lang="en-US" b="1" u="sng" dirty="0">
                <a:latin typeface="Times New Roman" panose="02020603050405020304" pitchFamily="18" charset="0"/>
                <a:cs typeface="Times New Roman" panose="02020603050405020304" pitchFamily="18" charset="0"/>
              </a:rPr>
              <a:t>SNAPSHOTS</a:t>
            </a:r>
            <a:endParaRPr lang="en-IN" b="1" u="sng"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63E7F1F-D71C-7002-B10B-50C729B63D91}"/>
              </a:ext>
            </a:extLst>
          </p:cNvPr>
          <p:cNvSpPr txBox="1">
            <a:spLocks/>
          </p:cNvSpPr>
          <p:nvPr/>
        </p:nvSpPr>
        <p:spPr>
          <a:xfrm>
            <a:off x="182880" y="772161"/>
            <a:ext cx="11816080" cy="4368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Homepage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081BB7-F67D-9905-F498-C5016C6AC069}"/>
              </a:ext>
            </a:extLst>
          </p:cNvPr>
          <p:cNvPicPr>
            <a:picLocks noChangeAspect="1"/>
          </p:cNvPicPr>
          <p:nvPr/>
        </p:nvPicPr>
        <p:blipFill>
          <a:blip r:embed="rId2">
            <a:extLst>
              <a:ext uri="{28A0092B-C50C-407E-A947-70E740481C1C}">
                <a14:useLocalDpi xmlns:a14="http://schemas.microsoft.com/office/drawing/2010/main" val="0"/>
              </a:ext>
            </a:extLst>
          </a:blip>
          <a:srcRect l="3166" t="14370" r="4000" b="10074"/>
          <a:stretch/>
        </p:blipFill>
        <p:spPr>
          <a:xfrm>
            <a:off x="772158" y="1209041"/>
            <a:ext cx="10637521" cy="5474360"/>
          </a:xfrm>
          <a:prstGeom prst="rect">
            <a:avLst/>
          </a:prstGeom>
        </p:spPr>
      </p:pic>
    </p:spTree>
    <p:extLst>
      <p:ext uri="{BB962C8B-B14F-4D97-AF65-F5344CB8AC3E}">
        <p14:creationId xmlns:p14="http://schemas.microsoft.com/office/powerpoint/2010/main" val="406152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AC36-BA74-E43E-FA97-580B28BFAE76}"/>
              </a:ext>
            </a:extLst>
          </p:cNvPr>
          <p:cNvSpPr>
            <a:spLocks noGrp="1"/>
          </p:cNvSpPr>
          <p:nvPr>
            <p:ph type="title"/>
          </p:nvPr>
        </p:nvSpPr>
        <p:spPr>
          <a:xfrm>
            <a:off x="1451579" y="111761"/>
            <a:ext cx="9603275" cy="477519"/>
          </a:xfrm>
          <a:noFill/>
          <a:ln>
            <a:no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DIABETES PREDICTION</a:t>
            </a:r>
          </a:p>
        </p:txBody>
      </p:sp>
      <p:pic>
        <p:nvPicPr>
          <p:cNvPr id="4" name="Picture 3">
            <a:extLst>
              <a:ext uri="{FF2B5EF4-FFF2-40B4-BE49-F238E27FC236}">
                <a16:creationId xmlns:a16="http://schemas.microsoft.com/office/drawing/2014/main" id="{7DC5ABDF-D2AC-CD1F-46C5-7A7D5B51E7ED}"/>
              </a:ext>
            </a:extLst>
          </p:cNvPr>
          <p:cNvPicPr>
            <a:picLocks noChangeAspect="1"/>
          </p:cNvPicPr>
          <p:nvPr/>
        </p:nvPicPr>
        <p:blipFill>
          <a:blip r:embed="rId2">
            <a:extLst>
              <a:ext uri="{28A0092B-C50C-407E-A947-70E740481C1C}">
                <a14:useLocalDpi xmlns:a14="http://schemas.microsoft.com/office/drawing/2010/main" val="0"/>
              </a:ext>
            </a:extLst>
          </a:blip>
          <a:srcRect l="10527" t="15009" r="11623" b="12475"/>
          <a:stretch/>
        </p:blipFill>
        <p:spPr>
          <a:xfrm>
            <a:off x="685800" y="721139"/>
            <a:ext cx="10820400" cy="5913120"/>
          </a:xfrm>
          <a:prstGeom prst="rect">
            <a:avLst/>
          </a:prstGeom>
        </p:spPr>
      </p:pic>
    </p:spTree>
    <p:extLst>
      <p:ext uri="{BB962C8B-B14F-4D97-AF65-F5344CB8AC3E}">
        <p14:creationId xmlns:p14="http://schemas.microsoft.com/office/powerpoint/2010/main" val="169409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05C-D95E-95FC-AE48-1F4EDE523F54}"/>
              </a:ext>
            </a:extLst>
          </p:cNvPr>
          <p:cNvSpPr>
            <a:spLocks noGrp="1"/>
          </p:cNvSpPr>
          <p:nvPr>
            <p:ph type="title"/>
          </p:nvPr>
        </p:nvSpPr>
        <p:spPr>
          <a:xfrm>
            <a:off x="1451579" y="121921"/>
            <a:ext cx="9603275" cy="558799"/>
          </a:xfrm>
        </p:spPr>
        <p:txBody>
          <a:bodyPr>
            <a:normAutofit/>
          </a:bodyPr>
          <a:lstStyle/>
          <a:p>
            <a:pPr algn="ctr"/>
            <a:r>
              <a:rPr lang="en-IN" sz="2800" b="1" dirty="0">
                <a:latin typeface="Times New Roman" panose="02020603050405020304" pitchFamily="18" charset="0"/>
                <a:cs typeface="Times New Roman" panose="02020603050405020304" pitchFamily="18" charset="0"/>
              </a:rPr>
              <a:t>HEART DISEASE PREDICTION</a:t>
            </a:r>
          </a:p>
        </p:txBody>
      </p:sp>
      <p:pic>
        <p:nvPicPr>
          <p:cNvPr id="4" name="Picture 3">
            <a:extLst>
              <a:ext uri="{FF2B5EF4-FFF2-40B4-BE49-F238E27FC236}">
                <a16:creationId xmlns:a16="http://schemas.microsoft.com/office/drawing/2014/main" id="{951758CD-F876-719C-699F-BDE063F9DB50}"/>
              </a:ext>
            </a:extLst>
          </p:cNvPr>
          <p:cNvPicPr>
            <a:picLocks noChangeAspect="1"/>
          </p:cNvPicPr>
          <p:nvPr/>
        </p:nvPicPr>
        <p:blipFill>
          <a:blip r:embed="rId2">
            <a:extLst>
              <a:ext uri="{28A0092B-C50C-407E-A947-70E740481C1C}">
                <a14:useLocalDpi xmlns:a14="http://schemas.microsoft.com/office/drawing/2010/main" val="0"/>
              </a:ext>
            </a:extLst>
          </a:blip>
          <a:srcRect l="12833" t="14027" r="13914" b="11617"/>
          <a:stretch/>
        </p:blipFill>
        <p:spPr>
          <a:xfrm>
            <a:off x="866284" y="680720"/>
            <a:ext cx="10459432" cy="5938741"/>
          </a:xfrm>
          <a:prstGeom prst="rect">
            <a:avLst/>
          </a:prstGeom>
        </p:spPr>
      </p:pic>
    </p:spTree>
    <p:extLst>
      <p:ext uri="{BB962C8B-B14F-4D97-AF65-F5344CB8AC3E}">
        <p14:creationId xmlns:p14="http://schemas.microsoft.com/office/powerpoint/2010/main" val="88179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7336-30F5-FC3D-9F6D-DE273A66D824}"/>
              </a:ext>
            </a:extLst>
          </p:cNvPr>
          <p:cNvSpPr>
            <a:spLocks noGrp="1"/>
          </p:cNvSpPr>
          <p:nvPr>
            <p:ph type="title"/>
          </p:nvPr>
        </p:nvSpPr>
        <p:spPr>
          <a:xfrm>
            <a:off x="1451579" y="138897"/>
            <a:ext cx="9603275" cy="509285"/>
          </a:xfrm>
        </p:spPr>
        <p:txBody>
          <a:bodyPr>
            <a:normAutofit/>
          </a:bodyPr>
          <a:lstStyle/>
          <a:p>
            <a:pPr algn="ctr"/>
            <a:r>
              <a:rPr lang="en-IN" sz="2800" b="1" dirty="0">
                <a:latin typeface="Times New Roman" panose="02020603050405020304" pitchFamily="18" charset="0"/>
                <a:cs typeface="Times New Roman" panose="02020603050405020304" pitchFamily="18" charset="0"/>
              </a:rPr>
              <a:t>PARKINSON’S DISEASE PREDICTION </a:t>
            </a:r>
          </a:p>
        </p:txBody>
      </p:sp>
      <p:pic>
        <p:nvPicPr>
          <p:cNvPr id="4" name="Picture 3">
            <a:extLst>
              <a:ext uri="{FF2B5EF4-FFF2-40B4-BE49-F238E27FC236}">
                <a16:creationId xmlns:a16="http://schemas.microsoft.com/office/drawing/2014/main" id="{BD94F12A-67C0-82DC-F0F0-07CEEE4F0045}"/>
              </a:ext>
            </a:extLst>
          </p:cNvPr>
          <p:cNvPicPr>
            <a:picLocks noChangeAspect="1"/>
          </p:cNvPicPr>
          <p:nvPr/>
        </p:nvPicPr>
        <p:blipFill>
          <a:blip r:embed="rId2">
            <a:extLst>
              <a:ext uri="{28A0092B-C50C-407E-A947-70E740481C1C}">
                <a14:useLocalDpi xmlns:a14="http://schemas.microsoft.com/office/drawing/2010/main" val="0"/>
              </a:ext>
            </a:extLst>
          </a:blip>
          <a:srcRect l="14620" t="17554" r="15982" b="10716"/>
          <a:stretch/>
        </p:blipFill>
        <p:spPr>
          <a:xfrm>
            <a:off x="659758" y="729205"/>
            <a:ext cx="10764456" cy="5903089"/>
          </a:xfrm>
          <a:prstGeom prst="rect">
            <a:avLst/>
          </a:prstGeom>
        </p:spPr>
      </p:pic>
    </p:spTree>
    <p:extLst>
      <p:ext uri="{BB962C8B-B14F-4D97-AF65-F5344CB8AC3E}">
        <p14:creationId xmlns:p14="http://schemas.microsoft.com/office/powerpoint/2010/main" val="155629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F518-313A-25F4-6AE0-3A49518A4499}"/>
              </a:ext>
            </a:extLst>
          </p:cNvPr>
          <p:cNvSpPr>
            <a:spLocks noGrp="1"/>
          </p:cNvSpPr>
          <p:nvPr>
            <p:ph type="title"/>
          </p:nvPr>
        </p:nvSpPr>
        <p:spPr>
          <a:xfrm>
            <a:off x="1451579" y="162047"/>
            <a:ext cx="9603275" cy="509285"/>
          </a:xfrm>
        </p:spPr>
        <p:txBody>
          <a:bodyPr>
            <a:normAutofit/>
          </a:bodyPr>
          <a:lstStyle/>
          <a:p>
            <a:pPr algn="ctr"/>
            <a:r>
              <a:rPr lang="en-IN" sz="2800" b="1" dirty="0">
                <a:latin typeface="Times New Roman" panose="02020603050405020304" pitchFamily="18" charset="0"/>
                <a:cs typeface="Times New Roman" panose="02020603050405020304" pitchFamily="18" charset="0"/>
              </a:rPr>
              <a:t>BREAST CANCER PREDICTION</a:t>
            </a:r>
          </a:p>
        </p:txBody>
      </p:sp>
      <p:pic>
        <p:nvPicPr>
          <p:cNvPr id="10" name="Picture 9">
            <a:extLst>
              <a:ext uri="{FF2B5EF4-FFF2-40B4-BE49-F238E27FC236}">
                <a16:creationId xmlns:a16="http://schemas.microsoft.com/office/drawing/2014/main" id="{353E418F-2F66-C375-FD90-5568B49C7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5" y="671332"/>
            <a:ext cx="10741306" cy="5914663"/>
          </a:xfrm>
          <a:prstGeom prst="rect">
            <a:avLst/>
          </a:prstGeom>
        </p:spPr>
      </p:pic>
    </p:spTree>
    <p:extLst>
      <p:ext uri="{BB962C8B-B14F-4D97-AF65-F5344CB8AC3E}">
        <p14:creationId xmlns:p14="http://schemas.microsoft.com/office/powerpoint/2010/main" val="104036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89B616-A18D-150D-DFD5-C7989957AE32}"/>
              </a:ext>
            </a:extLst>
          </p:cNvPr>
          <p:cNvSpPr/>
          <p:nvPr/>
        </p:nvSpPr>
        <p:spPr>
          <a:xfrm>
            <a:off x="3111061" y="1489841"/>
            <a:ext cx="5749159" cy="3710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-Diabetes Prediction</a:t>
            </a:r>
            <a:r>
              <a:rPr lang="en-US">
                <a:solidFill>
                  <a:schemeClr val="tx1"/>
                </a:solidFill>
              </a:rPr>
              <a:t>:  Approximately </a:t>
            </a:r>
            <a:r>
              <a:rPr lang="en-US" dirty="0">
                <a:solidFill>
                  <a:schemeClr val="tx1"/>
                </a:solidFill>
              </a:rPr>
              <a:t>78-80% accuracy</a:t>
            </a:r>
          </a:p>
          <a:p>
            <a:pPr algn="ctr"/>
            <a:r>
              <a:rPr lang="en-US" dirty="0">
                <a:solidFill>
                  <a:schemeClr val="tx1"/>
                </a:solidFill>
              </a:rPr>
              <a:t>- Heart Disease Prediction:   Approximately 85% accuracy</a:t>
            </a:r>
          </a:p>
          <a:p>
            <a:pPr algn="ctr"/>
            <a:r>
              <a:rPr lang="en-US" dirty="0">
                <a:solidFill>
                  <a:schemeClr val="tx1"/>
                </a:solidFill>
              </a:rPr>
              <a:t>- Parkinson's Disease Prediction:   Approximately 85-90%      accuracy</a:t>
            </a:r>
          </a:p>
          <a:p>
            <a:pPr algn="ctr"/>
            <a:r>
              <a:rPr lang="en-US" dirty="0">
                <a:solidFill>
                  <a:schemeClr val="tx1"/>
                </a:solidFill>
              </a:rPr>
              <a:t>- Breast Cancer Prediction:   Approximately 92-95% accuracy</a:t>
            </a:r>
            <a:endParaRPr lang="en-IN" dirty="0">
              <a:solidFill>
                <a:schemeClr val="tx1"/>
              </a:solidFill>
            </a:endParaRPr>
          </a:p>
        </p:txBody>
      </p:sp>
    </p:spTree>
    <p:extLst>
      <p:ext uri="{BB962C8B-B14F-4D97-AF65-F5344CB8AC3E}">
        <p14:creationId xmlns:p14="http://schemas.microsoft.com/office/powerpoint/2010/main" val="17102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E8AE83-7145-5D95-03AC-D228D88AF462}"/>
              </a:ext>
            </a:extLst>
          </p:cNvPr>
          <p:cNvSpPr>
            <a:spLocks noGrp="1"/>
          </p:cNvSpPr>
          <p:nvPr>
            <p:ph type="title"/>
          </p:nvPr>
        </p:nvSpPr>
        <p:spPr>
          <a:xfrm>
            <a:off x="1141413" y="688258"/>
            <a:ext cx="9905998" cy="806245"/>
          </a:xfrm>
        </p:spPr>
        <p:txBody>
          <a:bodyPr/>
          <a:lstStyle/>
          <a:p>
            <a:pPr algn="ctr"/>
            <a:r>
              <a:rPr lang="en-US" sz="3200" b="1" u="sng" dirty="0">
                <a:solidFill>
                  <a:schemeClr val="tx1">
                    <a:lumMod val="95000"/>
                  </a:schemeClr>
                </a:solidFill>
                <a:latin typeface="Garamond" panose="02020404030301010803" pitchFamily="18" charset="0"/>
              </a:rPr>
              <a:t>CONCLUSION</a:t>
            </a:r>
            <a:endParaRPr lang="en-IN" sz="3200" b="1" u="sng" dirty="0">
              <a:solidFill>
                <a:schemeClr val="tx1">
                  <a:lumMod val="95000"/>
                </a:schemeClr>
              </a:solidFill>
              <a:latin typeface="Garamond" panose="02020404030301010803" pitchFamily="18" charset="0"/>
            </a:endParaRPr>
          </a:p>
        </p:txBody>
      </p:sp>
      <p:sp>
        <p:nvSpPr>
          <p:cNvPr id="7" name="Content Placeholder 6">
            <a:extLst>
              <a:ext uri="{FF2B5EF4-FFF2-40B4-BE49-F238E27FC236}">
                <a16:creationId xmlns:a16="http://schemas.microsoft.com/office/drawing/2014/main" id="{60D7EFC6-F2BE-9C30-C230-51447AFBFA8D}"/>
              </a:ext>
            </a:extLst>
          </p:cNvPr>
          <p:cNvSpPr>
            <a:spLocks noGrp="1"/>
          </p:cNvSpPr>
          <p:nvPr>
            <p:ph idx="1"/>
          </p:nvPr>
        </p:nvSpPr>
        <p:spPr>
          <a:xfrm>
            <a:off x="555585" y="1494503"/>
            <a:ext cx="11146420" cy="4906297"/>
          </a:xfrm>
        </p:spPr>
        <p:txBody>
          <a:bodyPr/>
          <a:lstStyle/>
          <a:p>
            <a:pPr marL="0" indent="0" algn="just">
              <a:buNone/>
            </a:pPr>
            <a:r>
              <a:rPr lang="en-US" dirty="0">
                <a:latin typeface="Times New Roman" panose="02020603050405020304" pitchFamily="18" charset="0"/>
                <a:cs typeface="Times New Roman" panose="02020603050405020304" pitchFamily="18" charset="0"/>
              </a:rPr>
              <a:t>The “Health Assistant" application is a robust, stream lit-based machine learning tool designed for multiple disease predictions, including diabetes, heart disease, Parkinson’s and breast cancer. By leveraging pre-trained models stored in the saved model directory, the app ensures quick and efficient predictions based on user inputs. The application follows a well-structured flow: users select a disease category from the sidebar, input relevant medical data, and receive a diagnosis after processing. Each disease prediction is powered by a corresponding machine learning model loaded using pickle. The models analyze user inputs, classify the likelihood of disease presence, and display results instantly through the stream lit interface .This system enhances accessibility to preliminary health assessments without requiring in-depth medical knowledge. However, it is not a replacement for professional medical advice. Instead, it serves as an initial screening tool to encourage users to seek proper medical consultation if necessary. </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93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75A4-EDC5-FEAE-7FEC-FED560ACAED4}"/>
              </a:ext>
            </a:extLst>
          </p:cNvPr>
          <p:cNvSpPr>
            <a:spLocks noGrp="1"/>
          </p:cNvSpPr>
          <p:nvPr>
            <p:ph type="title"/>
          </p:nvPr>
        </p:nvSpPr>
        <p:spPr>
          <a:xfrm>
            <a:off x="1294362" y="289493"/>
            <a:ext cx="9603275" cy="601884"/>
          </a:xfrm>
        </p:spPr>
        <p:txBody>
          <a:bodyPr/>
          <a:lstStyle/>
          <a:p>
            <a:pPr algn="ctr"/>
            <a:r>
              <a:rPr lang="en-IN" b="1" u="sng"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D371D355-F69E-CEA9-00CA-3E05A8E771EE}"/>
              </a:ext>
            </a:extLst>
          </p:cNvPr>
          <p:cNvSpPr>
            <a:spLocks noGrp="1"/>
          </p:cNvSpPr>
          <p:nvPr>
            <p:ph idx="1"/>
          </p:nvPr>
        </p:nvSpPr>
        <p:spPr>
          <a:xfrm>
            <a:off x="629478" y="1017315"/>
            <a:ext cx="10933044" cy="533378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To further improve the functionality and usability of the Multiple Disease Prediction System, the following enhancements are proposed: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Improved Model Accuracy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Authentication and Data Security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Real-Time Data Processing</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with Wearable Devices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Multi-Language Support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Doctor Consultation Feature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AI-Based Recommendations</a:t>
            </a:r>
          </a:p>
        </p:txBody>
      </p:sp>
    </p:spTree>
    <p:extLst>
      <p:ext uri="{BB962C8B-B14F-4D97-AF65-F5344CB8AC3E}">
        <p14:creationId xmlns:p14="http://schemas.microsoft.com/office/powerpoint/2010/main" val="345988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ED8BD-F7B3-94DD-6EBD-0E4877FE1EE6}"/>
              </a:ext>
            </a:extLst>
          </p:cNvPr>
          <p:cNvSpPr>
            <a:spLocks noGrp="1"/>
          </p:cNvSpPr>
          <p:nvPr>
            <p:ph type="title"/>
          </p:nvPr>
        </p:nvSpPr>
        <p:spPr>
          <a:xfrm>
            <a:off x="1279065" y="2476500"/>
            <a:ext cx="9905998" cy="1905000"/>
          </a:xfrm>
        </p:spPr>
        <p:txBody>
          <a:bodyPr>
            <a:normAutofit/>
          </a:bodyPr>
          <a:lstStyle/>
          <a:p>
            <a:pPr algn="ctr"/>
            <a:r>
              <a:rPr lang="en-US" sz="7200" b="1" u="sng" dirty="0">
                <a:solidFill>
                  <a:schemeClr val="tx1">
                    <a:lumMod val="95000"/>
                  </a:schemeClr>
                </a:solidFill>
                <a:latin typeface="Garamond" panose="02020404030301010803" pitchFamily="18" charset="0"/>
              </a:rPr>
              <a:t>THANK</a:t>
            </a:r>
            <a:r>
              <a:rPr lang="en-US" sz="7200" dirty="0">
                <a:solidFill>
                  <a:schemeClr val="tx1">
                    <a:lumMod val="95000"/>
                  </a:schemeClr>
                </a:solidFill>
                <a:latin typeface="Garamond" panose="02020404030301010803" pitchFamily="18" charset="0"/>
              </a:rPr>
              <a:t> </a:t>
            </a:r>
            <a:r>
              <a:rPr lang="en-US" sz="7200" b="1" u="sng" dirty="0">
                <a:solidFill>
                  <a:schemeClr val="tx1">
                    <a:lumMod val="95000"/>
                  </a:schemeClr>
                </a:solidFill>
                <a:latin typeface="Garamond" panose="02020404030301010803" pitchFamily="18" charset="0"/>
              </a:rPr>
              <a:t>YOU</a:t>
            </a:r>
            <a:endParaRPr lang="en-IN" sz="7200" b="1" u="sng" dirty="0">
              <a:solidFill>
                <a:schemeClr val="tx1">
                  <a:lumMod val="95000"/>
                </a:schemeClr>
              </a:solidFill>
              <a:latin typeface="Garamond" panose="02020404030301010803" pitchFamily="18" charset="0"/>
            </a:endParaRPr>
          </a:p>
        </p:txBody>
      </p:sp>
    </p:spTree>
    <p:extLst>
      <p:ext uri="{BB962C8B-B14F-4D97-AF65-F5344CB8AC3E}">
        <p14:creationId xmlns:p14="http://schemas.microsoft.com/office/powerpoint/2010/main" val="81324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652532-1F18-F6A8-0D96-7D494305DDA5}"/>
              </a:ext>
            </a:extLst>
          </p:cNvPr>
          <p:cNvSpPr>
            <a:spLocks noGrp="1"/>
          </p:cNvSpPr>
          <p:nvPr>
            <p:ph idx="1"/>
          </p:nvPr>
        </p:nvSpPr>
        <p:spPr>
          <a:xfrm>
            <a:off x="629265" y="1386348"/>
            <a:ext cx="11130116" cy="478831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increasing prevalence of chronic diseases such as heart disease, diabetes, breast cancer, Parkinson's disease, and chronic kidney disease poses a significant challenge to global health systems. According to the World Health Organization (WHO), non-communicable diseases (NCDs) account for approximately 71% of all deaths worldwide, highlighting the urgent need for effective early detection and intervention strategies. Early diagnosis is critical, as it can lead to timely treatment, improved patient outcomes, and reduced healthcare costs. However, traditional diagnostic methods often rely on subjective assessments and can be time consuming, leading to delays in care.  </a:t>
            </a:r>
          </a:p>
          <a:p>
            <a:pPr marL="0" indent="0">
              <a:buNone/>
            </a:pPr>
            <a:r>
              <a:rPr lang="en-US" dirty="0">
                <a:latin typeface="Times New Roman" panose="02020603050405020304" pitchFamily="18" charset="0"/>
                <a:cs typeface="Times New Roman" panose="02020603050405020304" pitchFamily="18" charset="0"/>
              </a:rPr>
              <a:t>In recent years, advancements in machine learning and artificial intelligence have opened new avenues for enhancing disease prediction and diagnosis. These technologies can analyze vast amounts of health data, identifying patterns and correlations that may not be immediately apparent to healthcare professionals. By leveraging patient demographics, medical history, lifestyle factors, and laboratory results, machine learning algorithms can generate predictive insights that facilitate early intervention.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83F1AAD7-2AF3-8D10-478B-791818728B9F}"/>
              </a:ext>
            </a:extLst>
          </p:cNvPr>
          <p:cNvSpPr>
            <a:spLocks noGrp="1"/>
          </p:cNvSpPr>
          <p:nvPr>
            <p:ph type="title"/>
          </p:nvPr>
        </p:nvSpPr>
        <p:spPr/>
        <p:txBody>
          <a:bodyPr/>
          <a:lstStyle/>
          <a:p>
            <a:pPr algn="ctr"/>
            <a:r>
              <a:rPr lang="en-US" b="1" u="sng" dirty="0">
                <a:solidFill>
                  <a:schemeClr val="tx1">
                    <a:lumMod val="95000"/>
                  </a:schemeClr>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2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F6A0-92FC-B4EA-B724-B0260F44F624}"/>
              </a:ext>
            </a:extLst>
          </p:cNvPr>
          <p:cNvSpPr>
            <a:spLocks noGrp="1"/>
          </p:cNvSpPr>
          <p:nvPr>
            <p:ph type="title"/>
          </p:nvPr>
        </p:nvSpPr>
        <p:spPr>
          <a:xfrm>
            <a:off x="1451579" y="804520"/>
            <a:ext cx="9603275" cy="513004"/>
          </a:xfrm>
        </p:spPr>
        <p:txBody>
          <a:bodyPr>
            <a:normAutofit fontScale="90000"/>
          </a:bodyPr>
          <a:lstStyle/>
          <a:p>
            <a:pPr algn="ctr"/>
            <a:r>
              <a:rPr lang="en-US" b="1" u="sng" dirty="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5235F-DE95-A037-B509-68D339267414}"/>
              </a:ext>
            </a:extLst>
          </p:cNvPr>
          <p:cNvSpPr>
            <a:spLocks noGrp="1"/>
          </p:cNvSpPr>
          <p:nvPr>
            <p:ph idx="1"/>
          </p:nvPr>
        </p:nvSpPr>
        <p:spPr>
          <a:xfrm>
            <a:off x="639097" y="1514168"/>
            <a:ext cx="10415757" cy="468998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Multiple Disease Prediction System is designed to assist healthcare professionals and individuals in identifying the risk of five major diseases: heart disease, diabetes, breast cancer, Parkinson's disease, and chronic kidney disease. By utilizing advanced machine learning techniques and a robust backend developed in Python, the system will analyze various health parameters and provide predictive insights. The frontend, developed using Stream lit, will ensure an intuitive user experience, allowing users to input data and receive predictions seamlessly. This project aims to enhance early diagnosis and promote preventive healthcare measures. This health assistant not only empowers users with immediate insights into their health status but also serves as a valuable educational tool, raising awareness about the symptoms and risk factors associated with these diseases. The integration of machine learning into healthcare applications exemplifies the potential for technology to enhance patient outcomes and promote proactive health management.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11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942-868F-8EB5-83BF-A7F6EB5019C9}"/>
              </a:ext>
            </a:extLst>
          </p:cNvPr>
          <p:cNvSpPr>
            <a:spLocks noGrp="1"/>
          </p:cNvSpPr>
          <p:nvPr>
            <p:ph type="title"/>
          </p:nvPr>
        </p:nvSpPr>
        <p:spPr>
          <a:xfrm>
            <a:off x="1141413" y="609601"/>
            <a:ext cx="9905998" cy="776748"/>
          </a:xfrm>
        </p:spPr>
        <p:txBody>
          <a:bodyPr/>
          <a:lstStyle/>
          <a:p>
            <a:pPr algn="ctr"/>
            <a:r>
              <a:rPr lang="en-US" b="1" u="sng" dirty="0">
                <a:solidFill>
                  <a:schemeClr val="tx1">
                    <a:lumMod val="95000"/>
                  </a:schemeClr>
                </a:solidFill>
                <a:latin typeface="Garamond" panose="02020404030301010803" pitchFamily="18" charset="0"/>
              </a:rPr>
              <a:t>AIM</a:t>
            </a:r>
            <a:endParaRPr lang="en-IN" b="1" u="sng" dirty="0">
              <a:solidFill>
                <a:schemeClr val="tx1">
                  <a:lumMod val="95000"/>
                </a:schemeClr>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270A537-5533-6893-6B6C-1C037CA2C8A4}"/>
              </a:ext>
            </a:extLst>
          </p:cNvPr>
          <p:cNvSpPr>
            <a:spLocks noGrp="1"/>
          </p:cNvSpPr>
          <p:nvPr>
            <p:ph idx="1"/>
          </p:nvPr>
        </p:nvSpPr>
        <p:spPr>
          <a:xfrm>
            <a:off x="511277" y="1258529"/>
            <a:ext cx="11071123" cy="514227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primary aim of the Multiple Disease Prediction System is to develop an advanced, user-friendly platform that leverages machine learning algorithms to accurately predict the risk of five significant chronic diseases: heart disease, diabetes, breast cancer, Parkinson's disease, and chronic kidney disease. By integrating a robust backend developed in Python with an intuitive frontend built using Stream lit, the system seeks to provide healthcare professionals and individuals with a powerful tool for early detection and risk assessment. The project aims to facilitate timely medical interventions by enabling users to input their health data and receive real-time predictions regarding their risk levels for these diseases. Additionally, the system aspires to promote proactive health management by offering personalized insights and recommendations based on the prediction results. Ultimately, the goal is to enhance the quality of healthcare delivery, improve patient outcomes, and contribute to a more informed and health-conscious society, thereby addressing the growing burden of chronic diseases effectively.</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1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E0D855-DCB3-14D8-4BB3-1792510ED046}"/>
              </a:ext>
            </a:extLst>
          </p:cNvPr>
          <p:cNvSpPr>
            <a:spLocks noGrp="1"/>
          </p:cNvSpPr>
          <p:nvPr>
            <p:ph type="ctrTitle"/>
          </p:nvPr>
        </p:nvSpPr>
        <p:spPr>
          <a:xfrm>
            <a:off x="668594" y="303945"/>
            <a:ext cx="10599172" cy="530942"/>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EXISTING SYSTEM</a:t>
            </a:r>
            <a:endParaRPr lang="en-IN" sz="3200" b="1" u="sng"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A421B42F-EDA5-16CE-2C33-7DF14C50F72D}"/>
              </a:ext>
            </a:extLst>
          </p:cNvPr>
          <p:cNvSpPr>
            <a:spLocks noGrp="1"/>
          </p:cNvSpPr>
          <p:nvPr>
            <p:ph type="subTitle" idx="1"/>
          </p:nvPr>
        </p:nvSpPr>
        <p:spPr>
          <a:xfrm>
            <a:off x="668594" y="1182756"/>
            <a:ext cx="10473171" cy="5039140"/>
          </a:xfrm>
        </p:spPr>
        <p:txBody>
          <a:bodyPr>
            <a:noAutofit/>
          </a:bodyPr>
          <a:lstStyle/>
          <a:p>
            <a:pPr algn="just"/>
            <a:r>
              <a:rPr lang="en-US" sz="2400" cap="none" dirty="0">
                <a:latin typeface="Times New Roman" panose="02020603050405020304" pitchFamily="18" charset="0"/>
                <a:cs typeface="Times New Roman" panose="02020603050405020304" pitchFamily="18" charset="0"/>
              </a:rPr>
              <a:t>Current healthcare systems primarily rely on traditional diagnostic methods and manual assessments for identifying chronic diseases such as heart disease, diabetes, breast cancer, Parkinson's disease, and chronic kidney disease.</a:t>
            </a:r>
          </a:p>
          <a:p>
            <a:r>
              <a:rPr lang="en-IN" sz="2400" b="1" cap="none" dirty="0">
                <a:latin typeface="Times New Roman" panose="02020603050405020304" pitchFamily="18" charset="0"/>
                <a:cs typeface="Times New Roman" panose="02020603050405020304" pitchFamily="18" charset="0"/>
              </a:rPr>
              <a:t>DISADVANTAGES:</a:t>
            </a:r>
          </a:p>
          <a:p>
            <a:pPr marL="285750" indent="-285750">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Limited scope</a:t>
            </a:r>
          </a:p>
          <a:p>
            <a:pPr marL="285750" indent="-285750">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Subjectivity</a:t>
            </a:r>
          </a:p>
          <a:p>
            <a:pPr marL="285750" indent="-285750">
              <a:buFont typeface="Wingdings" panose="05000000000000000000" pitchFamily="2" charset="2"/>
              <a:buChar char="Ø"/>
            </a:pPr>
            <a:r>
              <a:rPr lang="en-US" sz="2400" cap="none" dirty="0"/>
              <a:t> </a:t>
            </a:r>
            <a:r>
              <a:rPr lang="en-US" sz="2400" cap="none" dirty="0">
                <a:latin typeface="Times New Roman" panose="02020603050405020304" pitchFamily="18" charset="0"/>
                <a:cs typeface="Times New Roman" panose="02020603050405020304" pitchFamily="18" charset="0"/>
              </a:rPr>
              <a:t>Time-consuming</a:t>
            </a:r>
          </a:p>
          <a:p>
            <a:pPr marL="285750" indent="-285750">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Accessibility issues</a:t>
            </a:r>
          </a:p>
          <a:p>
            <a:pPr marL="285750" indent="-285750">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 Data integration challenges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4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9888-DEB3-D323-2AC1-53A39D9AAD55}"/>
              </a:ext>
            </a:extLst>
          </p:cNvPr>
          <p:cNvSpPr>
            <a:spLocks noGrp="1"/>
          </p:cNvSpPr>
          <p:nvPr>
            <p:ph type="title"/>
          </p:nvPr>
        </p:nvSpPr>
        <p:spPr>
          <a:xfrm>
            <a:off x="181897" y="272962"/>
            <a:ext cx="11828206" cy="587136"/>
          </a:xfrm>
        </p:spPr>
        <p:txBody>
          <a:bodyPr/>
          <a:lstStyle/>
          <a:p>
            <a:pPr algn="ctr"/>
            <a:r>
              <a:rPr lang="en-US" b="1" u="sng" dirty="0">
                <a:latin typeface="Times New Roman" panose="02020603050405020304" pitchFamily="18" charset="0"/>
                <a:cs typeface="Times New Roman" panose="02020603050405020304" pitchFamily="18" charset="0"/>
              </a:rPr>
              <a:t>PROPOSED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046209-E4F7-D474-5EEF-190C80193437}"/>
              </a:ext>
            </a:extLst>
          </p:cNvPr>
          <p:cNvSpPr>
            <a:spLocks noGrp="1"/>
          </p:cNvSpPr>
          <p:nvPr>
            <p:ph idx="1"/>
          </p:nvPr>
        </p:nvSpPr>
        <p:spPr>
          <a:xfrm>
            <a:off x="795129" y="983974"/>
            <a:ext cx="10724323" cy="53074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proposed Multiple Disease Prediction System aims to revolutionize chronic disease management by utilizing advanced machine learning algorithms to predict the risk of heart disease, diabetes, breast cancer, Parkinson's disease, and chronic kidney disease. </a:t>
            </a:r>
          </a:p>
          <a:p>
            <a:pPr marL="0" indent="0">
              <a:buNone/>
            </a:pPr>
            <a:r>
              <a:rPr lang="en-US" sz="2400" b="1" dirty="0">
                <a:latin typeface="Times New Roman" panose="02020603050405020304" pitchFamily="18" charset="0"/>
                <a:cs typeface="Times New Roman" panose="02020603050405020304" pitchFamily="18" charset="0"/>
              </a:rPr>
              <a:t>ADVANTAGES:</a:t>
            </a:r>
          </a:p>
          <a:p>
            <a:pPr>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Comprehensive Predictions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User Friendly Interface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Data-Driven Insights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Proactive Health Management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Accessibility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84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C479-4886-6EEF-AF4E-3B546210A160}"/>
              </a:ext>
            </a:extLst>
          </p:cNvPr>
          <p:cNvSpPr>
            <a:spLocks noGrp="1"/>
          </p:cNvSpPr>
          <p:nvPr>
            <p:ph type="title"/>
          </p:nvPr>
        </p:nvSpPr>
        <p:spPr/>
        <p:txBody>
          <a:bodyPr>
            <a:normAutofit/>
          </a:bodyPr>
          <a:lstStyle/>
          <a:p>
            <a:r>
              <a:rPr lang="en-US" b="1" u="sng" dirty="0">
                <a:solidFill>
                  <a:schemeClr val="tx1">
                    <a:lumMod val="95000"/>
                  </a:schemeClr>
                </a:solidFill>
                <a:latin typeface="Times New Roman" panose="02020603050405020304" pitchFamily="18" charset="0"/>
                <a:cs typeface="Times New Roman" panose="02020603050405020304" pitchFamily="18" charset="0"/>
              </a:rPr>
              <a:t>SOFTWARE</a:t>
            </a: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b="1" u="sng" dirty="0">
                <a:solidFill>
                  <a:schemeClr val="tx1">
                    <a:lumMod val="95000"/>
                  </a:schemeClr>
                </a:solidFill>
                <a:latin typeface="Times New Roman" panose="02020603050405020304" pitchFamily="18" charset="0"/>
                <a:cs typeface="Times New Roman" panose="02020603050405020304" pitchFamily="18" charset="0"/>
              </a:rPr>
              <a:t>AND</a:t>
            </a: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b="1" u="sng" dirty="0">
                <a:solidFill>
                  <a:schemeClr val="tx1">
                    <a:lumMod val="95000"/>
                  </a:schemeClr>
                </a:solidFill>
                <a:latin typeface="Times New Roman" panose="02020603050405020304" pitchFamily="18" charset="0"/>
                <a:cs typeface="Times New Roman" panose="02020603050405020304" pitchFamily="18" charset="0"/>
              </a:rPr>
              <a:t>HARDWARE</a:t>
            </a: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b="1" u="sng" dirty="0">
                <a:solidFill>
                  <a:schemeClr val="tx1">
                    <a:lumMod val="95000"/>
                  </a:schemeClr>
                </a:solidFill>
                <a:latin typeface="Times New Roman" panose="02020603050405020304" pitchFamily="18" charset="0"/>
                <a:cs typeface="Times New Roman" panose="02020603050405020304" pitchFamily="18" charset="0"/>
              </a:rPr>
              <a:t>REQUIREMENTS</a:t>
            </a:r>
            <a:endParaRPr lang="en-IN" b="1" u="sng"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B106A-3BF6-D0E0-45FA-E73787666FED}"/>
              </a:ext>
            </a:extLst>
          </p:cNvPr>
          <p:cNvSpPr>
            <a:spLocks noGrp="1"/>
          </p:cNvSpPr>
          <p:nvPr>
            <p:ph sz="half" idx="1"/>
          </p:nvPr>
        </p:nvSpPr>
        <p:spPr>
          <a:xfrm>
            <a:off x="323594" y="1740309"/>
            <a:ext cx="5772406" cy="3377381"/>
          </a:xfrm>
        </p:spPr>
        <p:txBody>
          <a:bodyPr>
            <a:normAutofit lnSpcReduction="10000"/>
          </a:bodyPr>
          <a:lstStyle/>
          <a:p>
            <a:pPr marL="0" indent="0">
              <a:buNone/>
            </a:pPr>
            <a:r>
              <a:rPr lang="en-US" b="1" u="sng" dirty="0">
                <a:solidFill>
                  <a:schemeClr val="tx1">
                    <a:lumMod val="95000"/>
                  </a:schemeClr>
                </a:solidFill>
                <a:latin typeface="Garamond" panose="02020404030301010803" pitchFamily="18" charset="0"/>
              </a:rPr>
              <a:t>SOFTWARE</a:t>
            </a:r>
            <a:r>
              <a:rPr lang="en-US" dirty="0">
                <a:solidFill>
                  <a:schemeClr val="tx1">
                    <a:lumMod val="95000"/>
                  </a:schemeClr>
                </a:solidFill>
                <a:latin typeface="Garamond" panose="02020404030301010803" pitchFamily="18" charset="0"/>
              </a:rPr>
              <a:t>  </a:t>
            </a:r>
            <a:r>
              <a:rPr lang="en-US" b="1" u="sng" dirty="0">
                <a:solidFill>
                  <a:schemeClr val="tx1">
                    <a:lumMod val="95000"/>
                  </a:schemeClr>
                </a:solidFill>
                <a:latin typeface="Garamond" panose="02020404030301010803" pitchFamily="18" charset="0"/>
              </a:rPr>
              <a:t>REQUIREMENTS</a:t>
            </a:r>
            <a:r>
              <a:rPr lang="en-US" b="1" dirty="0">
                <a:solidFill>
                  <a:schemeClr val="tx1">
                    <a:lumMod val="95000"/>
                  </a:schemeClr>
                </a:solidFill>
                <a:latin typeface="Garamond" panose="02020404030301010803" pitchFamily="18" charset="0"/>
              </a:rPr>
              <a:t>:</a:t>
            </a:r>
          </a:p>
          <a:p>
            <a:r>
              <a:rPr lang="en-IN" dirty="0">
                <a:solidFill>
                  <a:schemeClr val="tx1">
                    <a:lumMod val="95000"/>
                  </a:schemeClr>
                </a:solidFill>
                <a:latin typeface="Garamond" panose="02020404030301010803" pitchFamily="18" charset="0"/>
              </a:rPr>
              <a:t>Operating System   : Windows, macOS OR Linux</a:t>
            </a:r>
          </a:p>
          <a:p>
            <a:pPr algn="just"/>
            <a:r>
              <a:rPr lang="en-IN" dirty="0">
                <a:solidFill>
                  <a:schemeClr val="tx1">
                    <a:lumMod val="95000"/>
                  </a:schemeClr>
                </a:solidFill>
                <a:latin typeface="Garamond" panose="02020404030301010803" pitchFamily="18" charset="0"/>
              </a:rPr>
              <a:t>Python                    : Version 3 or above.</a:t>
            </a:r>
          </a:p>
          <a:p>
            <a:r>
              <a:rPr lang="en-IN" dirty="0">
                <a:solidFill>
                  <a:schemeClr val="tx1">
                    <a:lumMod val="95000"/>
                  </a:schemeClr>
                </a:solidFill>
                <a:latin typeface="Garamond" panose="02020404030301010803" pitchFamily="18" charset="0"/>
              </a:rPr>
              <a:t>Libraries                 : Pandas, NumPy, Scikit-learn,     </a:t>
            </a:r>
          </a:p>
          <a:p>
            <a:pPr marL="0" indent="0">
              <a:buNone/>
            </a:pPr>
            <a:r>
              <a:rPr lang="en-IN" dirty="0">
                <a:solidFill>
                  <a:schemeClr val="tx1">
                    <a:lumMod val="95000"/>
                  </a:schemeClr>
                </a:solidFill>
                <a:latin typeface="Garamond" panose="02020404030301010803" pitchFamily="18" charset="0"/>
              </a:rPr>
              <a:t>                                      Matplotlib, Stream lit.</a:t>
            </a:r>
          </a:p>
          <a:p>
            <a:r>
              <a:rPr lang="en-IN" dirty="0">
                <a:solidFill>
                  <a:schemeClr val="tx1">
                    <a:lumMod val="95000"/>
                  </a:schemeClr>
                </a:solidFill>
                <a:latin typeface="Garamond" panose="02020404030301010803" pitchFamily="18" charset="0"/>
              </a:rPr>
              <a:t>IDE                        : Jupyter Notebook, PyCharm or </a:t>
            </a:r>
          </a:p>
          <a:p>
            <a:pPr marL="0" indent="0">
              <a:buNone/>
            </a:pPr>
            <a:r>
              <a:rPr lang="en-IN" dirty="0">
                <a:solidFill>
                  <a:schemeClr val="tx1">
                    <a:lumMod val="95000"/>
                  </a:schemeClr>
                </a:solidFill>
                <a:latin typeface="Garamond" panose="02020404030301010803" pitchFamily="18" charset="0"/>
              </a:rPr>
              <a:t>                                       any preferred Python.</a:t>
            </a:r>
          </a:p>
        </p:txBody>
      </p:sp>
      <p:sp>
        <p:nvSpPr>
          <p:cNvPr id="4" name="Content Placeholder 3">
            <a:extLst>
              <a:ext uri="{FF2B5EF4-FFF2-40B4-BE49-F238E27FC236}">
                <a16:creationId xmlns:a16="http://schemas.microsoft.com/office/drawing/2014/main" id="{0A083909-06D8-C1B2-71F9-B8A66E4161C0}"/>
              </a:ext>
            </a:extLst>
          </p:cNvPr>
          <p:cNvSpPr>
            <a:spLocks noGrp="1"/>
          </p:cNvSpPr>
          <p:nvPr>
            <p:ph sz="half" idx="2"/>
          </p:nvPr>
        </p:nvSpPr>
        <p:spPr>
          <a:xfrm>
            <a:off x="6121451" y="1740309"/>
            <a:ext cx="6070549" cy="3377381"/>
          </a:xfrm>
        </p:spPr>
        <p:txBody>
          <a:bodyPr>
            <a:normAutofit lnSpcReduction="10000"/>
          </a:bodyPr>
          <a:lstStyle/>
          <a:p>
            <a:pPr marL="0" indent="0">
              <a:buNone/>
            </a:pPr>
            <a:r>
              <a:rPr lang="en-US" b="1" u="sng" dirty="0">
                <a:solidFill>
                  <a:schemeClr val="tx1">
                    <a:lumMod val="95000"/>
                  </a:schemeClr>
                </a:solidFill>
                <a:latin typeface="Garamond" panose="02020404030301010803" pitchFamily="18" charset="0"/>
              </a:rPr>
              <a:t>HARDWARE</a:t>
            </a:r>
            <a:r>
              <a:rPr lang="en-US" dirty="0">
                <a:solidFill>
                  <a:schemeClr val="tx1">
                    <a:lumMod val="95000"/>
                  </a:schemeClr>
                </a:solidFill>
                <a:latin typeface="Garamond" panose="02020404030301010803" pitchFamily="18" charset="0"/>
              </a:rPr>
              <a:t> </a:t>
            </a:r>
            <a:r>
              <a:rPr lang="en-US" b="1" u="sng" dirty="0">
                <a:solidFill>
                  <a:schemeClr val="tx1">
                    <a:lumMod val="95000"/>
                  </a:schemeClr>
                </a:solidFill>
                <a:latin typeface="Garamond" panose="02020404030301010803" pitchFamily="18" charset="0"/>
              </a:rPr>
              <a:t>REQUIREMENTS</a:t>
            </a:r>
            <a:r>
              <a:rPr lang="en-US" b="1" dirty="0">
                <a:solidFill>
                  <a:schemeClr val="tx1">
                    <a:lumMod val="95000"/>
                  </a:schemeClr>
                </a:solidFill>
                <a:latin typeface="Garamond" panose="02020404030301010803" pitchFamily="18" charset="0"/>
              </a:rPr>
              <a:t>:</a:t>
            </a:r>
          </a:p>
          <a:p>
            <a:r>
              <a:rPr lang="en-US" dirty="0">
                <a:solidFill>
                  <a:schemeClr val="tx1">
                    <a:lumMod val="95000"/>
                  </a:schemeClr>
                </a:solidFill>
                <a:latin typeface="Garamond" panose="02020404030301010803" pitchFamily="18" charset="0"/>
              </a:rPr>
              <a:t>Processor                 : Intel i5 or equivalent.</a:t>
            </a:r>
          </a:p>
          <a:p>
            <a:pPr algn="just"/>
            <a:r>
              <a:rPr lang="en-US" dirty="0">
                <a:solidFill>
                  <a:schemeClr val="tx1">
                    <a:lumMod val="95000"/>
                  </a:schemeClr>
                </a:solidFill>
                <a:latin typeface="Garamond" panose="02020404030301010803" pitchFamily="18" charset="0"/>
              </a:rPr>
              <a:t>RAM                        : Minimum 8 GB </a:t>
            </a:r>
          </a:p>
          <a:p>
            <a:r>
              <a:rPr lang="en-US" dirty="0">
                <a:solidFill>
                  <a:schemeClr val="tx1">
                    <a:lumMod val="95000"/>
                  </a:schemeClr>
                </a:solidFill>
                <a:latin typeface="Garamond" panose="02020404030301010803" pitchFamily="18" charset="0"/>
              </a:rPr>
              <a:t>Storage                     : Minimum 100 GB free disk</a:t>
            </a:r>
          </a:p>
          <a:p>
            <a:r>
              <a:rPr lang="en-US" dirty="0">
                <a:solidFill>
                  <a:schemeClr val="tx1">
                    <a:lumMod val="95000"/>
                  </a:schemeClr>
                </a:solidFill>
                <a:latin typeface="Garamond" panose="02020404030301010803" pitchFamily="18" charset="0"/>
              </a:rPr>
              <a:t>Internet Connection : Required for accessing the</a:t>
            </a:r>
          </a:p>
          <a:p>
            <a:pPr marL="0" indent="0">
              <a:buNone/>
            </a:pPr>
            <a:r>
              <a:rPr lang="en-US" dirty="0">
                <a:solidFill>
                  <a:schemeClr val="tx1">
                    <a:lumMod val="95000"/>
                  </a:schemeClr>
                </a:solidFill>
                <a:latin typeface="Garamond" panose="02020404030301010803" pitchFamily="18" charset="0"/>
              </a:rPr>
              <a:t>                                          the web application </a:t>
            </a:r>
            <a:endParaRPr lang="en-IN" dirty="0">
              <a:solidFill>
                <a:schemeClr val="tx1">
                  <a:lumMod val="95000"/>
                </a:schemeClr>
              </a:solidFill>
              <a:latin typeface="Garamond" panose="02020404030301010803" pitchFamily="18" charset="0"/>
            </a:endParaRPr>
          </a:p>
        </p:txBody>
      </p:sp>
    </p:spTree>
    <p:extLst>
      <p:ext uri="{BB962C8B-B14F-4D97-AF65-F5344CB8AC3E}">
        <p14:creationId xmlns:p14="http://schemas.microsoft.com/office/powerpoint/2010/main" val="49923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B836-62CD-AF4F-32B3-9CE0CB90F4BB}"/>
              </a:ext>
            </a:extLst>
          </p:cNvPr>
          <p:cNvSpPr>
            <a:spLocks noGrp="1"/>
          </p:cNvSpPr>
          <p:nvPr>
            <p:ph type="title"/>
          </p:nvPr>
        </p:nvSpPr>
        <p:spPr/>
        <p:txBody>
          <a:bodyPr/>
          <a:lstStyle/>
          <a:p>
            <a:pPr algn="ctr"/>
            <a:r>
              <a:rPr lang="en-US" b="1" u="sng" dirty="0"/>
              <a:t>MODULES</a:t>
            </a:r>
            <a:endParaRPr lang="en-IN" b="1" u="sng" dirty="0"/>
          </a:p>
        </p:txBody>
      </p:sp>
      <p:sp>
        <p:nvSpPr>
          <p:cNvPr id="3" name="Content Placeholder 2">
            <a:extLst>
              <a:ext uri="{FF2B5EF4-FFF2-40B4-BE49-F238E27FC236}">
                <a16:creationId xmlns:a16="http://schemas.microsoft.com/office/drawing/2014/main" id="{5F9D35FF-F582-6607-36E7-6AAC2D4AA8CC}"/>
              </a:ext>
            </a:extLst>
          </p:cNvPr>
          <p:cNvSpPr>
            <a:spLocks noGrp="1"/>
          </p:cNvSpPr>
          <p:nvPr>
            <p:ph idx="1"/>
          </p:nvPr>
        </p:nvSpPr>
        <p:spPr>
          <a:xfrm>
            <a:off x="1272208" y="2087218"/>
            <a:ext cx="9782646" cy="3499125"/>
          </a:xfrm>
        </p:spPr>
        <p:txBody>
          <a:bodyPr>
            <a:normAutofit/>
          </a:bodyPr>
          <a:lstStyle/>
          <a:p>
            <a:pPr marL="0" indent="0">
              <a:lnSpc>
                <a:spcPts val="1425"/>
              </a:lnSpc>
              <a:buNone/>
            </a:pPr>
            <a:endParaRPr lang="en-US" sz="1900" b="1" dirty="0">
              <a:latin typeface="Times New Roman" panose="02020603050405020304" pitchFamily="18" charset="0"/>
              <a:cs typeface="Times New Roman" panose="02020603050405020304" pitchFamily="18" charset="0"/>
            </a:endParaRPr>
          </a:p>
          <a:p>
            <a:pPr>
              <a:lnSpc>
                <a:spcPts val="1425"/>
              </a:lnSpc>
            </a:pPr>
            <a:r>
              <a:rPr lang="en-US" sz="1900" b="1" u="sng" dirty="0">
                <a:effectLst/>
                <a:latin typeface="Times New Roman" panose="02020603050405020304" pitchFamily="18" charset="0"/>
                <a:cs typeface="Times New Roman" panose="02020603050405020304" pitchFamily="18" charset="0"/>
              </a:rPr>
              <a:t>DIABETES PREDICTION</a:t>
            </a:r>
            <a:r>
              <a:rPr lang="en-US" sz="1900" b="1" dirty="0">
                <a:effectLst/>
                <a:latin typeface="Times New Roman" panose="02020603050405020304" pitchFamily="18" charset="0"/>
                <a:cs typeface="Times New Roman" panose="02020603050405020304" pitchFamily="18" charset="0"/>
              </a:rPr>
              <a:t>: </a:t>
            </a:r>
            <a:r>
              <a:rPr lang="en-US" sz="1900" b="1" dirty="0">
                <a:effectLst/>
                <a:latin typeface="Garamond" panose="02020404030301010803" pitchFamily="18" charset="0"/>
                <a:cs typeface="Times New Roman" panose="02020603050405020304" pitchFamily="18" charset="0"/>
              </a:rPr>
              <a:t>Uses a machine learning model to predict the likelihood of diabetes based on user input    parameters such as glucose level, blood pressure, BMI, and age. The model is loaded from a saved file and used for real-time prediction</a:t>
            </a:r>
            <a:r>
              <a:rPr lang="en-US" sz="1900" b="1" dirty="0">
                <a:effectLst/>
                <a:latin typeface="Times New Roman" panose="02020603050405020304" pitchFamily="18" charset="0"/>
                <a:cs typeface="Times New Roman" panose="02020603050405020304" pitchFamily="18" charset="0"/>
              </a:rPr>
              <a:t>.</a:t>
            </a:r>
          </a:p>
          <a:p>
            <a:pPr>
              <a:lnSpc>
                <a:spcPts val="1425"/>
              </a:lnSpc>
            </a:pPr>
            <a:r>
              <a:rPr lang="en-US" sz="1900" b="1" u="sng" dirty="0">
                <a:effectLst/>
                <a:latin typeface="Times New Roman" panose="02020603050405020304" pitchFamily="18" charset="0"/>
                <a:cs typeface="Times New Roman" panose="02020603050405020304" pitchFamily="18" charset="0"/>
              </a:rPr>
              <a:t>HEART DISEASE PREDICTION:</a:t>
            </a:r>
            <a:r>
              <a:rPr lang="en-US" sz="1900" b="1" dirty="0">
                <a:effectLst/>
                <a:latin typeface="Times New Roman" panose="02020603050405020304" pitchFamily="18" charset="0"/>
                <a:cs typeface="Times New Roman" panose="02020603050405020304" pitchFamily="18" charset="0"/>
              </a:rPr>
              <a:t> </a:t>
            </a:r>
            <a:r>
              <a:rPr lang="en-US" sz="1900" b="1" dirty="0">
                <a:effectLst/>
                <a:latin typeface="Garamond" panose="02020404030301010803" pitchFamily="18" charset="0"/>
                <a:cs typeface="Times New Roman" panose="02020603050405020304" pitchFamily="18" charset="0"/>
              </a:rPr>
              <a:t>Predicts the presence of heart disease using clinical parameters like age, chest pain type, cholesterol level, and exercise-induced angina. The model is pre-trained and loaded for inference.</a:t>
            </a:r>
          </a:p>
          <a:p>
            <a:pPr>
              <a:lnSpc>
                <a:spcPts val="1425"/>
              </a:lnSpc>
            </a:pPr>
            <a:r>
              <a:rPr lang="en-US" sz="1900" b="1" u="sng" dirty="0">
                <a:effectLst/>
                <a:latin typeface="Times New Roman" panose="02020603050405020304" pitchFamily="18" charset="0"/>
                <a:cs typeface="Times New Roman" panose="02020603050405020304" pitchFamily="18" charset="0"/>
              </a:rPr>
              <a:t>PARKINSON'S DISEASE </a:t>
            </a:r>
            <a:r>
              <a:rPr lang="en-US" sz="1900" b="1" u="sng" dirty="0" err="1">
                <a:effectLst/>
                <a:latin typeface="Times New Roman" panose="02020603050405020304" pitchFamily="18" charset="0"/>
                <a:cs typeface="Times New Roman" panose="02020603050405020304" pitchFamily="18" charset="0"/>
              </a:rPr>
              <a:t>PREDICTION</a:t>
            </a:r>
            <a:r>
              <a:rPr lang="en-US" sz="1900" b="1" dirty="0" err="1">
                <a:effectLst/>
                <a:latin typeface="Times New Roman" panose="02020603050405020304" pitchFamily="18" charset="0"/>
                <a:cs typeface="Times New Roman" panose="02020603050405020304" pitchFamily="18" charset="0"/>
              </a:rPr>
              <a:t>:</a:t>
            </a:r>
            <a:r>
              <a:rPr lang="en-US" sz="1900" b="1" dirty="0" err="1">
                <a:effectLst/>
                <a:latin typeface="Garamond" panose="02020404030301010803" pitchFamily="18" charset="0"/>
                <a:cs typeface="Times New Roman" panose="02020603050405020304" pitchFamily="18" charset="0"/>
              </a:rPr>
              <a:t>Utilizes</a:t>
            </a:r>
            <a:r>
              <a:rPr lang="en-US" sz="1900" b="1" dirty="0">
                <a:effectLst/>
                <a:latin typeface="Garamond" panose="02020404030301010803" pitchFamily="18" charset="0"/>
                <a:cs typeface="Times New Roman" panose="02020603050405020304" pitchFamily="18" charset="0"/>
              </a:rPr>
              <a:t> voice measurement features to predict </a:t>
            </a:r>
            <a:r>
              <a:rPr lang="en-US" sz="1900" b="1" dirty="0" err="1">
                <a:effectLst/>
                <a:latin typeface="Garamond" panose="02020404030301010803" pitchFamily="18" charset="0"/>
                <a:cs typeface="Times New Roman" panose="02020603050405020304" pitchFamily="18" charset="0"/>
              </a:rPr>
              <a:t>parkinson's</a:t>
            </a:r>
            <a:r>
              <a:rPr lang="en-US" sz="1900" b="1" dirty="0">
                <a:effectLst/>
                <a:latin typeface="Garamond" panose="02020404030301010803" pitchFamily="18" charset="0"/>
                <a:cs typeface="Times New Roman" panose="02020603050405020304" pitchFamily="18" charset="0"/>
              </a:rPr>
              <a:t> disease. The model is trained on relevant datasets and integrated into the app for user input-based prediction.</a:t>
            </a:r>
          </a:p>
          <a:p>
            <a:pPr>
              <a:lnSpc>
                <a:spcPts val="1425"/>
              </a:lnSpc>
            </a:pPr>
            <a:r>
              <a:rPr lang="en-US" sz="1900" b="1" u="sng" dirty="0">
                <a:effectLst/>
                <a:latin typeface="Times New Roman" panose="02020603050405020304" pitchFamily="18" charset="0"/>
                <a:cs typeface="Times New Roman" panose="02020603050405020304" pitchFamily="18" charset="0"/>
              </a:rPr>
              <a:t>BREAST CANCER </a:t>
            </a:r>
            <a:r>
              <a:rPr lang="en-US" sz="1900" b="1" u="sng" dirty="0" err="1">
                <a:effectLst/>
                <a:latin typeface="Times New Roman" panose="02020603050405020304" pitchFamily="18" charset="0"/>
                <a:cs typeface="Times New Roman" panose="02020603050405020304" pitchFamily="18" charset="0"/>
              </a:rPr>
              <a:t>PREDICTION:</a:t>
            </a:r>
            <a:r>
              <a:rPr lang="en-US" sz="1900" b="1" dirty="0" err="1">
                <a:effectLst/>
                <a:latin typeface="Garamond" panose="02020404030301010803" pitchFamily="18" charset="0"/>
                <a:cs typeface="Times New Roman" panose="02020603050405020304" pitchFamily="18" charset="0"/>
              </a:rPr>
              <a:t>Uses</a:t>
            </a:r>
            <a:r>
              <a:rPr lang="en-US" sz="1900" b="1" dirty="0">
                <a:effectLst/>
                <a:latin typeface="Garamond" panose="02020404030301010803" pitchFamily="18" charset="0"/>
                <a:cs typeface="Times New Roman" panose="02020603050405020304" pitchFamily="18" charset="0"/>
              </a:rPr>
              <a:t> features extracted from breast cancer datasets to classify tumors as malignant or benign. The model is loaded and used to provide predictions based on user inputs.</a:t>
            </a:r>
          </a:p>
          <a:p>
            <a:endParaRPr lang="en-IN" dirty="0"/>
          </a:p>
        </p:txBody>
      </p:sp>
    </p:spTree>
    <p:extLst>
      <p:ext uri="{BB962C8B-B14F-4D97-AF65-F5344CB8AC3E}">
        <p14:creationId xmlns:p14="http://schemas.microsoft.com/office/powerpoint/2010/main" val="71474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AF85DEE-2649-A751-8E95-E376E08DF5F1}"/>
              </a:ext>
            </a:extLst>
          </p:cNvPr>
          <p:cNvSpPr>
            <a:spLocks noGrp="1"/>
          </p:cNvSpPr>
          <p:nvPr>
            <p:ph type="title"/>
          </p:nvPr>
        </p:nvSpPr>
        <p:spPr>
          <a:xfrm>
            <a:off x="1402418" y="135926"/>
            <a:ext cx="9603275" cy="1049235"/>
          </a:xfrm>
        </p:spPr>
        <p:txBody>
          <a:bodyPr>
            <a:normAutofit/>
          </a:bodyPr>
          <a:lstStyle/>
          <a:p>
            <a:pPr algn="ctr"/>
            <a:r>
              <a:rPr lang="en-US" b="1" dirty="0">
                <a:latin typeface="Times New Roman" panose="02020603050405020304" pitchFamily="18" charset="0"/>
                <a:cs typeface="Times New Roman" panose="02020603050405020304" pitchFamily="18" charset="0"/>
              </a:rPr>
              <a:t>SYSTEM ARCHITECTURAL DIAGRAM</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9A5C14C-DDDA-A9C4-3DE4-85A68A5510A6}"/>
              </a:ext>
            </a:extLst>
          </p:cNvPr>
          <p:cNvPicPr>
            <a:picLocks noChangeAspect="1"/>
          </p:cNvPicPr>
          <p:nvPr/>
        </p:nvPicPr>
        <p:blipFill>
          <a:blip r:embed="rId2">
            <a:extLst>
              <a:ext uri="{28A0092B-C50C-407E-A947-70E740481C1C}">
                <a14:useLocalDpi xmlns:a14="http://schemas.microsoft.com/office/drawing/2010/main" val="0"/>
              </a:ext>
            </a:extLst>
          </a:blip>
          <a:srcRect l="6887" t="13803" r="2446" b="10973"/>
          <a:stretch/>
        </p:blipFill>
        <p:spPr>
          <a:xfrm>
            <a:off x="1521925" y="1021080"/>
            <a:ext cx="9603275" cy="4481794"/>
          </a:xfrm>
          <a:prstGeom prst="rect">
            <a:avLst/>
          </a:prstGeom>
        </p:spPr>
      </p:pic>
    </p:spTree>
    <p:extLst>
      <p:ext uri="{BB962C8B-B14F-4D97-AF65-F5344CB8AC3E}">
        <p14:creationId xmlns:p14="http://schemas.microsoft.com/office/powerpoint/2010/main" val="34716674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852</TotalTime>
  <Words>1153</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Garamond</vt:lpstr>
      <vt:lpstr>Gill Sans MT</vt:lpstr>
      <vt:lpstr>Times New Roman</vt:lpstr>
      <vt:lpstr>Wingdings</vt:lpstr>
      <vt:lpstr>Gallery</vt:lpstr>
      <vt:lpstr>JSS COLLEGE OF ARTS, COMMERCE &amp; SCIENCE</vt:lpstr>
      <vt:lpstr>introduction</vt:lpstr>
      <vt:lpstr>ABSTRACT</vt:lpstr>
      <vt:lpstr>AIM</vt:lpstr>
      <vt:lpstr>EXISTING SYSTEM</vt:lpstr>
      <vt:lpstr>PROPOSED SYSTEM</vt:lpstr>
      <vt:lpstr>SOFTWARE AND HARDWARE REQUIREMENTS</vt:lpstr>
      <vt:lpstr>MODULES</vt:lpstr>
      <vt:lpstr>SYSTEM ARCHITECTURAL DIAGRAM</vt:lpstr>
      <vt:lpstr>SNAPSHOTS</vt:lpstr>
      <vt:lpstr>DIABETES PREDICTION</vt:lpstr>
      <vt:lpstr>HEART DISEASE PREDICTION</vt:lpstr>
      <vt:lpstr>PARKINSON’S DISEASE PREDICTION </vt:lpstr>
      <vt:lpstr>BREAST CANCER PREDICTION</vt:lpstr>
      <vt:lpstr>PowerPoint Presentation</vt:lpstr>
      <vt:lpstr>CONCLUSION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Raashi R</dc:creator>
  <cp:lastModifiedBy>ripunjay2003@outlook.com</cp:lastModifiedBy>
  <cp:revision>9</cp:revision>
  <dcterms:created xsi:type="dcterms:W3CDTF">2025-04-01T16:43:25Z</dcterms:created>
  <dcterms:modified xsi:type="dcterms:W3CDTF">2025-05-19T05:18:37Z</dcterms:modified>
</cp:coreProperties>
</file>