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4" r:id="rId7"/>
    <p:sldId id="263" r:id="rId8"/>
    <p:sldId id="272" r:id="rId9"/>
    <p:sldId id="265" r:id="rId10"/>
    <p:sldId id="266" r:id="rId11"/>
    <p:sldId id="267" r:id="rId12"/>
    <p:sldId id="268" r:id="rId13"/>
    <p:sldId id="269" r:id="rId14"/>
    <p:sldId id="270" r:id="rId15"/>
    <p:sldId id="271"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4C29"/>
    <a:srgbClr val="F8DC10"/>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24/10/2023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24/10/2023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24/10/2023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24/10/2023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3.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BITCOIN</a:t>
            </a:r>
            <a:r>
              <a:rPr lang="pt-BR" sz="6000" dirty="0">
                <a:solidFill>
                  <a:schemeClr val="accent1">
                    <a:lumMod val="75000"/>
                  </a:schemeClr>
                </a:solidFill>
              </a:rPr>
              <a:t>: Análise do Valor de Fechamento 2017 - 2022</a:t>
            </a: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22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1111348" y="506437"/>
            <a:ext cx="2532184" cy="584775"/>
          </a:xfrm>
          <a:prstGeom prst="rect">
            <a:avLst/>
          </a:prstGeom>
          <a:noFill/>
        </p:spPr>
        <p:txBody>
          <a:bodyPr wrap="square" rtlCol="0">
            <a:spAutoFit/>
          </a:bodyPr>
          <a:lstStyle/>
          <a:p>
            <a:r>
              <a:rPr lang="pt-BR" sz="3200" b="1" dirty="0">
                <a:solidFill>
                  <a:schemeClr val="accent2">
                    <a:lumMod val="75000"/>
                  </a:schemeClr>
                </a:solidFill>
              </a:rPr>
              <a:t>PTBR</a:t>
            </a: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785378"/>
          </a:xfrm>
          <a:prstGeom prst="rect">
            <a:avLst/>
          </a:prstGeom>
          <a:noFill/>
        </p:spPr>
        <p:txBody>
          <a:bodyPr wrap="square" rtlCol="0">
            <a:spAutoFit/>
          </a:bodyPr>
          <a:lstStyle/>
          <a:p>
            <a:r>
              <a:rPr lang="pt-BR" sz="3000" b="1" dirty="0">
                <a:solidFill>
                  <a:schemeClr val="tx1">
                    <a:lumMod val="75000"/>
                    <a:lumOff val="25000"/>
                  </a:schemeClr>
                </a:solidFill>
              </a:rPr>
              <a:t>BITCOIN: </a:t>
            </a:r>
            <a:r>
              <a:rPr lang="pt-BR" sz="3000" b="1" dirty="0" err="1">
                <a:solidFill>
                  <a:schemeClr val="tx1">
                    <a:lumMod val="75000"/>
                    <a:lumOff val="25000"/>
                  </a:schemeClr>
                </a:solidFill>
              </a:rPr>
              <a:t>Closing</a:t>
            </a:r>
            <a:r>
              <a:rPr lang="pt-BR" sz="3000" b="1" dirty="0">
                <a:solidFill>
                  <a:schemeClr val="tx1">
                    <a:lumMod val="75000"/>
                    <a:lumOff val="25000"/>
                  </a:schemeClr>
                </a:solidFill>
              </a:rPr>
              <a:t> </a:t>
            </a:r>
            <a:r>
              <a:rPr lang="pt-BR" sz="3000" b="1" dirty="0" err="1">
                <a:solidFill>
                  <a:schemeClr val="tx1">
                    <a:lumMod val="75000"/>
                    <a:lumOff val="25000"/>
                  </a:schemeClr>
                </a:solidFill>
              </a:rPr>
              <a:t>Value</a:t>
            </a:r>
            <a:r>
              <a:rPr lang="pt-BR" sz="3000" b="1" dirty="0">
                <a:solidFill>
                  <a:schemeClr val="tx1">
                    <a:lumMod val="75000"/>
                    <a:lumOff val="25000"/>
                  </a:schemeClr>
                </a:solidFill>
              </a:rPr>
              <a:t> </a:t>
            </a:r>
            <a:r>
              <a:rPr lang="pt-BR" sz="3000" b="1" dirty="0" err="1">
                <a:solidFill>
                  <a:schemeClr val="tx1">
                    <a:lumMod val="75000"/>
                    <a:lumOff val="25000"/>
                  </a:schemeClr>
                </a:solidFill>
              </a:rPr>
              <a:t>Analysis</a:t>
            </a:r>
            <a:r>
              <a:rPr lang="pt-BR" sz="3000" b="1" dirty="0">
                <a:solidFill>
                  <a:schemeClr val="tx1">
                    <a:lumMod val="75000"/>
                    <a:lumOff val="25000"/>
                  </a:schemeClr>
                </a:solidFill>
              </a:rPr>
              <a:t> 2017 – 2022</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2">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2">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2">
                    <a:lumMod val="75000"/>
                  </a:schemeClr>
                </a:solidFill>
                <a:hlinkClick r:id="rId3" action="ppaction://hlinksldjump">
                  <a:extLst>
                    <a:ext uri="{A12FA001-AC4F-418D-AE19-62706E023703}">
                      <ahyp:hlinkClr xmlns:ahyp="http://schemas.microsoft.com/office/drawing/2018/hyperlinkcolor" val="tx"/>
                    </a:ext>
                  </a:extLst>
                </a:hlinkClick>
              </a:rPr>
              <a:t>Line</a:t>
            </a:r>
            <a:r>
              <a:rPr lang="pt-BR" sz="2500" b="1" dirty="0">
                <a:solidFill>
                  <a:schemeClr val="accent2">
                    <a:lumMod val="75000"/>
                  </a:schemeClr>
                </a:solidFill>
                <a:hlinkClick r:id="rId3" action="ppaction://hlinksldjump">
                  <a:extLst>
                    <a:ext uri="{A12FA001-AC4F-418D-AE19-62706E023703}">
                      <ahyp:hlinkClr xmlns:ahyp="http://schemas.microsoft.com/office/drawing/2018/hyperlinkcolor" val="tx"/>
                    </a:ext>
                  </a:extLst>
                </a:hlinkClick>
              </a:rPr>
              <a:t> Chart</a:t>
            </a:r>
            <a:endParaRPr lang="pt-BR" sz="2500" b="1" dirty="0">
              <a:solidFill>
                <a:schemeClr val="accent2">
                  <a:lumMod val="75000"/>
                </a:schemeClr>
              </a:solidFill>
            </a:endParaRPr>
          </a:p>
          <a:p>
            <a:pPr marL="342900" indent="-342900">
              <a:buClr>
                <a:schemeClr val="tx1"/>
              </a:buClr>
              <a:buFont typeface="Wingdings" panose="05000000000000000000" pitchFamily="2" charset="2"/>
              <a:buChar char="Ø"/>
            </a:pPr>
            <a:r>
              <a:rPr lang="pt-BR" sz="2500" b="1" dirty="0">
                <a:solidFill>
                  <a:schemeClr val="accent2">
                    <a:lumMod val="75000"/>
                  </a:schemeClr>
                </a:solidFill>
                <a:hlinkClick r:id="rId4" action="ppaction://hlinksldjump">
                  <a:extLst>
                    <a:ext uri="{A12FA001-AC4F-418D-AE19-62706E023703}">
                      <ahyp:hlinkClr xmlns:ahyp="http://schemas.microsoft.com/office/drawing/2018/hyperlinkcolor" val="tx"/>
                    </a:ext>
                  </a:extLst>
                </a:hlinkClick>
              </a:rPr>
              <a:t>Moving </a:t>
            </a:r>
            <a:r>
              <a:rPr lang="pt-BR" sz="2500" b="1" dirty="0" err="1">
                <a:solidFill>
                  <a:schemeClr val="accent2">
                    <a:lumMod val="75000"/>
                  </a:schemeClr>
                </a:solidFill>
                <a:hlinkClick r:id="rId4" action="ppaction://hlinksldjump">
                  <a:extLst>
                    <a:ext uri="{A12FA001-AC4F-418D-AE19-62706E023703}">
                      <ahyp:hlinkClr xmlns:ahyp="http://schemas.microsoft.com/office/drawing/2018/hyperlinkcolor" val="tx"/>
                    </a:ext>
                  </a:extLst>
                </a:hlinkClick>
              </a:rPr>
              <a:t>Average</a:t>
            </a:r>
            <a:r>
              <a:rPr lang="pt-BR" sz="2500" b="1" dirty="0">
                <a:solidFill>
                  <a:schemeClr val="accent2">
                    <a:lumMod val="75000"/>
                  </a:schemeClr>
                </a:solidFill>
                <a:hlinkClick r:id="rId4" action="ppaction://hlinksldjump">
                  <a:extLst>
                    <a:ext uri="{A12FA001-AC4F-418D-AE19-62706E023703}">
                      <ahyp:hlinkClr xmlns:ahyp="http://schemas.microsoft.com/office/drawing/2018/hyperlinkcolor" val="tx"/>
                    </a:ext>
                  </a:extLst>
                </a:hlinkClick>
              </a:rPr>
              <a:t> </a:t>
            </a:r>
            <a:r>
              <a:rPr lang="pt-BR" sz="2500" b="1" dirty="0" err="1">
                <a:solidFill>
                  <a:schemeClr val="accent2">
                    <a:lumMod val="75000"/>
                  </a:schemeClr>
                </a:solidFill>
                <a:hlinkClick r:id="rId4" action="ppaction://hlinksldjump">
                  <a:extLst>
                    <a:ext uri="{A12FA001-AC4F-418D-AE19-62706E023703}">
                      <ahyp:hlinkClr xmlns:ahyp="http://schemas.microsoft.com/office/drawing/2018/hyperlinkcolor" val="tx"/>
                    </a:ext>
                  </a:extLst>
                </a:hlinkClick>
              </a:rPr>
              <a:t>and</a:t>
            </a:r>
            <a:r>
              <a:rPr lang="pt-BR" sz="2500" b="1" dirty="0">
                <a:solidFill>
                  <a:schemeClr val="accent2">
                    <a:lumMod val="75000"/>
                  </a:schemeClr>
                </a:solidFill>
                <a:hlinkClick r:id="rId4" action="ppaction://hlinksldjump">
                  <a:extLst>
                    <a:ext uri="{A12FA001-AC4F-418D-AE19-62706E023703}">
                      <ahyp:hlinkClr xmlns:ahyp="http://schemas.microsoft.com/office/drawing/2018/hyperlinkcolor" val="tx"/>
                    </a:ext>
                  </a:extLst>
                </a:hlinkClick>
              </a:rPr>
              <a:t> </a:t>
            </a:r>
            <a:r>
              <a:rPr lang="pt-BR" sz="2500" b="1" dirty="0" err="1">
                <a:solidFill>
                  <a:schemeClr val="accent2">
                    <a:lumMod val="75000"/>
                  </a:schemeClr>
                </a:solidFill>
                <a:hlinkClick r:id="rId4" action="ppaction://hlinksldjump">
                  <a:extLst>
                    <a:ext uri="{A12FA001-AC4F-418D-AE19-62706E023703}">
                      <ahyp:hlinkClr xmlns:ahyp="http://schemas.microsoft.com/office/drawing/2018/hyperlinkcolor" val="tx"/>
                    </a:ext>
                  </a:extLst>
                </a:hlinkClick>
              </a:rPr>
              <a:t>Tendecy</a:t>
            </a:r>
            <a:endParaRPr lang="pt-BR" sz="2500" b="1" dirty="0">
              <a:solidFill>
                <a:schemeClr val="accent2">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2">
                    <a:lumMod val="75000"/>
                  </a:schemeClr>
                </a:solidFill>
                <a:hlinkClick r:id="rId5" action="ppaction://hlinksldjump">
                  <a:extLst>
                    <a:ext uri="{A12FA001-AC4F-418D-AE19-62706E023703}">
                      <ahyp:hlinkClr xmlns:ahyp="http://schemas.microsoft.com/office/drawing/2018/hyperlinkcolor" val="tx"/>
                    </a:ext>
                  </a:extLst>
                </a:hlinkClick>
              </a:rPr>
              <a:t>Conclusion</a:t>
            </a:r>
            <a:endParaRPr lang="pt-BR" sz="2500" b="1" dirty="0">
              <a:solidFill>
                <a:schemeClr val="accent2">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Observation</a:t>
            </a:r>
            <a:endParaRPr lang="pt-BR" sz="2500" b="1" dirty="0">
              <a:solidFill>
                <a:schemeClr val="accent1">
                  <a:lumMod val="75000"/>
                </a:schemeClr>
              </a:solidFill>
            </a:endParaRPr>
          </a:p>
        </p:txBody>
      </p:sp>
    </p:spTree>
    <p:extLst>
      <p:ext uri="{BB962C8B-B14F-4D97-AF65-F5344CB8AC3E}">
        <p14:creationId xmlns:p14="http://schemas.microsoft.com/office/powerpoint/2010/main" val="380742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dirty="0">
                <a:solidFill>
                  <a:schemeClr val="tx1">
                    <a:lumMod val="75000"/>
                    <a:lumOff val="25000"/>
                  </a:schemeClr>
                </a:solidFill>
              </a:rPr>
              <a:t>Analyze the Closing Value of Bitcoin from 2017 to 2022, using the </a:t>
            </a:r>
            <a:r>
              <a:rPr lang="en-US" sz="2500" b="1" dirty="0">
                <a:solidFill>
                  <a:srgbClr val="FB4C29"/>
                </a:solidFill>
                <a:hlinkClick r:id="rId2" action="ppaction://hlinksldjump">
                  <a:extLst>
                    <a:ext uri="{A12FA001-AC4F-418D-AE19-62706E023703}">
                      <ahyp:hlinkClr xmlns:ahyp="http://schemas.microsoft.com/office/drawing/2018/hyperlinkcolor" val="tx"/>
                    </a:ext>
                  </a:extLst>
                </a:hlinkClick>
              </a:rPr>
              <a:t>Line Chart </a:t>
            </a:r>
            <a:r>
              <a:rPr lang="en-US" sz="2500" b="1" dirty="0">
                <a:solidFill>
                  <a:schemeClr val="tx1">
                    <a:lumMod val="75000"/>
                    <a:lumOff val="25000"/>
                  </a:schemeClr>
                </a:solidFill>
              </a:rPr>
              <a:t>and </a:t>
            </a:r>
            <a:r>
              <a:rPr lang="en-US" sz="2500" b="1" dirty="0">
                <a:solidFill>
                  <a:srgbClr val="F8DC10"/>
                </a:solidFill>
                <a:hlinkClick r:id="rId3" action="ppaction://hlinksldjump">
                  <a:extLst>
                    <a:ext uri="{A12FA001-AC4F-418D-AE19-62706E023703}">
                      <ahyp:hlinkClr xmlns:ahyp="http://schemas.microsoft.com/office/drawing/2018/hyperlinkcolor" val="tx"/>
                    </a:ext>
                  </a:extLst>
                </a:hlinkClick>
              </a:rPr>
              <a:t>Moving Average </a:t>
            </a:r>
            <a:r>
              <a:rPr lang="en-US" sz="2500" b="1" dirty="0">
                <a:solidFill>
                  <a:schemeClr val="tx1">
                    <a:lumMod val="75000"/>
                    <a:lumOff val="25000"/>
                  </a:schemeClr>
                </a:solidFill>
              </a:rPr>
              <a:t>and </a:t>
            </a:r>
            <a:r>
              <a:rPr lang="en-US" sz="2500" b="1" dirty="0">
                <a:solidFill>
                  <a:srgbClr val="00B050"/>
                </a:solidFill>
                <a:hlinkClick r:id="rId3" action="ppaction://hlinksldjump">
                  <a:extLst>
                    <a:ext uri="{A12FA001-AC4F-418D-AE19-62706E023703}">
                      <ahyp:hlinkClr xmlns:ahyp="http://schemas.microsoft.com/office/drawing/2018/hyperlinkcolor" val="tx"/>
                    </a:ext>
                  </a:extLst>
                </a:hlinkClick>
              </a:rPr>
              <a:t>Tendency</a:t>
            </a:r>
            <a:r>
              <a:rPr lang="pt-BR" sz="2500" b="1" dirty="0">
                <a:solidFill>
                  <a:schemeClr val="tx1">
                    <a:lumMod val="75000"/>
                    <a:lumOff val="25000"/>
                  </a:schemeClr>
                </a:solidFill>
              </a:rPr>
              <a:t>.</a:t>
            </a:r>
          </a:p>
        </p:txBody>
      </p:sp>
    </p:spTree>
    <p:extLst>
      <p:ext uri="{BB962C8B-B14F-4D97-AF65-F5344CB8AC3E}">
        <p14:creationId xmlns:p14="http://schemas.microsoft.com/office/powerpoint/2010/main" val="659908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AD3B6B49-DFAA-C54C-861B-BD9B84640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852" y="1199089"/>
            <a:ext cx="5880296" cy="3837145"/>
          </a:xfrm>
          <a:prstGeom prst="rect">
            <a:avLst/>
          </a:prstGeom>
        </p:spPr>
      </p:pic>
      <p:sp>
        <p:nvSpPr>
          <p:cNvPr id="5" name="CaixaDeTexto 4">
            <a:extLst>
              <a:ext uri="{FF2B5EF4-FFF2-40B4-BE49-F238E27FC236}">
                <a16:creationId xmlns:a16="http://schemas.microsoft.com/office/drawing/2014/main" id="{87151001-FDE3-82CE-4590-C3C27C18E2CC}"/>
              </a:ext>
            </a:extLst>
          </p:cNvPr>
          <p:cNvSpPr txBox="1"/>
          <p:nvPr/>
        </p:nvSpPr>
        <p:spPr>
          <a:xfrm>
            <a:off x="1266092" y="922090"/>
            <a:ext cx="3488788" cy="553998"/>
          </a:xfrm>
          <a:prstGeom prst="rect">
            <a:avLst/>
          </a:prstGeom>
          <a:noFill/>
        </p:spPr>
        <p:txBody>
          <a:bodyPr wrap="square" rtlCol="0">
            <a:spAutoFit/>
          </a:bodyPr>
          <a:lstStyle/>
          <a:p>
            <a:r>
              <a:rPr lang="pt-BR" sz="3000" b="1" dirty="0" err="1">
                <a:solidFill>
                  <a:schemeClr val="accent1">
                    <a:lumMod val="75000"/>
                  </a:schemeClr>
                </a:solidFill>
              </a:rPr>
              <a:t>Line</a:t>
            </a:r>
            <a:r>
              <a:rPr lang="pt-BR" sz="3000" b="1" dirty="0">
                <a:solidFill>
                  <a:schemeClr val="accent1">
                    <a:lumMod val="75000"/>
                  </a:schemeClr>
                </a:solidFill>
              </a:rPr>
              <a:t> Chart</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582340"/>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Chart shows the closing value of Bitcoin in Dollars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Y-Axis shows the Closing Value and the X-Axis the Closing Date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value varies between 10 and 20 thousand dollars between 2018 and 2020</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In 2021, an explosion in the value of Bitcoin can be seen, driven mainly by the Covid-19 Pandemic and the growing inflation of fiat currencies during this period.</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0885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75492" y="976693"/>
            <a:ext cx="5469988" cy="553998"/>
          </a:xfrm>
          <a:prstGeom prst="rect">
            <a:avLst/>
          </a:prstGeom>
          <a:noFill/>
        </p:spPr>
        <p:txBody>
          <a:bodyPr wrap="square" rtlCol="0">
            <a:spAutoFit/>
          </a:bodyPr>
          <a:lstStyle/>
          <a:p>
            <a:r>
              <a:rPr lang="pt-BR" sz="3000" b="1" dirty="0">
                <a:solidFill>
                  <a:schemeClr val="accent1">
                    <a:lumMod val="75000"/>
                  </a:schemeClr>
                </a:solidFill>
              </a:rPr>
              <a:t>Moving </a:t>
            </a:r>
            <a:r>
              <a:rPr lang="pt-BR" sz="3000" b="1" dirty="0" err="1">
                <a:solidFill>
                  <a:schemeClr val="accent1">
                    <a:lumMod val="75000"/>
                  </a:schemeClr>
                </a:solidFill>
              </a:rPr>
              <a:t>Average</a:t>
            </a:r>
            <a:r>
              <a:rPr lang="pt-BR" sz="3000" b="1" dirty="0">
                <a:solidFill>
                  <a:schemeClr val="accent1">
                    <a:lumMod val="75000"/>
                  </a:schemeClr>
                </a:solidFill>
              </a:rPr>
              <a:t> </a:t>
            </a:r>
            <a:r>
              <a:rPr lang="pt-BR" sz="3000" b="1" dirty="0" err="1">
                <a:solidFill>
                  <a:schemeClr val="accent1">
                    <a:lumMod val="75000"/>
                  </a:schemeClr>
                </a:solidFill>
              </a:rPr>
              <a:t>and</a:t>
            </a:r>
            <a:r>
              <a:rPr lang="pt-BR" sz="3000" b="1" dirty="0">
                <a:solidFill>
                  <a:schemeClr val="accent1">
                    <a:lumMod val="75000"/>
                  </a:schemeClr>
                </a:solidFill>
              </a:rPr>
              <a:t> TENDENCY</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3970318"/>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rgbClr val="FB4C29"/>
                </a:solidFill>
              </a:rPr>
              <a:t>red</a:t>
            </a:r>
            <a:r>
              <a:rPr lang="en-US" b="1" dirty="0">
                <a:solidFill>
                  <a:schemeClr val="tx1">
                    <a:lumMod val="75000"/>
                    <a:lumOff val="25000"/>
                  </a:schemeClr>
                </a:solidFill>
              </a:rPr>
              <a:t> line graph shows the closing value of Bitcoin in Dollars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rgbClr val="FFC000"/>
                </a:solidFill>
              </a:rPr>
              <a:t>yellow</a:t>
            </a:r>
            <a:r>
              <a:rPr lang="en-US" b="1" dirty="0">
                <a:solidFill>
                  <a:schemeClr val="tx1">
                    <a:lumMod val="75000"/>
                    <a:lumOff val="25000"/>
                  </a:schemeClr>
                </a:solidFill>
              </a:rPr>
              <a:t> line graph shows the Average closing value of Bitcoin grouped by 5 days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rgbClr val="00B050"/>
                </a:solidFill>
              </a:rPr>
              <a:t>green line </a:t>
            </a:r>
            <a:r>
              <a:rPr lang="en-US" b="1" dirty="0">
                <a:solidFill>
                  <a:schemeClr val="tx1">
                    <a:lumMod val="75000"/>
                    <a:lumOff val="25000"/>
                  </a:schemeClr>
                </a:solidFill>
              </a:rPr>
              <a:t>graph shows the Bitcoin closing value tendency grouped by 30 days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a:solidFill>
                  <a:srgbClr val="FFC000"/>
                </a:solidFill>
              </a:rPr>
              <a:t>Moving Average </a:t>
            </a:r>
            <a:r>
              <a:rPr lang="en-US" b="1" dirty="0">
                <a:solidFill>
                  <a:schemeClr val="tx1">
                    <a:lumMod val="75000"/>
                    <a:lumOff val="25000"/>
                  </a:schemeClr>
                </a:solidFill>
              </a:rPr>
              <a:t>grouped by 5 days follows the highs and lows of the </a:t>
            </a:r>
            <a:r>
              <a:rPr lang="en-US" b="1" dirty="0">
                <a:solidFill>
                  <a:srgbClr val="FB4C29"/>
                </a:solidFill>
              </a:rPr>
              <a:t>Line Chart </a:t>
            </a:r>
            <a:r>
              <a:rPr lang="en-US" b="1" dirty="0">
                <a:solidFill>
                  <a:schemeClr val="tx1">
                    <a:lumMod val="75000"/>
                    <a:lumOff val="25000"/>
                  </a:schemeClr>
                </a:solidFill>
              </a:rPr>
              <a:t>more closely as it is a short period. Since </a:t>
            </a:r>
            <a:r>
              <a:rPr lang="en-US" b="1" dirty="0">
                <a:solidFill>
                  <a:srgbClr val="00B050"/>
                </a:solidFill>
              </a:rPr>
              <a:t>the Tendency </a:t>
            </a:r>
            <a:r>
              <a:rPr lang="en-US" b="1" dirty="0">
                <a:solidFill>
                  <a:schemeClr val="tx1">
                    <a:lumMod val="75000"/>
                    <a:lumOff val="25000"/>
                  </a:schemeClr>
                </a:solidFill>
              </a:rPr>
              <a:t>is grouped by 30 days, it ends up having a greater variation.</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AB71A4C2-B928-9B6E-1AB6-99DC077B0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852" y="1253692"/>
            <a:ext cx="5880296" cy="3837144"/>
          </a:xfrm>
          <a:prstGeom prst="rect">
            <a:avLst/>
          </a:prstGeom>
        </p:spPr>
      </p:pic>
    </p:spTree>
    <p:extLst>
      <p:ext uri="{BB962C8B-B14F-4D97-AF65-F5344CB8AC3E}">
        <p14:creationId xmlns:p14="http://schemas.microsoft.com/office/powerpoint/2010/main" val="62525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2860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923330"/>
          </a:xfrm>
          <a:prstGeom prst="rect">
            <a:avLst/>
          </a:prstGeom>
          <a:noFill/>
        </p:spPr>
        <p:txBody>
          <a:bodyPr wrap="square" rtlCol="0">
            <a:spAutoFit/>
          </a:bodyPr>
          <a:lstStyle/>
          <a:p>
            <a:pPr algn="ctr"/>
            <a:r>
              <a:rPr lang="en-US" b="1" dirty="0">
                <a:solidFill>
                  <a:schemeClr val="tx1">
                    <a:lumMod val="75000"/>
                    <a:lumOff val="25000"/>
                  </a:schemeClr>
                </a:solidFill>
              </a:rPr>
              <a:t>The value of </a:t>
            </a:r>
            <a:r>
              <a:rPr lang="en-US" b="1" dirty="0">
                <a:solidFill>
                  <a:schemeClr val="accent2">
                    <a:lumMod val="75000"/>
                  </a:schemeClr>
                </a:solidFill>
              </a:rPr>
              <a:t>BITCOIN</a:t>
            </a:r>
            <a:r>
              <a:rPr lang="en-US" b="1" dirty="0">
                <a:solidFill>
                  <a:schemeClr val="tx1">
                    <a:lumMod val="75000"/>
                    <a:lumOff val="25000"/>
                  </a:schemeClr>
                </a:solidFill>
              </a:rPr>
              <a:t> varies between 10 and 20 thousand dollars between 2018 and 2020.</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In 2021, an explosion in the value of </a:t>
            </a:r>
            <a:r>
              <a:rPr lang="en-US" b="1" dirty="0">
                <a:solidFill>
                  <a:schemeClr val="accent2">
                    <a:lumMod val="75000"/>
                  </a:schemeClr>
                </a:solidFill>
              </a:rPr>
              <a:t>BITCOIN</a:t>
            </a:r>
            <a:r>
              <a:rPr lang="en-US" b="1" dirty="0">
                <a:solidFill>
                  <a:schemeClr val="tx1">
                    <a:lumMod val="75000"/>
                    <a:lumOff val="25000"/>
                  </a:schemeClr>
                </a:solidFill>
              </a:rPr>
              <a:t> can be seen, driven mainly by the </a:t>
            </a:r>
            <a:r>
              <a:rPr lang="en-US" b="1" dirty="0">
                <a:solidFill>
                  <a:schemeClr val="accent2">
                    <a:lumMod val="75000"/>
                  </a:schemeClr>
                </a:solidFill>
              </a:rPr>
              <a:t>Covid-19 Pandemic</a:t>
            </a:r>
            <a:r>
              <a:rPr lang="en-US" b="1" dirty="0">
                <a:solidFill>
                  <a:schemeClr val="tx1">
                    <a:lumMod val="75000"/>
                    <a:lumOff val="25000"/>
                  </a:schemeClr>
                </a:solidFill>
              </a:rPr>
              <a:t>.</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754326"/>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It is noted that the value grew during the peak of the COVID-19 Pandemic due to individuals who sought to use Cryptocurrencies as a safe haven against the </a:t>
            </a:r>
            <a:r>
              <a:rPr lang="en-US" b="1" dirty="0">
                <a:solidFill>
                  <a:schemeClr val="accent2">
                    <a:lumMod val="75000"/>
                  </a:schemeClr>
                </a:solidFill>
              </a:rPr>
              <a:t>Crisis</a:t>
            </a:r>
            <a:r>
              <a:rPr lang="en-US" b="1" dirty="0">
                <a:solidFill>
                  <a:schemeClr val="tx1">
                    <a:lumMod val="75000"/>
                    <a:lumOff val="25000"/>
                  </a:schemeClr>
                </a:solidFill>
              </a:rPr>
              <a:t> and moments of </a:t>
            </a:r>
            <a:r>
              <a:rPr lang="en-US" b="1" dirty="0">
                <a:solidFill>
                  <a:schemeClr val="accent2">
                    <a:lumMod val="75000"/>
                  </a:schemeClr>
                </a:solidFill>
              </a:rPr>
              <a:t>High Inflation</a:t>
            </a:r>
            <a:r>
              <a:rPr lang="en-US" b="1" dirty="0">
                <a:solidFill>
                  <a:schemeClr val="tx1">
                    <a:lumMod val="75000"/>
                    <a:lumOff val="25000"/>
                  </a:schemeClr>
                </a:solidFill>
              </a:rPr>
              <a:t>.</a:t>
            </a:r>
            <a:endParaRPr lang="pt-BR" dirty="0"/>
          </a:p>
        </p:txBody>
      </p:sp>
    </p:spTree>
    <p:extLst>
      <p:ext uri="{BB962C8B-B14F-4D97-AF65-F5344CB8AC3E}">
        <p14:creationId xmlns:p14="http://schemas.microsoft.com/office/powerpoint/2010/main" val="12159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504051" cy="553998"/>
          </a:xfrm>
          <a:prstGeom prst="rect">
            <a:avLst/>
          </a:prstGeom>
          <a:noFill/>
        </p:spPr>
        <p:txBody>
          <a:bodyPr wrap="square" rtlCol="0">
            <a:spAutoFit/>
          </a:bodyPr>
          <a:lstStyle/>
          <a:p>
            <a:pPr algn="ctr"/>
            <a:r>
              <a:rPr lang="pt-BR" sz="3000" b="1" dirty="0">
                <a:solidFill>
                  <a:schemeClr val="accent1">
                    <a:lumMod val="75000"/>
                  </a:schemeClr>
                </a:solidFill>
              </a:rPr>
              <a:t>OBSERVATION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785378"/>
          </a:xfrm>
          <a:prstGeom prst="rect">
            <a:avLst/>
          </a:prstGeom>
          <a:noFill/>
        </p:spPr>
        <p:txBody>
          <a:bodyPr wrap="square" rtlCol="0">
            <a:spAutoFit/>
          </a:bodyPr>
          <a:lstStyle/>
          <a:p>
            <a:r>
              <a:rPr lang="pt-BR" sz="3000" b="1" dirty="0">
                <a:solidFill>
                  <a:schemeClr val="tx1">
                    <a:lumMod val="75000"/>
                    <a:lumOff val="25000"/>
                  </a:schemeClr>
                </a:solidFill>
              </a:rPr>
              <a:t>BITCOIN: Análise do Valor de Fechamento 2017 – 2022</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2">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2">
                  <a:lumMod val="75000"/>
                </a:schemeClr>
              </a:solidFill>
            </a:endParaRPr>
          </a:p>
          <a:p>
            <a:pPr marL="342900" indent="-342900">
              <a:buClr>
                <a:schemeClr val="tx1"/>
              </a:buClr>
              <a:buFont typeface="Wingdings" panose="05000000000000000000" pitchFamily="2" charset="2"/>
              <a:buChar char="Ø"/>
            </a:pPr>
            <a:r>
              <a:rPr lang="pt-BR" sz="2500" b="1" dirty="0">
                <a:solidFill>
                  <a:schemeClr val="accent2">
                    <a:lumMod val="75000"/>
                  </a:schemeClr>
                </a:solidFill>
                <a:hlinkClick r:id="rId3" action="ppaction://hlinksldjump">
                  <a:extLst>
                    <a:ext uri="{A12FA001-AC4F-418D-AE19-62706E023703}">
                      <ahyp:hlinkClr xmlns:ahyp="http://schemas.microsoft.com/office/drawing/2018/hyperlinkcolor" val="tx"/>
                    </a:ext>
                  </a:extLst>
                </a:hlinkClick>
              </a:rPr>
              <a:t>Gráfico de Linha</a:t>
            </a:r>
            <a:endParaRPr lang="pt-BR" sz="2500" b="1" dirty="0">
              <a:solidFill>
                <a:schemeClr val="accent2">
                  <a:lumMod val="75000"/>
                </a:schemeClr>
              </a:solidFill>
            </a:endParaRPr>
          </a:p>
          <a:p>
            <a:pPr marL="342900" indent="-342900">
              <a:buClr>
                <a:schemeClr val="tx1"/>
              </a:buClr>
              <a:buFont typeface="Wingdings" panose="05000000000000000000" pitchFamily="2" charset="2"/>
              <a:buChar char="Ø"/>
            </a:pPr>
            <a:r>
              <a:rPr lang="pt-BR" sz="2500" b="1" dirty="0">
                <a:solidFill>
                  <a:schemeClr val="accent2">
                    <a:lumMod val="75000"/>
                  </a:schemeClr>
                </a:solidFill>
                <a:hlinkClick r:id="rId4" action="ppaction://hlinksldjump">
                  <a:extLst>
                    <a:ext uri="{A12FA001-AC4F-418D-AE19-62706E023703}">
                      <ahyp:hlinkClr xmlns:ahyp="http://schemas.microsoft.com/office/drawing/2018/hyperlinkcolor" val="tx"/>
                    </a:ext>
                  </a:extLst>
                </a:hlinkClick>
              </a:rPr>
              <a:t>Média Móvel e Tendência</a:t>
            </a:r>
            <a:endParaRPr lang="pt-BR" sz="2500" b="1" dirty="0">
              <a:solidFill>
                <a:schemeClr val="accent2">
                  <a:lumMod val="75000"/>
                </a:schemeClr>
              </a:solidFill>
            </a:endParaRPr>
          </a:p>
          <a:p>
            <a:pPr marL="342900" indent="-342900">
              <a:buClr>
                <a:schemeClr val="tx1"/>
              </a:buClr>
              <a:buFont typeface="Wingdings" panose="05000000000000000000" pitchFamily="2" charset="2"/>
              <a:buChar char="Ø"/>
            </a:pPr>
            <a:r>
              <a:rPr lang="pt-BR" sz="2500" b="1" dirty="0">
                <a:solidFill>
                  <a:schemeClr val="accent2">
                    <a:lumMod val="75000"/>
                  </a:schemeClr>
                </a:solidFill>
                <a:hlinkClick r:id="rId5" action="ppaction://hlinksldjump">
                  <a:extLst>
                    <a:ext uri="{A12FA001-AC4F-418D-AE19-62706E023703}">
                      <ahyp:hlinkClr xmlns:ahyp="http://schemas.microsoft.com/office/drawing/2018/hyperlinkcolor" val="tx"/>
                    </a:ext>
                  </a:extLst>
                </a:hlinkClick>
              </a:rPr>
              <a:t>Conclusão</a:t>
            </a:r>
            <a:endParaRPr lang="pt-BR" sz="2500" b="1" dirty="0">
              <a:solidFill>
                <a:schemeClr val="accent2">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tx1">
                    <a:lumMod val="75000"/>
                    <a:lumOff val="25000"/>
                  </a:schemeClr>
                </a:solidFill>
              </a:rPr>
              <a:t>Analisar o Valor de Fechamento do Bitcoin dos anos de 2017 até 2022, utilizando o </a:t>
            </a:r>
            <a:r>
              <a:rPr lang="pt-BR" sz="2500" b="1" dirty="0">
                <a:solidFill>
                  <a:srgbClr val="FB4C29"/>
                </a:solidFill>
                <a:hlinkClick r:id="rId2" action="ppaction://hlinksldjump">
                  <a:extLst>
                    <a:ext uri="{A12FA001-AC4F-418D-AE19-62706E023703}">
                      <ahyp:hlinkClr xmlns:ahyp="http://schemas.microsoft.com/office/drawing/2018/hyperlinkcolor" val="tx"/>
                    </a:ext>
                  </a:extLst>
                </a:hlinkClick>
              </a:rPr>
              <a:t>Gráfico de Linha </a:t>
            </a:r>
            <a:r>
              <a:rPr lang="pt-BR" sz="2500" b="1" dirty="0">
                <a:solidFill>
                  <a:schemeClr val="tx1">
                    <a:lumMod val="75000"/>
                    <a:lumOff val="25000"/>
                  </a:schemeClr>
                </a:solidFill>
              </a:rPr>
              <a:t>e a </a:t>
            </a:r>
            <a:r>
              <a:rPr lang="pt-BR" sz="2500" b="1" dirty="0">
                <a:solidFill>
                  <a:srgbClr val="F8DC10"/>
                </a:solidFill>
                <a:hlinkClick r:id="rId3" action="ppaction://hlinksldjump">
                  <a:extLst>
                    <a:ext uri="{A12FA001-AC4F-418D-AE19-62706E023703}">
                      <ahyp:hlinkClr xmlns:ahyp="http://schemas.microsoft.com/office/drawing/2018/hyperlinkcolor" val="tx"/>
                    </a:ext>
                  </a:extLst>
                </a:hlinkClick>
              </a:rPr>
              <a:t>Média Móvel </a:t>
            </a:r>
            <a:r>
              <a:rPr lang="pt-BR" sz="2500" b="1" dirty="0">
                <a:solidFill>
                  <a:schemeClr val="tx1">
                    <a:lumMod val="75000"/>
                    <a:lumOff val="25000"/>
                  </a:schemeClr>
                </a:solidFill>
                <a:hlinkClick r:id="rId3" action="ppaction://hlinksldjump">
                  <a:extLst>
                    <a:ext uri="{A12FA001-AC4F-418D-AE19-62706E023703}">
                      <ahyp:hlinkClr xmlns:ahyp="http://schemas.microsoft.com/office/drawing/2018/hyperlinkcolor" val="tx"/>
                    </a:ext>
                  </a:extLst>
                </a:hlinkClick>
              </a:rPr>
              <a:t>e</a:t>
            </a: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a:t>
            </a:r>
            <a:r>
              <a:rPr lang="pt-BR" sz="2500" b="1" dirty="0">
                <a:solidFill>
                  <a:srgbClr val="00B050"/>
                </a:solidFill>
                <a:hlinkClick r:id="rId3" action="ppaction://hlinksldjump">
                  <a:extLst>
                    <a:ext uri="{A12FA001-AC4F-418D-AE19-62706E023703}">
                      <ahyp:hlinkClr xmlns:ahyp="http://schemas.microsoft.com/office/drawing/2018/hyperlinkcolor" val="tx"/>
                    </a:ext>
                  </a:extLst>
                </a:hlinkClick>
              </a:rPr>
              <a:t>Tendência</a:t>
            </a:r>
            <a:r>
              <a:rPr lang="pt-BR" sz="2500" b="1" dirty="0">
                <a:solidFill>
                  <a:schemeClr val="tx1">
                    <a:lumMod val="75000"/>
                    <a:lumOff val="25000"/>
                  </a:schemeClr>
                </a:solidFill>
              </a:rPr>
              <a:t>.</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AD3B6B49-DFAA-C54C-861B-BD9B84640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852" y="1199089"/>
            <a:ext cx="5880296" cy="3837145"/>
          </a:xfrm>
          <a:prstGeom prst="rect">
            <a:avLst/>
          </a:prstGeom>
        </p:spPr>
      </p:pic>
      <p:sp>
        <p:nvSpPr>
          <p:cNvPr id="5" name="CaixaDeTexto 4">
            <a:extLst>
              <a:ext uri="{FF2B5EF4-FFF2-40B4-BE49-F238E27FC236}">
                <a16:creationId xmlns:a16="http://schemas.microsoft.com/office/drawing/2014/main" id="{87151001-FDE3-82CE-4590-C3C27C18E2CC}"/>
              </a:ext>
            </a:extLst>
          </p:cNvPr>
          <p:cNvSpPr txBox="1"/>
          <p:nvPr/>
        </p:nvSpPr>
        <p:spPr>
          <a:xfrm>
            <a:off x="1266092" y="922090"/>
            <a:ext cx="3488788" cy="553998"/>
          </a:xfrm>
          <a:prstGeom prst="rect">
            <a:avLst/>
          </a:prstGeom>
          <a:noFill/>
        </p:spPr>
        <p:txBody>
          <a:bodyPr wrap="square" rtlCol="0">
            <a:spAutoFit/>
          </a:bodyPr>
          <a:lstStyle/>
          <a:p>
            <a:r>
              <a:rPr lang="pt-BR" sz="3000" b="1" dirty="0">
                <a:solidFill>
                  <a:schemeClr val="accent1">
                    <a:lumMod val="75000"/>
                  </a:schemeClr>
                </a:solidFill>
              </a:rPr>
              <a:t>Gráfico de Linha</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582340"/>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mostra o fechamento do valor do Bitcoin em Dólares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Eixo Y mostra o Valor do Fechamento e o Eixo X a Data do Fechamento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valor varia entre 10 e 20 mil dólares entre os anos de 2018 e 2020</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Em 2021 pode-se notar uma explosão no valor do Bitcoin puxado principalmente pela Pandemia do Covid-19 e a Inflação crescente das moedas fiduciárias desse período</a:t>
            </a: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r>
              <a:rPr lang="pt-BR" sz="3000" b="1" dirty="0">
                <a:solidFill>
                  <a:schemeClr val="accent1">
                    <a:lumMod val="75000"/>
                  </a:schemeClr>
                </a:solidFill>
              </a:rPr>
              <a:t>Média Móvel e Tendência</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692931"/>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em </a:t>
            </a:r>
            <a:r>
              <a:rPr lang="pt-BR" b="1" dirty="0">
                <a:solidFill>
                  <a:srgbClr val="FB4C29"/>
                </a:solidFill>
              </a:rPr>
              <a:t>vermelho</a:t>
            </a:r>
            <a:r>
              <a:rPr lang="pt-BR" b="1" dirty="0">
                <a:solidFill>
                  <a:schemeClr val="tx1">
                    <a:lumMod val="75000"/>
                    <a:lumOff val="25000"/>
                  </a:schemeClr>
                </a:solidFill>
              </a:rPr>
              <a:t> mostra o fechamento do valor do Bitcoin em Dólares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em </a:t>
            </a:r>
            <a:r>
              <a:rPr lang="pt-BR" b="1" dirty="0">
                <a:solidFill>
                  <a:srgbClr val="FFC000"/>
                </a:solidFill>
              </a:rPr>
              <a:t>amarelo</a:t>
            </a:r>
            <a:r>
              <a:rPr lang="pt-BR" b="1" dirty="0">
                <a:solidFill>
                  <a:schemeClr val="tx1">
                    <a:lumMod val="75000"/>
                    <a:lumOff val="25000"/>
                  </a:schemeClr>
                </a:solidFill>
              </a:rPr>
              <a:t> mostra a Média do valor de fechamento do Bitcoin agrupado por 5 dias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em </a:t>
            </a:r>
            <a:r>
              <a:rPr lang="pt-BR" b="1" dirty="0">
                <a:solidFill>
                  <a:srgbClr val="00B050"/>
                </a:solidFill>
              </a:rPr>
              <a:t>verde</a:t>
            </a:r>
            <a:r>
              <a:rPr lang="pt-BR" b="1" dirty="0">
                <a:solidFill>
                  <a:schemeClr val="tx1">
                    <a:lumMod val="75000"/>
                    <a:lumOff val="25000"/>
                  </a:schemeClr>
                </a:solidFill>
              </a:rPr>
              <a:t> mostra a Tendência do valor de fechamento do Bitcoin agrupado por 30 dias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A </a:t>
            </a:r>
            <a:r>
              <a:rPr lang="pt-BR" b="1" dirty="0">
                <a:solidFill>
                  <a:srgbClr val="FFC000"/>
                </a:solidFill>
              </a:rPr>
              <a:t>Média Móvel </a:t>
            </a:r>
            <a:r>
              <a:rPr lang="pt-BR" b="1" dirty="0">
                <a:solidFill>
                  <a:schemeClr val="tx1">
                    <a:lumMod val="75000"/>
                    <a:lumOff val="25000"/>
                  </a:schemeClr>
                </a:solidFill>
              </a:rPr>
              <a:t>agrupada por 5 dias segue as altas e baixas do </a:t>
            </a:r>
            <a:r>
              <a:rPr lang="pt-BR" b="1" dirty="0">
                <a:solidFill>
                  <a:srgbClr val="FB4C29"/>
                </a:solidFill>
              </a:rPr>
              <a:t>Gráfico de Linha</a:t>
            </a:r>
            <a:r>
              <a:rPr lang="pt-BR" b="1" dirty="0">
                <a:solidFill>
                  <a:schemeClr val="tx1">
                    <a:lumMod val="75000"/>
                    <a:lumOff val="25000"/>
                  </a:schemeClr>
                </a:solidFill>
              </a:rPr>
              <a:t> de forma mais próxima pois é um período curto.  Já a </a:t>
            </a:r>
            <a:r>
              <a:rPr lang="pt-BR" b="1" dirty="0">
                <a:solidFill>
                  <a:srgbClr val="00B050"/>
                </a:solidFill>
              </a:rPr>
              <a:t>Tendência </a:t>
            </a:r>
            <a:r>
              <a:rPr lang="pt-BR" b="1" dirty="0">
                <a:solidFill>
                  <a:schemeClr val="tx1">
                    <a:lumMod val="75000"/>
                    <a:lumOff val="25000"/>
                  </a:schemeClr>
                </a:solidFill>
              </a:rPr>
              <a:t>por estar agrupada por 30 dias acaba tendo uma variação maior.</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AB71A4C2-B928-9B6E-1AB6-99DC077B0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852" y="1253692"/>
            <a:ext cx="5880296" cy="3837144"/>
          </a:xfrm>
          <a:prstGeom prst="rect">
            <a:avLst/>
          </a:prstGeom>
        </p:spPr>
      </p:pic>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200329"/>
          </a:xfrm>
          <a:prstGeom prst="rect">
            <a:avLst/>
          </a:prstGeom>
          <a:noFill/>
        </p:spPr>
        <p:txBody>
          <a:bodyPr wrap="square" rtlCol="0">
            <a:spAutoFit/>
          </a:bodyPr>
          <a:lstStyle/>
          <a:p>
            <a:pPr algn="ctr"/>
            <a:r>
              <a:rPr lang="pt-BR" b="1" dirty="0">
                <a:solidFill>
                  <a:schemeClr val="tx1">
                    <a:lumMod val="75000"/>
                    <a:lumOff val="25000"/>
                  </a:schemeClr>
                </a:solidFill>
              </a:rPr>
              <a:t>O valor do </a:t>
            </a:r>
            <a:r>
              <a:rPr lang="pt-BR" b="1" dirty="0">
                <a:solidFill>
                  <a:schemeClr val="accent2">
                    <a:lumMod val="75000"/>
                  </a:schemeClr>
                </a:solidFill>
              </a:rPr>
              <a:t>BITCOIN</a:t>
            </a:r>
            <a:r>
              <a:rPr lang="pt-BR" b="1" dirty="0">
                <a:solidFill>
                  <a:schemeClr val="tx1">
                    <a:lumMod val="75000"/>
                    <a:lumOff val="25000"/>
                  </a:schemeClr>
                </a:solidFill>
              </a:rPr>
              <a:t> varia entre 10 e 20 mil dólares entre os anos de 2018 e 2020.</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Em 2021 pode-se notar uma explosão no valor do </a:t>
            </a:r>
            <a:r>
              <a:rPr lang="pt-BR" b="1" dirty="0">
                <a:solidFill>
                  <a:schemeClr val="accent2">
                    <a:lumMod val="75000"/>
                  </a:schemeClr>
                </a:solidFill>
              </a:rPr>
              <a:t>BITCOIN</a:t>
            </a:r>
            <a:r>
              <a:rPr lang="pt-BR" b="1" dirty="0">
                <a:solidFill>
                  <a:schemeClr val="tx1">
                    <a:lumMod val="75000"/>
                    <a:lumOff val="25000"/>
                  </a:schemeClr>
                </a:solidFill>
              </a:rPr>
              <a:t> puxado principalmente pela </a:t>
            </a:r>
            <a:r>
              <a:rPr lang="pt-BR" b="1" dirty="0">
                <a:solidFill>
                  <a:schemeClr val="accent2">
                    <a:lumMod val="75000"/>
                  </a:schemeClr>
                </a:solidFill>
              </a:rPr>
              <a:t>Pandemia do Covid-19</a:t>
            </a:r>
            <a:r>
              <a:rPr lang="pt-BR" b="1" dirty="0">
                <a:solidFill>
                  <a:schemeClr val="tx1">
                    <a:lumMod val="75000"/>
                    <a:lumOff val="25000"/>
                  </a:schemeClr>
                </a:solidFill>
              </a:rPr>
              <a:t>.</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308324"/>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Nota-se que o valor cresceu durante o auge da Pandemia de COVID-19 por conta dos indivíduos que buscaram utilizar as Criptomoedas como um porto seguro contra </a:t>
            </a:r>
            <a:r>
              <a:rPr lang="pt-BR" b="1" dirty="0">
                <a:solidFill>
                  <a:schemeClr val="accent2">
                    <a:lumMod val="75000"/>
                  </a:schemeClr>
                </a:solidFill>
              </a:rPr>
              <a:t>a Crise </a:t>
            </a:r>
            <a:r>
              <a:rPr lang="pt-BR" b="1" dirty="0">
                <a:solidFill>
                  <a:schemeClr val="tx1">
                    <a:lumMod val="75000"/>
                    <a:lumOff val="25000"/>
                  </a:schemeClr>
                </a:solidFill>
              </a:rPr>
              <a:t>e momentos de </a:t>
            </a:r>
            <a:r>
              <a:rPr lang="pt-BR" b="1" dirty="0">
                <a:solidFill>
                  <a:schemeClr val="accent2">
                    <a:lumMod val="75000"/>
                  </a:schemeClr>
                </a:solidFill>
              </a:rPr>
              <a:t>Alta da Inflação</a:t>
            </a:r>
            <a:r>
              <a:rPr lang="pt-BR" b="1" dirty="0">
                <a:solidFill>
                  <a:schemeClr val="tx1">
                    <a:lumMod val="75000"/>
                    <a:lumOff val="25000"/>
                  </a:schemeClr>
                </a:solidFill>
              </a:rPr>
              <a:t>.</a:t>
            </a:r>
          </a:p>
          <a:p>
            <a:endParaRPr lang="pt-BR" dirty="0"/>
          </a:p>
        </p:txBody>
      </p:sp>
    </p:spTree>
    <p:extLst>
      <p:ext uri="{BB962C8B-B14F-4D97-AF65-F5344CB8AC3E}">
        <p14:creationId xmlns:p14="http://schemas.microsoft.com/office/powerpoint/2010/main" val="213829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BITCOIN</a:t>
            </a:r>
            <a:r>
              <a:rPr lang="pt-BR" sz="6000" dirty="0">
                <a:solidFill>
                  <a:schemeClr val="accent1">
                    <a:lumMod val="75000"/>
                  </a:schemeClr>
                </a:solidFill>
              </a:rPr>
              <a:t>: </a:t>
            </a:r>
            <a:r>
              <a:rPr lang="pt-BR" sz="6000" dirty="0" err="1">
                <a:solidFill>
                  <a:schemeClr val="accent1">
                    <a:lumMod val="75000"/>
                  </a:schemeClr>
                </a:solidFill>
              </a:rPr>
              <a:t>Closing</a:t>
            </a:r>
            <a:r>
              <a:rPr lang="pt-BR" sz="6000" dirty="0">
                <a:solidFill>
                  <a:schemeClr val="accent1">
                    <a:lumMod val="75000"/>
                  </a:schemeClr>
                </a:solidFill>
              </a:rPr>
              <a:t> </a:t>
            </a:r>
            <a:r>
              <a:rPr lang="pt-BR" sz="6000" dirty="0" err="1">
                <a:solidFill>
                  <a:schemeClr val="accent1">
                    <a:lumMod val="75000"/>
                  </a:schemeClr>
                </a:solidFill>
              </a:rPr>
              <a:t>Value</a:t>
            </a:r>
            <a:r>
              <a:rPr lang="pt-BR" sz="6000" dirty="0">
                <a:solidFill>
                  <a:schemeClr val="accent1">
                    <a:lumMod val="75000"/>
                  </a:schemeClr>
                </a:solidFill>
              </a:rPr>
              <a:t> </a:t>
            </a:r>
            <a:r>
              <a:rPr lang="pt-BR" sz="6000" dirty="0" err="1">
                <a:solidFill>
                  <a:schemeClr val="accent1">
                    <a:lumMod val="75000"/>
                  </a:schemeClr>
                </a:solidFill>
              </a:rPr>
              <a:t>Analysis</a:t>
            </a:r>
            <a:r>
              <a:rPr lang="pt-BR" sz="6000" dirty="0">
                <a:solidFill>
                  <a:schemeClr val="accent1">
                    <a:lumMod val="75000"/>
                  </a:schemeClr>
                </a:solidFill>
              </a:rPr>
              <a:t> 2017 - 2022</a:t>
            </a: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PRESENTED 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LAST 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22nd,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1111348" y="506437"/>
            <a:ext cx="2532184" cy="584775"/>
          </a:xfrm>
          <a:prstGeom prst="rect">
            <a:avLst/>
          </a:prstGeom>
          <a:noFill/>
        </p:spPr>
        <p:txBody>
          <a:bodyPr wrap="square" rtlCol="0">
            <a:spAutoFit/>
          </a:bodyPr>
          <a:lstStyle/>
          <a:p>
            <a:r>
              <a:rPr lang="pt-BR" sz="3200" b="1" dirty="0">
                <a:solidFill>
                  <a:schemeClr val="accent2">
                    <a:lumMod val="75000"/>
                  </a:schemeClr>
                </a:solidFill>
              </a:rPr>
              <a:t>EN</a:t>
            </a:r>
          </a:p>
        </p:txBody>
      </p:sp>
    </p:spTree>
    <p:extLst>
      <p:ext uri="{BB962C8B-B14F-4D97-AF65-F5344CB8AC3E}">
        <p14:creationId xmlns:p14="http://schemas.microsoft.com/office/powerpoint/2010/main" val="3642319022"/>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127</TotalTime>
  <Words>758</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Calibri</vt:lpstr>
      <vt:lpstr>Calibri Light</vt:lpstr>
      <vt:lpstr>Wingdings</vt:lpstr>
      <vt:lpstr>Retrospectiva</vt:lpstr>
      <vt:lpstr>BITCOIN: Análise do Valor de Fechamento 2017 - 2022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BITCOIN: Closing Value Analysis 2017 - 2022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6</cp:revision>
  <dcterms:created xsi:type="dcterms:W3CDTF">2023-10-22T00:17:58Z</dcterms:created>
  <dcterms:modified xsi:type="dcterms:W3CDTF">2023-10-24T18:32:02Z</dcterms:modified>
</cp:coreProperties>
</file>