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C29"/>
    <a:srgbClr val="F8DC10"/>
    <a:srgbClr val="FAE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7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8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9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777D47-E1FD-4B20-845A-7930E08D57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5F6DA-1FD9-4579-9B06-6AB0E22838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7D45-5CD7-79C3-0770-7781F889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2537460"/>
            <a:ext cx="8932984" cy="1783080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accent1">
                    <a:lumMod val="75000"/>
                  </a:schemeClr>
                </a:solidFill>
              </a:rPr>
              <a:t>BITCOIN</a:t>
            </a:r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: Análise do Valor de Fechamento 2017 - 2022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F1A0C-E93F-EEA1-6A64-B186D6A4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9" y="4525640"/>
            <a:ext cx="10058400" cy="1143000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Apresentado por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Riquelmo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ferreira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Última vez atualizado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22 DE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OUTubro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94E101-2AE3-7336-1671-AE9691B1F4A4}"/>
              </a:ext>
            </a:extLst>
          </p:cNvPr>
          <p:cNvSpPr txBox="1"/>
          <p:nvPr/>
        </p:nvSpPr>
        <p:spPr>
          <a:xfrm>
            <a:off x="1111348" y="506437"/>
            <a:ext cx="2532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PTBR</a:t>
            </a:r>
          </a:p>
        </p:txBody>
      </p:sp>
    </p:spTree>
    <p:extLst>
      <p:ext uri="{BB962C8B-B14F-4D97-AF65-F5344CB8AC3E}">
        <p14:creationId xmlns:p14="http://schemas.microsoft.com/office/powerpoint/2010/main" val="8454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3A65E7-4F59-5AD9-AE72-11328C37FB6F}"/>
              </a:ext>
            </a:extLst>
          </p:cNvPr>
          <p:cNvSpPr txBox="1"/>
          <p:nvPr/>
        </p:nvSpPr>
        <p:spPr>
          <a:xfrm>
            <a:off x="154744" y="1434904"/>
            <a:ext cx="2201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8A06973-2F1C-8778-5CE9-DBFF87C340C9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EF5572-A5BC-CD61-6EB7-7E6B4571C4BA}"/>
              </a:ext>
            </a:extLst>
          </p:cNvPr>
          <p:cNvSpPr txBox="1"/>
          <p:nvPr/>
        </p:nvSpPr>
        <p:spPr>
          <a:xfrm>
            <a:off x="351691" y="2762481"/>
            <a:ext cx="9326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the Closing Value of Bitcoin from 2017 to 2022, using the </a:t>
            </a:r>
            <a:r>
              <a:rPr lang="en-US" sz="2500" b="1" dirty="0">
                <a:solidFill>
                  <a:srgbClr val="FB4C29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Chart 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500" b="1" dirty="0">
                <a:solidFill>
                  <a:srgbClr val="F8DC1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Moving Average 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500" b="1" dirty="0">
                <a:solidFill>
                  <a:srgbClr val="00B05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Tendency</a:t>
            </a:r>
            <a:r>
              <a:rPr lang="pt-B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90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AC2AEA-3BE2-F2BB-5D01-B3CC656C3522}"/>
              </a:ext>
            </a:extLst>
          </p:cNvPr>
          <p:cNvSpPr/>
          <p:nvPr/>
        </p:nvSpPr>
        <p:spPr>
          <a:xfrm>
            <a:off x="6096000" y="0"/>
            <a:ext cx="6096000" cy="6344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3B6B49-DFAA-C54C-861B-BD9B8464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199089"/>
            <a:ext cx="5880296" cy="3837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151001-FDE3-82CE-4590-C3C27C18E2CC}"/>
              </a:ext>
            </a:extLst>
          </p:cNvPr>
          <p:cNvSpPr txBox="1"/>
          <p:nvPr/>
        </p:nvSpPr>
        <p:spPr>
          <a:xfrm>
            <a:off x="1266092" y="922090"/>
            <a:ext cx="3488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 Chart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93578-E1ED-01BE-B16C-8C97C5FE8AA7}"/>
              </a:ext>
            </a:extLst>
          </p:cNvPr>
          <p:cNvSpPr txBox="1"/>
          <p:nvPr/>
        </p:nvSpPr>
        <p:spPr>
          <a:xfrm>
            <a:off x="550984" y="1582340"/>
            <a:ext cx="5148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Line Chart shows the closing value of Bitcoin in Dollars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Y-Axis shows the Closing Value and the X-Axis the Closing Date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varies between 10 and 20 thousand dollars between 2018 and 2020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2021, an explosion in the value of Bitcoin can be seen, driven mainly by the Covid-19 Pandemic and the growing inflation of fiat currencies during this period.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5F630BE-76DB-EF6D-62AF-F5F0978DB77F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5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AC2AEA-3BE2-F2BB-5D01-B3CC656C3522}"/>
              </a:ext>
            </a:extLst>
          </p:cNvPr>
          <p:cNvSpPr/>
          <p:nvPr/>
        </p:nvSpPr>
        <p:spPr>
          <a:xfrm>
            <a:off x="6096000" y="0"/>
            <a:ext cx="6096000" cy="6344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151001-FDE3-82CE-4590-C3C27C18E2CC}"/>
              </a:ext>
            </a:extLst>
          </p:cNvPr>
          <p:cNvSpPr txBox="1"/>
          <p:nvPr/>
        </p:nvSpPr>
        <p:spPr>
          <a:xfrm>
            <a:off x="275492" y="976693"/>
            <a:ext cx="5469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Moving </a:t>
            </a:r>
            <a:r>
              <a:rPr lang="pt-BR" sz="3000" b="1" dirty="0" err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0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 TENDENCY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93578-E1ED-01BE-B16C-8C97C5FE8AA7}"/>
              </a:ext>
            </a:extLst>
          </p:cNvPr>
          <p:cNvSpPr txBox="1"/>
          <p:nvPr/>
        </p:nvSpPr>
        <p:spPr>
          <a:xfrm>
            <a:off x="436098" y="1692931"/>
            <a:ext cx="5148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rgbClr val="FB4C29"/>
                </a:solidFill>
              </a:rPr>
              <a:t>red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 graph shows the closing value of Bitcoin in Dollars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yellow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 graph shows the Average closing value of Bitcoin grouped by 5 days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green line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shows the Bitcoin closing value tendency grouped by 30 days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Moving Average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 by 5 days follows the highs and lows of the </a:t>
            </a:r>
            <a:r>
              <a:rPr lang="en-US" b="1" dirty="0">
                <a:solidFill>
                  <a:srgbClr val="FB4C29"/>
                </a:solidFill>
              </a:rPr>
              <a:t>Line Chart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closely as it is a short period. Since </a:t>
            </a:r>
            <a:r>
              <a:rPr lang="en-US" b="1" dirty="0">
                <a:solidFill>
                  <a:srgbClr val="00B050"/>
                </a:solidFill>
              </a:rPr>
              <a:t>the Tendency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grouped by 30 days, it ends up having a greater variation.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5F630BE-76DB-EF6D-62AF-F5F0978DB77F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71A4C2-B928-9B6E-1AB6-99DC077B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253692"/>
            <a:ext cx="5880296" cy="3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F1E792D-62C3-B5D2-0C58-E976EF1D590C}"/>
              </a:ext>
            </a:extLst>
          </p:cNvPr>
          <p:cNvSpPr/>
          <p:nvPr/>
        </p:nvSpPr>
        <p:spPr>
          <a:xfrm rot="5400000">
            <a:off x="-2595491" y="3101928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D9ECF1-1A36-BE96-4A44-306605287B56}"/>
              </a:ext>
            </a:extLst>
          </p:cNvPr>
          <p:cNvSpPr txBox="1"/>
          <p:nvPr/>
        </p:nvSpPr>
        <p:spPr>
          <a:xfrm>
            <a:off x="844061" y="2671468"/>
            <a:ext cx="4037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>
                <a:solidFill>
                  <a:schemeClr val="bg1"/>
                </a:solidFill>
              </a:rPr>
              <a:t>Conclusion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4" name="Elipse 3">
            <a:hlinkClick r:id="rId2" action="ppaction://hlinksldjump"/>
            <a:extLst>
              <a:ext uri="{FF2B5EF4-FFF2-40B4-BE49-F238E27FC236}">
                <a16:creationId xmlns:a16="http://schemas.microsoft.com/office/drawing/2014/main" id="{48355701-0870-610B-99B1-1581D1B76A72}"/>
              </a:ext>
            </a:extLst>
          </p:cNvPr>
          <p:cNvSpPr/>
          <p:nvPr/>
        </p:nvSpPr>
        <p:spPr>
          <a:xfrm>
            <a:off x="10663311" y="5458265"/>
            <a:ext cx="942535" cy="506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00A2F52B-20E6-74D3-0B5B-81D5128B93C6}"/>
              </a:ext>
            </a:extLst>
          </p:cNvPr>
          <p:cNvSpPr/>
          <p:nvPr/>
        </p:nvSpPr>
        <p:spPr>
          <a:xfrm>
            <a:off x="10874325" y="5591906"/>
            <a:ext cx="520505" cy="239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0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3A65E7-4F59-5AD9-AE72-11328C37FB6F}"/>
              </a:ext>
            </a:extLst>
          </p:cNvPr>
          <p:cNvSpPr txBox="1"/>
          <p:nvPr/>
        </p:nvSpPr>
        <p:spPr>
          <a:xfrm>
            <a:off x="351690" y="590840"/>
            <a:ext cx="2370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8A06973-2F1C-8778-5CE9-DBFF87C340C9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26743DF-B8B0-457D-E704-2035FFF79D25}"/>
              </a:ext>
            </a:extLst>
          </p:cNvPr>
          <p:cNvSpPr/>
          <p:nvPr/>
        </p:nvSpPr>
        <p:spPr>
          <a:xfrm>
            <a:off x="1315327" y="1899141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D664DB-A778-87BA-0CD2-E9AED2F2B95B}"/>
              </a:ext>
            </a:extLst>
          </p:cNvPr>
          <p:cNvSpPr txBox="1"/>
          <p:nvPr/>
        </p:nvSpPr>
        <p:spPr>
          <a:xfrm>
            <a:off x="351691" y="3429000"/>
            <a:ext cx="337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BITCOIN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varies between 10 and 20 thousand dollars between 2018 and 2020.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EADC0D-5E13-8902-4121-F2F4FA2B8345}"/>
              </a:ext>
            </a:extLst>
          </p:cNvPr>
          <p:cNvSpPr/>
          <p:nvPr/>
        </p:nvSpPr>
        <p:spPr>
          <a:xfrm>
            <a:off x="5392615" y="1899141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2C42A4-E1EC-C55B-65FB-447F22F58B19}"/>
              </a:ext>
            </a:extLst>
          </p:cNvPr>
          <p:cNvSpPr txBox="1"/>
          <p:nvPr/>
        </p:nvSpPr>
        <p:spPr>
          <a:xfrm>
            <a:off x="4407875" y="3428999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2021, an explosion in the value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BITCOIN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seen, driven mainly by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Covid-19 Pandemic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EFC697-887F-96E1-765C-4F8FF39E1351}"/>
              </a:ext>
            </a:extLst>
          </p:cNvPr>
          <p:cNvSpPr/>
          <p:nvPr/>
        </p:nvSpPr>
        <p:spPr>
          <a:xfrm>
            <a:off x="9469904" y="1899140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548915-AB31-A13C-EFBF-6FC1A38F79C0}"/>
              </a:ext>
            </a:extLst>
          </p:cNvPr>
          <p:cNvSpPr txBox="1"/>
          <p:nvPr/>
        </p:nvSpPr>
        <p:spPr>
          <a:xfrm>
            <a:off x="8464062" y="3428998"/>
            <a:ext cx="3376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noted that the value grew during the peak of the COVID-19 Pandemic due to individuals who sought to use Cryptocurrencies as a safe haven against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Crisis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moments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 Inflation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B2C0FD-522D-A4E9-33A0-12D6718EEB67}"/>
              </a:ext>
            </a:extLst>
          </p:cNvPr>
          <p:cNvSpPr txBox="1"/>
          <p:nvPr/>
        </p:nvSpPr>
        <p:spPr>
          <a:xfrm>
            <a:off x="1273125" y="365759"/>
            <a:ext cx="9917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CONTEÚDO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493EAE3-AE03-FBAA-937B-39F715ABC509}"/>
              </a:ext>
            </a:extLst>
          </p:cNvPr>
          <p:cNvSpPr/>
          <p:nvPr/>
        </p:nvSpPr>
        <p:spPr>
          <a:xfrm>
            <a:off x="3390314" y="0"/>
            <a:ext cx="5387926" cy="2391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BADC3B-498C-5604-447C-F37902905468}"/>
              </a:ext>
            </a:extLst>
          </p:cNvPr>
          <p:cNvSpPr txBox="1"/>
          <p:nvPr/>
        </p:nvSpPr>
        <p:spPr>
          <a:xfrm>
            <a:off x="1137138" y="2377441"/>
            <a:ext cx="9917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BITCOIN: Análise do Valor de Fechamento 2017 – 2022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 de Linha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Média Móvel e Tendência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8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3A65E7-4F59-5AD9-AE72-11328C37FB6F}"/>
              </a:ext>
            </a:extLst>
          </p:cNvPr>
          <p:cNvSpPr txBox="1"/>
          <p:nvPr/>
        </p:nvSpPr>
        <p:spPr>
          <a:xfrm>
            <a:off x="154744" y="1434904"/>
            <a:ext cx="2201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8A06973-2F1C-8778-5CE9-DBFF87C340C9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EF5572-A5BC-CD61-6EB7-7E6B4571C4BA}"/>
              </a:ext>
            </a:extLst>
          </p:cNvPr>
          <p:cNvSpPr txBox="1"/>
          <p:nvPr/>
        </p:nvSpPr>
        <p:spPr>
          <a:xfrm>
            <a:off x="351691" y="2762481"/>
            <a:ext cx="9326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Analisar o Valor de Fechamento do Bitcoin dos anos de 2017 até 2022, utilizando o </a:t>
            </a:r>
            <a:r>
              <a:rPr lang="pt-BR" sz="2500" b="1" dirty="0">
                <a:solidFill>
                  <a:srgbClr val="FB4C29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 de Linha </a:t>
            </a:r>
            <a:r>
              <a:rPr lang="pt-B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a </a:t>
            </a:r>
            <a:r>
              <a:rPr lang="pt-BR" sz="2500" b="1" dirty="0">
                <a:solidFill>
                  <a:srgbClr val="F8DC1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Média Móvel </a:t>
            </a:r>
            <a:r>
              <a:rPr lang="pt-BR" sz="25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pt-BR" sz="25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500" b="1" dirty="0">
                <a:solidFill>
                  <a:srgbClr val="00B05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Tendência</a:t>
            </a:r>
            <a:r>
              <a:rPr lang="pt-B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6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AC2AEA-3BE2-F2BB-5D01-B3CC656C3522}"/>
              </a:ext>
            </a:extLst>
          </p:cNvPr>
          <p:cNvSpPr/>
          <p:nvPr/>
        </p:nvSpPr>
        <p:spPr>
          <a:xfrm>
            <a:off x="6096000" y="0"/>
            <a:ext cx="6096000" cy="6344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3B6B49-DFAA-C54C-861B-BD9B8464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199089"/>
            <a:ext cx="5880296" cy="3837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151001-FDE3-82CE-4590-C3C27C18E2CC}"/>
              </a:ext>
            </a:extLst>
          </p:cNvPr>
          <p:cNvSpPr txBox="1"/>
          <p:nvPr/>
        </p:nvSpPr>
        <p:spPr>
          <a:xfrm>
            <a:off x="1266092" y="922090"/>
            <a:ext cx="3488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Gráfico de Linha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93578-E1ED-01BE-B16C-8C97C5FE8AA7}"/>
              </a:ext>
            </a:extLst>
          </p:cNvPr>
          <p:cNvSpPr txBox="1"/>
          <p:nvPr/>
        </p:nvSpPr>
        <p:spPr>
          <a:xfrm>
            <a:off x="550984" y="1582340"/>
            <a:ext cx="5148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Gráfico de linha mostra o fechamento do valor do Bitcoin em Dólares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Eixo Y mostra o Valor do Fechamento e o Eixo X a Data do Fechamento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valor varia entre 10 e 20 mil dólares entre os anos de 2018 e 2020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2021 pode-se notar uma explosão no valor do Bitcoin puxado principalmente pela Pandemia do Covid-19 e a Inflação crescente das moedas fiduciárias desse período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5F630BE-76DB-EF6D-62AF-F5F0978DB77F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0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AC2AEA-3BE2-F2BB-5D01-B3CC656C3522}"/>
              </a:ext>
            </a:extLst>
          </p:cNvPr>
          <p:cNvSpPr/>
          <p:nvPr/>
        </p:nvSpPr>
        <p:spPr>
          <a:xfrm>
            <a:off x="6096000" y="0"/>
            <a:ext cx="6096000" cy="6344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151001-FDE3-82CE-4590-C3C27C18E2CC}"/>
              </a:ext>
            </a:extLst>
          </p:cNvPr>
          <p:cNvSpPr txBox="1"/>
          <p:nvPr/>
        </p:nvSpPr>
        <p:spPr>
          <a:xfrm>
            <a:off x="832338" y="976693"/>
            <a:ext cx="43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Média Móvel e Tendência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93578-E1ED-01BE-B16C-8C97C5FE8AA7}"/>
              </a:ext>
            </a:extLst>
          </p:cNvPr>
          <p:cNvSpPr txBox="1"/>
          <p:nvPr/>
        </p:nvSpPr>
        <p:spPr>
          <a:xfrm>
            <a:off x="436098" y="1692931"/>
            <a:ext cx="5148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Gráfico de linha em </a:t>
            </a:r>
            <a:r>
              <a:rPr lang="pt-BR" b="1" dirty="0">
                <a:solidFill>
                  <a:srgbClr val="FB4C29"/>
                </a:solidFill>
              </a:rPr>
              <a:t>vermelho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mostra o fechamento do valor do Bitcoin em Dólares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Gráfico de linha em </a:t>
            </a:r>
            <a:r>
              <a:rPr lang="pt-BR" b="1" dirty="0">
                <a:solidFill>
                  <a:srgbClr val="FFC000"/>
                </a:solidFill>
              </a:rPr>
              <a:t>amarelo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mostra a Média do valor de fechamento do Bitcoin agrupado por 5 dias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Gráfico de linha em </a:t>
            </a:r>
            <a:r>
              <a:rPr lang="pt-BR" b="1" dirty="0">
                <a:solidFill>
                  <a:srgbClr val="00B050"/>
                </a:solidFill>
              </a:rPr>
              <a:t>verde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mostra a Tendência do valor de fechamento do Bitcoin agrupado por 30 dias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b="1" dirty="0">
                <a:solidFill>
                  <a:srgbClr val="FFC000"/>
                </a:solidFill>
              </a:rPr>
              <a:t>Média Móvel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agrupada por 5 dias segue as altas e baixas do </a:t>
            </a:r>
            <a:r>
              <a:rPr lang="pt-BR" b="1" dirty="0">
                <a:solidFill>
                  <a:srgbClr val="FB4C29"/>
                </a:solidFill>
              </a:rPr>
              <a:t>Gráfico de Linha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forma mais próxima pois é um período curto.  Já a </a:t>
            </a:r>
            <a:r>
              <a:rPr lang="pt-BR" b="1" dirty="0">
                <a:solidFill>
                  <a:srgbClr val="00B050"/>
                </a:solidFill>
              </a:rPr>
              <a:t>Tendência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estar agrupada por 30 dias acaba tendo uma variação maior.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5F630BE-76DB-EF6D-62AF-F5F0978DB77F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71A4C2-B928-9B6E-1AB6-99DC077B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253692"/>
            <a:ext cx="5880296" cy="3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F1E792D-62C3-B5D2-0C58-E976EF1D590C}"/>
              </a:ext>
            </a:extLst>
          </p:cNvPr>
          <p:cNvSpPr/>
          <p:nvPr/>
        </p:nvSpPr>
        <p:spPr>
          <a:xfrm rot="5400000">
            <a:off x="-2595491" y="3101928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D9ECF1-1A36-BE96-4A44-306605287B56}"/>
              </a:ext>
            </a:extLst>
          </p:cNvPr>
          <p:cNvSpPr txBox="1"/>
          <p:nvPr/>
        </p:nvSpPr>
        <p:spPr>
          <a:xfrm>
            <a:off x="844061" y="2671468"/>
            <a:ext cx="4037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4" name="Elipse 3">
            <a:hlinkClick r:id="rId2" action="ppaction://hlinksldjump"/>
            <a:extLst>
              <a:ext uri="{FF2B5EF4-FFF2-40B4-BE49-F238E27FC236}">
                <a16:creationId xmlns:a16="http://schemas.microsoft.com/office/drawing/2014/main" id="{48355701-0870-610B-99B1-1581D1B76A72}"/>
              </a:ext>
            </a:extLst>
          </p:cNvPr>
          <p:cNvSpPr/>
          <p:nvPr/>
        </p:nvSpPr>
        <p:spPr>
          <a:xfrm>
            <a:off x="10663311" y="5458265"/>
            <a:ext cx="942535" cy="506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00A2F52B-20E6-74D3-0B5B-81D5128B93C6}"/>
              </a:ext>
            </a:extLst>
          </p:cNvPr>
          <p:cNvSpPr/>
          <p:nvPr/>
        </p:nvSpPr>
        <p:spPr>
          <a:xfrm>
            <a:off x="10874325" y="5591906"/>
            <a:ext cx="520505" cy="239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3A65E7-4F59-5AD9-AE72-11328C37FB6F}"/>
              </a:ext>
            </a:extLst>
          </p:cNvPr>
          <p:cNvSpPr txBox="1"/>
          <p:nvPr/>
        </p:nvSpPr>
        <p:spPr>
          <a:xfrm>
            <a:off x="351691" y="590840"/>
            <a:ext cx="2201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CONCLUSÃO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8A06973-2F1C-8778-5CE9-DBFF87C340C9}"/>
              </a:ext>
            </a:extLst>
          </p:cNvPr>
          <p:cNvSpPr/>
          <p:nvPr/>
        </p:nvSpPr>
        <p:spPr>
          <a:xfrm rot="5400000">
            <a:off x="-2595491" y="3115996"/>
            <a:ext cx="5345726" cy="1547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26743DF-B8B0-457D-E704-2035FFF79D25}"/>
              </a:ext>
            </a:extLst>
          </p:cNvPr>
          <p:cNvSpPr/>
          <p:nvPr/>
        </p:nvSpPr>
        <p:spPr>
          <a:xfrm>
            <a:off x="1315327" y="1899141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D664DB-A778-87BA-0CD2-E9AED2F2B95B}"/>
              </a:ext>
            </a:extLst>
          </p:cNvPr>
          <p:cNvSpPr txBox="1"/>
          <p:nvPr/>
        </p:nvSpPr>
        <p:spPr>
          <a:xfrm>
            <a:off x="351691" y="3429000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valor do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BITCOIN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 entre 10 e 20 mil dólares entre os anos de 2018 e 2020.</a:t>
            </a:r>
          </a:p>
          <a:p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EADC0D-5E13-8902-4121-F2F4FA2B8345}"/>
              </a:ext>
            </a:extLst>
          </p:cNvPr>
          <p:cNvSpPr/>
          <p:nvPr/>
        </p:nvSpPr>
        <p:spPr>
          <a:xfrm>
            <a:off x="5392615" y="1899141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2C42A4-E1EC-C55B-65FB-447F22F58B19}"/>
              </a:ext>
            </a:extLst>
          </p:cNvPr>
          <p:cNvSpPr txBox="1"/>
          <p:nvPr/>
        </p:nvSpPr>
        <p:spPr>
          <a:xfrm>
            <a:off x="4407875" y="3428999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2021 pode-se notar uma explosão no valor do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BITCOIN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puxado principalmente pela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Pandemia do Covid-19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EFC697-887F-96E1-765C-4F8FF39E1351}"/>
              </a:ext>
            </a:extLst>
          </p:cNvPr>
          <p:cNvSpPr/>
          <p:nvPr/>
        </p:nvSpPr>
        <p:spPr>
          <a:xfrm>
            <a:off x="9469904" y="1899140"/>
            <a:ext cx="1406769" cy="1294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548915-AB31-A13C-EFBF-6FC1A38F79C0}"/>
              </a:ext>
            </a:extLst>
          </p:cNvPr>
          <p:cNvSpPr txBox="1"/>
          <p:nvPr/>
        </p:nvSpPr>
        <p:spPr>
          <a:xfrm>
            <a:off x="8464062" y="3428998"/>
            <a:ext cx="3376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Nota-se que o valor cresceu durante o auge da Pandemia de COVID-19 por conta dos indivíduos que buscaram utilizar as Criptomoedas como um porto seguro contra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a Crise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momentos de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Alta da Inflação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29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7D45-5CD7-79C3-0770-7781F889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2537460"/>
            <a:ext cx="8932984" cy="1783080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accent1">
                    <a:lumMod val="75000"/>
                  </a:schemeClr>
                </a:solidFill>
              </a:rPr>
              <a:t>BITCOIN</a:t>
            </a:r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6000" dirty="0" err="1">
                <a:solidFill>
                  <a:schemeClr val="accent1">
                    <a:lumMod val="75000"/>
                  </a:schemeClr>
                </a:solidFill>
              </a:rPr>
              <a:t>Closing</a:t>
            </a:r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60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6000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 2017 - 2022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F1A0C-E93F-EEA1-6A64-B186D6A4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9" y="4525640"/>
            <a:ext cx="10058400" cy="1143000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Riquelmo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ferreira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UPDATED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October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22nd, 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94E101-2AE3-7336-1671-AE9691B1F4A4}"/>
              </a:ext>
            </a:extLst>
          </p:cNvPr>
          <p:cNvSpPr txBox="1"/>
          <p:nvPr/>
        </p:nvSpPr>
        <p:spPr>
          <a:xfrm>
            <a:off x="1111348" y="506437"/>
            <a:ext cx="2532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64231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B2C0FD-522D-A4E9-33A0-12D6718EEB67}"/>
              </a:ext>
            </a:extLst>
          </p:cNvPr>
          <p:cNvSpPr txBox="1"/>
          <p:nvPr/>
        </p:nvSpPr>
        <p:spPr>
          <a:xfrm>
            <a:off x="1273125" y="365759"/>
            <a:ext cx="9917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493EAE3-AE03-FBAA-937B-39F715ABC509}"/>
              </a:ext>
            </a:extLst>
          </p:cNvPr>
          <p:cNvSpPr/>
          <p:nvPr/>
        </p:nvSpPr>
        <p:spPr>
          <a:xfrm>
            <a:off x="3390314" y="0"/>
            <a:ext cx="5387926" cy="2391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BADC3B-498C-5604-447C-F37902905468}"/>
              </a:ext>
            </a:extLst>
          </p:cNvPr>
          <p:cNvSpPr txBox="1"/>
          <p:nvPr/>
        </p:nvSpPr>
        <p:spPr>
          <a:xfrm>
            <a:off x="1137138" y="2377441"/>
            <a:ext cx="9917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BITCOIN: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 – 2022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Chart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Moving </a:t>
            </a: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</a:t>
            </a: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BR" sz="2500" b="1" dirty="0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Tendecy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500" b="1" dirty="0" err="1">
                <a:solidFill>
                  <a:schemeClr val="accent2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pt-BR" sz="2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28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614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Retrospectiva</vt:lpstr>
      <vt:lpstr>BITCOIN: Análise do Valor de Fechamento 2017 - 2022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BITCOIN: Closing Value Analysis 2017 - 2022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BITCOIN: Análise do Valor de Fechamento 2017 - 2022</dc:title>
  <dc:creator>Riquelmo A. Avelar Ferreira</dc:creator>
  <cp:lastModifiedBy>Riquelmo A. Avelar Ferreira</cp:lastModifiedBy>
  <cp:revision>4</cp:revision>
  <dcterms:created xsi:type="dcterms:W3CDTF">2023-10-22T00:17:58Z</dcterms:created>
  <dcterms:modified xsi:type="dcterms:W3CDTF">2023-10-22T23:53:08Z</dcterms:modified>
</cp:coreProperties>
</file>