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4" r:id="rId6"/>
    <p:sldId id="263" r:id="rId7"/>
    <p:sldId id="267" r:id="rId8"/>
    <p:sldId id="268" r:id="rId9"/>
    <p:sldId id="269" r:id="rId10"/>
    <p:sldId id="270" r:id="rId11"/>
    <p:sldId id="278" r:id="rId12"/>
    <p:sldId id="275" r:id="rId13"/>
    <p:sldId id="276"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C10"/>
    <a:srgbClr val="FB4C29"/>
    <a:srgbClr val="FAE6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82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217970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72115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6314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5777D47-E1FD-4B20-845A-7930E08D57BF}"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19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3338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5"/>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2867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5777D47-E1FD-4B20-845A-7930E08D57BF}" type="datetimeFigureOut">
              <a:rPr lang="pt-BR" smtClean="0"/>
              <a:t>27/10/2023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52614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5777D47-E1FD-4B20-845A-7930E08D57BF}" type="datetimeFigureOut">
              <a:rPr lang="pt-BR" smtClean="0"/>
              <a:t>27/10/2023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99395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777D47-E1FD-4B20-845A-7930E08D57BF}" type="datetimeFigureOut">
              <a:rPr lang="pt-BR" smtClean="0"/>
              <a:t>27/10/2023</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62038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85F6DA-1FD9-4579-9B06-6AB0E22838F2}" type="slidenum">
              <a:rPr lang="pt-BR" smtClean="0"/>
              <a:t>‹nº›</a:t>
            </a:fld>
            <a:endParaRPr lang="pt-BR"/>
          </a:p>
        </p:txBody>
      </p:sp>
    </p:spTree>
    <p:extLst>
      <p:ext uri="{BB962C8B-B14F-4D97-AF65-F5344CB8AC3E}">
        <p14:creationId xmlns:p14="http://schemas.microsoft.com/office/powerpoint/2010/main" val="37847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5777D47-E1FD-4B20-845A-7930E08D57BF}"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117390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777D47-E1FD-4B20-845A-7930E08D57BF}" type="datetimeFigureOut">
              <a:rPr lang="pt-BR" smtClean="0"/>
              <a:t>27/10/2023</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85F6DA-1FD9-4579-9B06-6AB0E22838F2}"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243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slide" Target="slide7.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Layout" Target="../slideLayouts/slideLayout7.xml"/><Relationship Id="rId5" Type="http://schemas.openxmlformats.org/officeDocument/2006/relationships/slide" Target="slide14.xml"/><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b="1" dirty="0">
                <a:solidFill>
                  <a:schemeClr val="accent1">
                    <a:lumMod val="75000"/>
                  </a:schemeClr>
                </a:solidFill>
              </a:rPr>
              <a:t>Análise do PIB per Capita do Brasil</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a:solidFill>
                  <a:schemeClr val="tx1">
                    <a:lumMod val="75000"/>
                    <a:lumOff val="25000"/>
                  </a:schemeClr>
                </a:solidFill>
              </a:rPr>
              <a:t>Apresentado por</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a:solidFill>
                  <a:schemeClr val="tx1">
                    <a:lumMod val="75000"/>
                    <a:lumOff val="25000"/>
                  </a:schemeClr>
                </a:solidFill>
              </a:rPr>
              <a:t>Última vez atualizado</a:t>
            </a:r>
            <a:r>
              <a:rPr lang="pt-BR" dirty="0">
                <a:solidFill>
                  <a:schemeClr val="tx1">
                    <a:lumMod val="75000"/>
                    <a:lumOff val="25000"/>
                  </a:schemeClr>
                </a:solidFill>
              </a:rPr>
              <a:t>: 24 DE </a:t>
            </a:r>
            <a:r>
              <a:rPr lang="pt-BR" dirty="0" err="1">
                <a:solidFill>
                  <a:schemeClr val="tx1">
                    <a:lumMod val="75000"/>
                    <a:lumOff val="25000"/>
                  </a:schemeClr>
                </a:solidFill>
              </a:rPr>
              <a:t>OUTubro</a:t>
            </a:r>
            <a:r>
              <a:rPr lang="pt-BR" dirty="0">
                <a:solidFill>
                  <a:schemeClr val="tx1">
                    <a:lumMod val="75000"/>
                    <a:lumOff val="25000"/>
                  </a:schemeClr>
                </a:solidFill>
              </a:rPr>
              <a:t> de 2023</a:t>
            </a:r>
          </a:p>
        </p:txBody>
      </p:sp>
      <p:sp>
        <p:nvSpPr>
          <p:cNvPr id="4" name="CaixaDeTexto 3">
            <a:extLst>
              <a:ext uri="{FF2B5EF4-FFF2-40B4-BE49-F238E27FC236}">
                <a16:creationId xmlns:a16="http://schemas.microsoft.com/office/drawing/2014/main" id="{8A3BB2F0-5D04-435F-BE17-BF14BA413304}"/>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PTBR</a:t>
            </a:r>
            <a:endParaRPr lang="pt-BR" sz="3200" b="1" dirty="0">
              <a:solidFill>
                <a:schemeClr val="accent1">
                  <a:lumMod val="75000"/>
                </a:schemeClr>
              </a:solidFill>
            </a:endParaRPr>
          </a:p>
        </p:txBody>
      </p:sp>
    </p:spTree>
    <p:extLst>
      <p:ext uri="{BB962C8B-B14F-4D97-AF65-F5344CB8AC3E}">
        <p14:creationId xmlns:p14="http://schemas.microsoft.com/office/powerpoint/2010/main" val="84549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OBJECTIVE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477054"/>
          </a:xfrm>
          <a:prstGeom prst="rect">
            <a:avLst/>
          </a:prstGeom>
          <a:noFill/>
        </p:spPr>
        <p:txBody>
          <a:bodyPr wrap="square" rtlCol="0">
            <a:spAutoFit/>
          </a:bodyPr>
          <a:lstStyle/>
          <a:p>
            <a:r>
              <a:rPr lang="en-US" sz="2500" b="1" dirty="0">
                <a:solidFill>
                  <a:schemeClr val="tx1">
                    <a:lumMod val="75000"/>
                    <a:lumOff val="25000"/>
                  </a:schemeClr>
                </a:solidFill>
              </a:rPr>
              <a:t>Analyze the GDP per Capita of Brazil and its States from 2013 to 2016</a:t>
            </a:r>
            <a:endParaRPr lang="pt-BR" sz="2500" b="1" dirty="0">
              <a:solidFill>
                <a:schemeClr val="tx1">
                  <a:lumMod val="75000"/>
                  <a:lumOff val="25000"/>
                </a:schemeClr>
              </a:solidFill>
            </a:endParaRPr>
          </a:p>
        </p:txBody>
      </p:sp>
    </p:spTree>
    <p:extLst>
      <p:ext uri="{BB962C8B-B14F-4D97-AF65-F5344CB8AC3E}">
        <p14:creationId xmlns:p14="http://schemas.microsoft.com/office/powerpoint/2010/main" val="1891020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77372" y="607473"/>
            <a:ext cx="6086622" cy="461665"/>
          </a:xfrm>
          <a:prstGeom prst="rect">
            <a:avLst/>
          </a:prstGeom>
          <a:noFill/>
        </p:spPr>
        <p:txBody>
          <a:bodyPr wrap="square" rtlCol="0">
            <a:spAutoFit/>
          </a:bodyPr>
          <a:lstStyle/>
          <a:p>
            <a:pPr algn="ctr">
              <a:buClr>
                <a:schemeClr val="tx1"/>
              </a:buClr>
            </a:pPr>
            <a:r>
              <a:rPr lang="en-US" sz="2400" b="1" dirty="0">
                <a:solidFill>
                  <a:schemeClr val="accent1">
                    <a:lumMod val="75000"/>
                  </a:schemeClr>
                </a:solidFill>
              </a:rPr>
              <a:t>GDP per Capita of Brazil and its States</a:t>
            </a:r>
            <a:endParaRPr lang="pt-BR" sz="2400" b="1" dirty="0">
              <a:solidFill>
                <a:schemeClr val="accent1">
                  <a:lumMod val="75000"/>
                </a:schemeClr>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550984" y="1266216"/>
            <a:ext cx="5148776" cy="4801314"/>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dirty="0">
                <a:solidFill>
                  <a:schemeClr val="tx1">
                    <a:lumMod val="75000"/>
                    <a:lumOff val="25000"/>
                  </a:schemeClr>
                </a:solidFill>
              </a:rPr>
              <a:t>GDP per Capita is the Gross Domestic Product (Sum of all wealth generated by the country) divided by the number of inhabitants of the country. Currently, Brazil's GDP per Capita is US$9.244,97 (2022 Survey).</a:t>
            </a:r>
          </a:p>
          <a:p>
            <a:pPr marL="285750" indent="-285750">
              <a:buClr>
                <a:schemeClr val="tx1"/>
              </a:buClr>
              <a:buFont typeface="Wingdings" panose="05000000000000000000" pitchFamily="2" charset="2"/>
              <a:buChar char="§"/>
            </a:pPr>
            <a:endParaRPr lang="en-US"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Line Chart Grid shows the GDP of Brazil and all its States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en-US" b="1" dirty="0">
                <a:solidFill>
                  <a:schemeClr val="tx1">
                    <a:lumMod val="75000"/>
                    <a:lumOff val="25000"/>
                  </a:schemeClr>
                </a:solidFill>
              </a:rPr>
              <a:t>The highest GDPs per Capita in Brazil are in the Federal District, São Paulo, Rio de Janeiro and Santa Catarina. We can note that in the period analyzed (2013 – 2016) the GDP per Capita of Brazil and practically all States fell. This is due to the political crisis and recession that took place during this period, which became the country's worst crisis since the 90s.</a:t>
            </a: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A7C7810C-E06B-8A12-5676-43D79A214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665" y="225084"/>
            <a:ext cx="5542670" cy="6119445"/>
          </a:xfrm>
          <a:prstGeom prst="rect">
            <a:avLst/>
          </a:prstGeom>
        </p:spPr>
      </p:pic>
    </p:spTree>
    <p:extLst>
      <p:ext uri="{BB962C8B-B14F-4D97-AF65-F5344CB8AC3E}">
        <p14:creationId xmlns:p14="http://schemas.microsoft.com/office/powerpoint/2010/main" val="3449305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err="1">
                <a:solidFill>
                  <a:schemeClr val="bg1"/>
                </a:solidFill>
              </a:rPr>
              <a:t>Conclusion</a:t>
            </a:r>
            <a:endParaRPr lang="pt-BR" sz="6000" b="1" dirty="0">
              <a:solidFill>
                <a:schemeClr val="bg1"/>
              </a:solidFill>
            </a:endParaRP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245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370405" cy="553998"/>
          </a:xfrm>
          <a:prstGeom prst="rect">
            <a:avLst/>
          </a:prstGeom>
          <a:noFill/>
        </p:spPr>
        <p:txBody>
          <a:bodyPr wrap="square" rtlCol="0">
            <a:spAutoFit/>
          </a:bodyPr>
          <a:lstStyle/>
          <a:p>
            <a:pPr algn="ctr"/>
            <a:r>
              <a:rPr lang="pt-BR" sz="3000" b="1" dirty="0">
                <a:solidFill>
                  <a:schemeClr val="accent1">
                    <a:lumMod val="75000"/>
                  </a:schemeClr>
                </a:solidFill>
              </a:rPr>
              <a:t>CONCLUSION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477328"/>
          </a:xfrm>
          <a:prstGeom prst="rect">
            <a:avLst/>
          </a:prstGeom>
          <a:noFill/>
        </p:spPr>
        <p:txBody>
          <a:bodyPr wrap="square" rtlCol="0">
            <a:spAutoFit/>
          </a:bodyPr>
          <a:lstStyle/>
          <a:p>
            <a:pPr algn="ctr"/>
            <a:r>
              <a:rPr lang="en-US" b="1" dirty="0">
                <a:solidFill>
                  <a:schemeClr val="tx1">
                    <a:lumMod val="75000"/>
                    <a:lumOff val="25000"/>
                  </a:schemeClr>
                </a:solidFill>
              </a:rPr>
              <a:t>In 2016 (Last year of the period analyzed) Brazil's GDP per Capita was R$30,548. Currently, Brazil's GDP per Capita is R$46,154 (2022 Survey).</a:t>
            </a:r>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200329"/>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The highest GDPs per Capita in Brazil are in the Federal District, São Paulo, Rio de Janeiro and Santa Catarina.</a:t>
            </a:r>
            <a:endParaRPr lang="pt-BR" dirty="0"/>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2585323"/>
          </a:xfrm>
          <a:prstGeom prst="rect">
            <a:avLst/>
          </a:prstGeom>
          <a:noFill/>
        </p:spPr>
        <p:txBody>
          <a:bodyPr wrap="square" rtlCol="0">
            <a:spAutoFit/>
          </a:bodyPr>
          <a:lstStyle/>
          <a:p>
            <a:pPr algn="ctr">
              <a:buClr>
                <a:schemeClr val="tx1"/>
              </a:buClr>
            </a:pPr>
            <a:r>
              <a:rPr lang="en-US" b="1" dirty="0">
                <a:solidFill>
                  <a:schemeClr val="tx1">
                    <a:lumMod val="75000"/>
                    <a:lumOff val="25000"/>
                  </a:schemeClr>
                </a:solidFill>
              </a:rPr>
              <a:t>We can note that in the period analyzed (2013 – 2016) the GDP per Capita of Brazil and practically all States fell. This is due to the political crisis and recession that took place during this period, which became the country's worst crisis since the 90s.</a:t>
            </a:r>
            <a:endParaRPr lang="pt-BR" dirty="0"/>
          </a:p>
        </p:txBody>
      </p:sp>
    </p:spTree>
    <p:extLst>
      <p:ext uri="{BB962C8B-B14F-4D97-AF65-F5344CB8AC3E}">
        <p14:creationId xmlns:p14="http://schemas.microsoft.com/office/powerpoint/2010/main" val="2777643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20505"/>
            <a:ext cx="1434904" cy="553998"/>
          </a:xfrm>
          <a:prstGeom prst="rect">
            <a:avLst/>
          </a:prstGeom>
          <a:noFill/>
        </p:spPr>
        <p:txBody>
          <a:bodyPr wrap="square" rtlCol="0">
            <a:spAutoFit/>
          </a:bodyPr>
          <a:lstStyle/>
          <a:p>
            <a:pPr algn="ctr"/>
            <a:r>
              <a:rPr lang="pt-BR" sz="3000" b="1" dirty="0">
                <a:solidFill>
                  <a:schemeClr val="accent1">
                    <a:lumMod val="75000"/>
                  </a:schemeClr>
                </a:solidFill>
              </a:rPr>
              <a:t>NOTE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400657"/>
          </a:xfrm>
          <a:prstGeom prst="rect">
            <a:avLst/>
          </a:prstGeom>
          <a:noFill/>
        </p:spPr>
        <p:txBody>
          <a:bodyPr wrap="square" rtlCol="0">
            <a:spAutoFit/>
          </a:bodyPr>
          <a:lstStyle/>
          <a:p>
            <a:pPr>
              <a:buClr>
                <a:schemeClr val="tx1"/>
              </a:buClr>
            </a:pPr>
            <a:r>
              <a:rPr lang="en-US" sz="2500" b="1" dirty="0">
                <a:solidFill>
                  <a:schemeClr val="tx1">
                    <a:lumMod val="75000"/>
                    <a:lumOff val="25000"/>
                  </a:schemeClr>
                </a:solidFill>
              </a:rPr>
              <a:t>The Presentation was focused on explaining more about the Project to potential Recruiters and colleagues in the IT area, which is why it has a larger amount of text and some technical words. The same presentation would be designed differently to be presented to stakeholders within the business environment, using the text only as support and small explanations and focusing more on the oral explanation.</a:t>
            </a:r>
            <a:endParaRPr lang="pt-BR" dirty="0"/>
          </a:p>
        </p:txBody>
      </p:sp>
    </p:spTree>
    <p:extLst>
      <p:ext uri="{BB962C8B-B14F-4D97-AF65-F5344CB8AC3E}">
        <p14:creationId xmlns:p14="http://schemas.microsoft.com/office/powerpoint/2010/main" val="243353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CONTEÚDO</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2400657"/>
          </a:xfrm>
          <a:prstGeom prst="rect">
            <a:avLst/>
          </a:prstGeom>
          <a:noFill/>
        </p:spPr>
        <p:txBody>
          <a:bodyPr wrap="square" rtlCol="0">
            <a:spAutoFit/>
          </a:bodyPr>
          <a:lstStyle/>
          <a:p>
            <a:r>
              <a:rPr lang="pt-BR" sz="3000" b="1" dirty="0">
                <a:solidFill>
                  <a:schemeClr val="tx1">
                    <a:lumMod val="75000"/>
                    <a:lumOff val="25000"/>
                  </a:schemeClr>
                </a:solidFill>
              </a:rPr>
              <a:t>Análise dos Incêndios Florestais no Brasil</a:t>
            </a:r>
          </a:p>
          <a:p>
            <a:endParaRPr lang="pt-BR" sz="2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Objetivo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PIB per Capita do Brasil e seus Estados</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Conclusão</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Observação</a:t>
            </a:r>
            <a:endParaRPr lang="pt-BR" sz="2500" b="1" dirty="0">
              <a:solidFill>
                <a:schemeClr val="accent1">
                  <a:lumMod val="75000"/>
                </a:schemeClr>
              </a:solidFill>
            </a:endParaRPr>
          </a:p>
        </p:txBody>
      </p:sp>
    </p:spTree>
    <p:extLst>
      <p:ext uri="{BB962C8B-B14F-4D97-AF65-F5344CB8AC3E}">
        <p14:creationId xmlns:p14="http://schemas.microsoft.com/office/powerpoint/2010/main" val="349238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434904"/>
            <a:ext cx="2201592" cy="553998"/>
          </a:xfrm>
          <a:prstGeom prst="rect">
            <a:avLst/>
          </a:prstGeom>
          <a:noFill/>
        </p:spPr>
        <p:txBody>
          <a:bodyPr wrap="square" rtlCol="0">
            <a:spAutoFit/>
          </a:bodyPr>
          <a:lstStyle/>
          <a:p>
            <a:pPr algn="ctr"/>
            <a:r>
              <a:rPr lang="pt-BR" sz="3000" b="1" dirty="0">
                <a:solidFill>
                  <a:schemeClr val="accent1">
                    <a:lumMod val="75000"/>
                  </a:schemeClr>
                </a:solidFill>
              </a:rPr>
              <a:t>OBJETIVO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477054"/>
          </a:xfrm>
          <a:prstGeom prst="rect">
            <a:avLst/>
          </a:prstGeom>
          <a:noFill/>
        </p:spPr>
        <p:txBody>
          <a:bodyPr wrap="square" rtlCol="0">
            <a:spAutoFit/>
          </a:bodyPr>
          <a:lstStyle/>
          <a:p>
            <a:r>
              <a:rPr lang="pt-BR" sz="2500" b="1" dirty="0">
                <a:solidFill>
                  <a:schemeClr val="tx1">
                    <a:lumMod val="75000"/>
                    <a:lumOff val="25000"/>
                  </a:schemeClr>
                </a:solidFill>
              </a:rPr>
              <a:t>Analisar o PIB per Capita do Brasil e de seus Estados de 2013 até 2016</a:t>
            </a:r>
          </a:p>
        </p:txBody>
      </p:sp>
    </p:spTree>
    <p:extLst>
      <p:ext uri="{BB962C8B-B14F-4D97-AF65-F5344CB8AC3E}">
        <p14:creationId xmlns:p14="http://schemas.microsoft.com/office/powerpoint/2010/main" val="79466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77372" y="607473"/>
            <a:ext cx="6086622" cy="461665"/>
          </a:xfrm>
          <a:prstGeom prst="rect">
            <a:avLst/>
          </a:prstGeom>
          <a:noFill/>
        </p:spPr>
        <p:txBody>
          <a:bodyPr wrap="square" rtlCol="0">
            <a:spAutoFit/>
          </a:bodyPr>
          <a:lstStyle/>
          <a:p>
            <a:pPr algn="ctr">
              <a:buClr>
                <a:schemeClr val="tx1"/>
              </a:buClr>
            </a:pPr>
            <a:r>
              <a:rPr lang="pt-BR" sz="2400" b="1" dirty="0">
                <a:solidFill>
                  <a:schemeClr val="accent1">
                    <a:lumMod val="75000"/>
                  </a:schemeClr>
                </a:solidFill>
              </a:rPr>
              <a:t>PIB per Capita do Brasil e seus Estados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550984" y="1266216"/>
            <a:ext cx="5148776" cy="5078313"/>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tx1">
                    <a:lumMod val="75000"/>
                    <a:lumOff val="25000"/>
                  </a:schemeClr>
                </a:solidFill>
              </a:rPr>
              <a:t>O PIB per Capita é o Produto Interno Bruto (Soma de toda riqueza gerada pelo país) dividido pela quantidade de habitantes do país. Atualmente o PIB per Capita do Brasil está em R$46.154,6 (Pesquisa de 2022).</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 Grid de Gráfico de linha mostra o PIB do Brasil e de todos seus Estados</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a:p>
            <a:pPr marL="285750" indent="-285750">
              <a:buClr>
                <a:schemeClr val="tx1"/>
              </a:buClr>
              <a:buFont typeface="Wingdings" panose="05000000000000000000" pitchFamily="2" charset="2"/>
              <a:buChar char="§"/>
            </a:pPr>
            <a:r>
              <a:rPr lang="pt-BR" b="1" dirty="0">
                <a:solidFill>
                  <a:schemeClr val="tx1">
                    <a:lumMod val="75000"/>
                    <a:lumOff val="25000"/>
                  </a:schemeClr>
                </a:solidFill>
              </a:rPr>
              <a:t>Os maiores PIBs per Capita do Brasil são do Distrito Federal, São Paulo, Rio de Janeiro e Santa Catarina. Podemos notar que no período analisado (2013 – 2016) o PIB per Capita do Brasil e de praticamente todos Estados caiu. Isso se deve a crise política e recessão que se instaurou nesse período, que chegou a ser a pior crise do país desde os anos 90.</a:t>
            </a:r>
          </a:p>
          <a:p>
            <a:pPr marL="285750" indent="-285750">
              <a:buClr>
                <a:schemeClr val="tx1"/>
              </a:buClr>
              <a:buFont typeface="Wingdings" panose="05000000000000000000" pitchFamily="2" charset="2"/>
              <a:buChar char="§"/>
            </a:pPr>
            <a:endParaRPr lang="pt-BR" b="1" dirty="0"/>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A7C7810C-E06B-8A12-5676-43D79A214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665" y="225084"/>
            <a:ext cx="5542670" cy="6119445"/>
          </a:xfrm>
          <a:prstGeom prst="rect">
            <a:avLst/>
          </a:prstGeom>
        </p:spPr>
      </p:pic>
    </p:spTree>
    <p:extLst>
      <p:ext uri="{BB962C8B-B14F-4D97-AF65-F5344CB8AC3E}">
        <p14:creationId xmlns:p14="http://schemas.microsoft.com/office/powerpoint/2010/main" val="6723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a:solidFill>
                  <a:schemeClr val="bg1"/>
                </a:solidFill>
              </a:rPr>
              <a:t>Conclusão</a:t>
            </a: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01017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90840"/>
            <a:ext cx="2201592" cy="553998"/>
          </a:xfrm>
          <a:prstGeom prst="rect">
            <a:avLst/>
          </a:prstGeom>
          <a:noFill/>
        </p:spPr>
        <p:txBody>
          <a:bodyPr wrap="square" rtlCol="0">
            <a:spAutoFit/>
          </a:bodyPr>
          <a:lstStyle/>
          <a:p>
            <a:pPr algn="ctr"/>
            <a:r>
              <a:rPr lang="pt-BR" sz="3000" b="1" dirty="0">
                <a:solidFill>
                  <a:schemeClr val="accent1">
                    <a:lumMod val="75000"/>
                  </a:schemeClr>
                </a:solidFill>
              </a:rPr>
              <a:t>CONCLUSÃO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2031325"/>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Em 2016 (Último ano do período analisado) o PIB per Capita do Brasil foi de </a:t>
            </a:r>
            <a:r>
              <a:rPr lang="pt-BR" b="1" i="0" dirty="0">
                <a:solidFill>
                  <a:srgbClr val="4B4B4C"/>
                </a:solidFill>
                <a:effectLst/>
              </a:rPr>
              <a:t>R$ 30.548. </a:t>
            </a:r>
            <a:r>
              <a:rPr lang="pt-BR" b="1" dirty="0">
                <a:solidFill>
                  <a:schemeClr val="tx1">
                    <a:lumMod val="75000"/>
                    <a:lumOff val="25000"/>
                  </a:schemeClr>
                </a:solidFill>
              </a:rPr>
              <a:t>Atualmente o PIB per Capita do Brasil está em R$46.154,6 (Pesquisa de 2022).</a:t>
            </a:r>
          </a:p>
          <a:p>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200329"/>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Os maiores PIBs per Capita do Brasil são do Distrito Federal, São Paulo, Rio de Janeiro e Santa Catarina.</a:t>
            </a:r>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chemeClr val="tx1"/>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2585323"/>
          </a:xfrm>
          <a:prstGeom prst="rect">
            <a:avLst/>
          </a:prstGeom>
          <a:noFill/>
        </p:spPr>
        <p:txBody>
          <a:bodyPr wrap="square" rtlCol="0">
            <a:spAutoFit/>
          </a:bodyPr>
          <a:lstStyle/>
          <a:p>
            <a:pPr algn="ctr">
              <a:buClr>
                <a:schemeClr val="tx1"/>
              </a:buClr>
            </a:pPr>
            <a:r>
              <a:rPr lang="pt-BR" b="1" dirty="0">
                <a:solidFill>
                  <a:schemeClr val="tx1">
                    <a:lumMod val="75000"/>
                    <a:lumOff val="25000"/>
                  </a:schemeClr>
                </a:solidFill>
              </a:rPr>
              <a:t>Podemos notar que no período analisado (2013 – 2016) o PIB per Capita do Brasil e de praticamente todos Estados caiu. Isso se deve a crise política e recessão que se instaurou nesse período, que chegou a ser a pior crise do país desde os anos 90.</a:t>
            </a:r>
          </a:p>
          <a:p>
            <a:endParaRPr lang="pt-BR" dirty="0"/>
          </a:p>
        </p:txBody>
      </p:sp>
    </p:spTree>
    <p:extLst>
      <p:ext uri="{BB962C8B-B14F-4D97-AF65-F5344CB8AC3E}">
        <p14:creationId xmlns:p14="http://schemas.microsoft.com/office/powerpoint/2010/main" val="213829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461847" cy="553998"/>
          </a:xfrm>
          <a:prstGeom prst="rect">
            <a:avLst/>
          </a:prstGeom>
          <a:noFill/>
        </p:spPr>
        <p:txBody>
          <a:bodyPr wrap="square" rtlCol="0">
            <a:spAutoFit/>
          </a:bodyPr>
          <a:lstStyle/>
          <a:p>
            <a:pPr algn="ctr"/>
            <a:r>
              <a:rPr lang="pt-BR" sz="3000" b="1" dirty="0">
                <a:solidFill>
                  <a:schemeClr val="accent1">
                    <a:lumMod val="75000"/>
                  </a:schemeClr>
                </a:solidFill>
              </a:rPr>
              <a:t>OBSERVAÇÃO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351691" y="2252452"/>
            <a:ext cx="10030265" cy="2677656"/>
          </a:xfrm>
          <a:prstGeom prst="rect">
            <a:avLst/>
          </a:prstGeom>
          <a:noFill/>
        </p:spPr>
        <p:txBody>
          <a:bodyPr wrap="square" rtlCol="0">
            <a:spAutoFit/>
          </a:bodyPr>
          <a:lstStyle/>
          <a:p>
            <a:pPr>
              <a:buClr>
                <a:schemeClr val="tx1"/>
              </a:buClr>
            </a:pPr>
            <a:r>
              <a:rPr lang="pt-BR" sz="2500" b="1" dirty="0">
                <a:solidFill>
                  <a:schemeClr val="tx1">
                    <a:lumMod val="75000"/>
                    <a:lumOff val="25000"/>
                  </a:schemeClr>
                </a:solidFill>
              </a:rPr>
              <a:t>A  Apresentação foi focada em explicar mais sobre o Projeto para possíveis Recrutadores e colegas da área da T.I., por isso possui uma quantidade maior de texto e algumas palavras técnicas. A mesma apresentação seria pensada de forma diferente para ser apresentada para as partes interessadas dentro do ambiente empresarial, usando o texto apenas como apoio e pequenas explicações e focando mais na explicação oral.</a:t>
            </a:r>
          </a:p>
          <a:p>
            <a:endParaRPr lang="pt-BR" dirty="0"/>
          </a:p>
        </p:txBody>
      </p:sp>
    </p:spTree>
    <p:extLst>
      <p:ext uri="{BB962C8B-B14F-4D97-AF65-F5344CB8AC3E}">
        <p14:creationId xmlns:p14="http://schemas.microsoft.com/office/powerpoint/2010/main" val="4157077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en-US" sz="6000" b="1" dirty="0">
                <a:solidFill>
                  <a:schemeClr val="accent1">
                    <a:lumMod val="75000"/>
                  </a:schemeClr>
                </a:solidFill>
              </a:rPr>
              <a:t>Analysis of Brazil's GDP per Capita</a:t>
            </a:r>
            <a:endParaRPr lang="pt-BR" sz="6000" dirty="0">
              <a:solidFill>
                <a:schemeClr val="accent1">
                  <a:lumMod val="75000"/>
                </a:schemeClr>
              </a:solidFill>
            </a:endParaRP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err="1">
                <a:solidFill>
                  <a:schemeClr val="tx1">
                    <a:lumMod val="75000"/>
                    <a:lumOff val="25000"/>
                  </a:schemeClr>
                </a:solidFill>
              </a:rPr>
              <a:t>Presented</a:t>
            </a:r>
            <a:r>
              <a:rPr lang="pt-BR" b="1" dirty="0">
                <a:solidFill>
                  <a:schemeClr val="tx1">
                    <a:lumMod val="75000"/>
                    <a:lumOff val="25000"/>
                  </a:schemeClr>
                </a:solidFill>
              </a:rPr>
              <a:t> </a:t>
            </a:r>
            <a:r>
              <a:rPr lang="pt-BR" b="1" dirty="0" err="1">
                <a:solidFill>
                  <a:schemeClr val="tx1">
                    <a:lumMod val="75000"/>
                    <a:lumOff val="25000"/>
                  </a:schemeClr>
                </a:solidFill>
              </a:rPr>
              <a:t>by</a:t>
            </a:r>
            <a:r>
              <a:rPr lang="pt-BR" dirty="0">
                <a:solidFill>
                  <a:schemeClr val="tx1">
                    <a:lumMod val="75000"/>
                    <a:lumOff val="25000"/>
                  </a:schemeClr>
                </a:solidFill>
              </a:rPr>
              <a:t>: Riquelmo </a:t>
            </a:r>
            <a:r>
              <a:rPr lang="pt-BR" dirty="0" err="1">
                <a:solidFill>
                  <a:schemeClr val="tx1">
                    <a:lumMod val="75000"/>
                    <a:lumOff val="25000"/>
                  </a:schemeClr>
                </a:solidFill>
              </a:rPr>
              <a:t>ferreira</a:t>
            </a:r>
            <a:endParaRPr lang="pt-BR" dirty="0">
              <a:solidFill>
                <a:schemeClr val="tx1">
                  <a:lumMod val="75000"/>
                  <a:lumOff val="25000"/>
                </a:schemeClr>
              </a:solidFill>
            </a:endParaRPr>
          </a:p>
          <a:p>
            <a:r>
              <a:rPr lang="pt-BR" b="1" dirty="0" err="1">
                <a:solidFill>
                  <a:schemeClr val="tx1">
                    <a:lumMod val="75000"/>
                    <a:lumOff val="25000"/>
                  </a:schemeClr>
                </a:solidFill>
              </a:rPr>
              <a:t>Last</a:t>
            </a:r>
            <a:r>
              <a:rPr lang="pt-BR" b="1" dirty="0">
                <a:solidFill>
                  <a:schemeClr val="tx1">
                    <a:lumMod val="75000"/>
                    <a:lumOff val="25000"/>
                  </a:schemeClr>
                </a:solidFill>
              </a:rPr>
              <a:t> </a:t>
            </a:r>
            <a:r>
              <a:rPr lang="pt-BR" b="1" dirty="0" err="1">
                <a:solidFill>
                  <a:schemeClr val="tx1">
                    <a:lumMod val="75000"/>
                    <a:lumOff val="25000"/>
                  </a:schemeClr>
                </a:solidFill>
              </a:rPr>
              <a:t>updated</a:t>
            </a:r>
            <a:r>
              <a:rPr lang="pt-BR" dirty="0">
                <a:solidFill>
                  <a:schemeClr val="tx1">
                    <a:lumMod val="75000"/>
                    <a:lumOff val="25000"/>
                  </a:schemeClr>
                </a:solidFill>
              </a:rPr>
              <a:t>: </a:t>
            </a:r>
            <a:r>
              <a:rPr lang="pt-BR" dirty="0" err="1">
                <a:solidFill>
                  <a:schemeClr val="tx1">
                    <a:lumMod val="75000"/>
                    <a:lumOff val="25000"/>
                  </a:schemeClr>
                </a:solidFill>
              </a:rPr>
              <a:t>october</a:t>
            </a:r>
            <a:r>
              <a:rPr lang="pt-BR" dirty="0">
                <a:solidFill>
                  <a:schemeClr val="tx1">
                    <a:lumMod val="75000"/>
                    <a:lumOff val="25000"/>
                  </a:schemeClr>
                </a:solidFill>
              </a:rPr>
              <a:t> 24th, 2023</a:t>
            </a:r>
          </a:p>
        </p:txBody>
      </p:sp>
      <p:sp>
        <p:nvSpPr>
          <p:cNvPr id="4" name="CaixaDeTexto 3">
            <a:extLst>
              <a:ext uri="{FF2B5EF4-FFF2-40B4-BE49-F238E27FC236}">
                <a16:creationId xmlns:a16="http://schemas.microsoft.com/office/drawing/2014/main" id="{3DBBB58A-9F8B-A2A3-DE96-CBBD65518BB6}"/>
              </a:ext>
            </a:extLst>
          </p:cNvPr>
          <p:cNvSpPr txBox="1"/>
          <p:nvPr/>
        </p:nvSpPr>
        <p:spPr>
          <a:xfrm>
            <a:off x="928469" y="393895"/>
            <a:ext cx="1631851" cy="646331"/>
          </a:xfrm>
          <a:prstGeom prst="rect">
            <a:avLst/>
          </a:prstGeom>
          <a:noFill/>
        </p:spPr>
        <p:txBody>
          <a:bodyPr wrap="square" rtlCol="0">
            <a:spAutoFit/>
          </a:bodyPr>
          <a:lstStyle/>
          <a:p>
            <a:r>
              <a:rPr lang="pt-BR" sz="3600" b="1" dirty="0">
                <a:solidFill>
                  <a:schemeClr val="accent1">
                    <a:lumMod val="75000"/>
                  </a:schemeClr>
                </a:solidFill>
              </a:rPr>
              <a:t>EN</a:t>
            </a:r>
            <a:endParaRPr lang="pt-BR" sz="3200" b="1" dirty="0">
              <a:solidFill>
                <a:schemeClr val="accent1">
                  <a:lumMod val="75000"/>
                </a:schemeClr>
              </a:solidFill>
            </a:endParaRPr>
          </a:p>
        </p:txBody>
      </p:sp>
    </p:spTree>
    <p:extLst>
      <p:ext uri="{BB962C8B-B14F-4D97-AF65-F5344CB8AC3E}">
        <p14:creationId xmlns:p14="http://schemas.microsoft.com/office/powerpoint/2010/main" val="1892796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tx1">
                    <a:lumMod val="75000"/>
                    <a:lumOff val="25000"/>
                  </a:schemeClr>
                </a:solidFill>
              </a:rPr>
              <a:t>TABLE OF CONTENT</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2400657"/>
          </a:xfrm>
          <a:prstGeom prst="rect">
            <a:avLst/>
          </a:prstGeom>
          <a:noFill/>
        </p:spPr>
        <p:txBody>
          <a:bodyPr wrap="square" rtlCol="0">
            <a:spAutoFit/>
          </a:bodyPr>
          <a:lstStyle/>
          <a:p>
            <a:r>
              <a:rPr lang="pt-BR" sz="3000" b="1" dirty="0" err="1">
                <a:solidFill>
                  <a:schemeClr val="tx1">
                    <a:lumMod val="75000"/>
                    <a:lumOff val="25000"/>
                  </a:schemeClr>
                </a:solidFill>
              </a:rPr>
              <a:t>Analysis</a:t>
            </a:r>
            <a:r>
              <a:rPr lang="pt-BR" sz="3000" b="1" dirty="0">
                <a:solidFill>
                  <a:schemeClr val="tx1">
                    <a:lumMod val="75000"/>
                    <a:lumOff val="25000"/>
                  </a:schemeClr>
                </a:solidFill>
              </a:rPr>
              <a:t> </a:t>
            </a:r>
            <a:r>
              <a:rPr lang="pt-BR" sz="3000" b="1" dirty="0" err="1">
                <a:solidFill>
                  <a:schemeClr val="tx1">
                    <a:lumMod val="75000"/>
                    <a:lumOff val="25000"/>
                  </a:schemeClr>
                </a:solidFill>
              </a:rPr>
              <a:t>of</a:t>
            </a:r>
            <a:r>
              <a:rPr lang="pt-BR" sz="3000" b="1" dirty="0">
                <a:solidFill>
                  <a:schemeClr val="tx1">
                    <a:lumMod val="75000"/>
                    <a:lumOff val="25000"/>
                  </a:schemeClr>
                </a:solidFill>
              </a:rPr>
              <a:t> </a:t>
            </a:r>
            <a:r>
              <a:rPr lang="pt-BR" sz="3000" b="1" dirty="0" err="1">
                <a:solidFill>
                  <a:schemeClr val="tx1">
                    <a:lumMod val="75000"/>
                    <a:lumOff val="25000"/>
                  </a:schemeClr>
                </a:solidFill>
              </a:rPr>
              <a:t>Bushfires</a:t>
            </a:r>
            <a:r>
              <a:rPr lang="pt-BR" sz="3000" b="1" dirty="0">
                <a:solidFill>
                  <a:schemeClr val="tx1">
                    <a:lumMod val="75000"/>
                    <a:lumOff val="25000"/>
                  </a:schemeClr>
                </a:solidFill>
              </a:rPr>
              <a:t> in </a:t>
            </a:r>
            <a:r>
              <a:rPr lang="pt-BR" sz="3000" b="1" dirty="0" err="1">
                <a:solidFill>
                  <a:schemeClr val="tx1">
                    <a:lumMod val="75000"/>
                    <a:lumOff val="25000"/>
                  </a:schemeClr>
                </a:solidFill>
              </a:rPr>
              <a:t>Brazil</a:t>
            </a:r>
            <a:endParaRPr lang="pt-BR" sz="3000" b="1" dirty="0">
              <a:solidFill>
                <a:schemeClr val="tx1">
                  <a:lumMod val="75000"/>
                  <a:lumOff val="25000"/>
                </a:schemeClr>
              </a:solidFill>
            </a:endParaRPr>
          </a:p>
          <a:p>
            <a:endParaRPr lang="pt-BR" sz="2000" b="1" dirty="0">
              <a:solidFill>
                <a:schemeClr val="tx1">
                  <a:lumMod val="75000"/>
                  <a:lumOff val="2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Objective</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en-US" sz="2500" b="1"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GDP per Capita of Brazil and its States</a:t>
            </a:r>
            <a:endParaRPr lang="en-US"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err="1">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Conclusion</a:t>
            </a:r>
            <a:endParaRPr lang="pt-BR" sz="2500" b="1" dirty="0">
              <a:solidFill>
                <a:schemeClr val="accent1">
                  <a:lumMod val="75000"/>
                </a:schemeClr>
              </a:solidFill>
            </a:endParaRPr>
          </a:p>
          <a:p>
            <a:pPr marL="342900" indent="-342900">
              <a:buClr>
                <a:schemeClr val="tx1"/>
              </a:buClr>
              <a:buFont typeface="Wingdings" panose="05000000000000000000" pitchFamily="2" charset="2"/>
              <a:buChar char="Ø"/>
            </a:pPr>
            <a:r>
              <a:rPr lang="pt-BR" sz="2500" b="1" dirty="0">
                <a:solidFill>
                  <a:schemeClr val="accent1">
                    <a:lumMod val="75000"/>
                  </a:schemeClr>
                </a:solidFill>
                <a:hlinkClick r:id="rId5" action="ppaction://hlinksldjump">
                  <a:extLst>
                    <a:ext uri="{A12FA001-AC4F-418D-AE19-62706E023703}">
                      <ahyp:hlinkClr xmlns:ahyp="http://schemas.microsoft.com/office/drawing/2018/hyperlinkcolor" val="tx"/>
                    </a:ext>
                  </a:extLst>
                </a:hlinkClick>
              </a:rPr>
              <a:t>Note</a:t>
            </a:r>
            <a:endParaRPr lang="pt-BR" sz="2500" b="1" dirty="0">
              <a:solidFill>
                <a:schemeClr val="accent1">
                  <a:lumMod val="75000"/>
                </a:schemeClr>
              </a:solidFill>
            </a:endParaRPr>
          </a:p>
        </p:txBody>
      </p:sp>
    </p:spTree>
    <p:extLst>
      <p:ext uri="{BB962C8B-B14F-4D97-AF65-F5344CB8AC3E}">
        <p14:creationId xmlns:p14="http://schemas.microsoft.com/office/powerpoint/2010/main" val="2143478945"/>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Slice</Template>
  <TotalTime>216</TotalTime>
  <Words>758</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14</vt:i4>
      </vt:variant>
    </vt:vector>
  </HeadingPairs>
  <TitlesOfParts>
    <vt:vector size="18" baseType="lpstr">
      <vt:lpstr>Calibri</vt:lpstr>
      <vt:lpstr>Calibri Light</vt:lpstr>
      <vt:lpstr>Wingdings</vt:lpstr>
      <vt:lpstr>Retrospectiva</vt:lpstr>
      <vt:lpstr>Análise do PIB per Capita do Brasil</vt:lpstr>
      <vt:lpstr>Apresentação do PowerPoint</vt:lpstr>
      <vt:lpstr>Apresentação do PowerPoint</vt:lpstr>
      <vt:lpstr>Apresentação do PowerPoint</vt:lpstr>
      <vt:lpstr>Apresentação do PowerPoint</vt:lpstr>
      <vt:lpstr>Apresentação do PowerPoint</vt:lpstr>
      <vt:lpstr>Apresentação do PowerPoint</vt:lpstr>
      <vt:lpstr>Analysis of Brazil's GDP per Capita</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Análise do Valor de Fechamento 2017 - 2022</dc:title>
  <dc:creator>Riquelmo A. Avelar Ferreira</dc:creator>
  <cp:lastModifiedBy>Riquelmo A. Avelar Ferreira</cp:lastModifiedBy>
  <cp:revision>19</cp:revision>
  <dcterms:created xsi:type="dcterms:W3CDTF">2023-10-22T00:17:58Z</dcterms:created>
  <dcterms:modified xsi:type="dcterms:W3CDTF">2023-10-27T15:28:44Z</dcterms:modified>
</cp:coreProperties>
</file>