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6" r:id="rId8"/>
    <p:sldId id="264" r:id="rId9"/>
    <p:sldId id="263"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dos Incêndios Florestais no Brasil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err="1">
                <a:solidFill>
                  <a:schemeClr val="accent1">
                    <a:lumMod val="75000"/>
                  </a:schemeClr>
                </a:solidFill>
              </a:rPr>
              <a:t>Analysis</a:t>
            </a:r>
            <a:r>
              <a:rPr lang="pt-BR" sz="6000" b="1" dirty="0">
                <a:solidFill>
                  <a:schemeClr val="accent1">
                    <a:lumMod val="75000"/>
                  </a:schemeClr>
                </a:solidFill>
              </a:rPr>
              <a:t> </a:t>
            </a:r>
            <a:r>
              <a:rPr lang="pt-BR" sz="6000" b="1" dirty="0" err="1">
                <a:solidFill>
                  <a:schemeClr val="accent1">
                    <a:lumMod val="75000"/>
                  </a:schemeClr>
                </a:solidFill>
              </a:rPr>
              <a:t>of</a:t>
            </a:r>
            <a:r>
              <a:rPr lang="pt-BR" sz="6000" b="1" dirty="0">
                <a:solidFill>
                  <a:schemeClr val="accent1">
                    <a:lumMod val="75000"/>
                  </a:schemeClr>
                </a:solidFill>
              </a:rPr>
              <a:t> </a:t>
            </a:r>
            <a:r>
              <a:rPr lang="pt-BR" sz="6000" b="1" dirty="0" err="1">
                <a:solidFill>
                  <a:schemeClr val="accent1">
                    <a:lumMod val="75000"/>
                  </a:schemeClr>
                </a:solidFill>
              </a:rPr>
              <a:t>Bushfires</a:t>
            </a:r>
            <a:r>
              <a:rPr lang="pt-BR" sz="6000" b="1" dirty="0">
                <a:solidFill>
                  <a:schemeClr val="accent1">
                    <a:lumMod val="75000"/>
                  </a:schemeClr>
                </a:solidFill>
              </a:rPr>
              <a:t> in </a:t>
            </a:r>
            <a:r>
              <a:rPr lang="pt-BR" sz="6000" b="1" dirty="0" err="1">
                <a:solidFill>
                  <a:schemeClr val="accent1">
                    <a:lumMod val="75000"/>
                  </a:schemeClr>
                </a:solidFill>
              </a:rPr>
              <a:t>Brazil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Total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Number</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of</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Bushfires</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in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Brazil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Bushfires</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per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Month</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States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with</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the</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most</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Bushfires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Density</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Map</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Bushfires in Brazil, trying to understand the frequency of bushfires in a time series</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81353" y="922090"/>
            <a:ext cx="5570807" cy="523220"/>
          </a:xfrm>
          <a:prstGeom prst="rect">
            <a:avLst/>
          </a:prstGeom>
          <a:noFill/>
        </p:spPr>
        <p:txBody>
          <a:bodyPr wrap="square" rtlCol="0">
            <a:spAutoFit/>
          </a:bodyPr>
          <a:lstStyle/>
          <a:p>
            <a:pPr>
              <a:buClr>
                <a:schemeClr val="tx1"/>
              </a:buClr>
            </a:pPr>
            <a:r>
              <a:rPr lang="pt-BR" sz="2800" b="1" dirty="0">
                <a:solidFill>
                  <a:schemeClr val="accent1">
                    <a:lumMod val="75000"/>
                  </a:schemeClr>
                </a:solidFill>
              </a:rPr>
              <a:t>Total </a:t>
            </a:r>
            <a:r>
              <a:rPr lang="pt-BR" sz="2800" b="1" dirty="0" err="1">
                <a:solidFill>
                  <a:schemeClr val="accent1">
                    <a:lumMod val="75000"/>
                  </a:schemeClr>
                </a:solidFill>
              </a:rPr>
              <a:t>Number</a:t>
            </a:r>
            <a:r>
              <a:rPr lang="pt-BR" sz="2800" b="1" dirty="0">
                <a:solidFill>
                  <a:schemeClr val="accent1">
                    <a:lumMod val="75000"/>
                  </a:schemeClr>
                </a:solidFill>
              </a:rPr>
              <a:t> </a:t>
            </a:r>
            <a:r>
              <a:rPr lang="pt-BR" sz="2800" b="1" dirty="0" err="1">
                <a:solidFill>
                  <a:schemeClr val="accent1">
                    <a:lumMod val="75000"/>
                  </a:schemeClr>
                </a:solidFill>
              </a:rPr>
              <a:t>of</a:t>
            </a:r>
            <a:r>
              <a:rPr lang="pt-BR" sz="2800" b="1" dirty="0">
                <a:solidFill>
                  <a:schemeClr val="accent1">
                    <a:lumMod val="75000"/>
                  </a:schemeClr>
                </a:solidFill>
              </a:rPr>
              <a:t> </a:t>
            </a:r>
            <a:r>
              <a:rPr lang="pt-BR" sz="2800" b="1" dirty="0" err="1">
                <a:solidFill>
                  <a:schemeClr val="accent1">
                    <a:lumMod val="75000"/>
                  </a:schemeClr>
                </a:solidFill>
              </a:rPr>
              <a:t>Bushfires</a:t>
            </a:r>
            <a:r>
              <a:rPr lang="pt-BR" sz="2800" b="1" dirty="0">
                <a:solidFill>
                  <a:schemeClr val="accent1">
                    <a:lumMod val="75000"/>
                  </a:schemeClr>
                </a:solidFill>
              </a:rPr>
              <a:t> in </a:t>
            </a:r>
            <a:r>
              <a:rPr lang="pt-BR" sz="2800" b="1" dirty="0" err="1">
                <a:solidFill>
                  <a:schemeClr val="accent1">
                    <a:lumMod val="75000"/>
                  </a:schemeClr>
                </a:solidFill>
              </a:rPr>
              <a:t>Brazil</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graph shows the total number of bushfires in Brazil during the period from 1997 to 2017</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an increase in bushfires in the middle of 1997 and reaching its peak during 2002, followed by a decline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the following years, the total number of bushfires fluctuated a lot, but always remained at high values.</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5DE3A6D-7FCE-5D15-CFAC-56557F7A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994" y="922090"/>
            <a:ext cx="5960012" cy="4306833"/>
          </a:xfrm>
          <a:prstGeom prst="rect">
            <a:avLst/>
          </a:prstGeom>
        </p:spPr>
      </p:pic>
    </p:spTree>
    <p:extLst>
      <p:ext uri="{BB962C8B-B14F-4D97-AF65-F5344CB8AC3E}">
        <p14:creationId xmlns:p14="http://schemas.microsoft.com/office/powerpoint/2010/main" val="404636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919004" cy="553998"/>
          </a:xfrm>
          <a:prstGeom prst="rect">
            <a:avLst/>
          </a:prstGeom>
          <a:noFill/>
        </p:spPr>
        <p:txBody>
          <a:bodyPr wrap="square" rtlCol="0">
            <a:spAutoFit/>
          </a:bodyPr>
          <a:lstStyle/>
          <a:p>
            <a:pPr algn="ctr"/>
            <a:r>
              <a:rPr lang="pt-BR" sz="3000" b="1" dirty="0" err="1">
                <a:solidFill>
                  <a:schemeClr val="accent1">
                    <a:lumMod val="75000"/>
                  </a:schemeClr>
                </a:solidFill>
              </a:rPr>
              <a:t>Bushfires</a:t>
            </a:r>
            <a:r>
              <a:rPr lang="pt-BR" sz="3000" b="1" dirty="0">
                <a:solidFill>
                  <a:schemeClr val="accent1">
                    <a:lumMod val="75000"/>
                  </a:schemeClr>
                </a:solidFill>
              </a:rPr>
              <a:t> per </a:t>
            </a:r>
            <a:r>
              <a:rPr lang="pt-BR" sz="3000" b="1" dirty="0" err="1">
                <a:solidFill>
                  <a:schemeClr val="accent1">
                    <a:lumMod val="75000"/>
                  </a:schemeClr>
                </a:solidFill>
              </a:rPr>
              <a:t>Month</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Boxplots show the number of bushfires divided by month</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analyze that in the First Half of the Year the number of bushfires is lower and from July onwards the fires begin to increase, peaking in August.</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It is important to note that the most common causes of bushfires in Brazil are caused by human action, such as burning for cleaning, pasture renewal, etc. That is why the number of fires does not peak in the summer.</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9A7A837-B086-2D8A-C1B5-E61FE4869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468" y="1039951"/>
            <a:ext cx="5791912" cy="4306833"/>
          </a:xfrm>
          <a:prstGeom prst="rect">
            <a:avLst/>
          </a:prstGeom>
        </p:spPr>
      </p:pic>
    </p:spTree>
    <p:extLst>
      <p:ext uri="{BB962C8B-B14F-4D97-AF65-F5344CB8AC3E}">
        <p14:creationId xmlns:p14="http://schemas.microsoft.com/office/powerpoint/2010/main" val="137336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32116" y="567027"/>
            <a:ext cx="5863884" cy="523220"/>
          </a:xfrm>
          <a:prstGeom prst="rect">
            <a:avLst/>
          </a:prstGeom>
          <a:noFill/>
        </p:spPr>
        <p:txBody>
          <a:bodyPr wrap="square" rtlCol="0">
            <a:spAutoFit/>
          </a:bodyPr>
          <a:lstStyle/>
          <a:p>
            <a:pPr algn="ctr"/>
            <a:r>
              <a:rPr lang="pt-BR" sz="2800" b="1" dirty="0">
                <a:solidFill>
                  <a:schemeClr val="accent1">
                    <a:lumMod val="75000"/>
                  </a:schemeClr>
                </a:solidFill>
              </a:rPr>
              <a:t>States </a:t>
            </a:r>
            <a:r>
              <a:rPr lang="pt-BR" sz="2800" b="1" dirty="0" err="1">
                <a:solidFill>
                  <a:schemeClr val="accent1">
                    <a:lumMod val="75000"/>
                  </a:schemeClr>
                </a:solidFill>
              </a:rPr>
              <a:t>with</a:t>
            </a:r>
            <a:r>
              <a:rPr lang="pt-BR" sz="2800" b="1" dirty="0">
                <a:solidFill>
                  <a:schemeClr val="accent1">
                    <a:lumMod val="75000"/>
                  </a:schemeClr>
                </a:solidFill>
              </a:rPr>
              <a:t> </a:t>
            </a:r>
            <a:r>
              <a:rPr lang="pt-BR" sz="2800" b="1" dirty="0" err="1">
                <a:solidFill>
                  <a:schemeClr val="accent1">
                    <a:lumMod val="75000"/>
                  </a:schemeClr>
                </a:solidFill>
              </a:rPr>
              <a:t>the</a:t>
            </a:r>
            <a:r>
              <a:rPr lang="pt-BR" sz="2800" b="1" dirty="0">
                <a:solidFill>
                  <a:schemeClr val="accent1">
                    <a:lumMod val="75000"/>
                  </a:schemeClr>
                </a:solidFill>
              </a:rPr>
              <a:t> </a:t>
            </a:r>
            <a:r>
              <a:rPr lang="pt-BR" sz="2800" b="1" dirty="0" err="1">
                <a:solidFill>
                  <a:schemeClr val="accent1">
                    <a:lumMod val="75000"/>
                  </a:schemeClr>
                </a:solidFill>
              </a:rPr>
              <a:t>most</a:t>
            </a:r>
            <a:r>
              <a:rPr lang="pt-BR" sz="2800" b="1" dirty="0">
                <a:solidFill>
                  <a:schemeClr val="accent1">
                    <a:lumMod val="75000"/>
                  </a:schemeClr>
                </a:solidFill>
              </a:rPr>
              <a:t> </a:t>
            </a:r>
            <a:r>
              <a:rPr lang="pt-BR" sz="2800" b="1" dirty="0" err="1">
                <a:solidFill>
                  <a:schemeClr val="accent1">
                    <a:lumMod val="75000"/>
                  </a:schemeClr>
                </a:solidFill>
              </a:rPr>
              <a:t>Bushfires</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365759" y="1090247"/>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in </a:t>
            </a:r>
            <a:r>
              <a:rPr lang="en-US" b="1" dirty="0">
                <a:solidFill>
                  <a:srgbClr val="FF0000"/>
                </a:solidFill>
              </a:rPr>
              <a:t>red</a:t>
            </a:r>
            <a:r>
              <a:rPr lang="en-US" b="1" dirty="0">
                <a:solidFill>
                  <a:schemeClr val="tx1">
                    <a:lumMod val="75000"/>
                    <a:lumOff val="25000"/>
                  </a:schemeClr>
                </a:solidFill>
              </a:rPr>
              <a:t> shows the States with the highest number of Forest Fires, with Mato Grosso being the one with the highest amounts.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err="1">
                <a:solidFill>
                  <a:schemeClr val="tx1">
                    <a:lumMod val="75000"/>
                    <a:lumOff val="25000"/>
                  </a:schemeClr>
                </a:solidFill>
              </a:rPr>
              <a:t>Treemap</a:t>
            </a:r>
            <a:r>
              <a:rPr lang="en-US" b="1" dirty="0">
                <a:solidFill>
                  <a:schemeClr val="tx1">
                    <a:lumMod val="75000"/>
                    <a:lumOff val="25000"/>
                  </a:schemeClr>
                </a:solidFill>
              </a:rPr>
              <a:t> Chart shows the same information, but with a different visual presentation, making it easier to understand the difference in the number of bushfires between the States.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5 States with the most bushfires during the period from 1997 to 2017. It can be noted that Mato Grosso, which is an Agricultural power, is the State with the most bushfires in Brazil, the result of burning to renew pasture and invasions of the Forest to create new pastures and planting areas.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604AF7F3-8F24-30B2-0488-FE1CF4C7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372" y="126610"/>
            <a:ext cx="5941256" cy="1927274"/>
          </a:xfrm>
          <a:prstGeom prst="rect">
            <a:avLst/>
          </a:prstGeom>
        </p:spPr>
      </p:pic>
      <p:pic>
        <p:nvPicPr>
          <p:cNvPr id="3" name="Imagem 2">
            <a:extLst>
              <a:ext uri="{FF2B5EF4-FFF2-40B4-BE49-F238E27FC236}">
                <a16:creationId xmlns:a16="http://schemas.microsoft.com/office/drawing/2014/main" id="{F37F221C-FAB1-08D1-CB3D-DACABF3B7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72" y="2164226"/>
            <a:ext cx="5941256" cy="2058283"/>
          </a:xfrm>
          <a:prstGeom prst="rect">
            <a:avLst/>
          </a:prstGeom>
        </p:spPr>
      </p:pic>
      <p:pic>
        <p:nvPicPr>
          <p:cNvPr id="10" name="Imagem 9">
            <a:extLst>
              <a:ext uri="{FF2B5EF4-FFF2-40B4-BE49-F238E27FC236}">
                <a16:creationId xmlns:a16="http://schemas.microsoft.com/office/drawing/2014/main" id="{E302899D-DE04-8A86-A96B-0E5E09EFD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372" y="4379453"/>
            <a:ext cx="5941256" cy="1881552"/>
          </a:xfrm>
          <a:prstGeom prst="rect">
            <a:avLst/>
          </a:prstGeom>
        </p:spPr>
      </p:pic>
    </p:spTree>
    <p:extLst>
      <p:ext uri="{BB962C8B-B14F-4D97-AF65-F5344CB8AC3E}">
        <p14:creationId xmlns:p14="http://schemas.microsoft.com/office/powerpoint/2010/main" val="237443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err="1">
                <a:solidFill>
                  <a:schemeClr val="accent1">
                    <a:lumMod val="75000"/>
                  </a:schemeClr>
                </a:solidFill>
              </a:rPr>
              <a:t>Density</a:t>
            </a:r>
            <a:r>
              <a:rPr lang="pt-BR" sz="3000" b="1" dirty="0">
                <a:solidFill>
                  <a:schemeClr val="accent1">
                    <a:lumMod val="75000"/>
                  </a:schemeClr>
                </a:solidFill>
              </a:rPr>
              <a:t> Map</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230832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Density Map Chart helps identify locations with more or fewer bushfire hotspots using bubbles of different sizes and color variations based on the total number of bushfires.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now notice more visually the States with the highest numbers of bushfires in Brazil.</a:t>
            </a:r>
            <a:endParaRPr lang="pt-BR" b="1" dirty="0"/>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69044AA4-8F93-DB3D-1B26-BF80497F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67286"/>
            <a:ext cx="5793544" cy="5852160"/>
          </a:xfrm>
          <a:prstGeom prst="rect">
            <a:avLst/>
          </a:prstGeom>
        </p:spPr>
      </p:pic>
    </p:spTree>
    <p:extLst>
      <p:ext uri="{BB962C8B-B14F-4D97-AF65-F5344CB8AC3E}">
        <p14:creationId xmlns:p14="http://schemas.microsoft.com/office/powerpoint/2010/main" val="361961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dirty="0">
                <a:solidFill>
                  <a:schemeClr val="tx1">
                    <a:lumMod val="75000"/>
                    <a:lumOff val="25000"/>
                  </a:schemeClr>
                </a:solidFill>
              </a:rPr>
              <a:t>We can notice an increase in fires in the middle of 1997, reaching its peak during 2002, followed by a decline.</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From July onwards, fires began to increase, peaking in August, caused by burning to renew pasture and open new planting areas.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031325"/>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Mato Grosso, which is an Agricultural powerhouse, is the State with the most bushfires in Brazil, the result of burning to renew pastures and invasions of the Forest to create new pastures and planting areas.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b="1" dirty="0">
                <a:solidFill>
                  <a:schemeClr val="tx1">
                    <a:lumMod val="75000"/>
                    <a:lumOff val="25000"/>
                  </a:schemeClr>
                </a:solidFill>
              </a:rPr>
              <a:t>Análise dos Incêndios Florestais no Brasil</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Número Total de Incêndios Florestais no Brasil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Incêndios Florestais por Mês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Estados com mais Incêndios Florestais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Mapa de Densidade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20505"/>
            <a:ext cx="1322363"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os Incêndios Florestais no Brasil compreendendo a frequência dos incêndios em uma série temporal</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890463"/>
            <a:ext cx="6086622" cy="461665"/>
          </a:xfrm>
          <a:prstGeom prst="rect">
            <a:avLst/>
          </a:prstGeom>
          <a:noFill/>
        </p:spPr>
        <p:txBody>
          <a:bodyPr wrap="square" rtlCol="0">
            <a:spAutoFit/>
          </a:bodyPr>
          <a:lstStyle/>
          <a:p>
            <a:pPr>
              <a:buClr>
                <a:schemeClr val="tx1"/>
              </a:buClr>
            </a:pPr>
            <a:r>
              <a:rPr lang="pt-BR" sz="2400" b="1" dirty="0">
                <a:solidFill>
                  <a:schemeClr val="accent1">
                    <a:lumMod val="75000"/>
                  </a:schemeClr>
                </a:solidFill>
              </a:rPr>
              <a:t>Número Total de Incêndios Florestais no Brasil</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número total de incêndios florestais no Brasil durante o período de 1997 até 2017</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um crescimento dos incêndios no meio do ano de 1997 atingindo seu ápice durante o ano de 2002 seguido de uma queda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Nos anos seguintes o total de incêndios flutuou bastante, mas se mantendo sempre em valores altos.</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5DE3A6D-7FCE-5D15-CFAC-56557F7A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994" y="922090"/>
            <a:ext cx="5960012" cy="4306833"/>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919004" cy="553998"/>
          </a:xfrm>
          <a:prstGeom prst="rect">
            <a:avLst/>
          </a:prstGeom>
          <a:noFill/>
        </p:spPr>
        <p:txBody>
          <a:bodyPr wrap="square" rtlCol="0">
            <a:spAutoFit/>
          </a:bodyPr>
          <a:lstStyle/>
          <a:p>
            <a:r>
              <a:rPr lang="pt-BR" sz="3000" b="1" dirty="0">
                <a:solidFill>
                  <a:schemeClr val="accent1">
                    <a:lumMod val="75000"/>
                  </a:schemeClr>
                </a:solidFill>
              </a:rPr>
              <a:t>Incêndios Florestais por Mês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a:t>
            </a:r>
            <a:r>
              <a:rPr lang="pt-BR" b="1" dirty="0" err="1">
                <a:solidFill>
                  <a:schemeClr val="tx1">
                    <a:lumMod val="75000"/>
                    <a:lumOff val="25000"/>
                  </a:schemeClr>
                </a:solidFill>
              </a:rPr>
              <a:t>Boxplots</a:t>
            </a:r>
            <a:r>
              <a:rPr lang="pt-BR" b="1" dirty="0">
                <a:solidFill>
                  <a:schemeClr val="tx1">
                    <a:lumMod val="75000"/>
                    <a:lumOff val="25000"/>
                  </a:schemeClr>
                </a:solidFill>
              </a:rPr>
              <a:t> mostram a quantidade de Incêndios Florestais divididos por mês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analisar que no Primeiro Semestre do Ano a quantidade de Incêndios Florestais é menor e a partir de Julho os incêndios começam a aumentar tendo seu auge em Agosto.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É importante notar que as causas mais comuns de Incêndios Florestais no Brasil são causadas por ação humana, como queima para limpeza, renovação de pastagem, etc. Por isso o auge da quantidade de Incêndios não se dá no Verão.</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9A7A837-B086-2D8A-C1B5-E61FE4869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468" y="1039951"/>
            <a:ext cx="5791912" cy="4306833"/>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32116" y="567027"/>
            <a:ext cx="5863884" cy="523220"/>
          </a:xfrm>
          <a:prstGeom prst="rect">
            <a:avLst/>
          </a:prstGeom>
          <a:noFill/>
        </p:spPr>
        <p:txBody>
          <a:bodyPr wrap="square" rtlCol="0">
            <a:spAutoFit/>
          </a:bodyPr>
          <a:lstStyle/>
          <a:p>
            <a:r>
              <a:rPr lang="pt-BR" sz="2800" b="1" dirty="0">
                <a:solidFill>
                  <a:schemeClr val="accent1">
                    <a:lumMod val="75000"/>
                  </a:schemeClr>
                </a:solidFill>
              </a:rPr>
              <a:t>Estados com mais Incêndios Florestais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365759" y="1090247"/>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em </a:t>
            </a:r>
            <a:r>
              <a:rPr lang="pt-BR" b="1" dirty="0">
                <a:solidFill>
                  <a:srgbClr val="FB4C29"/>
                </a:solidFill>
              </a:rPr>
              <a:t>vermelho</a:t>
            </a:r>
            <a:r>
              <a:rPr lang="pt-BR" b="1" dirty="0">
                <a:solidFill>
                  <a:schemeClr val="tx1">
                    <a:lumMod val="75000"/>
                    <a:lumOff val="25000"/>
                  </a:schemeClr>
                </a:solidFill>
              </a:rPr>
              <a:t> mostra os Estados com a maior quantidade de Incêndios Florestais, sendo Mato Grosso o com as maiores quantidades.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a:t>
            </a:r>
            <a:r>
              <a:rPr lang="pt-BR" b="1" dirty="0" err="1">
                <a:solidFill>
                  <a:schemeClr val="tx1">
                    <a:lumMod val="75000"/>
                    <a:lumOff val="25000"/>
                  </a:schemeClr>
                </a:solidFill>
              </a:rPr>
              <a:t>Treemap</a:t>
            </a:r>
            <a:r>
              <a:rPr lang="pt-BR" b="1" dirty="0">
                <a:solidFill>
                  <a:schemeClr val="tx1">
                    <a:lumMod val="75000"/>
                    <a:lumOff val="25000"/>
                  </a:schemeClr>
                </a:solidFill>
              </a:rPr>
              <a:t> mostra a mesma informação, mas com uma apresentação visual diferente, deixando mais fácil a compreensão da diferença das quantidades de incêndios entre os Estados.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os 5 Estados com mais Incêndios Florestais durante o período de 1997 até 2017. Pode-se notar que Mato Grosso, que é uma potência Agropecuária é o Estado com mais Incêndios Florestais do Brasil, resultado das queimas para renovação de pastagem e invasões da Floresta para criar novos pastos e áreas de plantio.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604AF7F3-8F24-30B2-0488-FE1CF4C7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372" y="126610"/>
            <a:ext cx="5941256" cy="1927274"/>
          </a:xfrm>
          <a:prstGeom prst="rect">
            <a:avLst/>
          </a:prstGeom>
        </p:spPr>
      </p:pic>
      <p:pic>
        <p:nvPicPr>
          <p:cNvPr id="3" name="Imagem 2">
            <a:extLst>
              <a:ext uri="{FF2B5EF4-FFF2-40B4-BE49-F238E27FC236}">
                <a16:creationId xmlns:a16="http://schemas.microsoft.com/office/drawing/2014/main" id="{F37F221C-FAB1-08D1-CB3D-DACABF3B7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72" y="2164226"/>
            <a:ext cx="5941256" cy="2058283"/>
          </a:xfrm>
          <a:prstGeom prst="rect">
            <a:avLst/>
          </a:prstGeom>
        </p:spPr>
      </p:pic>
      <p:pic>
        <p:nvPicPr>
          <p:cNvPr id="10" name="Imagem 9">
            <a:extLst>
              <a:ext uri="{FF2B5EF4-FFF2-40B4-BE49-F238E27FC236}">
                <a16:creationId xmlns:a16="http://schemas.microsoft.com/office/drawing/2014/main" id="{E302899D-DE04-8A86-A96B-0E5E09EFD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372" y="4379453"/>
            <a:ext cx="5941256" cy="1881552"/>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a:solidFill>
                  <a:schemeClr val="accent1">
                    <a:lumMod val="75000"/>
                  </a:schemeClr>
                </a:solidFill>
              </a:rPr>
              <a:t>Mapa de Densidade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Mapa de Densidade ajuda a identificar os locais com mais ou menos pontos de Incêndios Florestais usando bolhas de diferentes tamanhos e variações de cores baseada na quantidade total de incêndios.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agora de forma mais visual os Estados com as maiores quantidades de Incêndios Florestais no Brasil.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69044AA4-8F93-DB3D-1B26-BF80497F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67286"/>
            <a:ext cx="5793544" cy="5852160"/>
          </a:xfrm>
          <a:prstGeom prst="rect">
            <a:avLst/>
          </a:prstGeom>
        </p:spPr>
      </p:pic>
    </p:spTree>
    <p:extLst>
      <p:ext uri="{BB962C8B-B14F-4D97-AF65-F5344CB8AC3E}">
        <p14:creationId xmlns:p14="http://schemas.microsoft.com/office/powerpoint/2010/main" val="228351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um crescimento dos incêndios no meio do ano de 1997 atingindo seu ápice durante o ano de 2002 seguido de uma queda.</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754326"/>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partir de Julho os incêndios começam a aumentar tendo seu auge em Agosto, causado pela queima para renovação de pastagem e abertura de novas áreas de plantio.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Mato Grosso, que é uma potência Agropecuária é o Estado com mais Incêndios Florestais do Brasil, resultado das queimas para renovação de pastagem e invasões da Floresta para criar novos pastos e áreas de plantio.</a:t>
            </a:r>
          </a:p>
          <a:p>
            <a:endParaRPr lang="pt-BR" dirty="0"/>
          </a:p>
        </p:txBody>
      </p:sp>
    </p:spTree>
    <p:extLst>
      <p:ext uri="{BB962C8B-B14F-4D97-AF65-F5344CB8AC3E}">
        <p14:creationId xmlns:p14="http://schemas.microsoft.com/office/powerpoint/2010/main" val="213829920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194</TotalTime>
  <Words>1129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Calibri</vt:lpstr>
      <vt:lpstr>Calibri Light</vt:lpstr>
      <vt:lpstr>Wingdings</vt:lpstr>
      <vt:lpstr>Retrospectiva</vt:lpstr>
      <vt:lpstr>Análise dos Incêndios Florestais no Brasil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Bushfires in Brazil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14</cp:revision>
  <dcterms:created xsi:type="dcterms:W3CDTF">2023-10-22T00:17:58Z</dcterms:created>
  <dcterms:modified xsi:type="dcterms:W3CDTF">2023-10-27T15:29:31Z</dcterms:modified>
</cp:coreProperties>
</file>