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79" r:id="rId6"/>
    <p:sldId id="280" r:id="rId7"/>
    <p:sldId id="264" r:id="rId8"/>
    <p:sldId id="263" r:id="rId9"/>
    <p:sldId id="267" r:id="rId10"/>
    <p:sldId id="268" r:id="rId11"/>
    <p:sldId id="269" r:id="rId12"/>
    <p:sldId id="270" r:id="rId13"/>
    <p:sldId id="284" r:id="rId14"/>
    <p:sldId id="285" r:id="rId15"/>
    <p:sldId id="286"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30/10/2023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30/10/2023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30/10/2023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30/10/2023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30/10/2023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30/10/2023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30/10/2023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30/10/2023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30/10/2023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30/10/2023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30/10/2023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30/10/2023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002888"/>
            <a:ext cx="8932984" cy="1783080"/>
          </a:xfrm>
        </p:spPr>
        <p:txBody>
          <a:bodyPr>
            <a:noAutofit/>
          </a:bodyPr>
          <a:lstStyle/>
          <a:p>
            <a:pPr algn="l"/>
            <a:r>
              <a:rPr lang="pt-BR" sz="4000" b="0" i="0" dirty="0">
                <a:solidFill>
                  <a:schemeClr val="accent1">
                    <a:lumMod val="75000"/>
                  </a:schemeClr>
                </a:solidFill>
                <a:effectLst/>
                <a:latin typeface="+mn-lt"/>
              </a:rPr>
              <a:t>Análise da relação entre o grau de escolaridade dos pais e outros fatores na performance do estudante</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29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Autofit/>
          </a:bodyPr>
          <a:lstStyle/>
          <a:p>
            <a:r>
              <a:rPr lang="en-US" sz="4500" b="1" dirty="0">
                <a:solidFill>
                  <a:schemeClr val="accent1">
                    <a:lumMod val="75000"/>
                  </a:schemeClr>
                </a:solidFill>
              </a:rPr>
              <a:t>Analysis of the relationship between parents' level of education and other factors in student performance</a:t>
            </a:r>
            <a:endParaRPr lang="pt-BR" sz="45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30th,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247043"/>
          </a:xfrm>
          <a:prstGeom prst="rect">
            <a:avLst/>
          </a:prstGeom>
          <a:noFill/>
        </p:spPr>
        <p:txBody>
          <a:bodyPr wrap="square" rtlCol="0">
            <a:spAutoFit/>
          </a:bodyPr>
          <a:lstStyle/>
          <a:p>
            <a:r>
              <a:rPr lang="pt-BR" sz="3000" b="1" dirty="0">
                <a:solidFill>
                  <a:schemeClr val="tx1">
                    <a:lumMod val="75000"/>
                    <a:lumOff val="25000"/>
                  </a:schemeClr>
                </a:solidFill>
              </a:rPr>
              <a:t>Wind Turbine </a:t>
            </a:r>
            <a:r>
              <a:rPr lang="pt-BR" sz="3000" b="1" dirty="0" err="1">
                <a:solidFill>
                  <a:schemeClr val="tx1">
                    <a:lumMod val="75000"/>
                    <a:lumOff val="25000"/>
                  </a:schemeClr>
                </a:solidFill>
              </a:rPr>
              <a:t>Efficiency</a:t>
            </a:r>
            <a:r>
              <a:rPr lang="pt-BR" sz="3000" b="1" dirty="0">
                <a:solidFill>
                  <a:schemeClr val="tx1">
                    <a:lumMod val="75000"/>
                    <a:lumOff val="25000"/>
                  </a:schemeClr>
                </a:solidFill>
              </a:rPr>
              <a:t> </a:t>
            </a:r>
            <a:r>
              <a:rPr lang="pt-BR" sz="3000" b="1" dirty="0" err="1">
                <a:solidFill>
                  <a:schemeClr val="tx1">
                    <a:lumMod val="75000"/>
                    <a:lumOff val="25000"/>
                  </a:schemeClr>
                </a:solidFill>
              </a:rPr>
              <a:t>Analysis</a:t>
            </a:r>
            <a:endParaRPr lang="pt-BR" sz="3000" b="1" dirty="0">
              <a:solidFill>
                <a:schemeClr val="tx1">
                  <a:lumMod val="75000"/>
                  <a:lumOff val="25000"/>
                </a:schemeClr>
              </a:solidFill>
            </a:endParaRPr>
          </a:p>
          <a:p>
            <a:endParaRPr lang="pt-BR" sz="25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Preparation</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Course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Parental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Education</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Level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Report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relationship between parents’ level of education and other factors in student performance</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458264" y="0"/>
            <a:ext cx="6733736"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32935" y="956596"/>
            <a:ext cx="6086622" cy="477054"/>
          </a:xfrm>
          <a:prstGeom prst="rect">
            <a:avLst/>
          </a:prstGeom>
          <a:noFill/>
        </p:spPr>
        <p:txBody>
          <a:bodyPr wrap="square" rtlCol="0">
            <a:spAutoFit/>
          </a:bodyPr>
          <a:lstStyle/>
          <a:p>
            <a:pPr algn="ctr">
              <a:buClr>
                <a:schemeClr val="tx1"/>
              </a:buClr>
            </a:pPr>
            <a:r>
              <a:rPr lang="pt-BR" sz="2500" b="1" dirty="0" err="1">
                <a:solidFill>
                  <a:schemeClr val="accent1">
                    <a:lumMod val="75000"/>
                  </a:schemeClr>
                </a:solidFill>
              </a:rPr>
              <a:t>Preparation</a:t>
            </a:r>
            <a:r>
              <a:rPr lang="pt-BR" sz="2500" b="1" dirty="0">
                <a:solidFill>
                  <a:schemeClr val="accent1">
                    <a:lumMod val="75000"/>
                  </a:schemeClr>
                </a:solidFill>
              </a:rPr>
              <a:t> </a:t>
            </a:r>
            <a:r>
              <a:rPr lang="pt-BR" sz="2500" b="1" dirty="0" err="1">
                <a:solidFill>
                  <a:schemeClr val="accent1">
                    <a:lumMod val="75000"/>
                  </a:schemeClr>
                </a:solidFill>
              </a:rPr>
              <a:t>Course</a:t>
            </a:r>
            <a:endParaRPr lang="pt-BR" sz="25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35988" y="1575232"/>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Dataset has information on gender, race/ethnicity, level of parental education, what type of food they ate before the test, whether or not they took the preparation course and grades from the Mathematics, Reading and Writing tests.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Boxplots have information on the grades of the Mathematics, Reading and Writing tests and whether or not the students completed the Preparation Course and in all of them it is possible to observe the same pattern, the Median of the students who completed the Preparation Course is higher than the who did not complete and the presence of Outliers with low grades is smaller.</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02CCFE55-CDF7-5978-29AC-FA7C2D416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496" y="51002"/>
            <a:ext cx="6461760" cy="2026622"/>
          </a:xfrm>
          <a:prstGeom prst="rect">
            <a:avLst/>
          </a:prstGeom>
        </p:spPr>
      </p:pic>
      <p:pic>
        <p:nvPicPr>
          <p:cNvPr id="10" name="Imagem 9">
            <a:extLst>
              <a:ext uri="{FF2B5EF4-FFF2-40B4-BE49-F238E27FC236}">
                <a16:creationId xmlns:a16="http://schemas.microsoft.com/office/drawing/2014/main" id="{060DA754-81DD-7719-B102-5F88A794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52" y="2141133"/>
            <a:ext cx="6461760" cy="2026622"/>
          </a:xfrm>
          <a:prstGeom prst="rect">
            <a:avLst/>
          </a:prstGeom>
        </p:spPr>
      </p:pic>
      <p:pic>
        <p:nvPicPr>
          <p:cNvPr id="12" name="Imagem 11">
            <a:extLst>
              <a:ext uri="{FF2B5EF4-FFF2-40B4-BE49-F238E27FC236}">
                <a16:creationId xmlns:a16="http://schemas.microsoft.com/office/drawing/2014/main" id="{B8D58185-AF6D-1101-3CE6-45E9AE341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496" y="4231265"/>
            <a:ext cx="6461760" cy="2026622"/>
          </a:xfrm>
          <a:prstGeom prst="rect">
            <a:avLst/>
          </a:prstGeom>
        </p:spPr>
      </p:pic>
    </p:spTree>
    <p:extLst>
      <p:ext uri="{BB962C8B-B14F-4D97-AF65-F5344CB8AC3E}">
        <p14:creationId xmlns:p14="http://schemas.microsoft.com/office/powerpoint/2010/main" val="165498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14179" y="1613237"/>
            <a:ext cx="6086622" cy="477054"/>
          </a:xfrm>
          <a:prstGeom prst="rect">
            <a:avLst/>
          </a:prstGeom>
          <a:noFill/>
        </p:spPr>
        <p:txBody>
          <a:bodyPr wrap="square" rtlCol="0">
            <a:spAutoFit/>
          </a:bodyPr>
          <a:lstStyle/>
          <a:p>
            <a:pPr algn="ctr">
              <a:buClr>
                <a:schemeClr val="tx1"/>
              </a:buClr>
            </a:pPr>
            <a:r>
              <a:rPr lang="pt-BR" sz="2500" b="1" dirty="0">
                <a:solidFill>
                  <a:schemeClr val="accent1">
                    <a:lumMod val="75000"/>
                  </a:schemeClr>
                </a:solidFill>
              </a:rPr>
              <a:t>Parental </a:t>
            </a:r>
            <a:r>
              <a:rPr lang="pt-BR" sz="2500" b="1" dirty="0" err="1">
                <a:solidFill>
                  <a:schemeClr val="accent1">
                    <a:lumMod val="75000"/>
                  </a:schemeClr>
                </a:solidFill>
              </a:rPr>
              <a:t>Education</a:t>
            </a:r>
            <a:r>
              <a:rPr lang="pt-BR" sz="2500" b="1" dirty="0">
                <a:solidFill>
                  <a:schemeClr val="accent1">
                    <a:lumMod val="75000"/>
                  </a:schemeClr>
                </a:solidFill>
              </a:rPr>
              <a:t> </a:t>
            </a:r>
            <a:r>
              <a:rPr lang="pt-BR" sz="2500" b="1" dirty="0" err="1">
                <a:solidFill>
                  <a:schemeClr val="accent1">
                    <a:lumMod val="75000"/>
                  </a:schemeClr>
                </a:solidFill>
              </a:rPr>
              <a:t>Level</a:t>
            </a:r>
            <a:endParaRPr lang="pt-BR" sz="25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54744" y="2221847"/>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Boxplots have information on the grades of the Mathematics, Reading and Writing tests and Parental Education Level and in all of them it is possible to observe the same pattern, the Median of students who have parents with college’s degree or with some college education are higher than those who only have completed high school or didn’t complete high school.</a:t>
            </a: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5B8AC77-5404-E571-B9BB-E5E18E41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25120"/>
            <a:ext cx="6461760" cy="2026621"/>
          </a:xfrm>
          <a:prstGeom prst="rect">
            <a:avLst/>
          </a:prstGeom>
        </p:spPr>
      </p:pic>
      <p:pic>
        <p:nvPicPr>
          <p:cNvPr id="9" name="Imagem 8">
            <a:extLst>
              <a:ext uri="{FF2B5EF4-FFF2-40B4-BE49-F238E27FC236}">
                <a16:creationId xmlns:a16="http://schemas.microsoft.com/office/drawing/2014/main" id="{17F71DC3-37DC-1DA6-C325-D71A58E69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1" y="2158953"/>
            <a:ext cx="6461760" cy="2026621"/>
          </a:xfrm>
          <a:prstGeom prst="rect">
            <a:avLst/>
          </a:prstGeom>
        </p:spPr>
      </p:pic>
      <p:pic>
        <p:nvPicPr>
          <p:cNvPr id="11" name="Imagem 10">
            <a:extLst>
              <a:ext uri="{FF2B5EF4-FFF2-40B4-BE49-F238E27FC236}">
                <a16:creationId xmlns:a16="http://schemas.microsoft.com/office/drawing/2014/main" id="{32E5F160-85D4-6704-E468-0045CDC26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1" y="4224124"/>
            <a:ext cx="6461760" cy="2026621"/>
          </a:xfrm>
          <a:prstGeom prst="rect">
            <a:avLst/>
          </a:prstGeom>
        </p:spPr>
      </p:pic>
    </p:spTree>
    <p:extLst>
      <p:ext uri="{BB962C8B-B14F-4D97-AF65-F5344CB8AC3E}">
        <p14:creationId xmlns:p14="http://schemas.microsoft.com/office/powerpoint/2010/main" val="291844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4100"/>
            <a:ext cx="6086622" cy="477054"/>
          </a:xfrm>
          <a:prstGeom prst="rect">
            <a:avLst/>
          </a:prstGeom>
          <a:noFill/>
        </p:spPr>
        <p:txBody>
          <a:bodyPr wrap="square" rtlCol="0">
            <a:spAutoFit/>
          </a:bodyPr>
          <a:lstStyle/>
          <a:p>
            <a:pPr algn="ctr">
              <a:buClr>
                <a:schemeClr val="tx1"/>
              </a:buClr>
            </a:pPr>
            <a:r>
              <a:rPr lang="pt-BR" sz="2500" b="1" dirty="0">
                <a:solidFill>
                  <a:schemeClr val="accent1">
                    <a:lumMod val="75000"/>
                  </a:schemeClr>
                </a:solidFill>
              </a:rPr>
              <a:t>Report</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32423" y="1618914"/>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this report we have KDE Charts and also Scatter Charts with the grades for all subjects divided by the level of parental education.</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that the highest grades are distributed among students who have parents with some College level, Associate’s Degree and with a high school degree. It is important to remember that the number of samples of students who have parents with Master's and Bachelor's degrees are smaller.</a:t>
            </a: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B246DEB-1170-9AB9-3D4B-41FBBD7C3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229" y="239149"/>
            <a:ext cx="6093348" cy="5866229"/>
          </a:xfrm>
          <a:prstGeom prst="rect">
            <a:avLst/>
          </a:prstGeom>
        </p:spPr>
      </p:pic>
    </p:spTree>
    <p:extLst>
      <p:ext uri="{BB962C8B-B14F-4D97-AF65-F5344CB8AC3E}">
        <p14:creationId xmlns:p14="http://schemas.microsoft.com/office/powerpoint/2010/main" val="324748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r>
              <a:rPr lang="en-US" b="1" dirty="0">
                <a:solidFill>
                  <a:schemeClr val="tx1">
                    <a:lumMod val="75000"/>
                    <a:lumOff val="25000"/>
                  </a:schemeClr>
                </a:solidFill>
              </a:rPr>
              <a:t>The Median of students who completed the Preparation Course is higher than those who did not complete it and the presence of Outliers with low grades is lower.</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031325"/>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Median of students who have parents with college’s degree or with some college education are higher than those who only have completed high school or didn’t complete high school.</a:t>
            </a:r>
            <a:endParaRPr lang="pt-BR" b="1" dirty="0">
              <a:solidFill>
                <a:schemeClr val="tx1">
                  <a:lumMod val="75000"/>
                  <a:lumOff val="25000"/>
                </a:schemeClr>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notice that the highest grades are distributed among students who have parents with some College level, Associate’s Degree and with a high school degree</a:t>
            </a:r>
            <a:endParaRPr lang="pt-BR" b="1" dirty="0">
              <a:solidFill>
                <a:schemeClr val="tx1">
                  <a:lumMod val="75000"/>
                  <a:lumOff val="25000"/>
                </a:schemeClr>
              </a:solidFill>
            </a:endParaRPr>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37627" y="520505"/>
            <a:ext cx="2504051"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2500" b="1" i="0" dirty="0">
                <a:solidFill>
                  <a:schemeClr val="tx1">
                    <a:lumMod val="75000"/>
                    <a:lumOff val="25000"/>
                  </a:schemeClr>
                </a:solidFill>
                <a:effectLst/>
                <a:latin typeface="+mn-lt"/>
              </a:rPr>
              <a:t>Análise da relação entre o grau de escolaridade dos pais e outros fatores na performance do estudante</a:t>
            </a:r>
          </a:p>
          <a:p>
            <a:endParaRPr lang="pt-BR" sz="25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Curso de Preparação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Nível de Educação Parental</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Relatório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 relação entre o grau de escolaridade dos pais e outros fatores na performance do estudante</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458264" y="0"/>
            <a:ext cx="6733736"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32935" y="1064313"/>
            <a:ext cx="6086622" cy="477054"/>
          </a:xfrm>
          <a:prstGeom prst="rect">
            <a:avLst/>
          </a:prstGeom>
          <a:noFill/>
        </p:spPr>
        <p:txBody>
          <a:bodyPr wrap="square" rtlCol="0">
            <a:spAutoFit/>
          </a:bodyPr>
          <a:lstStyle/>
          <a:p>
            <a:pPr algn="ctr">
              <a:buClr>
                <a:schemeClr val="tx1"/>
              </a:buClr>
            </a:pPr>
            <a:r>
              <a:rPr lang="pt-BR" sz="2500" b="1" dirty="0">
                <a:solidFill>
                  <a:schemeClr val="accent1">
                    <a:lumMod val="75000"/>
                  </a:schemeClr>
                </a:solidFill>
              </a:rPr>
              <a:t>Curso de Preparação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35988" y="1767098"/>
            <a:ext cx="5148776" cy="507831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a:t>
            </a:r>
            <a:r>
              <a:rPr lang="pt-BR" b="1" dirty="0" err="1">
                <a:solidFill>
                  <a:schemeClr val="tx1">
                    <a:lumMod val="75000"/>
                    <a:lumOff val="25000"/>
                  </a:schemeClr>
                </a:solidFill>
              </a:rPr>
              <a:t>Dataset</a:t>
            </a:r>
            <a:r>
              <a:rPr lang="pt-BR" b="1" dirty="0">
                <a:solidFill>
                  <a:schemeClr val="tx1">
                    <a:lumMod val="75000"/>
                    <a:lumOff val="25000"/>
                  </a:schemeClr>
                </a:solidFill>
              </a:rPr>
              <a:t> possui as informações do gênero, raça/etnia, nível de educação parental, qual tipo de lanche, se fez ou não o curso de preparação e as notas das provas de Matemática, Leitura e Redação.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a:t>
            </a:r>
            <a:r>
              <a:rPr lang="pt-BR" b="1" dirty="0" err="1">
                <a:solidFill>
                  <a:schemeClr val="tx1">
                    <a:lumMod val="75000"/>
                    <a:lumOff val="25000"/>
                  </a:schemeClr>
                </a:solidFill>
              </a:rPr>
              <a:t>Boxplots</a:t>
            </a:r>
            <a:r>
              <a:rPr lang="pt-BR" b="1" dirty="0">
                <a:solidFill>
                  <a:schemeClr val="tx1">
                    <a:lumMod val="75000"/>
                    <a:lumOff val="25000"/>
                  </a:schemeClr>
                </a:solidFill>
              </a:rPr>
              <a:t> possuem as informações das notas das provas de Matemática, Leitura e Redação e se os alunos completaram ou não o Curso de Preparação e em todos é possíveis observar o mesma padrão, a Mediana dos alunos que completaram o Curso de Preparação é maior que os que não completaram e a presença de Outliers com notas baixas é menor.</a:t>
            </a: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02CCFE55-CDF7-5978-29AC-FA7C2D416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496" y="51002"/>
            <a:ext cx="6461760" cy="2026622"/>
          </a:xfrm>
          <a:prstGeom prst="rect">
            <a:avLst/>
          </a:prstGeom>
        </p:spPr>
      </p:pic>
      <p:pic>
        <p:nvPicPr>
          <p:cNvPr id="10" name="Imagem 9">
            <a:extLst>
              <a:ext uri="{FF2B5EF4-FFF2-40B4-BE49-F238E27FC236}">
                <a16:creationId xmlns:a16="http://schemas.microsoft.com/office/drawing/2014/main" id="{060DA754-81DD-7719-B102-5F88A794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52" y="2141133"/>
            <a:ext cx="6461760" cy="2026622"/>
          </a:xfrm>
          <a:prstGeom prst="rect">
            <a:avLst/>
          </a:prstGeom>
        </p:spPr>
      </p:pic>
      <p:pic>
        <p:nvPicPr>
          <p:cNvPr id="12" name="Imagem 11">
            <a:extLst>
              <a:ext uri="{FF2B5EF4-FFF2-40B4-BE49-F238E27FC236}">
                <a16:creationId xmlns:a16="http://schemas.microsoft.com/office/drawing/2014/main" id="{B8D58185-AF6D-1101-3CE6-45E9AE341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496" y="4231265"/>
            <a:ext cx="6461760" cy="2026622"/>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14179" y="1613237"/>
            <a:ext cx="6086622" cy="477054"/>
          </a:xfrm>
          <a:prstGeom prst="rect">
            <a:avLst/>
          </a:prstGeom>
          <a:noFill/>
        </p:spPr>
        <p:txBody>
          <a:bodyPr wrap="square" rtlCol="0">
            <a:spAutoFit/>
          </a:bodyPr>
          <a:lstStyle/>
          <a:p>
            <a:pPr algn="ctr">
              <a:buClr>
                <a:schemeClr val="tx1"/>
              </a:buClr>
            </a:pPr>
            <a:r>
              <a:rPr lang="pt-BR" sz="2500" b="1" dirty="0">
                <a:solidFill>
                  <a:schemeClr val="accent1">
                    <a:lumMod val="75000"/>
                  </a:schemeClr>
                </a:solidFill>
              </a:rPr>
              <a:t>Nível de Educação Parental</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54744" y="2221847"/>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a:t>
            </a:r>
            <a:r>
              <a:rPr lang="pt-BR" b="1" dirty="0" err="1">
                <a:solidFill>
                  <a:schemeClr val="tx1">
                    <a:lumMod val="75000"/>
                    <a:lumOff val="25000"/>
                  </a:schemeClr>
                </a:solidFill>
              </a:rPr>
              <a:t>Boxplots</a:t>
            </a:r>
            <a:r>
              <a:rPr lang="pt-BR" b="1" dirty="0">
                <a:solidFill>
                  <a:schemeClr val="tx1">
                    <a:lumMod val="75000"/>
                    <a:lumOff val="25000"/>
                  </a:schemeClr>
                </a:solidFill>
              </a:rPr>
              <a:t> possuem as informações das notas das provas de Matemática, Leitura e Redação e O Nível de Educação Parental e em todos é possíveis observar o mesma padrão, a Mediana dos alunos que têm pais com nível superior ou com algum nível superior são superiores a aqueles que só possuem o Colegial finalizado ou não.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5B8AC77-5404-E571-B9BB-E5E18E41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25120"/>
            <a:ext cx="6461760" cy="2026621"/>
          </a:xfrm>
          <a:prstGeom prst="rect">
            <a:avLst/>
          </a:prstGeom>
        </p:spPr>
      </p:pic>
      <p:pic>
        <p:nvPicPr>
          <p:cNvPr id="9" name="Imagem 8">
            <a:extLst>
              <a:ext uri="{FF2B5EF4-FFF2-40B4-BE49-F238E27FC236}">
                <a16:creationId xmlns:a16="http://schemas.microsoft.com/office/drawing/2014/main" id="{17F71DC3-37DC-1DA6-C325-D71A58E69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1" y="2158953"/>
            <a:ext cx="6461760" cy="2026621"/>
          </a:xfrm>
          <a:prstGeom prst="rect">
            <a:avLst/>
          </a:prstGeom>
        </p:spPr>
      </p:pic>
      <p:pic>
        <p:nvPicPr>
          <p:cNvPr id="11" name="Imagem 10">
            <a:extLst>
              <a:ext uri="{FF2B5EF4-FFF2-40B4-BE49-F238E27FC236}">
                <a16:creationId xmlns:a16="http://schemas.microsoft.com/office/drawing/2014/main" id="{32E5F160-85D4-6704-E468-0045CDC26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1" y="4224124"/>
            <a:ext cx="6461760" cy="2026621"/>
          </a:xfrm>
          <a:prstGeom prst="rect">
            <a:avLst/>
          </a:prstGeom>
        </p:spPr>
      </p:pic>
    </p:spTree>
    <p:extLst>
      <p:ext uri="{BB962C8B-B14F-4D97-AF65-F5344CB8AC3E}">
        <p14:creationId xmlns:p14="http://schemas.microsoft.com/office/powerpoint/2010/main" val="37087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4100"/>
            <a:ext cx="6086622" cy="477054"/>
          </a:xfrm>
          <a:prstGeom prst="rect">
            <a:avLst/>
          </a:prstGeom>
          <a:noFill/>
        </p:spPr>
        <p:txBody>
          <a:bodyPr wrap="square" rtlCol="0">
            <a:spAutoFit/>
          </a:bodyPr>
          <a:lstStyle/>
          <a:p>
            <a:pPr algn="ctr">
              <a:buClr>
                <a:schemeClr val="tx1"/>
              </a:buClr>
            </a:pPr>
            <a:r>
              <a:rPr lang="pt-BR" sz="2500" b="1" dirty="0">
                <a:solidFill>
                  <a:schemeClr val="accent1">
                    <a:lumMod val="75000"/>
                  </a:schemeClr>
                </a:solidFill>
              </a:rPr>
              <a:t>Relatório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877241"/>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Neste relatório temos Gráficos KDE e também Gráficos de Dispersão com as notas de todas matérias divididas pelo nível de educação parental.</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as maiores notas estão distribuídas entre os alunos que tem pais com algum nível Universitário, nível </a:t>
            </a:r>
            <a:r>
              <a:rPr lang="pt-BR" b="1" dirty="0" err="1">
                <a:solidFill>
                  <a:schemeClr val="tx1">
                    <a:lumMod val="75000"/>
                    <a:lumOff val="25000"/>
                  </a:schemeClr>
                </a:solidFill>
              </a:rPr>
              <a:t>Associate</a:t>
            </a:r>
            <a:r>
              <a:rPr lang="pt-BR" b="1" dirty="0">
                <a:solidFill>
                  <a:schemeClr val="tx1">
                    <a:lumMod val="75000"/>
                    <a:lumOff val="25000"/>
                  </a:schemeClr>
                </a:solidFill>
              </a:rPr>
              <a:t> (Algo parecido com o nosso Tecnólogo)  e também com o Colegial completo. É importante lembrar que a quantidade de amostras de alunos que tem pais com Mestrado e Bacharelado são menores.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B246DEB-1170-9AB9-3D4B-41FBBD7C3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229" y="239149"/>
            <a:ext cx="6093348" cy="5866229"/>
          </a:xfrm>
          <a:prstGeom prst="rect">
            <a:avLst/>
          </a:prstGeom>
        </p:spPr>
      </p:pic>
    </p:spTree>
    <p:extLst>
      <p:ext uri="{BB962C8B-B14F-4D97-AF65-F5344CB8AC3E}">
        <p14:creationId xmlns:p14="http://schemas.microsoft.com/office/powerpoint/2010/main" val="212748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Mediana dos alunos que completaram o Curso de Preparação é maior que os que não completaram e a presença de Outliers com notas baixas é menor.</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754326"/>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Mediana dos alunos que têm pais com nível superior ou com algum nível superior são superiores a aqueles que só possuem o Colegial finalizado ou não.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as maiores notas estão distribuídas entre os alunos que tem pais com algum nível Universitário, nível </a:t>
            </a:r>
            <a:r>
              <a:rPr lang="pt-BR" b="1" dirty="0" err="1">
                <a:solidFill>
                  <a:schemeClr val="tx1">
                    <a:lumMod val="75000"/>
                    <a:lumOff val="25000"/>
                  </a:schemeClr>
                </a:solidFill>
              </a:rPr>
              <a:t>Associate</a:t>
            </a:r>
            <a:r>
              <a:rPr lang="pt-BR" b="1" dirty="0">
                <a:solidFill>
                  <a:schemeClr val="tx1">
                    <a:lumMod val="75000"/>
                    <a:lumOff val="25000"/>
                  </a:schemeClr>
                </a:solidFill>
              </a:rPr>
              <a:t> (Algo parecido com o nosso Tecnólogo)  e também com o Colegial completo.</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545</TotalTime>
  <Words>982</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da relação entre o grau de escolaridade dos pais e outros fatores na performance do estudante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the relationship between parents' level of education and other factors in student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64</cp:revision>
  <dcterms:created xsi:type="dcterms:W3CDTF">2023-10-22T00:17:58Z</dcterms:created>
  <dcterms:modified xsi:type="dcterms:W3CDTF">2023-10-30T17:44:10Z</dcterms:modified>
</cp:coreProperties>
</file>