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2" r:id="rId6"/>
    <p:sldId id="278" r:id="rId7"/>
    <p:sldId id="264" r:id="rId8"/>
    <p:sldId id="263" r:id="rId9"/>
    <p:sldId id="272" r:id="rId10"/>
    <p:sldId id="265" r:id="rId11"/>
    <p:sldId id="266" r:id="rId12"/>
    <p:sldId id="283" r:id="rId13"/>
    <p:sldId id="279" r:id="rId14"/>
    <p:sldId id="280" r:id="rId15"/>
    <p:sldId id="281" r:id="rId16"/>
    <p:sldId id="270" r:id="rId17"/>
    <p:sldId id="282"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960B"/>
    <a:srgbClr val="FB4C29"/>
    <a:srgbClr val="F8DC10"/>
    <a:srgbClr val="FAE6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5821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2179707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3721150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663140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05777D47-E1FD-4B20-845A-7930E08D57BF}"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196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05777D47-E1FD-4B20-845A-7930E08D57BF}" type="datetimeFigureOut">
              <a:rPr lang="pt-BR" smtClean="0"/>
              <a:t>27/10/2023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333383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97280" y="2582335"/>
            <a:ext cx="4937760" cy="32867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17920" y="2582334"/>
            <a:ext cx="4937760" cy="32867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05777D47-E1FD-4B20-845A-7930E08D57BF}" type="datetimeFigureOut">
              <a:rPr lang="pt-BR" smtClean="0"/>
              <a:t>27/10/2023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52614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05777D47-E1FD-4B20-845A-7930E08D57BF}" type="datetimeFigureOut">
              <a:rPr lang="pt-BR" smtClean="0"/>
              <a:t>27/10/2023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993955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5777D47-E1FD-4B20-845A-7930E08D57BF}" type="datetimeFigureOut">
              <a:rPr lang="pt-BR" smtClean="0"/>
              <a:t>27/10/2023</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620389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5777D47-E1FD-4B20-845A-7930E08D57BF}" type="datetimeFigureOut">
              <a:rPr lang="pt-BR" smtClean="0"/>
              <a:t>27/10/2023</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A85F6DA-1FD9-4579-9B06-6AB0E22838F2}" type="slidenum">
              <a:rPr lang="pt-BR" smtClean="0"/>
              <a:t>‹nº›</a:t>
            </a:fld>
            <a:endParaRPr lang="pt-BR"/>
          </a:p>
        </p:txBody>
      </p:sp>
    </p:spTree>
    <p:extLst>
      <p:ext uri="{BB962C8B-B14F-4D97-AF65-F5344CB8AC3E}">
        <p14:creationId xmlns:p14="http://schemas.microsoft.com/office/powerpoint/2010/main" val="378477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05777D47-E1FD-4B20-845A-7930E08D57BF}" type="datetimeFigureOut">
              <a:rPr lang="pt-BR" smtClean="0"/>
              <a:t>27/10/2023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173901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5777D47-E1FD-4B20-845A-7930E08D57BF}" type="datetimeFigureOut">
              <a:rPr lang="pt-BR" smtClean="0"/>
              <a:t>27/10/2023</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A85F6DA-1FD9-4579-9B06-6AB0E22838F2}"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2430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18.xml"/><Relationship Id="rId2" Type="http://schemas.openxmlformats.org/officeDocument/2006/relationships/slide" Target="slide12.xml"/><Relationship Id="rId1" Type="http://schemas.openxmlformats.org/officeDocument/2006/relationships/slideLayout" Target="../slideLayouts/slideLayout7.xml"/><Relationship Id="rId6" Type="http://schemas.openxmlformats.org/officeDocument/2006/relationships/slide" Target="slide16.xml"/><Relationship Id="rId5" Type="http://schemas.openxmlformats.org/officeDocument/2006/relationships/slide" Target="slide15.xml"/><Relationship Id="rId4" Type="http://schemas.openxmlformats.org/officeDocument/2006/relationships/slide" Target="slide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9.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857D45-5CD7-79C3-0770-7781F889117E}"/>
              </a:ext>
            </a:extLst>
          </p:cNvPr>
          <p:cNvSpPr>
            <a:spLocks noGrp="1"/>
          </p:cNvSpPr>
          <p:nvPr>
            <p:ph type="ctrTitle"/>
          </p:nvPr>
        </p:nvSpPr>
        <p:spPr>
          <a:xfrm>
            <a:off x="928469" y="2537460"/>
            <a:ext cx="8932984" cy="1783080"/>
          </a:xfrm>
        </p:spPr>
        <p:txBody>
          <a:bodyPr>
            <a:normAutofit fontScale="90000"/>
          </a:bodyPr>
          <a:lstStyle/>
          <a:p>
            <a:r>
              <a:rPr lang="pt-BR" sz="6000" dirty="0">
                <a:solidFill>
                  <a:schemeClr val="accent1">
                    <a:lumMod val="75000"/>
                  </a:schemeClr>
                </a:solidFill>
              </a:rPr>
              <a:t>Análise do Valor de Fechamento das Ações da Empresa </a:t>
            </a:r>
            <a:r>
              <a:rPr lang="pt-BR" sz="6000" dirty="0" err="1">
                <a:solidFill>
                  <a:schemeClr val="accent1">
                    <a:lumMod val="75000"/>
                  </a:schemeClr>
                </a:solidFill>
              </a:rPr>
              <a:t>Magalu</a:t>
            </a:r>
            <a:endParaRPr lang="pt-BR" sz="6000" dirty="0">
              <a:solidFill>
                <a:schemeClr val="accent1">
                  <a:lumMod val="75000"/>
                </a:schemeClr>
              </a:solidFill>
            </a:endParaRPr>
          </a:p>
        </p:txBody>
      </p:sp>
      <p:sp>
        <p:nvSpPr>
          <p:cNvPr id="3" name="Subtítulo 2">
            <a:extLst>
              <a:ext uri="{FF2B5EF4-FFF2-40B4-BE49-F238E27FC236}">
                <a16:creationId xmlns:a16="http://schemas.microsoft.com/office/drawing/2014/main" id="{55AF1A0C-E93F-EEA1-6A64-B186D6A4F1A6}"/>
              </a:ext>
            </a:extLst>
          </p:cNvPr>
          <p:cNvSpPr>
            <a:spLocks noGrp="1"/>
          </p:cNvSpPr>
          <p:nvPr>
            <p:ph type="subTitle" idx="1"/>
          </p:nvPr>
        </p:nvSpPr>
        <p:spPr>
          <a:xfrm>
            <a:off x="928469" y="4525640"/>
            <a:ext cx="10058400" cy="1143000"/>
          </a:xfrm>
        </p:spPr>
        <p:txBody>
          <a:bodyPr/>
          <a:lstStyle/>
          <a:p>
            <a:r>
              <a:rPr lang="pt-BR" b="1" dirty="0">
                <a:solidFill>
                  <a:schemeClr val="tx1">
                    <a:lumMod val="75000"/>
                    <a:lumOff val="25000"/>
                  </a:schemeClr>
                </a:solidFill>
              </a:rPr>
              <a:t>Apresentado por</a:t>
            </a:r>
            <a:r>
              <a:rPr lang="pt-BR" dirty="0">
                <a:solidFill>
                  <a:schemeClr val="tx1">
                    <a:lumMod val="75000"/>
                    <a:lumOff val="25000"/>
                  </a:schemeClr>
                </a:solidFill>
              </a:rPr>
              <a:t>: Riquelmo </a:t>
            </a:r>
            <a:r>
              <a:rPr lang="pt-BR" dirty="0" err="1">
                <a:solidFill>
                  <a:schemeClr val="tx1">
                    <a:lumMod val="75000"/>
                    <a:lumOff val="25000"/>
                  </a:schemeClr>
                </a:solidFill>
              </a:rPr>
              <a:t>ferreira</a:t>
            </a:r>
            <a:endParaRPr lang="pt-BR" dirty="0">
              <a:solidFill>
                <a:schemeClr val="tx1">
                  <a:lumMod val="75000"/>
                  <a:lumOff val="25000"/>
                </a:schemeClr>
              </a:solidFill>
            </a:endParaRPr>
          </a:p>
          <a:p>
            <a:r>
              <a:rPr lang="pt-BR" b="1" dirty="0">
                <a:solidFill>
                  <a:schemeClr val="tx1">
                    <a:lumMod val="75000"/>
                    <a:lumOff val="25000"/>
                  </a:schemeClr>
                </a:solidFill>
              </a:rPr>
              <a:t>Última vez atualizado</a:t>
            </a:r>
            <a:r>
              <a:rPr lang="pt-BR" dirty="0">
                <a:solidFill>
                  <a:schemeClr val="tx1">
                    <a:lumMod val="75000"/>
                    <a:lumOff val="25000"/>
                  </a:schemeClr>
                </a:solidFill>
              </a:rPr>
              <a:t>: 22 DE </a:t>
            </a:r>
            <a:r>
              <a:rPr lang="pt-BR" dirty="0" err="1">
                <a:solidFill>
                  <a:schemeClr val="tx1">
                    <a:lumMod val="75000"/>
                    <a:lumOff val="25000"/>
                  </a:schemeClr>
                </a:solidFill>
              </a:rPr>
              <a:t>OUTubro</a:t>
            </a:r>
            <a:r>
              <a:rPr lang="pt-BR" dirty="0">
                <a:solidFill>
                  <a:schemeClr val="tx1">
                    <a:lumMod val="75000"/>
                    <a:lumOff val="25000"/>
                  </a:schemeClr>
                </a:solidFill>
              </a:rPr>
              <a:t> de 2023</a:t>
            </a:r>
          </a:p>
        </p:txBody>
      </p:sp>
      <p:sp>
        <p:nvSpPr>
          <p:cNvPr id="4" name="CaixaDeTexto 3">
            <a:extLst>
              <a:ext uri="{FF2B5EF4-FFF2-40B4-BE49-F238E27FC236}">
                <a16:creationId xmlns:a16="http://schemas.microsoft.com/office/drawing/2014/main" id="{6694E101-2AE3-7336-1671-AE9691B1F4A4}"/>
              </a:ext>
            </a:extLst>
          </p:cNvPr>
          <p:cNvSpPr txBox="1"/>
          <p:nvPr/>
        </p:nvSpPr>
        <p:spPr>
          <a:xfrm>
            <a:off x="928469" y="604585"/>
            <a:ext cx="2532184" cy="584775"/>
          </a:xfrm>
          <a:prstGeom prst="rect">
            <a:avLst/>
          </a:prstGeom>
          <a:noFill/>
        </p:spPr>
        <p:txBody>
          <a:bodyPr wrap="square" rtlCol="0">
            <a:spAutoFit/>
          </a:bodyPr>
          <a:lstStyle/>
          <a:p>
            <a:r>
              <a:rPr lang="pt-BR" sz="3200" b="1" dirty="0">
                <a:solidFill>
                  <a:schemeClr val="accent1">
                    <a:lumMod val="75000"/>
                  </a:schemeClr>
                </a:solidFill>
              </a:rPr>
              <a:t>PTBR</a:t>
            </a:r>
          </a:p>
        </p:txBody>
      </p:sp>
    </p:spTree>
    <p:extLst>
      <p:ext uri="{BB962C8B-B14F-4D97-AF65-F5344CB8AC3E}">
        <p14:creationId xmlns:p14="http://schemas.microsoft.com/office/powerpoint/2010/main" val="845490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857D45-5CD7-79C3-0770-7781F889117E}"/>
              </a:ext>
            </a:extLst>
          </p:cNvPr>
          <p:cNvSpPr>
            <a:spLocks noGrp="1"/>
          </p:cNvSpPr>
          <p:nvPr>
            <p:ph type="ctrTitle"/>
          </p:nvPr>
        </p:nvSpPr>
        <p:spPr>
          <a:xfrm>
            <a:off x="928469" y="2537460"/>
            <a:ext cx="8932984" cy="1783080"/>
          </a:xfrm>
        </p:spPr>
        <p:txBody>
          <a:bodyPr>
            <a:normAutofit/>
          </a:bodyPr>
          <a:lstStyle/>
          <a:p>
            <a:r>
              <a:rPr lang="en-US" sz="6000" b="1" dirty="0">
                <a:solidFill>
                  <a:schemeClr val="accent1">
                    <a:lumMod val="75000"/>
                  </a:schemeClr>
                </a:solidFill>
              </a:rPr>
              <a:t>Analysis of the Closing Value of </a:t>
            </a:r>
            <a:r>
              <a:rPr lang="en-US" sz="6000" b="1" dirty="0" err="1">
                <a:solidFill>
                  <a:schemeClr val="accent1">
                    <a:lumMod val="75000"/>
                  </a:schemeClr>
                </a:solidFill>
              </a:rPr>
              <a:t>Magalu</a:t>
            </a:r>
            <a:r>
              <a:rPr lang="en-US" sz="6000" b="1" dirty="0">
                <a:solidFill>
                  <a:schemeClr val="accent1">
                    <a:lumMod val="75000"/>
                  </a:schemeClr>
                </a:solidFill>
              </a:rPr>
              <a:t> Company Shares</a:t>
            </a:r>
            <a:endParaRPr lang="pt-BR" sz="6000" dirty="0">
              <a:solidFill>
                <a:schemeClr val="accent1">
                  <a:lumMod val="75000"/>
                </a:schemeClr>
              </a:solidFill>
            </a:endParaRPr>
          </a:p>
        </p:txBody>
      </p:sp>
      <p:sp>
        <p:nvSpPr>
          <p:cNvPr id="3" name="Subtítulo 2">
            <a:extLst>
              <a:ext uri="{FF2B5EF4-FFF2-40B4-BE49-F238E27FC236}">
                <a16:creationId xmlns:a16="http://schemas.microsoft.com/office/drawing/2014/main" id="{55AF1A0C-E93F-EEA1-6A64-B186D6A4F1A6}"/>
              </a:ext>
            </a:extLst>
          </p:cNvPr>
          <p:cNvSpPr>
            <a:spLocks noGrp="1"/>
          </p:cNvSpPr>
          <p:nvPr>
            <p:ph type="subTitle" idx="1"/>
          </p:nvPr>
        </p:nvSpPr>
        <p:spPr>
          <a:xfrm>
            <a:off x="928469" y="4525640"/>
            <a:ext cx="10058400" cy="1143000"/>
          </a:xfrm>
        </p:spPr>
        <p:txBody>
          <a:bodyPr/>
          <a:lstStyle/>
          <a:p>
            <a:r>
              <a:rPr lang="pt-BR" b="1" dirty="0">
                <a:solidFill>
                  <a:schemeClr val="tx1">
                    <a:lumMod val="75000"/>
                    <a:lumOff val="25000"/>
                  </a:schemeClr>
                </a:solidFill>
              </a:rPr>
              <a:t>PRESENTED BY</a:t>
            </a:r>
            <a:r>
              <a:rPr lang="pt-BR" dirty="0">
                <a:solidFill>
                  <a:schemeClr val="tx1">
                    <a:lumMod val="75000"/>
                    <a:lumOff val="25000"/>
                  </a:schemeClr>
                </a:solidFill>
              </a:rPr>
              <a:t>: Riquelmo </a:t>
            </a:r>
            <a:r>
              <a:rPr lang="pt-BR" dirty="0" err="1">
                <a:solidFill>
                  <a:schemeClr val="tx1">
                    <a:lumMod val="75000"/>
                    <a:lumOff val="25000"/>
                  </a:schemeClr>
                </a:solidFill>
              </a:rPr>
              <a:t>ferreira</a:t>
            </a:r>
            <a:endParaRPr lang="pt-BR" dirty="0">
              <a:solidFill>
                <a:schemeClr val="tx1">
                  <a:lumMod val="75000"/>
                  <a:lumOff val="25000"/>
                </a:schemeClr>
              </a:solidFill>
            </a:endParaRPr>
          </a:p>
          <a:p>
            <a:r>
              <a:rPr lang="pt-BR" b="1" dirty="0">
                <a:solidFill>
                  <a:schemeClr val="tx1">
                    <a:lumMod val="75000"/>
                    <a:lumOff val="25000"/>
                  </a:schemeClr>
                </a:solidFill>
              </a:rPr>
              <a:t>LAST UPDATED</a:t>
            </a:r>
            <a:r>
              <a:rPr lang="pt-BR" dirty="0">
                <a:solidFill>
                  <a:schemeClr val="tx1">
                    <a:lumMod val="75000"/>
                    <a:lumOff val="25000"/>
                  </a:schemeClr>
                </a:solidFill>
              </a:rPr>
              <a:t>: </a:t>
            </a:r>
            <a:r>
              <a:rPr lang="pt-BR" dirty="0" err="1">
                <a:solidFill>
                  <a:schemeClr val="tx1">
                    <a:lumMod val="75000"/>
                    <a:lumOff val="25000"/>
                  </a:schemeClr>
                </a:solidFill>
              </a:rPr>
              <a:t>October</a:t>
            </a:r>
            <a:r>
              <a:rPr lang="pt-BR" dirty="0">
                <a:solidFill>
                  <a:schemeClr val="tx1">
                    <a:lumMod val="75000"/>
                    <a:lumOff val="25000"/>
                  </a:schemeClr>
                </a:solidFill>
              </a:rPr>
              <a:t> 27th, 2023</a:t>
            </a:r>
          </a:p>
        </p:txBody>
      </p:sp>
      <p:sp>
        <p:nvSpPr>
          <p:cNvPr id="4" name="CaixaDeTexto 3">
            <a:extLst>
              <a:ext uri="{FF2B5EF4-FFF2-40B4-BE49-F238E27FC236}">
                <a16:creationId xmlns:a16="http://schemas.microsoft.com/office/drawing/2014/main" id="{6694E101-2AE3-7336-1671-AE9691B1F4A4}"/>
              </a:ext>
            </a:extLst>
          </p:cNvPr>
          <p:cNvSpPr txBox="1"/>
          <p:nvPr/>
        </p:nvSpPr>
        <p:spPr>
          <a:xfrm>
            <a:off x="928469" y="604585"/>
            <a:ext cx="2532184" cy="584775"/>
          </a:xfrm>
          <a:prstGeom prst="rect">
            <a:avLst/>
          </a:prstGeom>
          <a:noFill/>
        </p:spPr>
        <p:txBody>
          <a:bodyPr wrap="square" rtlCol="0">
            <a:spAutoFit/>
          </a:bodyPr>
          <a:lstStyle/>
          <a:p>
            <a:r>
              <a:rPr lang="pt-BR" sz="3200" b="1" dirty="0">
                <a:solidFill>
                  <a:schemeClr val="accent1">
                    <a:lumMod val="75000"/>
                  </a:schemeClr>
                </a:solidFill>
              </a:rPr>
              <a:t>EN</a:t>
            </a:r>
          </a:p>
        </p:txBody>
      </p:sp>
    </p:spTree>
    <p:extLst>
      <p:ext uri="{BB962C8B-B14F-4D97-AF65-F5344CB8AC3E}">
        <p14:creationId xmlns:p14="http://schemas.microsoft.com/office/powerpoint/2010/main" val="3642319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75B2C0FD-522D-A4E9-33A0-12D6718EEB67}"/>
              </a:ext>
            </a:extLst>
          </p:cNvPr>
          <p:cNvSpPr txBox="1"/>
          <p:nvPr/>
        </p:nvSpPr>
        <p:spPr>
          <a:xfrm>
            <a:off x="1273125" y="365759"/>
            <a:ext cx="9917723" cy="553998"/>
          </a:xfrm>
          <a:prstGeom prst="rect">
            <a:avLst/>
          </a:prstGeom>
          <a:noFill/>
        </p:spPr>
        <p:txBody>
          <a:bodyPr wrap="square" rtlCol="0">
            <a:spAutoFit/>
          </a:bodyPr>
          <a:lstStyle/>
          <a:p>
            <a:pPr algn="ctr"/>
            <a:r>
              <a:rPr lang="pt-BR" sz="3000" b="1" dirty="0">
                <a:solidFill>
                  <a:schemeClr val="tx1">
                    <a:lumMod val="75000"/>
                    <a:lumOff val="25000"/>
                  </a:schemeClr>
                </a:solidFill>
              </a:rPr>
              <a:t>TABLE OF CONTENT</a:t>
            </a:r>
          </a:p>
        </p:txBody>
      </p:sp>
      <p:sp>
        <p:nvSpPr>
          <p:cNvPr id="4" name="Retângulo: Cantos Arredondados 3">
            <a:extLst>
              <a:ext uri="{FF2B5EF4-FFF2-40B4-BE49-F238E27FC236}">
                <a16:creationId xmlns:a16="http://schemas.microsoft.com/office/drawing/2014/main" id="{D493EAE3-AE03-FBAA-937B-39F715ABC509}"/>
              </a:ext>
            </a:extLst>
          </p:cNvPr>
          <p:cNvSpPr/>
          <p:nvPr/>
        </p:nvSpPr>
        <p:spPr>
          <a:xfrm>
            <a:off x="3390314" y="0"/>
            <a:ext cx="5387926" cy="239151"/>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DABADC3B-498C-5604-447C-F37902905468}"/>
              </a:ext>
            </a:extLst>
          </p:cNvPr>
          <p:cNvSpPr txBox="1"/>
          <p:nvPr/>
        </p:nvSpPr>
        <p:spPr>
          <a:xfrm>
            <a:off x="1137138" y="2377441"/>
            <a:ext cx="9917723" cy="3708708"/>
          </a:xfrm>
          <a:prstGeom prst="rect">
            <a:avLst/>
          </a:prstGeom>
          <a:noFill/>
        </p:spPr>
        <p:txBody>
          <a:bodyPr wrap="square" rtlCol="0">
            <a:spAutoFit/>
          </a:bodyPr>
          <a:lstStyle/>
          <a:p>
            <a:r>
              <a:rPr lang="en-US" sz="3000" b="1" dirty="0">
                <a:solidFill>
                  <a:schemeClr val="tx1">
                    <a:lumMod val="75000"/>
                    <a:lumOff val="25000"/>
                  </a:schemeClr>
                </a:solidFill>
              </a:rPr>
              <a:t>Analysis of the Closing Value of </a:t>
            </a:r>
            <a:r>
              <a:rPr lang="en-US" sz="3000" b="1" dirty="0" err="1">
                <a:solidFill>
                  <a:schemeClr val="tx1">
                    <a:lumMod val="75000"/>
                    <a:lumOff val="25000"/>
                  </a:schemeClr>
                </a:solidFill>
              </a:rPr>
              <a:t>Magalu</a:t>
            </a:r>
            <a:r>
              <a:rPr lang="en-US" sz="3000" b="1" dirty="0">
                <a:solidFill>
                  <a:schemeClr val="tx1">
                    <a:lumMod val="75000"/>
                    <a:lumOff val="25000"/>
                  </a:schemeClr>
                </a:solidFill>
              </a:rPr>
              <a:t> Shares from 2021 to 2022</a:t>
            </a:r>
          </a:p>
          <a:p>
            <a:endParaRPr lang="pt-BR" sz="2500" b="1" dirty="0">
              <a:solidFill>
                <a:schemeClr val="tx1">
                  <a:lumMod val="75000"/>
                  <a:lumOff val="25000"/>
                </a:schemeClr>
              </a:solidFill>
            </a:endParaRPr>
          </a:p>
          <a:p>
            <a:pPr marL="342900" indent="-342900">
              <a:buClr>
                <a:schemeClr val="tx1"/>
              </a:buClr>
              <a:buFont typeface="Wingdings" panose="05000000000000000000" pitchFamily="2" charset="2"/>
              <a:buChar char="Ø"/>
            </a:pPr>
            <a:r>
              <a:rPr lang="pt-BR" sz="2500" b="1" dirty="0" err="1">
                <a:solidFill>
                  <a:schemeClr val="accent1">
                    <a:lumMod val="75000"/>
                  </a:schemeClr>
                </a:solidFill>
                <a:hlinkClick r:id="rId2" action="ppaction://hlinksldjump">
                  <a:extLst>
                    <a:ext uri="{A12FA001-AC4F-418D-AE19-62706E023703}">
                      <ahyp:hlinkClr xmlns:ahyp="http://schemas.microsoft.com/office/drawing/2018/hyperlinkcolor" val="tx"/>
                    </a:ext>
                  </a:extLst>
                </a:hlinkClick>
              </a:rPr>
              <a:t>Objective</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err="1">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Closing</a:t>
            </a:r>
            <a:r>
              <a:rPr lang="pt-BR" sz="2500" b="1" dirty="0">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 </a:t>
            </a:r>
            <a:r>
              <a:rPr lang="pt-BR" sz="2500" b="1" dirty="0" err="1">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Value</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Moving </a:t>
            </a:r>
            <a:r>
              <a:rPr lang="pt-BR" sz="2500" b="1" dirty="0" err="1">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Average</a:t>
            </a:r>
            <a:r>
              <a:rPr lang="pt-BR" sz="2500" b="1" dirty="0">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 </a:t>
            </a:r>
            <a:r>
              <a:rPr lang="pt-BR" sz="2500" b="1" dirty="0" err="1">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and</a:t>
            </a:r>
            <a:r>
              <a:rPr lang="pt-BR" sz="2500" b="1" dirty="0">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 </a:t>
            </a:r>
            <a:r>
              <a:rPr lang="pt-BR" sz="2500" b="1" dirty="0" err="1">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Tendency</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err="1">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Candlestick</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err="1">
                <a:solidFill>
                  <a:schemeClr val="accent1">
                    <a:lumMod val="75000"/>
                  </a:schemeClr>
                </a:solidFill>
                <a:hlinkClick r:id="rId6" action="ppaction://hlinksldjump">
                  <a:extLst>
                    <a:ext uri="{A12FA001-AC4F-418D-AE19-62706E023703}">
                      <ahyp:hlinkClr xmlns:ahyp="http://schemas.microsoft.com/office/drawing/2018/hyperlinkcolor" val="tx"/>
                    </a:ext>
                  </a:extLst>
                </a:hlinkClick>
              </a:rPr>
              <a:t>Conclusion</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7" action="ppaction://hlinksldjump">
                  <a:extLst>
                    <a:ext uri="{A12FA001-AC4F-418D-AE19-62706E023703}">
                      <ahyp:hlinkClr xmlns:ahyp="http://schemas.microsoft.com/office/drawing/2018/hyperlinkcolor" val="tx"/>
                    </a:ext>
                  </a:extLst>
                </a:hlinkClick>
              </a:rPr>
              <a:t>Note</a:t>
            </a:r>
            <a:endParaRPr lang="pt-BR" sz="2500" b="1" dirty="0">
              <a:solidFill>
                <a:schemeClr val="accent1">
                  <a:lumMod val="75000"/>
                </a:schemeClr>
              </a:solidFill>
            </a:endParaRPr>
          </a:p>
        </p:txBody>
      </p:sp>
    </p:spTree>
    <p:extLst>
      <p:ext uri="{BB962C8B-B14F-4D97-AF65-F5344CB8AC3E}">
        <p14:creationId xmlns:p14="http://schemas.microsoft.com/office/powerpoint/2010/main" val="3807428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154744" y="1434904"/>
            <a:ext cx="2201592" cy="553998"/>
          </a:xfrm>
          <a:prstGeom prst="rect">
            <a:avLst/>
          </a:prstGeom>
          <a:noFill/>
        </p:spPr>
        <p:txBody>
          <a:bodyPr wrap="square" rtlCol="0">
            <a:spAutoFit/>
          </a:bodyPr>
          <a:lstStyle/>
          <a:p>
            <a:pPr algn="ctr"/>
            <a:r>
              <a:rPr lang="pt-BR" sz="3000" b="1" dirty="0">
                <a:solidFill>
                  <a:schemeClr val="accent1">
                    <a:lumMod val="75000"/>
                  </a:schemeClr>
                </a:solidFill>
              </a:rPr>
              <a:t>OBJECTIVE</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14EF5572-A5BC-CD61-6EB7-7E6B4571C4BA}"/>
              </a:ext>
            </a:extLst>
          </p:cNvPr>
          <p:cNvSpPr txBox="1"/>
          <p:nvPr/>
        </p:nvSpPr>
        <p:spPr>
          <a:xfrm>
            <a:off x="351691" y="2762481"/>
            <a:ext cx="9326881" cy="861774"/>
          </a:xfrm>
          <a:prstGeom prst="rect">
            <a:avLst/>
          </a:prstGeom>
          <a:noFill/>
        </p:spPr>
        <p:txBody>
          <a:bodyPr wrap="square" rtlCol="0">
            <a:spAutoFit/>
          </a:bodyPr>
          <a:lstStyle/>
          <a:p>
            <a:r>
              <a:rPr lang="en-US" sz="2500" b="1" dirty="0">
                <a:solidFill>
                  <a:schemeClr val="tx1">
                    <a:lumMod val="75000"/>
                    <a:lumOff val="25000"/>
                  </a:schemeClr>
                </a:solidFill>
              </a:rPr>
              <a:t>Analyze the Closing Value of </a:t>
            </a:r>
            <a:r>
              <a:rPr lang="en-US" sz="2500" b="1" dirty="0" err="1">
                <a:solidFill>
                  <a:schemeClr val="tx1">
                    <a:lumMod val="75000"/>
                    <a:lumOff val="25000"/>
                  </a:schemeClr>
                </a:solidFill>
              </a:rPr>
              <a:t>Magalu</a:t>
            </a:r>
            <a:r>
              <a:rPr lang="en-US" sz="2500" b="1" dirty="0">
                <a:solidFill>
                  <a:schemeClr val="tx1">
                    <a:lumMod val="75000"/>
                    <a:lumOff val="25000"/>
                  </a:schemeClr>
                </a:solidFill>
              </a:rPr>
              <a:t> Company Shares in the period from 2021 to 2022</a:t>
            </a:r>
            <a:endParaRPr lang="pt-BR" sz="2500" b="1" dirty="0">
              <a:solidFill>
                <a:schemeClr val="tx1">
                  <a:lumMod val="75000"/>
                  <a:lumOff val="25000"/>
                </a:schemeClr>
              </a:solidFill>
            </a:endParaRPr>
          </a:p>
        </p:txBody>
      </p:sp>
    </p:spTree>
    <p:extLst>
      <p:ext uri="{BB962C8B-B14F-4D97-AF65-F5344CB8AC3E}">
        <p14:creationId xmlns:p14="http://schemas.microsoft.com/office/powerpoint/2010/main" val="1081177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303520" y="0"/>
            <a:ext cx="6888480"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914399" y="922090"/>
            <a:ext cx="3629465" cy="553998"/>
          </a:xfrm>
          <a:prstGeom prst="rect">
            <a:avLst/>
          </a:prstGeom>
          <a:noFill/>
        </p:spPr>
        <p:txBody>
          <a:bodyPr wrap="square" rtlCol="0">
            <a:spAutoFit/>
          </a:bodyPr>
          <a:lstStyle/>
          <a:p>
            <a:pPr algn="ctr"/>
            <a:r>
              <a:rPr lang="pt-BR" sz="3000" b="1" dirty="0" err="1">
                <a:solidFill>
                  <a:schemeClr val="accent1">
                    <a:lumMod val="75000"/>
                  </a:schemeClr>
                </a:solidFill>
              </a:rPr>
              <a:t>Closing</a:t>
            </a:r>
            <a:r>
              <a:rPr lang="pt-BR" sz="3000" b="1" dirty="0">
                <a:solidFill>
                  <a:schemeClr val="accent1">
                    <a:lumMod val="75000"/>
                  </a:schemeClr>
                </a:solidFill>
              </a:rPr>
              <a:t> </a:t>
            </a:r>
            <a:r>
              <a:rPr lang="pt-BR" sz="3000" b="1" dirty="0" err="1">
                <a:solidFill>
                  <a:schemeClr val="accent1">
                    <a:lumMod val="75000"/>
                  </a:schemeClr>
                </a:solidFill>
              </a:rPr>
              <a:t>Value</a:t>
            </a:r>
            <a:endParaRPr lang="pt-BR" sz="3000" b="1" dirty="0">
              <a:solidFill>
                <a:schemeClr val="accent1">
                  <a:lumMod val="75000"/>
                </a:schemeClr>
              </a:solidFill>
            </a:endParaRPr>
          </a:p>
        </p:txBody>
      </p:sp>
      <p:sp>
        <p:nvSpPr>
          <p:cNvPr id="6" name="CaixaDeTexto 5">
            <a:extLst>
              <a:ext uri="{FF2B5EF4-FFF2-40B4-BE49-F238E27FC236}">
                <a16:creationId xmlns:a16="http://schemas.microsoft.com/office/drawing/2014/main" id="{A1693578-E1ED-01BE-B16C-8C97C5FE8AA7}"/>
              </a:ext>
            </a:extLst>
          </p:cNvPr>
          <p:cNvSpPr txBox="1"/>
          <p:nvPr/>
        </p:nvSpPr>
        <p:spPr>
          <a:xfrm>
            <a:off x="154744" y="1582340"/>
            <a:ext cx="5148776" cy="2862322"/>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Line Chart shows the closing value of the shares of the Brazilian retail company </a:t>
            </a:r>
            <a:r>
              <a:rPr lang="en-US" b="1" dirty="0" err="1">
                <a:solidFill>
                  <a:schemeClr val="tx1">
                    <a:lumMod val="75000"/>
                    <a:lumOff val="25000"/>
                  </a:schemeClr>
                </a:solidFill>
              </a:rPr>
              <a:t>Magalu</a:t>
            </a:r>
            <a:r>
              <a:rPr lang="en-US" b="1" dirty="0">
                <a:solidFill>
                  <a:schemeClr val="tx1">
                    <a:lumMod val="75000"/>
                    <a:lumOff val="25000"/>
                  </a:schemeClr>
                </a:solidFill>
              </a:rPr>
              <a:t>.</a:t>
            </a:r>
          </a:p>
          <a:p>
            <a:pPr marL="285750" indent="-285750">
              <a:buClr>
                <a:schemeClr val="tx1"/>
              </a:buClr>
              <a:buFont typeface="Wingdings" panose="05000000000000000000" pitchFamily="2" charset="2"/>
              <a:buChar char="§"/>
            </a:pPr>
            <a:endParaRPr lang="pt-BR" b="1" dirty="0"/>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Y Axis shows the Closing Value and the X Axis the Closing Date</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We can notice a variation in ups and downs followed by a big drop where shares went from R$25.00 at the beginning of 2021 to just over R$5.00 at the beginning of 2022.</a:t>
            </a: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a:extLst>
              <a:ext uri="{FF2B5EF4-FFF2-40B4-BE49-F238E27FC236}">
                <a16:creationId xmlns:a16="http://schemas.microsoft.com/office/drawing/2014/main" id="{33625E17-7819-A58E-3C80-BBD7A3221F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2918" y="1665264"/>
            <a:ext cx="6769684" cy="3527472"/>
          </a:xfrm>
          <a:prstGeom prst="rect">
            <a:avLst/>
          </a:prstGeom>
        </p:spPr>
      </p:pic>
    </p:spTree>
    <p:extLst>
      <p:ext uri="{BB962C8B-B14F-4D97-AF65-F5344CB8AC3E}">
        <p14:creationId xmlns:p14="http://schemas.microsoft.com/office/powerpoint/2010/main" val="2775060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436098" y="898492"/>
            <a:ext cx="5033890" cy="553998"/>
          </a:xfrm>
          <a:prstGeom prst="rect">
            <a:avLst/>
          </a:prstGeom>
          <a:noFill/>
        </p:spPr>
        <p:txBody>
          <a:bodyPr wrap="square" rtlCol="0">
            <a:spAutoFit/>
          </a:bodyPr>
          <a:lstStyle/>
          <a:p>
            <a:r>
              <a:rPr lang="pt-BR" sz="3000" b="1" dirty="0">
                <a:solidFill>
                  <a:schemeClr val="accent1">
                    <a:lumMod val="75000"/>
                  </a:schemeClr>
                </a:solidFill>
              </a:rPr>
              <a:t>Moving </a:t>
            </a:r>
            <a:r>
              <a:rPr lang="pt-BR" sz="3000" b="1" dirty="0" err="1">
                <a:solidFill>
                  <a:schemeClr val="accent1">
                    <a:lumMod val="75000"/>
                  </a:schemeClr>
                </a:solidFill>
              </a:rPr>
              <a:t>Average</a:t>
            </a:r>
            <a:r>
              <a:rPr lang="pt-BR" sz="3000" b="1" dirty="0">
                <a:solidFill>
                  <a:schemeClr val="accent1">
                    <a:lumMod val="75000"/>
                  </a:schemeClr>
                </a:solidFill>
              </a:rPr>
              <a:t> </a:t>
            </a:r>
            <a:r>
              <a:rPr lang="pt-BR" sz="3000" b="1" dirty="0" err="1">
                <a:solidFill>
                  <a:schemeClr val="accent1">
                    <a:lumMod val="75000"/>
                  </a:schemeClr>
                </a:solidFill>
              </a:rPr>
              <a:t>and</a:t>
            </a:r>
            <a:r>
              <a:rPr lang="pt-BR" sz="3000" b="1" dirty="0">
                <a:solidFill>
                  <a:schemeClr val="accent1">
                    <a:lumMod val="75000"/>
                  </a:schemeClr>
                </a:solidFill>
              </a:rPr>
              <a:t> </a:t>
            </a:r>
            <a:r>
              <a:rPr lang="pt-BR" sz="3000" b="1" dirty="0" err="1">
                <a:solidFill>
                  <a:schemeClr val="accent1">
                    <a:lumMod val="75000"/>
                  </a:schemeClr>
                </a:solidFill>
              </a:rPr>
              <a:t>Tendency</a:t>
            </a:r>
            <a:endParaRPr lang="pt-BR" sz="3000" b="1" dirty="0">
              <a:solidFill>
                <a:schemeClr val="accent1">
                  <a:lumMod val="75000"/>
                </a:schemeClr>
              </a:solidFill>
            </a:endParaRPr>
          </a:p>
        </p:txBody>
      </p:sp>
      <p:sp>
        <p:nvSpPr>
          <p:cNvPr id="6" name="CaixaDeTexto 5">
            <a:extLst>
              <a:ext uri="{FF2B5EF4-FFF2-40B4-BE49-F238E27FC236}">
                <a16:creationId xmlns:a16="http://schemas.microsoft.com/office/drawing/2014/main" id="{A1693578-E1ED-01BE-B16C-8C97C5FE8AA7}"/>
              </a:ext>
            </a:extLst>
          </p:cNvPr>
          <p:cNvSpPr txBox="1"/>
          <p:nvPr/>
        </p:nvSpPr>
        <p:spPr>
          <a:xfrm>
            <a:off x="436098" y="1692931"/>
            <a:ext cx="5148776" cy="3970318"/>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a:t>
            </a:r>
            <a:r>
              <a:rPr lang="en-US" b="1" dirty="0">
                <a:solidFill>
                  <a:schemeClr val="accent1">
                    <a:lumMod val="75000"/>
                  </a:schemeClr>
                </a:solidFill>
              </a:rPr>
              <a:t>blue</a:t>
            </a:r>
            <a:r>
              <a:rPr lang="en-US" b="1" dirty="0">
                <a:solidFill>
                  <a:schemeClr val="tx1">
                    <a:lumMod val="75000"/>
                    <a:lumOff val="25000"/>
                  </a:schemeClr>
                </a:solidFill>
              </a:rPr>
              <a:t> line chart shows the closing value of </a:t>
            </a:r>
            <a:r>
              <a:rPr lang="en-US" b="1" dirty="0" err="1">
                <a:solidFill>
                  <a:schemeClr val="tx1">
                    <a:lumMod val="75000"/>
                    <a:lumOff val="25000"/>
                  </a:schemeClr>
                </a:solidFill>
              </a:rPr>
              <a:t>Magalu</a:t>
            </a:r>
            <a:r>
              <a:rPr lang="en-US" b="1" dirty="0">
                <a:solidFill>
                  <a:schemeClr val="tx1">
                    <a:lumMod val="75000"/>
                    <a:lumOff val="25000"/>
                  </a:schemeClr>
                </a:solidFill>
              </a:rPr>
              <a:t> company shares.</a:t>
            </a:r>
          </a:p>
          <a:p>
            <a:pPr marL="285750" indent="-285750">
              <a:buClr>
                <a:schemeClr val="tx1"/>
              </a:buClr>
              <a:buFont typeface="Wingdings" panose="05000000000000000000" pitchFamily="2" charset="2"/>
              <a:buChar char="§"/>
            </a:pPr>
            <a:endParaRPr lang="pt-BR" b="1" dirty="0"/>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a:t>
            </a:r>
            <a:r>
              <a:rPr lang="en-US" b="1" dirty="0">
                <a:solidFill>
                  <a:srgbClr val="FFC000"/>
                </a:solidFill>
              </a:rPr>
              <a:t>orange</a:t>
            </a:r>
            <a:r>
              <a:rPr lang="en-US" b="1" dirty="0">
                <a:solidFill>
                  <a:schemeClr val="tx1">
                    <a:lumMod val="75000"/>
                    <a:lumOff val="25000"/>
                  </a:schemeClr>
                </a:solidFill>
              </a:rPr>
              <a:t> line chart shows the average closing value of shares grouped by 5 days.</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a:t>
            </a:r>
            <a:r>
              <a:rPr lang="en-US" b="1" dirty="0">
                <a:solidFill>
                  <a:srgbClr val="00B050"/>
                </a:solidFill>
              </a:rPr>
              <a:t>green</a:t>
            </a:r>
            <a:r>
              <a:rPr lang="en-US" b="1" dirty="0">
                <a:solidFill>
                  <a:schemeClr val="tx1">
                    <a:lumMod val="75000"/>
                    <a:lumOff val="25000"/>
                  </a:schemeClr>
                </a:solidFill>
              </a:rPr>
              <a:t> line chart shows the trend in the closing value of shares grouped by 30 days</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a:t>
            </a:r>
            <a:r>
              <a:rPr lang="en-US" b="1" dirty="0">
                <a:solidFill>
                  <a:srgbClr val="FFC000"/>
                </a:solidFill>
              </a:rPr>
              <a:t>Moving Average </a:t>
            </a:r>
            <a:r>
              <a:rPr lang="en-US" b="1" dirty="0">
                <a:solidFill>
                  <a:schemeClr val="tx1">
                    <a:lumMod val="75000"/>
                    <a:lumOff val="25000"/>
                  </a:schemeClr>
                </a:solidFill>
              </a:rPr>
              <a:t>grouped by 5 days follows the highs and lows of the </a:t>
            </a:r>
            <a:r>
              <a:rPr lang="en-US" b="1" dirty="0">
                <a:solidFill>
                  <a:schemeClr val="accent1">
                    <a:lumMod val="75000"/>
                  </a:schemeClr>
                </a:solidFill>
              </a:rPr>
              <a:t>Line Chart </a:t>
            </a:r>
            <a:r>
              <a:rPr lang="en-US" b="1" dirty="0">
                <a:solidFill>
                  <a:schemeClr val="tx1">
                    <a:lumMod val="75000"/>
                    <a:lumOff val="25000"/>
                  </a:schemeClr>
                </a:solidFill>
              </a:rPr>
              <a:t>more closely as it is a short period. Since the </a:t>
            </a:r>
            <a:r>
              <a:rPr lang="en-US" b="1" dirty="0">
                <a:solidFill>
                  <a:srgbClr val="00B050"/>
                </a:solidFill>
              </a:rPr>
              <a:t>Tendency</a:t>
            </a:r>
            <a:r>
              <a:rPr lang="en-US" b="1" dirty="0">
                <a:solidFill>
                  <a:schemeClr val="tx1">
                    <a:lumMod val="75000"/>
                    <a:lumOff val="25000"/>
                  </a:schemeClr>
                </a:solidFill>
              </a:rPr>
              <a:t> is grouped by 30 days, it ends up having a greater variation.</a:t>
            </a: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a:extLst>
              <a:ext uri="{FF2B5EF4-FFF2-40B4-BE49-F238E27FC236}">
                <a16:creationId xmlns:a16="http://schemas.microsoft.com/office/drawing/2014/main" id="{6EB6060D-12AB-6566-8D8A-760D83558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1783" y="1452490"/>
            <a:ext cx="6004434" cy="3953020"/>
          </a:xfrm>
          <a:prstGeom prst="rect">
            <a:avLst/>
          </a:prstGeom>
        </p:spPr>
      </p:pic>
    </p:spTree>
    <p:extLst>
      <p:ext uri="{BB962C8B-B14F-4D97-AF65-F5344CB8AC3E}">
        <p14:creationId xmlns:p14="http://schemas.microsoft.com/office/powerpoint/2010/main" val="3241569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832338" y="976693"/>
            <a:ext cx="4356296" cy="553998"/>
          </a:xfrm>
          <a:prstGeom prst="rect">
            <a:avLst/>
          </a:prstGeom>
          <a:noFill/>
        </p:spPr>
        <p:txBody>
          <a:bodyPr wrap="square" rtlCol="0">
            <a:spAutoFit/>
          </a:bodyPr>
          <a:lstStyle/>
          <a:p>
            <a:pPr algn="ctr"/>
            <a:r>
              <a:rPr lang="pt-BR" sz="3000" b="1" dirty="0" err="1">
                <a:solidFill>
                  <a:schemeClr val="accent1">
                    <a:lumMod val="75000"/>
                  </a:schemeClr>
                </a:solidFill>
              </a:rPr>
              <a:t>Candlestick</a:t>
            </a:r>
            <a:endParaRPr lang="pt-BR" sz="3000" b="1" dirty="0">
              <a:solidFill>
                <a:schemeClr val="accent1">
                  <a:lumMod val="75000"/>
                </a:schemeClr>
              </a:solidFill>
            </a:endParaRPr>
          </a:p>
        </p:txBody>
      </p:sp>
      <p:sp>
        <p:nvSpPr>
          <p:cNvPr id="6" name="CaixaDeTexto 5">
            <a:extLst>
              <a:ext uri="{FF2B5EF4-FFF2-40B4-BE49-F238E27FC236}">
                <a16:creationId xmlns:a16="http://schemas.microsoft.com/office/drawing/2014/main" id="{A1693578-E1ED-01BE-B16C-8C97C5FE8AA7}"/>
              </a:ext>
            </a:extLst>
          </p:cNvPr>
          <p:cNvSpPr txBox="1"/>
          <p:nvPr/>
        </p:nvSpPr>
        <p:spPr>
          <a:xfrm>
            <a:off x="436098" y="1692931"/>
            <a:ext cx="5148776" cy="3139321"/>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Candlestick Chart (or Candle Chart) is the graphical representation of the behavior of a given asset. It points out the </a:t>
            </a:r>
            <a:r>
              <a:rPr lang="en-US" b="1" dirty="0">
                <a:solidFill>
                  <a:srgbClr val="FF0000"/>
                </a:solidFill>
              </a:rPr>
              <a:t>minimum</a:t>
            </a:r>
            <a:r>
              <a:rPr lang="en-US" b="1" dirty="0">
                <a:solidFill>
                  <a:schemeClr val="tx1">
                    <a:lumMod val="75000"/>
                    <a:lumOff val="25000"/>
                  </a:schemeClr>
                </a:solidFill>
              </a:rPr>
              <a:t> and </a:t>
            </a:r>
            <a:r>
              <a:rPr lang="en-US" b="1" dirty="0">
                <a:solidFill>
                  <a:srgbClr val="00B050"/>
                </a:solidFill>
              </a:rPr>
              <a:t>maximum</a:t>
            </a:r>
            <a:r>
              <a:rPr lang="en-US" b="1" dirty="0">
                <a:solidFill>
                  <a:schemeClr val="tx1">
                    <a:lumMod val="75000"/>
                    <a:lumOff val="25000"/>
                  </a:schemeClr>
                </a:solidFill>
              </a:rPr>
              <a:t> values in a given period of time.</a:t>
            </a:r>
          </a:p>
          <a:p>
            <a:pPr marL="285750" indent="-285750">
              <a:buClr>
                <a:schemeClr val="tx1"/>
              </a:buClr>
              <a:buFont typeface="Wingdings" panose="05000000000000000000" pitchFamily="2" charset="2"/>
              <a:buChar char="§"/>
            </a:pPr>
            <a:endParaRPr lang="pt-BR" b="1" dirty="0"/>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“candles” in </a:t>
            </a:r>
            <a:r>
              <a:rPr lang="en-US" b="1" dirty="0">
                <a:solidFill>
                  <a:srgbClr val="FF0000"/>
                </a:solidFill>
              </a:rPr>
              <a:t>red</a:t>
            </a:r>
            <a:r>
              <a:rPr lang="en-US" b="1" dirty="0">
                <a:solidFill>
                  <a:schemeClr val="tx1">
                    <a:lumMod val="75000"/>
                    <a:lumOff val="25000"/>
                  </a:schemeClr>
                </a:solidFill>
              </a:rPr>
              <a:t> represent the lows and the “candles” in </a:t>
            </a:r>
            <a:r>
              <a:rPr lang="en-US" b="1" dirty="0">
                <a:solidFill>
                  <a:srgbClr val="00B050"/>
                </a:solidFill>
              </a:rPr>
              <a:t>green</a:t>
            </a:r>
            <a:r>
              <a:rPr lang="en-US" b="1" dirty="0">
                <a:solidFill>
                  <a:schemeClr val="tx1">
                    <a:lumMod val="75000"/>
                    <a:lumOff val="25000"/>
                  </a:schemeClr>
                </a:solidFill>
              </a:rPr>
              <a:t> represent the highs.</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Chart follows the same pattern as the Line Chart shown previously.</a:t>
            </a: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a:extLst>
              <a:ext uri="{FF2B5EF4-FFF2-40B4-BE49-F238E27FC236}">
                <a16:creationId xmlns:a16="http://schemas.microsoft.com/office/drawing/2014/main" id="{EA80E3C0-7EA5-88E0-B2BD-A1D806958C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3619" y="1325880"/>
            <a:ext cx="5720762" cy="4206239"/>
          </a:xfrm>
          <a:prstGeom prst="rect">
            <a:avLst/>
          </a:prstGeom>
        </p:spPr>
      </p:pic>
    </p:spTree>
    <p:extLst>
      <p:ext uri="{BB962C8B-B14F-4D97-AF65-F5344CB8AC3E}">
        <p14:creationId xmlns:p14="http://schemas.microsoft.com/office/powerpoint/2010/main" val="3735440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6F1E792D-62C3-B5D2-0C58-E976EF1D590C}"/>
              </a:ext>
            </a:extLst>
          </p:cNvPr>
          <p:cNvSpPr/>
          <p:nvPr/>
        </p:nvSpPr>
        <p:spPr>
          <a:xfrm rot="5400000">
            <a:off x="-2595491" y="3101928"/>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9D9ECF1-1A36-BE96-4A44-306605287B56}"/>
              </a:ext>
            </a:extLst>
          </p:cNvPr>
          <p:cNvSpPr txBox="1"/>
          <p:nvPr/>
        </p:nvSpPr>
        <p:spPr>
          <a:xfrm>
            <a:off x="844061" y="2671468"/>
            <a:ext cx="4037427" cy="1015663"/>
          </a:xfrm>
          <a:prstGeom prst="rect">
            <a:avLst/>
          </a:prstGeom>
          <a:noFill/>
        </p:spPr>
        <p:txBody>
          <a:bodyPr wrap="square" rtlCol="0">
            <a:spAutoFit/>
          </a:bodyPr>
          <a:lstStyle/>
          <a:p>
            <a:r>
              <a:rPr lang="pt-BR" sz="6000" b="1" dirty="0" err="1">
                <a:solidFill>
                  <a:schemeClr val="bg1"/>
                </a:solidFill>
              </a:rPr>
              <a:t>Conclusion</a:t>
            </a:r>
            <a:endParaRPr lang="pt-BR" sz="6000" b="1" dirty="0">
              <a:solidFill>
                <a:schemeClr val="bg1"/>
              </a:solidFill>
            </a:endParaRPr>
          </a:p>
        </p:txBody>
      </p:sp>
      <p:sp>
        <p:nvSpPr>
          <p:cNvPr id="4" name="Elipse 3">
            <a:hlinkClick r:id="rId2" action="ppaction://hlinksldjump"/>
            <a:extLst>
              <a:ext uri="{FF2B5EF4-FFF2-40B4-BE49-F238E27FC236}">
                <a16:creationId xmlns:a16="http://schemas.microsoft.com/office/drawing/2014/main" id="{48355701-0870-610B-99B1-1581D1B76A72}"/>
              </a:ext>
            </a:extLst>
          </p:cNvPr>
          <p:cNvSpPr/>
          <p:nvPr/>
        </p:nvSpPr>
        <p:spPr>
          <a:xfrm>
            <a:off x="10663311" y="5458265"/>
            <a:ext cx="942535" cy="5064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Seta: para a Direita 4">
            <a:hlinkClick r:id="rId2" action="ppaction://hlinksldjump"/>
            <a:extLst>
              <a:ext uri="{FF2B5EF4-FFF2-40B4-BE49-F238E27FC236}">
                <a16:creationId xmlns:a16="http://schemas.microsoft.com/office/drawing/2014/main" id="{00A2F52B-20E6-74D3-0B5B-81D5128B93C6}"/>
              </a:ext>
            </a:extLst>
          </p:cNvPr>
          <p:cNvSpPr/>
          <p:nvPr/>
        </p:nvSpPr>
        <p:spPr>
          <a:xfrm>
            <a:off x="10874325" y="5591906"/>
            <a:ext cx="520505" cy="2391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828609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1" y="590840"/>
            <a:ext cx="2363374" cy="553998"/>
          </a:xfrm>
          <a:prstGeom prst="rect">
            <a:avLst/>
          </a:prstGeom>
          <a:noFill/>
        </p:spPr>
        <p:txBody>
          <a:bodyPr wrap="square" rtlCol="0">
            <a:spAutoFit/>
          </a:bodyPr>
          <a:lstStyle/>
          <a:p>
            <a:pPr algn="ctr"/>
            <a:r>
              <a:rPr lang="pt-BR" sz="3000" b="1" dirty="0">
                <a:solidFill>
                  <a:schemeClr val="accent1">
                    <a:lumMod val="75000"/>
                  </a:schemeClr>
                </a:solidFill>
              </a:rPr>
              <a:t>CONCLUSION</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lipse 4">
            <a:extLst>
              <a:ext uri="{FF2B5EF4-FFF2-40B4-BE49-F238E27FC236}">
                <a16:creationId xmlns:a16="http://schemas.microsoft.com/office/drawing/2014/main" id="{F26743DF-B8B0-457D-E704-2035FFF79D25}"/>
              </a:ext>
            </a:extLst>
          </p:cNvPr>
          <p:cNvSpPr/>
          <p:nvPr/>
        </p:nvSpPr>
        <p:spPr>
          <a:xfrm>
            <a:off x="2860426" y="1899142"/>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1</a:t>
            </a:r>
          </a:p>
        </p:txBody>
      </p:sp>
      <p:sp>
        <p:nvSpPr>
          <p:cNvPr id="7" name="CaixaDeTexto 6">
            <a:extLst>
              <a:ext uri="{FF2B5EF4-FFF2-40B4-BE49-F238E27FC236}">
                <a16:creationId xmlns:a16="http://schemas.microsoft.com/office/drawing/2014/main" id="{F1D664DB-A778-87BA-0CD2-E9AED2F2B95B}"/>
              </a:ext>
            </a:extLst>
          </p:cNvPr>
          <p:cNvSpPr txBox="1"/>
          <p:nvPr/>
        </p:nvSpPr>
        <p:spPr>
          <a:xfrm>
            <a:off x="1875686" y="3379763"/>
            <a:ext cx="3376247" cy="1754326"/>
          </a:xfrm>
          <a:prstGeom prst="rect">
            <a:avLst/>
          </a:prstGeom>
          <a:noFill/>
        </p:spPr>
        <p:txBody>
          <a:bodyPr wrap="square" rtlCol="0">
            <a:spAutoFit/>
          </a:bodyPr>
          <a:lstStyle/>
          <a:p>
            <a:pPr algn="ctr">
              <a:buClr>
                <a:schemeClr val="tx1"/>
              </a:buClr>
            </a:pPr>
            <a:r>
              <a:rPr lang="en-US" b="1" dirty="0">
                <a:solidFill>
                  <a:schemeClr val="tx1">
                    <a:lumMod val="75000"/>
                    <a:lumOff val="25000"/>
                  </a:schemeClr>
                </a:solidFill>
              </a:rPr>
              <a:t>We can notice a variation in ups and downs followed by a big drop where shares went from R$25.00 at the beginning of 2021 to just over R$5.00 at the beginning of 2022.</a:t>
            </a:r>
            <a:endParaRPr lang="pt-BR" dirty="0"/>
          </a:p>
        </p:txBody>
      </p:sp>
      <p:sp>
        <p:nvSpPr>
          <p:cNvPr id="8" name="Elipse 7">
            <a:extLst>
              <a:ext uri="{FF2B5EF4-FFF2-40B4-BE49-F238E27FC236}">
                <a16:creationId xmlns:a16="http://schemas.microsoft.com/office/drawing/2014/main" id="{05EADC0D-5E13-8902-4121-F2F4FA2B8345}"/>
              </a:ext>
            </a:extLst>
          </p:cNvPr>
          <p:cNvSpPr/>
          <p:nvPr/>
        </p:nvSpPr>
        <p:spPr>
          <a:xfrm>
            <a:off x="7784122" y="1899140"/>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2</a:t>
            </a:r>
          </a:p>
        </p:txBody>
      </p:sp>
      <p:sp>
        <p:nvSpPr>
          <p:cNvPr id="9" name="CaixaDeTexto 8">
            <a:extLst>
              <a:ext uri="{FF2B5EF4-FFF2-40B4-BE49-F238E27FC236}">
                <a16:creationId xmlns:a16="http://schemas.microsoft.com/office/drawing/2014/main" id="{D32C42A4-E1EC-C55B-65FB-447F22F58B19}"/>
              </a:ext>
            </a:extLst>
          </p:cNvPr>
          <p:cNvSpPr txBox="1"/>
          <p:nvPr/>
        </p:nvSpPr>
        <p:spPr>
          <a:xfrm>
            <a:off x="6799382" y="3411415"/>
            <a:ext cx="3376247" cy="2308324"/>
          </a:xfrm>
          <a:prstGeom prst="rect">
            <a:avLst/>
          </a:prstGeom>
          <a:noFill/>
        </p:spPr>
        <p:txBody>
          <a:bodyPr wrap="square" rtlCol="0">
            <a:spAutoFit/>
          </a:bodyPr>
          <a:lstStyle/>
          <a:p>
            <a:pPr algn="ctr">
              <a:buClr>
                <a:schemeClr val="tx1"/>
              </a:buClr>
            </a:pPr>
            <a:r>
              <a:rPr lang="en-US" b="1" dirty="0">
                <a:solidFill>
                  <a:schemeClr val="tx1">
                    <a:lumMod val="75000"/>
                    <a:lumOff val="25000"/>
                  </a:schemeClr>
                </a:solidFill>
              </a:rPr>
              <a:t>The negative performance of the company's shares in the period analyzed is related to the increase in interest rates, the slowdown in consumption due to the pandemic and increased competition in the Brazilian retail sector.</a:t>
            </a:r>
            <a:endParaRPr lang="pt-BR" dirty="0"/>
          </a:p>
        </p:txBody>
      </p:sp>
    </p:spTree>
    <p:extLst>
      <p:ext uri="{BB962C8B-B14F-4D97-AF65-F5344CB8AC3E}">
        <p14:creationId xmlns:p14="http://schemas.microsoft.com/office/powerpoint/2010/main" val="4133244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0" y="590840"/>
            <a:ext cx="2504051" cy="553998"/>
          </a:xfrm>
          <a:prstGeom prst="rect">
            <a:avLst/>
          </a:prstGeom>
          <a:noFill/>
        </p:spPr>
        <p:txBody>
          <a:bodyPr wrap="square" rtlCol="0">
            <a:spAutoFit/>
          </a:bodyPr>
          <a:lstStyle/>
          <a:p>
            <a:pPr algn="ctr"/>
            <a:r>
              <a:rPr lang="pt-BR" sz="3000" b="1" dirty="0">
                <a:solidFill>
                  <a:schemeClr val="accent1">
                    <a:lumMod val="75000"/>
                  </a:schemeClr>
                </a:solidFill>
              </a:rPr>
              <a:t>OBSERVATION</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351691" y="2252452"/>
            <a:ext cx="10030265" cy="2400657"/>
          </a:xfrm>
          <a:prstGeom prst="rect">
            <a:avLst/>
          </a:prstGeom>
          <a:noFill/>
        </p:spPr>
        <p:txBody>
          <a:bodyPr wrap="square" rtlCol="0">
            <a:spAutoFit/>
          </a:bodyPr>
          <a:lstStyle/>
          <a:p>
            <a:pPr>
              <a:buClr>
                <a:schemeClr val="tx1"/>
              </a:buClr>
            </a:pPr>
            <a:r>
              <a:rPr lang="en-US" sz="2500" b="1" dirty="0">
                <a:solidFill>
                  <a:schemeClr val="tx1">
                    <a:lumMod val="75000"/>
                    <a:lumOff val="25000"/>
                  </a:schemeClr>
                </a:solidFill>
              </a:rPr>
              <a:t>The Presentation was focused on explaining more about the Project to potential Recruiters and colleagues in the IT area, which is why it has a larger amount of text and some technical words. The same presentation would be designed differently to be presented to stakeholders within the business environment, using the text only as support and small explanations and focusing more on the oral explanation.</a:t>
            </a:r>
            <a:endParaRPr lang="pt-BR" dirty="0"/>
          </a:p>
        </p:txBody>
      </p:sp>
    </p:spTree>
    <p:extLst>
      <p:ext uri="{BB962C8B-B14F-4D97-AF65-F5344CB8AC3E}">
        <p14:creationId xmlns:p14="http://schemas.microsoft.com/office/powerpoint/2010/main" val="2433534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75B2C0FD-522D-A4E9-33A0-12D6718EEB67}"/>
              </a:ext>
            </a:extLst>
          </p:cNvPr>
          <p:cNvSpPr txBox="1"/>
          <p:nvPr/>
        </p:nvSpPr>
        <p:spPr>
          <a:xfrm>
            <a:off x="1273125" y="365759"/>
            <a:ext cx="9917723" cy="553998"/>
          </a:xfrm>
          <a:prstGeom prst="rect">
            <a:avLst/>
          </a:prstGeom>
          <a:noFill/>
        </p:spPr>
        <p:txBody>
          <a:bodyPr wrap="square" rtlCol="0">
            <a:spAutoFit/>
          </a:bodyPr>
          <a:lstStyle/>
          <a:p>
            <a:pPr algn="ctr"/>
            <a:r>
              <a:rPr lang="pt-BR" sz="3000" b="1" dirty="0">
                <a:solidFill>
                  <a:schemeClr val="tx1">
                    <a:lumMod val="75000"/>
                    <a:lumOff val="25000"/>
                  </a:schemeClr>
                </a:solidFill>
              </a:rPr>
              <a:t>CONTEÚDO</a:t>
            </a:r>
          </a:p>
        </p:txBody>
      </p:sp>
      <p:sp>
        <p:nvSpPr>
          <p:cNvPr id="4" name="Retângulo: Cantos Arredondados 3">
            <a:extLst>
              <a:ext uri="{FF2B5EF4-FFF2-40B4-BE49-F238E27FC236}">
                <a16:creationId xmlns:a16="http://schemas.microsoft.com/office/drawing/2014/main" id="{D493EAE3-AE03-FBAA-937B-39F715ABC509}"/>
              </a:ext>
            </a:extLst>
          </p:cNvPr>
          <p:cNvSpPr/>
          <p:nvPr/>
        </p:nvSpPr>
        <p:spPr>
          <a:xfrm>
            <a:off x="3390314" y="0"/>
            <a:ext cx="5387926" cy="239151"/>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DABADC3B-498C-5604-447C-F37902905468}"/>
              </a:ext>
            </a:extLst>
          </p:cNvPr>
          <p:cNvSpPr txBox="1"/>
          <p:nvPr/>
        </p:nvSpPr>
        <p:spPr>
          <a:xfrm>
            <a:off x="1137138" y="2377441"/>
            <a:ext cx="9917723" cy="3631763"/>
          </a:xfrm>
          <a:prstGeom prst="rect">
            <a:avLst/>
          </a:prstGeom>
          <a:noFill/>
        </p:spPr>
        <p:txBody>
          <a:bodyPr wrap="square" rtlCol="0">
            <a:spAutoFit/>
          </a:bodyPr>
          <a:lstStyle/>
          <a:p>
            <a:r>
              <a:rPr lang="pt-BR" sz="3000" b="1" dirty="0">
                <a:solidFill>
                  <a:schemeClr val="tx1">
                    <a:lumMod val="75000"/>
                    <a:lumOff val="25000"/>
                  </a:schemeClr>
                </a:solidFill>
              </a:rPr>
              <a:t>Análise do Valor de Fechamento das Ações </a:t>
            </a:r>
            <a:r>
              <a:rPr lang="pt-BR" sz="3000" b="1" dirty="0" err="1">
                <a:solidFill>
                  <a:schemeClr val="tx1">
                    <a:lumMod val="75000"/>
                    <a:lumOff val="25000"/>
                  </a:schemeClr>
                </a:solidFill>
              </a:rPr>
              <a:t>Magalu</a:t>
            </a:r>
            <a:r>
              <a:rPr lang="pt-BR" sz="3000" b="1" dirty="0">
                <a:solidFill>
                  <a:schemeClr val="tx1">
                    <a:lumMod val="75000"/>
                    <a:lumOff val="25000"/>
                  </a:schemeClr>
                </a:solidFill>
              </a:rPr>
              <a:t> de 2021 até 2022</a:t>
            </a:r>
          </a:p>
          <a:p>
            <a:endParaRPr lang="pt-BR" sz="2000" b="1" dirty="0">
              <a:solidFill>
                <a:schemeClr val="tx1">
                  <a:lumMod val="75000"/>
                  <a:lumOff val="2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2" action="ppaction://hlinksldjump">
                  <a:extLst>
                    <a:ext uri="{A12FA001-AC4F-418D-AE19-62706E023703}">
                      <ahyp:hlinkClr xmlns:ahyp="http://schemas.microsoft.com/office/drawing/2018/hyperlinkcolor" val="tx"/>
                    </a:ext>
                  </a:extLst>
                </a:hlinkClick>
              </a:rPr>
              <a:t>Objetivo</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Valor de Fechamento</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Média Móvel e Tendência</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err="1">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Candlestick</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6" action="ppaction://hlinksldjump">
                  <a:extLst>
                    <a:ext uri="{A12FA001-AC4F-418D-AE19-62706E023703}">
                      <ahyp:hlinkClr xmlns:ahyp="http://schemas.microsoft.com/office/drawing/2018/hyperlinkcolor" val="tx"/>
                    </a:ext>
                  </a:extLst>
                </a:hlinkClick>
              </a:rPr>
              <a:t>Conclusão</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7" action="ppaction://hlinksldjump">
                  <a:extLst>
                    <a:ext uri="{A12FA001-AC4F-418D-AE19-62706E023703}">
                      <ahyp:hlinkClr xmlns:ahyp="http://schemas.microsoft.com/office/drawing/2018/hyperlinkcolor" val="tx"/>
                    </a:ext>
                  </a:extLst>
                </a:hlinkClick>
              </a:rPr>
              <a:t>Observação</a:t>
            </a:r>
            <a:endParaRPr lang="pt-BR" sz="2500" b="1" dirty="0">
              <a:solidFill>
                <a:schemeClr val="accent1">
                  <a:lumMod val="75000"/>
                </a:schemeClr>
              </a:solidFill>
            </a:endParaRPr>
          </a:p>
        </p:txBody>
      </p:sp>
    </p:spTree>
    <p:extLst>
      <p:ext uri="{BB962C8B-B14F-4D97-AF65-F5344CB8AC3E}">
        <p14:creationId xmlns:p14="http://schemas.microsoft.com/office/powerpoint/2010/main" val="3492386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154744" y="1434904"/>
            <a:ext cx="2201592" cy="553998"/>
          </a:xfrm>
          <a:prstGeom prst="rect">
            <a:avLst/>
          </a:prstGeom>
          <a:noFill/>
        </p:spPr>
        <p:txBody>
          <a:bodyPr wrap="square" rtlCol="0">
            <a:spAutoFit/>
          </a:bodyPr>
          <a:lstStyle/>
          <a:p>
            <a:pPr algn="ctr"/>
            <a:r>
              <a:rPr lang="pt-BR" sz="3000" b="1" dirty="0">
                <a:solidFill>
                  <a:schemeClr val="accent1">
                    <a:lumMod val="75000"/>
                  </a:schemeClr>
                </a:solidFill>
              </a:rPr>
              <a:t>OBJETIVO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14EF5572-A5BC-CD61-6EB7-7E6B4571C4BA}"/>
              </a:ext>
            </a:extLst>
          </p:cNvPr>
          <p:cNvSpPr txBox="1"/>
          <p:nvPr/>
        </p:nvSpPr>
        <p:spPr>
          <a:xfrm>
            <a:off x="351691" y="2762481"/>
            <a:ext cx="9326881" cy="861774"/>
          </a:xfrm>
          <a:prstGeom prst="rect">
            <a:avLst/>
          </a:prstGeom>
          <a:noFill/>
        </p:spPr>
        <p:txBody>
          <a:bodyPr wrap="square" rtlCol="0">
            <a:spAutoFit/>
          </a:bodyPr>
          <a:lstStyle/>
          <a:p>
            <a:r>
              <a:rPr lang="pt-BR" sz="2500" b="1" dirty="0">
                <a:solidFill>
                  <a:schemeClr val="tx1">
                    <a:lumMod val="75000"/>
                    <a:lumOff val="25000"/>
                  </a:schemeClr>
                </a:solidFill>
              </a:rPr>
              <a:t>Analisar o Valor de Fechamento das Ações da Empresa </a:t>
            </a:r>
            <a:r>
              <a:rPr lang="pt-BR" sz="2500" b="1" dirty="0" err="1">
                <a:solidFill>
                  <a:schemeClr val="tx1">
                    <a:lumMod val="75000"/>
                    <a:lumOff val="25000"/>
                  </a:schemeClr>
                </a:solidFill>
              </a:rPr>
              <a:t>Magalu</a:t>
            </a:r>
            <a:r>
              <a:rPr lang="pt-BR" sz="2500" b="1" dirty="0">
                <a:solidFill>
                  <a:schemeClr val="tx1">
                    <a:lumMod val="75000"/>
                    <a:lumOff val="25000"/>
                  </a:schemeClr>
                </a:solidFill>
              </a:rPr>
              <a:t> no período de 2021 até 2022</a:t>
            </a:r>
          </a:p>
        </p:txBody>
      </p:sp>
    </p:spTree>
    <p:extLst>
      <p:ext uri="{BB962C8B-B14F-4D97-AF65-F5344CB8AC3E}">
        <p14:creationId xmlns:p14="http://schemas.microsoft.com/office/powerpoint/2010/main" val="794666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303520" y="0"/>
            <a:ext cx="6888480"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914399" y="922090"/>
            <a:ext cx="3629465" cy="553998"/>
          </a:xfrm>
          <a:prstGeom prst="rect">
            <a:avLst/>
          </a:prstGeom>
          <a:noFill/>
        </p:spPr>
        <p:txBody>
          <a:bodyPr wrap="square" rtlCol="0">
            <a:spAutoFit/>
          </a:bodyPr>
          <a:lstStyle/>
          <a:p>
            <a:r>
              <a:rPr lang="pt-BR" sz="3000" b="1" dirty="0">
                <a:solidFill>
                  <a:schemeClr val="accent1">
                    <a:lumMod val="75000"/>
                  </a:schemeClr>
                </a:solidFill>
              </a:rPr>
              <a:t>Valor de Fechamento</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154744" y="1582340"/>
            <a:ext cx="5148776" cy="3139321"/>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tx1">
                    <a:lumMod val="75000"/>
                    <a:lumOff val="25000"/>
                  </a:schemeClr>
                </a:solidFill>
              </a:rPr>
              <a:t>O Gráfico de linha mostra o fechamento do valor das ações da empresa varejista brasileira </a:t>
            </a:r>
            <a:r>
              <a:rPr lang="pt-BR" b="1" dirty="0" err="1">
                <a:solidFill>
                  <a:schemeClr val="tx1">
                    <a:lumMod val="75000"/>
                    <a:lumOff val="25000"/>
                  </a:schemeClr>
                </a:solidFill>
              </a:rPr>
              <a:t>Magalu</a:t>
            </a:r>
            <a:r>
              <a:rPr lang="pt-BR" b="1" dirty="0">
                <a:solidFill>
                  <a:schemeClr val="tx1">
                    <a:lumMod val="75000"/>
                    <a:lumOff val="25000"/>
                  </a:schemeClr>
                </a:solidFill>
              </a:rPr>
              <a:t>.</a:t>
            </a:r>
          </a:p>
          <a:p>
            <a:pPr marL="285750" indent="-285750">
              <a:buClr>
                <a:schemeClr val="tx1"/>
              </a:buClr>
              <a:buFont typeface="Wingdings" panose="05000000000000000000" pitchFamily="2" charset="2"/>
              <a:buChar char="§"/>
            </a:pPr>
            <a:endParaRPr lang="pt-BR" b="1" dirty="0"/>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O Eixo Y mostra o Valor do Fechamento e o Eixo X a Data do Fechamento</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Podemos notar uma variação nas altas e baixas seguidas por uma  grande queda onde as ações saíram de R$25,00 no início de 2021 para pouco mais de R$5,00 no início de 2022.</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a:extLst>
              <a:ext uri="{FF2B5EF4-FFF2-40B4-BE49-F238E27FC236}">
                <a16:creationId xmlns:a16="http://schemas.microsoft.com/office/drawing/2014/main" id="{33625E17-7819-A58E-3C80-BBD7A3221F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2918" y="1665264"/>
            <a:ext cx="6769684" cy="3527472"/>
          </a:xfrm>
          <a:prstGeom prst="rect">
            <a:avLst/>
          </a:prstGeom>
        </p:spPr>
      </p:pic>
    </p:spTree>
    <p:extLst>
      <p:ext uri="{BB962C8B-B14F-4D97-AF65-F5344CB8AC3E}">
        <p14:creationId xmlns:p14="http://schemas.microsoft.com/office/powerpoint/2010/main" val="67230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832338" y="976693"/>
            <a:ext cx="4356296" cy="553998"/>
          </a:xfrm>
          <a:prstGeom prst="rect">
            <a:avLst/>
          </a:prstGeom>
          <a:noFill/>
        </p:spPr>
        <p:txBody>
          <a:bodyPr wrap="square" rtlCol="0">
            <a:spAutoFit/>
          </a:bodyPr>
          <a:lstStyle/>
          <a:p>
            <a:r>
              <a:rPr lang="pt-BR" sz="3000" b="1" dirty="0">
                <a:solidFill>
                  <a:schemeClr val="accent1">
                    <a:lumMod val="75000"/>
                  </a:schemeClr>
                </a:solidFill>
              </a:rPr>
              <a:t>Média Móvel e Tendência</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436098" y="1692931"/>
            <a:ext cx="5148776" cy="4801314"/>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tx1">
                    <a:lumMod val="75000"/>
                    <a:lumOff val="25000"/>
                  </a:schemeClr>
                </a:solidFill>
              </a:rPr>
              <a:t>O Gráfico de linha em </a:t>
            </a:r>
            <a:r>
              <a:rPr lang="pt-BR" b="1" dirty="0">
                <a:solidFill>
                  <a:schemeClr val="accent1">
                    <a:lumMod val="75000"/>
                  </a:schemeClr>
                </a:solidFill>
              </a:rPr>
              <a:t>azul</a:t>
            </a:r>
            <a:r>
              <a:rPr lang="pt-BR" b="1" dirty="0">
                <a:solidFill>
                  <a:schemeClr val="tx1">
                    <a:lumMod val="75000"/>
                    <a:lumOff val="25000"/>
                  </a:schemeClr>
                </a:solidFill>
              </a:rPr>
              <a:t> mostra o fechamento do valor das ações da empresa </a:t>
            </a:r>
            <a:r>
              <a:rPr lang="pt-BR" b="1" dirty="0" err="1">
                <a:solidFill>
                  <a:schemeClr val="tx1">
                    <a:lumMod val="75000"/>
                    <a:lumOff val="25000"/>
                  </a:schemeClr>
                </a:solidFill>
              </a:rPr>
              <a:t>Magalu</a:t>
            </a:r>
            <a:r>
              <a:rPr lang="pt-BR" b="1" dirty="0">
                <a:solidFill>
                  <a:schemeClr val="tx1">
                    <a:lumMod val="75000"/>
                    <a:lumOff val="25000"/>
                  </a:schemeClr>
                </a:solidFill>
              </a:rPr>
              <a:t>.</a:t>
            </a:r>
          </a:p>
          <a:p>
            <a:pPr marL="285750" indent="-285750">
              <a:buClr>
                <a:schemeClr val="tx1"/>
              </a:buClr>
              <a:buFont typeface="Wingdings" panose="05000000000000000000" pitchFamily="2" charset="2"/>
              <a:buChar char="§"/>
            </a:pPr>
            <a:endParaRPr lang="pt-BR" b="1" dirty="0"/>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O Gráfico de linha em </a:t>
            </a:r>
            <a:r>
              <a:rPr lang="pt-BR" b="1" dirty="0">
                <a:solidFill>
                  <a:srgbClr val="F5960B"/>
                </a:solidFill>
              </a:rPr>
              <a:t>laranja</a:t>
            </a:r>
            <a:r>
              <a:rPr lang="pt-BR" b="1" dirty="0">
                <a:solidFill>
                  <a:schemeClr val="tx1">
                    <a:lumMod val="75000"/>
                    <a:lumOff val="25000"/>
                  </a:schemeClr>
                </a:solidFill>
              </a:rPr>
              <a:t> mostra a Média do valor de fechamento das ações agrupadas por 5 dias.</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O Gráfico de linha em </a:t>
            </a:r>
            <a:r>
              <a:rPr lang="pt-BR" b="1" dirty="0">
                <a:solidFill>
                  <a:srgbClr val="00B050"/>
                </a:solidFill>
              </a:rPr>
              <a:t>verde</a:t>
            </a:r>
            <a:r>
              <a:rPr lang="pt-BR" b="1" dirty="0">
                <a:solidFill>
                  <a:schemeClr val="tx1">
                    <a:lumMod val="75000"/>
                    <a:lumOff val="25000"/>
                  </a:schemeClr>
                </a:solidFill>
              </a:rPr>
              <a:t> mostra a Tendência do valor de fechamento das ações agrupado por 30 dias</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A </a:t>
            </a:r>
            <a:r>
              <a:rPr lang="pt-BR" b="1" dirty="0">
                <a:solidFill>
                  <a:srgbClr val="F5960B"/>
                </a:solidFill>
              </a:rPr>
              <a:t>Média Móvel </a:t>
            </a:r>
            <a:r>
              <a:rPr lang="pt-BR" b="1" dirty="0">
                <a:solidFill>
                  <a:schemeClr val="tx1">
                    <a:lumMod val="75000"/>
                    <a:lumOff val="25000"/>
                  </a:schemeClr>
                </a:solidFill>
              </a:rPr>
              <a:t>agrupada por 5 dias segue as altas e baixas do </a:t>
            </a:r>
            <a:r>
              <a:rPr lang="pt-BR" b="1" dirty="0">
                <a:solidFill>
                  <a:schemeClr val="accent1">
                    <a:lumMod val="75000"/>
                  </a:schemeClr>
                </a:solidFill>
              </a:rPr>
              <a:t>Gráfico de Linha </a:t>
            </a:r>
            <a:r>
              <a:rPr lang="pt-BR" b="1" dirty="0">
                <a:solidFill>
                  <a:schemeClr val="tx1">
                    <a:lumMod val="75000"/>
                    <a:lumOff val="25000"/>
                  </a:schemeClr>
                </a:solidFill>
              </a:rPr>
              <a:t>de forma mais próxima pois é um período curto.  Já a </a:t>
            </a:r>
            <a:r>
              <a:rPr lang="pt-BR" b="1" dirty="0">
                <a:solidFill>
                  <a:srgbClr val="00B050"/>
                </a:solidFill>
              </a:rPr>
              <a:t>Tendência </a:t>
            </a:r>
            <a:r>
              <a:rPr lang="pt-BR" b="1" dirty="0">
                <a:solidFill>
                  <a:schemeClr val="tx1">
                    <a:lumMod val="75000"/>
                    <a:lumOff val="25000"/>
                  </a:schemeClr>
                </a:solidFill>
              </a:rPr>
              <a:t>por estar agrupada por 30 dias acaba tendo uma variação maior.</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a:extLst>
              <a:ext uri="{FF2B5EF4-FFF2-40B4-BE49-F238E27FC236}">
                <a16:creationId xmlns:a16="http://schemas.microsoft.com/office/drawing/2014/main" id="{6EB6060D-12AB-6566-8D8A-760D83558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1783" y="1452490"/>
            <a:ext cx="6004434" cy="3953020"/>
          </a:xfrm>
          <a:prstGeom prst="rect">
            <a:avLst/>
          </a:prstGeom>
        </p:spPr>
      </p:pic>
    </p:spTree>
    <p:extLst>
      <p:ext uri="{BB962C8B-B14F-4D97-AF65-F5344CB8AC3E}">
        <p14:creationId xmlns:p14="http://schemas.microsoft.com/office/powerpoint/2010/main" val="3681624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832338" y="976693"/>
            <a:ext cx="4356296" cy="553998"/>
          </a:xfrm>
          <a:prstGeom prst="rect">
            <a:avLst/>
          </a:prstGeom>
          <a:noFill/>
        </p:spPr>
        <p:txBody>
          <a:bodyPr wrap="square" rtlCol="0">
            <a:spAutoFit/>
          </a:bodyPr>
          <a:lstStyle/>
          <a:p>
            <a:pPr algn="ctr"/>
            <a:r>
              <a:rPr lang="pt-BR" sz="3000" b="1" dirty="0" err="1">
                <a:solidFill>
                  <a:schemeClr val="accent1">
                    <a:lumMod val="75000"/>
                  </a:schemeClr>
                </a:solidFill>
              </a:rPr>
              <a:t>Candlestick</a:t>
            </a:r>
            <a:endParaRPr lang="pt-BR" sz="3000" b="1" dirty="0">
              <a:solidFill>
                <a:schemeClr val="accent1">
                  <a:lumMod val="75000"/>
                </a:schemeClr>
              </a:solidFill>
            </a:endParaRPr>
          </a:p>
        </p:txBody>
      </p:sp>
      <p:sp>
        <p:nvSpPr>
          <p:cNvPr id="6" name="CaixaDeTexto 5">
            <a:extLst>
              <a:ext uri="{FF2B5EF4-FFF2-40B4-BE49-F238E27FC236}">
                <a16:creationId xmlns:a16="http://schemas.microsoft.com/office/drawing/2014/main" id="{A1693578-E1ED-01BE-B16C-8C97C5FE8AA7}"/>
              </a:ext>
            </a:extLst>
          </p:cNvPr>
          <p:cNvSpPr txBox="1"/>
          <p:nvPr/>
        </p:nvSpPr>
        <p:spPr>
          <a:xfrm>
            <a:off x="436098" y="1692931"/>
            <a:ext cx="5148776" cy="3693319"/>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tx1">
                    <a:lumMod val="75000"/>
                    <a:lumOff val="25000"/>
                  </a:schemeClr>
                </a:solidFill>
              </a:rPr>
              <a:t>O Gráfico de </a:t>
            </a:r>
            <a:r>
              <a:rPr lang="pt-BR" b="1" dirty="0" err="1">
                <a:solidFill>
                  <a:schemeClr val="tx1">
                    <a:lumMod val="75000"/>
                    <a:lumOff val="25000"/>
                  </a:schemeClr>
                </a:solidFill>
              </a:rPr>
              <a:t>Candlestick</a:t>
            </a:r>
            <a:r>
              <a:rPr lang="pt-BR" b="1" dirty="0">
                <a:solidFill>
                  <a:schemeClr val="tx1">
                    <a:lumMod val="75000"/>
                    <a:lumOff val="25000"/>
                  </a:schemeClr>
                </a:solidFill>
              </a:rPr>
              <a:t> (ou Gráfico de Velas) é a representação gráfica do comportamento de determinado ativo. Ele aponta os valores mínimos e máximos em um determinado período de tempo.</a:t>
            </a:r>
          </a:p>
          <a:p>
            <a:pPr marL="285750" indent="-285750">
              <a:buClr>
                <a:schemeClr val="tx1"/>
              </a:buClr>
              <a:buFont typeface="Wingdings" panose="05000000000000000000" pitchFamily="2" charset="2"/>
              <a:buChar char="§"/>
            </a:pPr>
            <a:endParaRPr lang="pt-BR" b="1" dirty="0"/>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As “velas” em </a:t>
            </a:r>
            <a:r>
              <a:rPr lang="pt-BR" b="1" dirty="0">
                <a:solidFill>
                  <a:srgbClr val="FF0000"/>
                </a:solidFill>
              </a:rPr>
              <a:t>vermelho</a:t>
            </a:r>
            <a:r>
              <a:rPr lang="pt-BR" b="1" dirty="0">
                <a:solidFill>
                  <a:schemeClr val="tx1">
                    <a:lumMod val="75000"/>
                    <a:lumOff val="25000"/>
                  </a:schemeClr>
                </a:solidFill>
              </a:rPr>
              <a:t> representam as baixas e as  “velas” em </a:t>
            </a:r>
            <a:r>
              <a:rPr lang="pt-BR" b="1" dirty="0">
                <a:solidFill>
                  <a:srgbClr val="00B050"/>
                </a:solidFill>
              </a:rPr>
              <a:t>verde</a:t>
            </a:r>
            <a:r>
              <a:rPr lang="pt-BR" b="1" dirty="0">
                <a:solidFill>
                  <a:schemeClr val="tx1">
                    <a:lumMod val="75000"/>
                    <a:lumOff val="25000"/>
                  </a:schemeClr>
                </a:solidFill>
              </a:rPr>
              <a:t> representam as altas.</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O Gráfico segue o mesmo padrão do Gráfico de Linha mostrado anteriormente.</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a:extLst>
              <a:ext uri="{FF2B5EF4-FFF2-40B4-BE49-F238E27FC236}">
                <a16:creationId xmlns:a16="http://schemas.microsoft.com/office/drawing/2014/main" id="{EA80E3C0-7EA5-88E0-B2BD-A1D806958C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3619" y="1325880"/>
            <a:ext cx="5720762" cy="4206239"/>
          </a:xfrm>
          <a:prstGeom prst="rect">
            <a:avLst/>
          </a:prstGeom>
        </p:spPr>
      </p:pic>
    </p:spTree>
    <p:extLst>
      <p:ext uri="{BB962C8B-B14F-4D97-AF65-F5344CB8AC3E}">
        <p14:creationId xmlns:p14="http://schemas.microsoft.com/office/powerpoint/2010/main" val="3227513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6F1E792D-62C3-B5D2-0C58-E976EF1D590C}"/>
              </a:ext>
            </a:extLst>
          </p:cNvPr>
          <p:cNvSpPr/>
          <p:nvPr/>
        </p:nvSpPr>
        <p:spPr>
          <a:xfrm rot="5400000">
            <a:off x="-2595491" y="3101928"/>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9D9ECF1-1A36-BE96-4A44-306605287B56}"/>
              </a:ext>
            </a:extLst>
          </p:cNvPr>
          <p:cNvSpPr txBox="1"/>
          <p:nvPr/>
        </p:nvSpPr>
        <p:spPr>
          <a:xfrm>
            <a:off x="844061" y="2671468"/>
            <a:ext cx="4037427" cy="1015663"/>
          </a:xfrm>
          <a:prstGeom prst="rect">
            <a:avLst/>
          </a:prstGeom>
          <a:noFill/>
        </p:spPr>
        <p:txBody>
          <a:bodyPr wrap="square" rtlCol="0">
            <a:spAutoFit/>
          </a:bodyPr>
          <a:lstStyle/>
          <a:p>
            <a:r>
              <a:rPr lang="pt-BR" sz="6000" b="1" dirty="0">
                <a:solidFill>
                  <a:schemeClr val="bg1"/>
                </a:solidFill>
              </a:rPr>
              <a:t>Conclusão</a:t>
            </a:r>
          </a:p>
        </p:txBody>
      </p:sp>
      <p:sp>
        <p:nvSpPr>
          <p:cNvPr id="4" name="Elipse 3">
            <a:hlinkClick r:id="rId2" action="ppaction://hlinksldjump"/>
            <a:extLst>
              <a:ext uri="{FF2B5EF4-FFF2-40B4-BE49-F238E27FC236}">
                <a16:creationId xmlns:a16="http://schemas.microsoft.com/office/drawing/2014/main" id="{48355701-0870-610B-99B1-1581D1B76A72}"/>
              </a:ext>
            </a:extLst>
          </p:cNvPr>
          <p:cNvSpPr/>
          <p:nvPr/>
        </p:nvSpPr>
        <p:spPr>
          <a:xfrm>
            <a:off x="10663311" y="5458265"/>
            <a:ext cx="942535" cy="5064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Seta: para a Direita 4">
            <a:hlinkClick r:id="rId2" action="ppaction://hlinksldjump"/>
            <a:extLst>
              <a:ext uri="{FF2B5EF4-FFF2-40B4-BE49-F238E27FC236}">
                <a16:creationId xmlns:a16="http://schemas.microsoft.com/office/drawing/2014/main" id="{00A2F52B-20E6-74D3-0B5B-81D5128B93C6}"/>
              </a:ext>
            </a:extLst>
          </p:cNvPr>
          <p:cNvSpPr/>
          <p:nvPr/>
        </p:nvSpPr>
        <p:spPr>
          <a:xfrm>
            <a:off x="10874325" y="5591906"/>
            <a:ext cx="520505" cy="2391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201017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1" y="590840"/>
            <a:ext cx="2201592" cy="553998"/>
          </a:xfrm>
          <a:prstGeom prst="rect">
            <a:avLst/>
          </a:prstGeom>
          <a:noFill/>
        </p:spPr>
        <p:txBody>
          <a:bodyPr wrap="square" rtlCol="0">
            <a:spAutoFit/>
          </a:bodyPr>
          <a:lstStyle/>
          <a:p>
            <a:pPr algn="ctr"/>
            <a:r>
              <a:rPr lang="pt-BR" sz="3000" b="1" dirty="0">
                <a:solidFill>
                  <a:schemeClr val="accent1">
                    <a:lumMod val="75000"/>
                  </a:schemeClr>
                </a:solidFill>
              </a:rPr>
              <a:t>CONCLUSÃO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lipse 4">
            <a:extLst>
              <a:ext uri="{FF2B5EF4-FFF2-40B4-BE49-F238E27FC236}">
                <a16:creationId xmlns:a16="http://schemas.microsoft.com/office/drawing/2014/main" id="{F26743DF-B8B0-457D-E704-2035FFF79D25}"/>
              </a:ext>
            </a:extLst>
          </p:cNvPr>
          <p:cNvSpPr/>
          <p:nvPr/>
        </p:nvSpPr>
        <p:spPr>
          <a:xfrm>
            <a:off x="2860426" y="1899142"/>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1</a:t>
            </a:r>
          </a:p>
        </p:txBody>
      </p:sp>
      <p:sp>
        <p:nvSpPr>
          <p:cNvPr id="7" name="CaixaDeTexto 6">
            <a:extLst>
              <a:ext uri="{FF2B5EF4-FFF2-40B4-BE49-F238E27FC236}">
                <a16:creationId xmlns:a16="http://schemas.microsoft.com/office/drawing/2014/main" id="{F1D664DB-A778-87BA-0CD2-E9AED2F2B95B}"/>
              </a:ext>
            </a:extLst>
          </p:cNvPr>
          <p:cNvSpPr txBox="1"/>
          <p:nvPr/>
        </p:nvSpPr>
        <p:spPr>
          <a:xfrm>
            <a:off x="1875686" y="3379763"/>
            <a:ext cx="3376247" cy="2031325"/>
          </a:xfrm>
          <a:prstGeom prst="rect">
            <a:avLst/>
          </a:prstGeom>
          <a:noFill/>
        </p:spPr>
        <p:txBody>
          <a:bodyPr wrap="square" rtlCol="0">
            <a:spAutoFit/>
          </a:bodyPr>
          <a:lstStyle/>
          <a:p>
            <a:pPr algn="ctr">
              <a:buClr>
                <a:schemeClr val="tx1"/>
              </a:buClr>
            </a:pPr>
            <a:r>
              <a:rPr lang="pt-BR" b="1" dirty="0">
                <a:solidFill>
                  <a:schemeClr val="tx1">
                    <a:lumMod val="75000"/>
                    <a:lumOff val="25000"/>
                  </a:schemeClr>
                </a:solidFill>
              </a:rPr>
              <a:t>Podemos notar uma variação nas altas e baixas seguidas por uma  grande queda onde as ações saíram de R$25,00 no início de 2021 para pouco mais de R$5,00 no início de 2022.</a:t>
            </a:r>
          </a:p>
          <a:p>
            <a:endParaRPr lang="pt-BR" dirty="0"/>
          </a:p>
        </p:txBody>
      </p:sp>
      <p:sp>
        <p:nvSpPr>
          <p:cNvPr id="8" name="Elipse 7">
            <a:extLst>
              <a:ext uri="{FF2B5EF4-FFF2-40B4-BE49-F238E27FC236}">
                <a16:creationId xmlns:a16="http://schemas.microsoft.com/office/drawing/2014/main" id="{05EADC0D-5E13-8902-4121-F2F4FA2B8345}"/>
              </a:ext>
            </a:extLst>
          </p:cNvPr>
          <p:cNvSpPr/>
          <p:nvPr/>
        </p:nvSpPr>
        <p:spPr>
          <a:xfrm>
            <a:off x="7784122" y="1899140"/>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2</a:t>
            </a:r>
          </a:p>
        </p:txBody>
      </p:sp>
      <p:sp>
        <p:nvSpPr>
          <p:cNvPr id="9" name="CaixaDeTexto 8">
            <a:extLst>
              <a:ext uri="{FF2B5EF4-FFF2-40B4-BE49-F238E27FC236}">
                <a16:creationId xmlns:a16="http://schemas.microsoft.com/office/drawing/2014/main" id="{D32C42A4-E1EC-C55B-65FB-447F22F58B19}"/>
              </a:ext>
            </a:extLst>
          </p:cNvPr>
          <p:cNvSpPr txBox="1"/>
          <p:nvPr/>
        </p:nvSpPr>
        <p:spPr>
          <a:xfrm>
            <a:off x="6799382" y="3411415"/>
            <a:ext cx="3376247" cy="2308324"/>
          </a:xfrm>
          <a:prstGeom prst="rect">
            <a:avLst/>
          </a:prstGeom>
          <a:noFill/>
        </p:spPr>
        <p:txBody>
          <a:bodyPr wrap="square" rtlCol="0">
            <a:spAutoFit/>
          </a:bodyPr>
          <a:lstStyle/>
          <a:p>
            <a:pPr algn="ctr">
              <a:buClr>
                <a:schemeClr val="tx1"/>
              </a:buClr>
            </a:pPr>
            <a:r>
              <a:rPr lang="pt-BR" b="1" dirty="0">
                <a:solidFill>
                  <a:schemeClr val="tx1">
                    <a:lumMod val="75000"/>
                    <a:lumOff val="25000"/>
                  </a:schemeClr>
                </a:solidFill>
              </a:rPr>
              <a:t>O desempenho negativo das ações da empresa no período analisado está relacionado ao aumento de juros, desaquecimento do consumo por conta da pandemia e alta da competição no setor varejista brasileiro.</a:t>
            </a:r>
            <a:endParaRPr lang="pt-BR" dirty="0"/>
          </a:p>
        </p:txBody>
      </p:sp>
    </p:spTree>
    <p:extLst>
      <p:ext uri="{BB962C8B-B14F-4D97-AF65-F5344CB8AC3E}">
        <p14:creationId xmlns:p14="http://schemas.microsoft.com/office/powerpoint/2010/main" val="2138299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0" y="590840"/>
            <a:ext cx="2461847" cy="553998"/>
          </a:xfrm>
          <a:prstGeom prst="rect">
            <a:avLst/>
          </a:prstGeom>
          <a:noFill/>
        </p:spPr>
        <p:txBody>
          <a:bodyPr wrap="square" rtlCol="0">
            <a:spAutoFit/>
          </a:bodyPr>
          <a:lstStyle/>
          <a:p>
            <a:pPr algn="ctr"/>
            <a:r>
              <a:rPr lang="pt-BR" sz="3000" b="1" dirty="0">
                <a:solidFill>
                  <a:schemeClr val="accent1">
                    <a:lumMod val="75000"/>
                  </a:schemeClr>
                </a:solidFill>
              </a:rPr>
              <a:t>OBSERVAÇÃO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351691" y="2252452"/>
            <a:ext cx="10030265" cy="2677656"/>
          </a:xfrm>
          <a:prstGeom prst="rect">
            <a:avLst/>
          </a:prstGeom>
          <a:noFill/>
        </p:spPr>
        <p:txBody>
          <a:bodyPr wrap="square" rtlCol="0">
            <a:spAutoFit/>
          </a:bodyPr>
          <a:lstStyle/>
          <a:p>
            <a:pPr>
              <a:buClr>
                <a:schemeClr val="tx1"/>
              </a:buClr>
            </a:pPr>
            <a:r>
              <a:rPr lang="pt-BR" sz="2500" b="1" dirty="0">
                <a:solidFill>
                  <a:schemeClr val="tx1">
                    <a:lumMod val="75000"/>
                    <a:lumOff val="25000"/>
                  </a:schemeClr>
                </a:solidFill>
              </a:rPr>
              <a:t>A  Apresentação foi focada em explicar mais sobre o Projeto para possíveis Recrutadores e colegas da área da T.I., por isso possui uma quantidade maior de texto e algumas palavras técnicas. A mesma apresentação seria pensada de forma diferente para ser apresentada para as partes interessadas dentro do ambiente empresarial, usando o texto apenas como apoio e pequenas explicações e focando mais na explicação oral.</a:t>
            </a:r>
          </a:p>
          <a:p>
            <a:endParaRPr lang="pt-BR" dirty="0"/>
          </a:p>
        </p:txBody>
      </p:sp>
    </p:spTree>
    <p:extLst>
      <p:ext uri="{BB962C8B-B14F-4D97-AF65-F5344CB8AC3E}">
        <p14:creationId xmlns:p14="http://schemas.microsoft.com/office/powerpoint/2010/main" val="4157077009"/>
      </p:ext>
    </p:extLst>
  </p:cSld>
  <p:clrMapOvr>
    <a:masterClrMapping/>
  </p:clrMapOvr>
</p:sld>
</file>

<file path=ppt/theme/theme1.xml><?xml version="1.0" encoding="utf-8"?>
<a:theme xmlns:a="http://schemas.openxmlformats.org/drawingml/2006/main" name="Retrospectiva">
  <a:themeElements>
    <a:clrScheme name="Retrospectiva">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Slice</Template>
  <TotalTime>196</TotalTime>
  <Words>898</Words>
  <Application>Microsoft Office PowerPoint</Application>
  <PresentationFormat>Widescreen</PresentationFormat>
  <Paragraphs>86</Paragraphs>
  <Slides>18</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18</vt:i4>
      </vt:variant>
    </vt:vector>
  </HeadingPairs>
  <TitlesOfParts>
    <vt:vector size="22" baseType="lpstr">
      <vt:lpstr>Calibri</vt:lpstr>
      <vt:lpstr>Calibri Light</vt:lpstr>
      <vt:lpstr>Wingdings</vt:lpstr>
      <vt:lpstr>Retrospectiva</vt:lpstr>
      <vt:lpstr>Análise do Valor de Fechamento das Ações da Empresa Magalu</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Analysis of the Closing Value of Magalu Company Shares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Análise do Valor de Fechamento 2017 - 2022</dc:title>
  <dc:creator>Riquelmo A. Avelar Ferreira</dc:creator>
  <cp:lastModifiedBy>Riquelmo A. Avelar Ferreira</cp:lastModifiedBy>
  <cp:revision>12</cp:revision>
  <dcterms:created xsi:type="dcterms:W3CDTF">2023-10-22T00:17:58Z</dcterms:created>
  <dcterms:modified xsi:type="dcterms:W3CDTF">2023-10-27T20:31:38Z</dcterms:modified>
</cp:coreProperties>
</file>