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2" r:id="rId6"/>
    <p:sldId id="265" r:id="rId7"/>
    <p:sldId id="281" r:id="rId8"/>
    <p:sldId id="282" r:id="rId9"/>
    <p:sldId id="264" r:id="rId10"/>
    <p:sldId id="263" r:id="rId11"/>
    <p:sldId id="267" r:id="rId12"/>
    <p:sldId id="284" r:id="rId13"/>
    <p:sldId id="283" r:id="rId14"/>
    <p:sldId id="270" r:id="rId15"/>
    <p:sldId id="285" r:id="rId16"/>
    <p:sldId id="286" r:id="rId17"/>
    <p:sldId id="287" r:id="rId18"/>
    <p:sldId id="288" r:id="rId19"/>
    <p:sldId id="289"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C10"/>
    <a:srgbClr val="FB4C29"/>
    <a:srgbClr val="FAE6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82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217970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72115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6314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19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5777D47-E1FD-4B20-845A-7930E08D57BF}" type="datetimeFigureOut">
              <a:rPr lang="pt-BR" smtClean="0"/>
              <a:t>27/10/2023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3338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5"/>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5777D47-E1FD-4B20-845A-7930E08D57BF}" type="datetimeFigureOut">
              <a:rPr lang="pt-BR" smtClean="0"/>
              <a:t>27/10/2023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52614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5777D47-E1FD-4B20-845A-7930E08D57BF}" type="datetimeFigureOut">
              <a:rPr lang="pt-BR" smtClean="0"/>
              <a:t>27/10/2023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993955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777D47-E1FD-4B20-845A-7930E08D57BF}" type="datetimeFigureOut">
              <a:rPr lang="pt-BR" smtClean="0"/>
              <a:t>27/10/2023</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2038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777D47-E1FD-4B20-845A-7930E08D57BF}" type="datetimeFigureOut">
              <a:rPr lang="pt-BR" smtClean="0"/>
              <a:t>27/10/2023</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85F6DA-1FD9-4579-9B06-6AB0E22838F2}" type="slidenum">
              <a:rPr lang="pt-BR" smtClean="0"/>
              <a:t>‹nº›</a:t>
            </a:fld>
            <a:endParaRPr lang="pt-BR"/>
          </a:p>
        </p:txBody>
      </p:sp>
    </p:spTree>
    <p:extLst>
      <p:ext uri="{BB962C8B-B14F-4D97-AF65-F5344CB8AC3E}">
        <p14:creationId xmlns:p14="http://schemas.microsoft.com/office/powerpoint/2010/main" val="37847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5777D47-E1FD-4B20-845A-7930E08D57BF}" type="datetimeFigureOut">
              <a:rPr lang="pt-BR" smtClean="0"/>
              <a:t>27/10/2023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173901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5777D47-E1FD-4B20-845A-7930E08D57BF}" type="datetimeFigureOut">
              <a:rPr lang="pt-BR" smtClean="0"/>
              <a:t>27/10/2023</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85F6DA-1FD9-4579-9B06-6AB0E22838F2}"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2430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5.xml"/><Relationship Id="rId7" Type="http://schemas.openxmlformats.org/officeDocument/2006/relationships/slide" Target="slide19.xml"/><Relationship Id="rId2" Type="http://schemas.openxmlformats.org/officeDocument/2006/relationships/slide" Target="slide14.xml"/><Relationship Id="rId1" Type="http://schemas.openxmlformats.org/officeDocument/2006/relationships/slideLayout" Target="../slideLayouts/slideLayout7.xml"/><Relationship Id="rId6" Type="http://schemas.openxmlformats.org/officeDocument/2006/relationships/slide" Target="slide18.xml"/><Relationship Id="rId5" Type="http://schemas.openxmlformats.org/officeDocument/2006/relationships/slide" Target="slide17.xml"/><Relationship Id="rId4" Type="http://schemas.openxmlformats.org/officeDocument/2006/relationships/slide" Target="slide16.xml"/><Relationship Id="rId9" Type="http://schemas.openxmlformats.org/officeDocument/2006/relationships/slide" Target="slide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 Id="rId9" Type="http://schemas.openxmlformats.org/officeDocument/2006/relationships/slide" Target="slide11.xml"/></Relationships>
</file>

<file path=ppt/slides/_rels/slide2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pt-BR" sz="6000" b="1" dirty="0">
                <a:solidFill>
                  <a:schemeClr val="accent1">
                    <a:lumMod val="75000"/>
                  </a:schemeClr>
                </a:solidFill>
              </a:rPr>
              <a:t>Análise Vendas de Jogos PS4 2013 até 2018</a:t>
            </a:r>
            <a:endParaRPr lang="pt-BR" sz="6000" dirty="0">
              <a:solidFill>
                <a:schemeClr val="accent1">
                  <a:lumMod val="75000"/>
                </a:schemeClr>
              </a:solidFill>
            </a:endParaRP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a:solidFill>
                  <a:schemeClr val="tx1">
                    <a:lumMod val="75000"/>
                    <a:lumOff val="25000"/>
                  </a:schemeClr>
                </a:solidFill>
              </a:rPr>
              <a:t>Apresentado por</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a:solidFill>
                  <a:schemeClr val="tx1">
                    <a:lumMod val="75000"/>
                    <a:lumOff val="25000"/>
                  </a:schemeClr>
                </a:solidFill>
              </a:rPr>
              <a:t>Última vez atualizado</a:t>
            </a:r>
            <a:r>
              <a:rPr lang="pt-BR" dirty="0">
                <a:solidFill>
                  <a:schemeClr val="tx1">
                    <a:lumMod val="75000"/>
                    <a:lumOff val="25000"/>
                  </a:schemeClr>
                </a:solidFill>
              </a:rPr>
              <a:t>: 24 DE </a:t>
            </a:r>
            <a:r>
              <a:rPr lang="pt-BR" dirty="0" err="1">
                <a:solidFill>
                  <a:schemeClr val="tx1">
                    <a:lumMod val="75000"/>
                    <a:lumOff val="25000"/>
                  </a:schemeClr>
                </a:solidFill>
              </a:rPr>
              <a:t>OUTubro</a:t>
            </a:r>
            <a:r>
              <a:rPr lang="pt-BR" dirty="0">
                <a:solidFill>
                  <a:schemeClr val="tx1">
                    <a:lumMod val="75000"/>
                    <a:lumOff val="25000"/>
                  </a:schemeClr>
                </a:solidFill>
              </a:rPr>
              <a:t> de 2023</a:t>
            </a:r>
          </a:p>
        </p:txBody>
      </p:sp>
      <p:sp>
        <p:nvSpPr>
          <p:cNvPr id="4" name="CaixaDeTexto 3">
            <a:extLst>
              <a:ext uri="{FF2B5EF4-FFF2-40B4-BE49-F238E27FC236}">
                <a16:creationId xmlns:a16="http://schemas.microsoft.com/office/drawing/2014/main" id="{8A3BB2F0-5D04-435F-BE17-BF14BA413304}"/>
              </a:ext>
            </a:extLst>
          </p:cNvPr>
          <p:cNvSpPr txBox="1"/>
          <p:nvPr/>
        </p:nvSpPr>
        <p:spPr>
          <a:xfrm>
            <a:off x="928469" y="393895"/>
            <a:ext cx="1631851" cy="646331"/>
          </a:xfrm>
          <a:prstGeom prst="rect">
            <a:avLst/>
          </a:prstGeom>
          <a:noFill/>
        </p:spPr>
        <p:txBody>
          <a:bodyPr wrap="square" rtlCol="0">
            <a:spAutoFit/>
          </a:bodyPr>
          <a:lstStyle/>
          <a:p>
            <a:r>
              <a:rPr lang="pt-BR" sz="3600" b="1" dirty="0">
                <a:solidFill>
                  <a:schemeClr val="accent1">
                    <a:lumMod val="75000"/>
                  </a:schemeClr>
                </a:solidFill>
              </a:rPr>
              <a:t>PTBR</a:t>
            </a:r>
            <a:endParaRPr lang="pt-BR" sz="3200" b="1" dirty="0">
              <a:solidFill>
                <a:schemeClr val="accent1">
                  <a:lumMod val="75000"/>
                </a:schemeClr>
              </a:solidFill>
            </a:endParaRPr>
          </a:p>
        </p:txBody>
      </p:sp>
    </p:spTree>
    <p:extLst>
      <p:ext uri="{BB962C8B-B14F-4D97-AF65-F5344CB8AC3E}">
        <p14:creationId xmlns:p14="http://schemas.microsoft.com/office/powerpoint/2010/main" val="845490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1" y="590840"/>
            <a:ext cx="2201592" cy="553998"/>
          </a:xfrm>
          <a:prstGeom prst="rect">
            <a:avLst/>
          </a:prstGeom>
          <a:noFill/>
        </p:spPr>
        <p:txBody>
          <a:bodyPr wrap="square" rtlCol="0">
            <a:spAutoFit/>
          </a:bodyPr>
          <a:lstStyle/>
          <a:p>
            <a:pPr algn="ctr"/>
            <a:r>
              <a:rPr lang="pt-BR" sz="3000" b="1" dirty="0">
                <a:solidFill>
                  <a:schemeClr val="accent1">
                    <a:lumMod val="75000"/>
                  </a:schemeClr>
                </a:solidFill>
              </a:rPr>
              <a:t>CONCLUSÃO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1477328"/>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O ano de 2013 foi o ano com menos vendas por ser o ano de troca de geração (PS3 para PS4) e esses anos costumam ter menos lançamentos de jogos.</a:t>
            </a:r>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1477328"/>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As maiores porcentagens de vendas ficam com o Continente Europeu seguidas da América do Norte, Resto do Mundo e depois Japão.</a:t>
            </a:r>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1477328"/>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Grande partes dos games vendem em torno de 500 mil e 5 milhões de cópias e alguns poucos Outliers alcançam a casa de 10 milhões ou mais.</a:t>
            </a:r>
            <a:endParaRPr lang="pt-BR" dirty="0"/>
          </a:p>
        </p:txBody>
      </p:sp>
    </p:spTree>
    <p:extLst>
      <p:ext uri="{BB962C8B-B14F-4D97-AF65-F5344CB8AC3E}">
        <p14:creationId xmlns:p14="http://schemas.microsoft.com/office/powerpoint/2010/main" val="2138299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461847" cy="553998"/>
          </a:xfrm>
          <a:prstGeom prst="rect">
            <a:avLst/>
          </a:prstGeom>
          <a:noFill/>
        </p:spPr>
        <p:txBody>
          <a:bodyPr wrap="square" rtlCol="0">
            <a:spAutoFit/>
          </a:bodyPr>
          <a:lstStyle/>
          <a:p>
            <a:pPr algn="ctr"/>
            <a:r>
              <a:rPr lang="pt-BR" sz="3000" b="1" dirty="0">
                <a:solidFill>
                  <a:schemeClr val="accent1">
                    <a:lumMod val="75000"/>
                  </a:schemeClr>
                </a:solidFill>
              </a:rPr>
              <a:t>OBSERVAÇÃO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677656"/>
          </a:xfrm>
          <a:prstGeom prst="rect">
            <a:avLst/>
          </a:prstGeom>
          <a:noFill/>
        </p:spPr>
        <p:txBody>
          <a:bodyPr wrap="square" rtlCol="0">
            <a:spAutoFit/>
          </a:bodyPr>
          <a:lstStyle/>
          <a:p>
            <a:pPr>
              <a:buClr>
                <a:schemeClr val="tx1"/>
              </a:buClr>
            </a:pPr>
            <a:r>
              <a:rPr lang="pt-BR" sz="2500" b="1" dirty="0">
                <a:solidFill>
                  <a:schemeClr val="tx1">
                    <a:lumMod val="75000"/>
                    <a:lumOff val="25000"/>
                  </a:schemeClr>
                </a:solidFill>
              </a:rPr>
              <a:t>A  Apresentação foi focada em explicar mais sobre o Projeto para possíveis Recrutadores e colegas da área da T.I., por isso possui uma quantidade maior de texto e algumas palavras técnicas. A mesma apresentação seria pensada de forma diferente para ser apresentada para as partes interessadas dentro do ambiente empresarial, usando o texto apenas como apoio e pequenas explicações e focando mais na explicação oral.</a:t>
            </a:r>
          </a:p>
          <a:p>
            <a:endParaRPr lang="pt-BR" dirty="0"/>
          </a:p>
        </p:txBody>
      </p:sp>
    </p:spTree>
    <p:extLst>
      <p:ext uri="{BB962C8B-B14F-4D97-AF65-F5344CB8AC3E}">
        <p14:creationId xmlns:p14="http://schemas.microsoft.com/office/powerpoint/2010/main" val="4157077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en-US" sz="6000" b="1" dirty="0">
                <a:solidFill>
                  <a:schemeClr val="accent1">
                    <a:lumMod val="75000"/>
                  </a:schemeClr>
                </a:solidFill>
              </a:rPr>
              <a:t>PS4 Game Sales Analysis 2013 to 2018</a:t>
            </a:r>
            <a:endParaRPr lang="pt-BR" sz="6000" dirty="0">
              <a:solidFill>
                <a:schemeClr val="accent1">
                  <a:lumMod val="75000"/>
                </a:schemeClr>
              </a:solidFill>
            </a:endParaRP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err="1">
                <a:solidFill>
                  <a:schemeClr val="tx1">
                    <a:lumMod val="75000"/>
                    <a:lumOff val="25000"/>
                  </a:schemeClr>
                </a:solidFill>
              </a:rPr>
              <a:t>Presented</a:t>
            </a:r>
            <a:r>
              <a:rPr lang="pt-BR" b="1" dirty="0">
                <a:solidFill>
                  <a:schemeClr val="tx1">
                    <a:lumMod val="75000"/>
                    <a:lumOff val="25000"/>
                  </a:schemeClr>
                </a:solidFill>
              </a:rPr>
              <a:t> </a:t>
            </a:r>
            <a:r>
              <a:rPr lang="pt-BR" b="1" dirty="0" err="1">
                <a:solidFill>
                  <a:schemeClr val="tx1">
                    <a:lumMod val="75000"/>
                    <a:lumOff val="25000"/>
                  </a:schemeClr>
                </a:solidFill>
              </a:rPr>
              <a:t>by</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err="1">
                <a:solidFill>
                  <a:schemeClr val="tx1">
                    <a:lumMod val="75000"/>
                    <a:lumOff val="25000"/>
                  </a:schemeClr>
                </a:solidFill>
              </a:rPr>
              <a:t>Last</a:t>
            </a:r>
            <a:r>
              <a:rPr lang="pt-BR" b="1" dirty="0">
                <a:solidFill>
                  <a:schemeClr val="tx1">
                    <a:lumMod val="75000"/>
                    <a:lumOff val="25000"/>
                  </a:schemeClr>
                </a:solidFill>
              </a:rPr>
              <a:t> </a:t>
            </a:r>
            <a:r>
              <a:rPr lang="pt-BR" b="1" dirty="0" err="1">
                <a:solidFill>
                  <a:schemeClr val="tx1">
                    <a:lumMod val="75000"/>
                    <a:lumOff val="25000"/>
                  </a:schemeClr>
                </a:solidFill>
              </a:rPr>
              <a:t>updated</a:t>
            </a:r>
            <a:r>
              <a:rPr lang="pt-BR" dirty="0">
                <a:solidFill>
                  <a:schemeClr val="tx1">
                    <a:lumMod val="75000"/>
                    <a:lumOff val="25000"/>
                  </a:schemeClr>
                </a:solidFill>
              </a:rPr>
              <a:t>: </a:t>
            </a:r>
            <a:r>
              <a:rPr lang="pt-BR" dirty="0" err="1">
                <a:solidFill>
                  <a:schemeClr val="tx1">
                    <a:lumMod val="75000"/>
                    <a:lumOff val="25000"/>
                  </a:schemeClr>
                </a:solidFill>
              </a:rPr>
              <a:t>october</a:t>
            </a:r>
            <a:r>
              <a:rPr lang="pt-BR" dirty="0">
                <a:solidFill>
                  <a:schemeClr val="tx1">
                    <a:lumMod val="75000"/>
                    <a:lumOff val="25000"/>
                  </a:schemeClr>
                </a:solidFill>
              </a:rPr>
              <a:t> 26th, 2023</a:t>
            </a:r>
          </a:p>
        </p:txBody>
      </p:sp>
      <p:sp>
        <p:nvSpPr>
          <p:cNvPr id="4" name="CaixaDeTexto 3">
            <a:extLst>
              <a:ext uri="{FF2B5EF4-FFF2-40B4-BE49-F238E27FC236}">
                <a16:creationId xmlns:a16="http://schemas.microsoft.com/office/drawing/2014/main" id="{8A3BB2F0-5D04-435F-BE17-BF14BA413304}"/>
              </a:ext>
            </a:extLst>
          </p:cNvPr>
          <p:cNvSpPr txBox="1"/>
          <p:nvPr/>
        </p:nvSpPr>
        <p:spPr>
          <a:xfrm>
            <a:off x="928469" y="393895"/>
            <a:ext cx="1631851" cy="646331"/>
          </a:xfrm>
          <a:prstGeom prst="rect">
            <a:avLst/>
          </a:prstGeom>
          <a:noFill/>
        </p:spPr>
        <p:txBody>
          <a:bodyPr wrap="square" rtlCol="0">
            <a:spAutoFit/>
          </a:bodyPr>
          <a:lstStyle/>
          <a:p>
            <a:r>
              <a:rPr lang="pt-BR" sz="3600" b="1" dirty="0">
                <a:solidFill>
                  <a:schemeClr val="accent1">
                    <a:lumMod val="75000"/>
                  </a:schemeClr>
                </a:solidFill>
              </a:rPr>
              <a:t>EN</a:t>
            </a:r>
            <a:endParaRPr lang="pt-BR" sz="3200" b="1" dirty="0">
              <a:solidFill>
                <a:schemeClr val="accent1">
                  <a:lumMod val="75000"/>
                </a:schemeClr>
              </a:solidFill>
            </a:endParaRPr>
          </a:p>
        </p:txBody>
      </p:sp>
    </p:spTree>
    <p:extLst>
      <p:ext uri="{BB962C8B-B14F-4D97-AF65-F5344CB8AC3E}">
        <p14:creationId xmlns:p14="http://schemas.microsoft.com/office/powerpoint/2010/main" val="2145542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TABLE OF CONTENT</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25415" y="2025749"/>
            <a:ext cx="9917723" cy="3939540"/>
          </a:xfrm>
          <a:prstGeom prst="rect">
            <a:avLst/>
          </a:prstGeom>
          <a:noFill/>
        </p:spPr>
        <p:txBody>
          <a:bodyPr wrap="square" rtlCol="0">
            <a:spAutoFit/>
          </a:bodyPr>
          <a:lstStyle/>
          <a:p>
            <a:r>
              <a:rPr lang="pt-BR" sz="3000" b="1" dirty="0">
                <a:solidFill>
                  <a:schemeClr val="tx1">
                    <a:lumMod val="75000"/>
                    <a:lumOff val="25000"/>
                  </a:schemeClr>
                </a:solidFill>
              </a:rPr>
              <a:t>PS4 Game Sales </a:t>
            </a:r>
            <a:r>
              <a:rPr lang="pt-BR" sz="3000" b="1" dirty="0" err="1">
                <a:solidFill>
                  <a:schemeClr val="tx1">
                    <a:lumMod val="75000"/>
                    <a:lumOff val="25000"/>
                  </a:schemeClr>
                </a:solidFill>
              </a:rPr>
              <a:t>Analysis</a:t>
            </a:r>
            <a:endParaRPr lang="pt-BR" sz="3000" b="1" dirty="0">
              <a:solidFill>
                <a:schemeClr val="tx1">
                  <a:lumMod val="75000"/>
                  <a:lumOff val="25000"/>
                </a:schemeClr>
              </a:solidFill>
            </a:endParaRPr>
          </a:p>
          <a:p>
            <a:endParaRPr lang="pt-BR" sz="20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Objective</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Global Sales per Year</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Global Sales </a:t>
            </a:r>
            <a:r>
              <a:rPr lang="pt-BR" sz="2500" b="1" dirty="0" err="1">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Distribution</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Distribution</a:t>
            </a: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 per </a:t>
            </a:r>
            <a:r>
              <a:rPr lang="pt-BR" sz="2500" b="1" dirty="0" err="1">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Continent</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Sales per </a:t>
            </a:r>
            <a:r>
              <a:rPr lang="pt-BR" sz="2500" b="1" dirty="0" err="1">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Publishers</a:t>
            </a:r>
            <a:r>
              <a:rPr lang="pt-BR" sz="2500" b="1" dirty="0">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 </a:t>
            </a:r>
            <a:r>
              <a:rPr lang="pt-BR" sz="2500" b="1" dirty="0" err="1">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Genres</a:t>
            </a:r>
            <a:r>
              <a:rPr lang="pt-BR" sz="2500" b="1" dirty="0">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 </a:t>
            </a:r>
            <a:r>
              <a:rPr lang="pt-BR" sz="2500" b="1" dirty="0" err="1">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and</a:t>
            </a:r>
            <a:r>
              <a:rPr lang="pt-BR" sz="2500" b="1" dirty="0">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 Games</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7" action="ppaction://hlinksldjump">
                  <a:extLst>
                    <a:ext uri="{A12FA001-AC4F-418D-AE19-62706E023703}">
                      <ahyp:hlinkClr xmlns:ahyp="http://schemas.microsoft.com/office/drawing/2018/hyperlinkcolor" val="tx"/>
                    </a:ext>
                  </a:extLst>
                </a:hlinkClick>
              </a:rPr>
              <a:t>Report</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8" action="ppaction://hlinksldjump">
                  <a:extLst>
                    <a:ext uri="{A12FA001-AC4F-418D-AE19-62706E023703}">
                      <ahyp:hlinkClr xmlns:ahyp="http://schemas.microsoft.com/office/drawing/2018/hyperlinkcolor" val="tx"/>
                    </a:ext>
                  </a:extLst>
                </a:hlinkClick>
              </a:rPr>
              <a:t>Conclusion</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9" action="ppaction://hlinksldjump">
                  <a:extLst>
                    <a:ext uri="{A12FA001-AC4F-418D-AE19-62706E023703}">
                      <ahyp:hlinkClr xmlns:ahyp="http://schemas.microsoft.com/office/drawing/2018/hyperlinkcolor" val="tx"/>
                    </a:ext>
                  </a:extLst>
                </a:hlinkClick>
              </a:rPr>
              <a:t>Note</a:t>
            </a:r>
            <a:endParaRPr lang="pt-BR" sz="2500" b="1" dirty="0">
              <a:solidFill>
                <a:schemeClr val="accent1">
                  <a:lumMod val="75000"/>
                </a:schemeClr>
              </a:solidFill>
            </a:endParaRPr>
          </a:p>
        </p:txBody>
      </p:sp>
    </p:spTree>
    <p:extLst>
      <p:ext uri="{BB962C8B-B14F-4D97-AF65-F5344CB8AC3E}">
        <p14:creationId xmlns:p14="http://schemas.microsoft.com/office/powerpoint/2010/main" val="4208546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OBJECTIVE</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477054"/>
          </a:xfrm>
          <a:prstGeom prst="rect">
            <a:avLst/>
          </a:prstGeom>
          <a:noFill/>
        </p:spPr>
        <p:txBody>
          <a:bodyPr wrap="square" rtlCol="0">
            <a:spAutoFit/>
          </a:bodyPr>
          <a:lstStyle/>
          <a:p>
            <a:r>
              <a:rPr lang="en-US" sz="2500" b="1" dirty="0">
                <a:solidFill>
                  <a:schemeClr val="tx1">
                    <a:lumMod val="75000"/>
                    <a:lumOff val="25000"/>
                  </a:schemeClr>
                </a:solidFill>
              </a:rPr>
              <a:t>Analyze Unicorn companies and their values around the world</a:t>
            </a:r>
            <a:endParaRPr lang="pt-BR" sz="2500" b="1" dirty="0">
              <a:solidFill>
                <a:schemeClr val="tx1">
                  <a:lumMod val="75000"/>
                  <a:lumOff val="25000"/>
                </a:schemeClr>
              </a:solidFill>
            </a:endParaRPr>
          </a:p>
        </p:txBody>
      </p:sp>
    </p:spTree>
    <p:extLst>
      <p:ext uri="{BB962C8B-B14F-4D97-AF65-F5344CB8AC3E}">
        <p14:creationId xmlns:p14="http://schemas.microsoft.com/office/powerpoint/2010/main" val="1891020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380891" y="0"/>
            <a:ext cx="6811109"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1160582" y="951801"/>
            <a:ext cx="3214470" cy="523220"/>
          </a:xfrm>
          <a:prstGeom prst="rect">
            <a:avLst/>
          </a:prstGeom>
          <a:noFill/>
        </p:spPr>
        <p:txBody>
          <a:bodyPr wrap="square" rtlCol="0">
            <a:spAutoFit/>
          </a:bodyPr>
          <a:lstStyle/>
          <a:p>
            <a:pPr algn="ctr">
              <a:buClr>
                <a:schemeClr val="tx1"/>
              </a:buClr>
            </a:pPr>
            <a:r>
              <a:rPr lang="pt-BR" sz="2400" b="1" dirty="0">
                <a:solidFill>
                  <a:schemeClr val="accent1">
                    <a:lumMod val="75000"/>
                  </a:schemeClr>
                </a:solidFill>
              </a:rPr>
              <a:t>Global </a:t>
            </a:r>
            <a:r>
              <a:rPr lang="pt-BR" sz="2800" b="1" dirty="0">
                <a:solidFill>
                  <a:schemeClr val="accent1">
                    <a:lumMod val="75000"/>
                  </a:schemeClr>
                </a:solidFill>
              </a:rPr>
              <a:t>Sales</a:t>
            </a:r>
            <a:r>
              <a:rPr lang="pt-BR" sz="2400" b="1" dirty="0">
                <a:solidFill>
                  <a:schemeClr val="accent1">
                    <a:lumMod val="75000"/>
                  </a:schemeClr>
                </a:solidFill>
              </a:rPr>
              <a:t> per Year</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193429" y="1752494"/>
            <a:ext cx="5148776" cy="3139321"/>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Bar Chart shows the amount of global PS4 game sales in millions per year from 2013 to 2018.</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We can see that 2013 was the year with the fewest sales as it was the year of generation change (PS3 to PS4) and these years tend to have fewer game launches. The following years saw a significant increase in sales followed by a drop in 2018.</a:t>
            </a: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7F7944E2-0B11-C075-B857-1A0915CAC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2396" y="1413466"/>
            <a:ext cx="6348098" cy="3517596"/>
          </a:xfrm>
          <a:prstGeom prst="rect">
            <a:avLst/>
          </a:prstGeom>
        </p:spPr>
      </p:pic>
    </p:spTree>
    <p:extLst>
      <p:ext uri="{BB962C8B-B14F-4D97-AF65-F5344CB8AC3E}">
        <p14:creationId xmlns:p14="http://schemas.microsoft.com/office/powerpoint/2010/main" val="1090510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190978" y="0"/>
            <a:ext cx="7001022"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98473" y="520505"/>
            <a:ext cx="5148776" cy="553998"/>
          </a:xfrm>
          <a:prstGeom prst="rect">
            <a:avLst/>
          </a:prstGeom>
          <a:noFill/>
        </p:spPr>
        <p:txBody>
          <a:bodyPr wrap="square" rtlCol="0">
            <a:spAutoFit/>
          </a:bodyPr>
          <a:lstStyle/>
          <a:p>
            <a:pPr algn="ctr"/>
            <a:r>
              <a:rPr lang="pt-BR" sz="3000" b="1" dirty="0">
                <a:solidFill>
                  <a:schemeClr val="accent1">
                    <a:lumMod val="75000"/>
                  </a:schemeClr>
                </a:solidFill>
              </a:rPr>
              <a:t>Global Sales </a:t>
            </a:r>
            <a:r>
              <a:rPr lang="pt-BR" sz="3000" b="1" dirty="0" err="1">
                <a:solidFill>
                  <a:schemeClr val="accent1">
                    <a:lumMod val="75000"/>
                  </a:schemeClr>
                </a:solidFill>
              </a:rPr>
              <a:t>Distribution</a:t>
            </a:r>
            <a:endParaRPr lang="pt-BR" sz="3000" b="1" dirty="0">
              <a:solidFill>
                <a:schemeClr val="accent1">
                  <a:lumMod val="75000"/>
                </a:schemeClr>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77372" y="1485208"/>
            <a:ext cx="5148776" cy="4247317"/>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KDE Chart (Kernel Density Estimation) estimates the probability distribution of a random variable concentrating at a point. It is divided into Positive, Null and Negative Asymmetry.</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KDE Chart shows a Positive Asymmetry, where there is a concentration of values in the area with the lowest values in the sample.</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In this case, the KDE Chart shows that most games sell around 500 thousand and 5 million copies and a few Outliers reach 10 million or more. Boxplots show the same information, but showing Outliers in a more visual way.</a:t>
            </a: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D13B7CF6-3FA0-1EDE-334C-3B0B13E545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2743" y="66828"/>
            <a:ext cx="6810784" cy="2915523"/>
          </a:xfrm>
          <a:prstGeom prst="rect">
            <a:avLst/>
          </a:prstGeom>
        </p:spPr>
      </p:pic>
      <p:pic>
        <p:nvPicPr>
          <p:cNvPr id="13" name="Imagem 12">
            <a:extLst>
              <a:ext uri="{FF2B5EF4-FFF2-40B4-BE49-F238E27FC236}">
                <a16:creationId xmlns:a16="http://schemas.microsoft.com/office/drawing/2014/main" id="{DC0D51A5-E3BD-5387-C699-801FAF5CA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2742" y="3049179"/>
            <a:ext cx="6810785" cy="3140606"/>
          </a:xfrm>
          <a:prstGeom prst="rect">
            <a:avLst/>
          </a:prstGeom>
        </p:spPr>
      </p:pic>
    </p:spTree>
    <p:extLst>
      <p:ext uri="{BB962C8B-B14F-4D97-AF65-F5344CB8AC3E}">
        <p14:creationId xmlns:p14="http://schemas.microsoft.com/office/powerpoint/2010/main" val="325671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00468" y="0"/>
            <a:ext cx="6691532"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104336" y="513471"/>
            <a:ext cx="5863884" cy="492443"/>
          </a:xfrm>
          <a:prstGeom prst="rect">
            <a:avLst/>
          </a:prstGeom>
          <a:noFill/>
        </p:spPr>
        <p:txBody>
          <a:bodyPr wrap="square" rtlCol="0">
            <a:spAutoFit/>
          </a:bodyPr>
          <a:lstStyle/>
          <a:p>
            <a:pPr algn="ctr"/>
            <a:r>
              <a:rPr lang="pt-BR" sz="2600" b="1" dirty="0" err="1">
                <a:solidFill>
                  <a:schemeClr val="accent1">
                    <a:lumMod val="75000"/>
                  </a:schemeClr>
                </a:solidFill>
              </a:rPr>
              <a:t>Distribution</a:t>
            </a:r>
            <a:r>
              <a:rPr lang="pt-BR" sz="2600" b="1" dirty="0">
                <a:solidFill>
                  <a:schemeClr val="accent1">
                    <a:lumMod val="75000"/>
                  </a:schemeClr>
                </a:solidFill>
              </a:rPr>
              <a:t> per </a:t>
            </a:r>
            <a:r>
              <a:rPr lang="pt-BR" sz="2600" b="1" dirty="0" err="1">
                <a:solidFill>
                  <a:schemeClr val="accent1">
                    <a:lumMod val="75000"/>
                  </a:schemeClr>
                </a:solidFill>
              </a:rPr>
              <a:t>Continent</a:t>
            </a:r>
            <a:r>
              <a:rPr lang="pt-BR" sz="2600" b="1" dirty="0">
                <a:solidFill>
                  <a:schemeClr val="accent1">
                    <a:lumMod val="75000"/>
                  </a:schemeClr>
                </a:solidFill>
              </a:rPr>
              <a:t>/Countries</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253218" y="1955731"/>
            <a:ext cx="5148776" cy="2862322"/>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Stacked Bar Chart shows the distribution of the percentage of sales in the analyzed period by Continents/Countries.</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highest percentages of sales go to the European Continent, followed by North America, the Rest of the World and then Japan.</a:t>
            </a:r>
            <a:endParaRPr lang="pt-BR" b="1" dirty="0">
              <a:solidFill>
                <a:schemeClr val="tx1">
                  <a:lumMod val="75000"/>
                  <a:lumOff val="25000"/>
                </a:schemeClr>
              </a:solidFill>
            </a:endParaRPr>
          </a:p>
          <a:p>
            <a:pPr>
              <a:buClr>
                <a:schemeClr val="tx1"/>
              </a:buCl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FFD3BD69-5A7E-4FBB-FD2F-EF705228A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368" y="1249476"/>
            <a:ext cx="6563732" cy="3845576"/>
          </a:xfrm>
          <a:prstGeom prst="rect">
            <a:avLst/>
          </a:prstGeom>
        </p:spPr>
      </p:pic>
    </p:spTree>
    <p:extLst>
      <p:ext uri="{BB962C8B-B14F-4D97-AF65-F5344CB8AC3E}">
        <p14:creationId xmlns:p14="http://schemas.microsoft.com/office/powerpoint/2010/main" val="1306352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00468" y="0"/>
            <a:ext cx="6691532"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202810" y="582561"/>
            <a:ext cx="5604804" cy="954107"/>
          </a:xfrm>
          <a:prstGeom prst="rect">
            <a:avLst/>
          </a:prstGeom>
          <a:noFill/>
        </p:spPr>
        <p:txBody>
          <a:bodyPr wrap="square" rtlCol="0">
            <a:spAutoFit/>
          </a:bodyPr>
          <a:lstStyle/>
          <a:p>
            <a:pPr algn="ctr"/>
            <a:r>
              <a:rPr lang="en-US" sz="2800" b="1" dirty="0">
                <a:solidFill>
                  <a:schemeClr val="accent1">
                    <a:lumMod val="75000"/>
                  </a:schemeClr>
                </a:solidFill>
              </a:rPr>
              <a:t>Sales per Publisher, Genre and Games</a:t>
            </a:r>
            <a:endParaRPr lang="pt-BR" sz="2800" b="1" dirty="0">
              <a:solidFill>
                <a:schemeClr val="accent1">
                  <a:lumMod val="75000"/>
                </a:schemeClr>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253218" y="1602603"/>
            <a:ext cx="5148776" cy="4247317"/>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Scatterplot shows the number of global sales in millions divided by Publishers, Genres and Games.</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In order to plot this graph, the Label process was used, which consists of assigning a numerical value (code) to qualitative (non-numeric) data. Each number (code) represents a Publisher, a Genre and a Game.</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We can note once again that the concentration is between less than 1 million and 5 million and some Outliers stand out and surpass this sales mark.</a:t>
            </a: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07EEDE72-1A58-0913-8AA1-2DB6CD2F4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0067" y="79415"/>
            <a:ext cx="6292334" cy="1960400"/>
          </a:xfrm>
          <a:prstGeom prst="rect">
            <a:avLst/>
          </a:prstGeom>
        </p:spPr>
      </p:pic>
      <p:pic>
        <p:nvPicPr>
          <p:cNvPr id="10" name="Imagem 9">
            <a:extLst>
              <a:ext uri="{FF2B5EF4-FFF2-40B4-BE49-F238E27FC236}">
                <a16:creationId xmlns:a16="http://schemas.microsoft.com/office/drawing/2014/main" id="{D71935FC-3A91-57F5-E441-8EBCF7863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0067" y="2165065"/>
            <a:ext cx="6292334" cy="1960400"/>
          </a:xfrm>
          <a:prstGeom prst="rect">
            <a:avLst/>
          </a:prstGeom>
        </p:spPr>
      </p:pic>
      <p:pic>
        <p:nvPicPr>
          <p:cNvPr id="12" name="Imagem 11">
            <a:extLst>
              <a:ext uri="{FF2B5EF4-FFF2-40B4-BE49-F238E27FC236}">
                <a16:creationId xmlns:a16="http://schemas.microsoft.com/office/drawing/2014/main" id="{20A23B59-6AE9-11AD-D417-DE32094A61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0067" y="4278848"/>
            <a:ext cx="6292334" cy="1960400"/>
          </a:xfrm>
          <a:prstGeom prst="rect">
            <a:avLst/>
          </a:prstGeom>
        </p:spPr>
      </p:pic>
    </p:spTree>
    <p:extLst>
      <p:ext uri="{BB962C8B-B14F-4D97-AF65-F5344CB8AC3E}">
        <p14:creationId xmlns:p14="http://schemas.microsoft.com/office/powerpoint/2010/main" val="1144501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00468" y="0"/>
            <a:ext cx="6691532"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104336" y="513471"/>
            <a:ext cx="5863884" cy="523220"/>
          </a:xfrm>
          <a:prstGeom prst="rect">
            <a:avLst/>
          </a:prstGeom>
          <a:noFill/>
        </p:spPr>
        <p:txBody>
          <a:bodyPr wrap="square" rtlCol="0">
            <a:spAutoFit/>
          </a:bodyPr>
          <a:lstStyle/>
          <a:p>
            <a:pPr algn="ctr"/>
            <a:r>
              <a:rPr lang="pt-BR" sz="2800" b="1" dirty="0">
                <a:solidFill>
                  <a:schemeClr val="accent1">
                    <a:lumMod val="75000"/>
                  </a:schemeClr>
                </a:solidFill>
              </a:rPr>
              <a:t>Report</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253218" y="2551837"/>
            <a:ext cx="5148776" cy="1200329"/>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Report is a good way to bring together all important charts in the same visual presentation to present to interested parties.</a:t>
            </a: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B51C17F9-6CD3-60E9-6D3F-B13F86CEF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2512" y="140681"/>
            <a:ext cx="5967444" cy="6105374"/>
          </a:xfrm>
          <a:prstGeom prst="rect">
            <a:avLst/>
          </a:prstGeom>
        </p:spPr>
      </p:pic>
    </p:spTree>
    <p:extLst>
      <p:ext uri="{BB962C8B-B14F-4D97-AF65-F5344CB8AC3E}">
        <p14:creationId xmlns:p14="http://schemas.microsoft.com/office/powerpoint/2010/main" val="336632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CONTEÚDO</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25415" y="2025749"/>
            <a:ext cx="9917723" cy="3939540"/>
          </a:xfrm>
          <a:prstGeom prst="rect">
            <a:avLst/>
          </a:prstGeom>
          <a:noFill/>
        </p:spPr>
        <p:txBody>
          <a:bodyPr wrap="square" rtlCol="0">
            <a:spAutoFit/>
          </a:bodyPr>
          <a:lstStyle/>
          <a:p>
            <a:r>
              <a:rPr lang="pt-BR" sz="3000" b="1" dirty="0">
                <a:solidFill>
                  <a:schemeClr val="tx1">
                    <a:lumMod val="75000"/>
                    <a:lumOff val="25000"/>
                  </a:schemeClr>
                </a:solidFill>
              </a:rPr>
              <a:t>Análise das Vendas de Jogos PS4</a:t>
            </a:r>
          </a:p>
          <a:p>
            <a:endParaRPr lang="pt-BR" sz="2000" b="1" dirty="0">
              <a:solidFill>
                <a:schemeClr val="tx1">
                  <a:lumMod val="75000"/>
                  <a:lumOff val="2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Objetivo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Vendas Globais por Ano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Distribuição de Vendas Globais</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Distribuição de Vendas por Continentes</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Vendas por </a:t>
            </a:r>
            <a:r>
              <a:rPr lang="pt-BR" sz="2500" b="1" dirty="0" err="1">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Publishers</a:t>
            </a:r>
            <a:r>
              <a:rPr lang="pt-BR" sz="2500" b="1" dirty="0">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 Gênero e Jogos</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7" action="ppaction://hlinksldjump">
                  <a:extLst>
                    <a:ext uri="{A12FA001-AC4F-418D-AE19-62706E023703}">
                      <ahyp:hlinkClr xmlns:ahyp="http://schemas.microsoft.com/office/drawing/2018/hyperlinkcolor" val="tx"/>
                    </a:ext>
                  </a:extLst>
                </a:hlinkClick>
              </a:rPr>
              <a:t>Relatório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8" action="ppaction://hlinksldjump">
                  <a:extLst>
                    <a:ext uri="{A12FA001-AC4F-418D-AE19-62706E023703}">
                      <ahyp:hlinkClr xmlns:ahyp="http://schemas.microsoft.com/office/drawing/2018/hyperlinkcolor" val="tx"/>
                    </a:ext>
                  </a:extLst>
                </a:hlinkClick>
              </a:rPr>
              <a:t>Conclusão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9" action="ppaction://hlinksldjump">
                  <a:extLst>
                    <a:ext uri="{A12FA001-AC4F-418D-AE19-62706E023703}">
                      <ahyp:hlinkClr xmlns:ahyp="http://schemas.microsoft.com/office/drawing/2018/hyperlinkcolor" val="tx"/>
                    </a:ext>
                  </a:extLst>
                </a:hlinkClick>
              </a:rPr>
              <a:t>Observação</a:t>
            </a:r>
            <a:endParaRPr lang="pt-BR" sz="2500" b="1" dirty="0">
              <a:solidFill>
                <a:schemeClr val="accent1">
                  <a:lumMod val="75000"/>
                </a:schemeClr>
              </a:solidFill>
            </a:endParaRPr>
          </a:p>
        </p:txBody>
      </p:sp>
    </p:spTree>
    <p:extLst>
      <p:ext uri="{BB962C8B-B14F-4D97-AF65-F5344CB8AC3E}">
        <p14:creationId xmlns:p14="http://schemas.microsoft.com/office/powerpoint/2010/main" val="3492386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err="1">
                <a:solidFill>
                  <a:schemeClr val="bg1"/>
                </a:solidFill>
              </a:rPr>
              <a:t>Conclusion</a:t>
            </a:r>
            <a:endParaRPr lang="pt-BR" sz="6000" b="1" dirty="0">
              <a:solidFill>
                <a:schemeClr val="bg1"/>
              </a:solidFill>
            </a:endParaRP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2452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370405" cy="553998"/>
          </a:xfrm>
          <a:prstGeom prst="rect">
            <a:avLst/>
          </a:prstGeom>
          <a:noFill/>
        </p:spPr>
        <p:txBody>
          <a:bodyPr wrap="square" rtlCol="0">
            <a:spAutoFit/>
          </a:bodyPr>
          <a:lstStyle/>
          <a:p>
            <a:pPr algn="ctr"/>
            <a:r>
              <a:rPr lang="pt-BR" sz="3000" b="1" dirty="0">
                <a:solidFill>
                  <a:schemeClr val="accent1">
                    <a:lumMod val="75000"/>
                  </a:schemeClr>
                </a:solidFill>
              </a:rPr>
              <a:t>CONCLUSION</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1477328"/>
          </a:xfrm>
          <a:prstGeom prst="rect">
            <a:avLst/>
          </a:prstGeom>
          <a:noFill/>
        </p:spPr>
        <p:txBody>
          <a:bodyPr wrap="square" rtlCol="0">
            <a:spAutoFit/>
          </a:bodyPr>
          <a:lstStyle/>
          <a:p>
            <a:pPr algn="ctr"/>
            <a:r>
              <a:rPr lang="en-US" b="1" dirty="0">
                <a:solidFill>
                  <a:schemeClr val="tx1">
                    <a:lumMod val="75000"/>
                    <a:lumOff val="25000"/>
                  </a:schemeClr>
                </a:solidFill>
              </a:rPr>
              <a:t>2013 was the year with the fewest sales as it was the year of generation change (PS3 to PS4) and these years tend to have fewer game launches.</a:t>
            </a:r>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1477328"/>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The highest percentages of sales go to the European Continent, followed by North America, the Rest of the World and then Japan.</a:t>
            </a:r>
            <a:endParaRPr lang="pt-BR" dirty="0"/>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1200329"/>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Most games sell around 500 thousand and 5 million copies and a few Outliers reach 10 million or more.</a:t>
            </a:r>
            <a:endParaRPr lang="pt-BR" dirty="0"/>
          </a:p>
        </p:txBody>
      </p:sp>
    </p:spTree>
    <p:extLst>
      <p:ext uri="{BB962C8B-B14F-4D97-AF65-F5344CB8AC3E}">
        <p14:creationId xmlns:p14="http://schemas.microsoft.com/office/powerpoint/2010/main" val="2777643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1" y="661178"/>
            <a:ext cx="1153550" cy="553998"/>
          </a:xfrm>
          <a:prstGeom prst="rect">
            <a:avLst/>
          </a:prstGeom>
          <a:noFill/>
        </p:spPr>
        <p:txBody>
          <a:bodyPr wrap="square" rtlCol="0">
            <a:spAutoFit/>
          </a:bodyPr>
          <a:lstStyle/>
          <a:p>
            <a:pPr algn="ctr"/>
            <a:r>
              <a:rPr lang="pt-BR" sz="3000" b="1" dirty="0">
                <a:solidFill>
                  <a:schemeClr val="accent1">
                    <a:lumMod val="75000"/>
                  </a:schemeClr>
                </a:solidFill>
              </a:rPr>
              <a:t>NOTE</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400657"/>
          </a:xfrm>
          <a:prstGeom prst="rect">
            <a:avLst/>
          </a:prstGeom>
          <a:noFill/>
        </p:spPr>
        <p:txBody>
          <a:bodyPr wrap="square" rtlCol="0">
            <a:spAutoFit/>
          </a:bodyPr>
          <a:lstStyle/>
          <a:p>
            <a:pPr>
              <a:buClr>
                <a:schemeClr val="tx1"/>
              </a:buClr>
            </a:pPr>
            <a:r>
              <a:rPr lang="en-US" sz="2500" b="1" dirty="0">
                <a:solidFill>
                  <a:schemeClr val="tx1">
                    <a:lumMod val="75000"/>
                    <a:lumOff val="25000"/>
                  </a:schemeClr>
                </a:solidFill>
              </a:rPr>
              <a:t>The Presentation was focused on explaining more about the Project to potential Recruiters and colleagues in the IT area, which is why it has a larger amount of text and some technical words. The same presentation would be designed differently to be presented to stakeholders within the business environment, using the text only as support and small explanations and focusing more on the oral explanation.</a:t>
            </a:r>
            <a:endParaRPr lang="pt-BR" dirty="0"/>
          </a:p>
        </p:txBody>
      </p:sp>
    </p:spTree>
    <p:extLst>
      <p:ext uri="{BB962C8B-B14F-4D97-AF65-F5344CB8AC3E}">
        <p14:creationId xmlns:p14="http://schemas.microsoft.com/office/powerpoint/2010/main" val="2433534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OBJETIVO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861774"/>
          </a:xfrm>
          <a:prstGeom prst="rect">
            <a:avLst/>
          </a:prstGeom>
          <a:noFill/>
        </p:spPr>
        <p:txBody>
          <a:bodyPr wrap="square" rtlCol="0">
            <a:spAutoFit/>
          </a:bodyPr>
          <a:lstStyle/>
          <a:p>
            <a:r>
              <a:rPr lang="pt-BR" sz="2500" b="1" dirty="0">
                <a:solidFill>
                  <a:schemeClr val="tx1">
                    <a:lumMod val="75000"/>
                    <a:lumOff val="25000"/>
                  </a:schemeClr>
                </a:solidFill>
              </a:rPr>
              <a:t>Analisar as Vendas de Jogos da Plataforma PS4 entre os anos de 2013 e 2018</a:t>
            </a:r>
          </a:p>
        </p:txBody>
      </p:sp>
    </p:spTree>
    <p:extLst>
      <p:ext uri="{BB962C8B-B14F-4D97-AF65-F5344CB8AC3E}">
        <p14:creationId xmlns:p14="http://schemas.microsoft.com/office/powerpoint/2010/main" val="79466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380891" y="0"/>
            <a:ext cx="6811109"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1160582" y="951801"/>
            <a:ext cx="3214470" cy="461665"/>
          </a:xfrm>
          <a:prstGeom prst="rect">
            <a:avLst/>
          </a:prstGeom>
          <a:noFill/>
        </p:spPr>
        <p:txBody>
          <a:bodyPr wrap="square" rtlCol="0">
            <a:spAutoFit/>
          </a:bodyPr>
          <a:lstStyle/>
          <a:p>
            <a:pPr algn="ctr">
              <a:buClr>
                <a:schemeClr val="tx1"/>
              </a:buClr>
            </a:pPr>
            <a:r>
              <a:rPr lang="pt-BR" sz="2400" b="1" dirty="0">
                <a:solidFill>
                  <a:schemeClr val="accent1">
                    <a:lumMod val="75000"/>
                  </a:schemeClr>
                </a:solidFill>
              </a:rPr>
              <a:t>Vendas Globais por Ano</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193429" y="1752494"/>
            <a:ext cx="5148776" cy="3416320"/>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Barras mostra a quantidade de vendas globais de jogos de PS4 em milhões por ano no período de 2013 até 2018.</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Podemos perceber que o ano de 2013 foi o ano com menos vendas por ser o ano de troca de geração (PS3 para PS4) e esses anos costumam ter menos lançamentos de jogos. Os anos seguintes tiveram um aumento significativo de vendas seguidas por uma queda no ano de 2018.</a:t>
            </a:r>
          </a:p>
          <a:p>
            <a:pPr>
              <a:buClr>
                <a:schemeClr val="tx1"/>
              </a:buCl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7F7944E2-0B11-C075-B857-1A0915CAC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2396" y="1413466"/>
            <a:ext cx="6348098" cy="3517596"/>
          </a:xfrm>
          <a:prstGeom prst="rect">
            <a:avLst/>
          </a:prstGeom>
        </p:spPr>
      </p:pic>
    </p:spTree>
    <p:extLst>
      <p:ext uri="{BB962C8B-B14F-4D97-AF65-F5344CB8AC3E}">
        <p14:creationId xmlns:p14="http://schemas.microsoft.com/office/powerpoint/2010/main" val="6723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190978" y="0"/>
            <a:ext cx="7001022"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98473" y="520505"/>
            <a:ext cx="5148776" cy="553998"/>
          </a:xfrm>
          <a:prstGeom prst="rect">
            <a:avLst/>
          </a:prstGeom>
          <a:noFill/>
        </p:spPr>
        <p:txBody>
          <a:bodyPr wrap="square" rtlCol="0">
            <a:spAutoFit/>
          </a:bodyPr>
          <a:lstStyle/>
          <a:p>
            <a:pPr algn="ctr"/>
            <a:r>
              <a:rPr lang="pt-BR" sz="3000" b="1" dirty="0">
                <a:solidFill>
                  <a:schemeClr val="accent1">
                    <a:lumMod val="75000"/>
                  </a:schemeClr>
                </a:solidFill>
              </a:rPr>
              <a:t>Distribuição de Vendas Globais</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77372" y="1485208"/>
            <a:ext cx="5148776" cy="4247317"/>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KDE (Kernel </a:t>
            </a:r>
            <a:r>
              <a:rPr lang="pt-BR" b="1" dirty="0" err="1">
                <a:solidFill>
                  <a:schemeClr val="tx1">
                    <a:lumMod val="75000"/>
                    <a:lumOff val="25000"/>
                  </a:schemeClr>
                </a:solidFill>
              </a:rPr>
              <a:t>Density</a:t>
            </a:r>
            <a:r>
              <a:rPr lang="pt-BR" b="1" dirty="0">
                <a:solidFill>
                  <a:schemeClr val="tx1">
                    <a:lumMod val="75000"/>
                    <a:lumOff val="25000"/>
                  </a:schemeClr>
                </a:solidFill>
              </a:rPr>
              <a:t> </a:t>
            </a:r>
            <a:r>
              <a:rPr lang="pt-BR" b="1" dirty="0" err="1">
                <a:solidFill>
                  <a:schemeClr val="tx1">
                    <a:lumMod val="75000"/>
                    <a:lumOff val="25000"/>
                  </a:schemeClr>
                </a:solidFill>
              </a:rPr>
              <a:t>Estimation</a:t>
            </a:r>
            <a:r>
              <a:rPr lang="pt-BR" b="1" dirty="0">
                <a:solidFill>
                  <a:schemeClr val="tx1">
                    <a:lumMod val="75000"/>
                    <a:lumOff val="25000"/>
                  </a:schemeClr>
                </a:solidFill>
              </a:rPr>
              <a:t>) estima a distribuição de probabilidade de uma variável aleatória se concentrar em um ponto. É dividida em Assimetria Positiva, Nula e Negativa.</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KDE mostra uma Assimetria Positiva, onde ocorre uma concentração de valores na zona de valores mais reduzidos da amostra.</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No caso, o Gráfico KDE mostra que grande partes dos games vendem em torno de 500 mil e 5 milhões de cópias e alguns poucos Outliers alcançam a casa de 10 milhões ou mais. Os </a:t>
            </a:r>
            <a:r>
              <a:rPr lang="pt-BR" b="1" dirty="0" err="1">
                <a:solidFill>
                  <a:schemeClr val="tx1">
                    <a:lumMod val="75000"/>
                    <a:lumOff val="25000"/>
                  </a:schemeClr>
                </a:solidFill>
              </a:rPr>
              <a:t>Boxplots</a:t>
            </a:r>
            <a:r>
              <a:rPr lang="pt-BR" b="1" dirty="0">
                <a:solidFill>
                  <a:schemeClr val="tx1">
                    <a:lumMod val="75000"/>
                    <a:lumOff val="25000"/>
                  </a:schemeClr>
                </a:solidFill>
              </a:rPr>
              <a:t> mostram a mesma informação, mas mostrando os Outliers de uma forma mais visual.</a:t>
            </a: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D13B7CF6-3FA0-1EDE-334C-3B0B13E545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2743" y="66828"/>
            <a:ext cx="6810784" cy="2915523"/>
          </a:xfrm>
          <a:prstGeom prst="rect">
            <a:avLst/>
          </a:prstGeom>
        </p:spPr>
      </p:pic>
      <p:pic>
        <p:nvPicPr>
          <p:cNvPr id="13" name="Imagem 12">
            <a:extLst>
              <a:ext uri="{FF2B5EF4-FFF2-40B4-BE49-F238E27FC236}">
                <a16:creationId xmlns:a16="http://schemas.microsoft.com/office/drawing/2014/main" id="{DC0D51A5-E3BD-5387-C699-801FAF5CA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2742" y="3049179"/>
            <a:ext cx="6810785" cy="3140606"/>
          </a:xfrm>
          <a:prstGeom prst="rect">
            <a:avLst/>
          </a:prstGeom>
        </p:spPr>
      </p:pic>
    </p:spTree>
    <p:extLst>
      <p:ext uri="{BB962C8B-B14F-4D97-AF65-F5344CB8AC3E}">
        <p14:creationId xmlns:p14="http://schemas.microsoft.com/office/powerpoint/2010/main" val="368162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00468" y="0"/>
            <a:ext cx="6691532"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104336" y="513471"/>
            <a:ext cx="5863884" cy="492443"/>
          </a:xfrm>
          <a:prstGeom prst="rect">
            <a:avLst/>
          </a:prstGeom>
          <a:noFill/>
        </p:spPr>
        <p:txBody>
          <a:bodyPr wrap="square" rtlCol="0">
            <a:spAutoFit/>
          </a:bodyPr>
          <a:lstStyle/>
          <a:p>
            <a:pPr algn="ctr"/>
            <a:r>
              <a:rPr lang="pt-BR" sz="2600" b="1" dirty="0">
                <a:solidFill>
                  <a:schemeClr val="accent1">
                    <a:lumMod val="75000"/>
                  </a:schemeClr>
                </a:solidFill>
              </a:rPr>
              <a:t>Distribuição por Continentes/Países</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253218" y="1955731"/>
            <a:ext cx="5148776" cy="3139321"/>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Barras Empilhadas mostra a distribuição da porcentagem de vendas no período analisado por Continentes/Países.</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As maiores porcentagens de vendas ficam com o Continente Europeu seguidas da América do Norte, Resto do Mundo e depois Japão.</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a:buClr>
                <a:schemeClr val="tx1"/>
              </a:buCl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FFD3BD69-5A7E-4FBB-FD2F-EF705228A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368" y="1249476"/>
            <a:ext cx="6563732" cy="3845576"/>
          </a:xfrm>
          <a:prstGeom prst="rect">
            <a:avLst/>
          </a:prstGeom>
        </p:spPr>
      </p:pic>
    </p:spTree>
    <p:extLst>
      <p:ext uri="{BB962C8B-B14F-4D97-AF65-F5344CB8AC3E}">
        <p14:creationId xmlns:p14="http://schemas.microsoft.com/office/powerpoint/2010/main" val="2142018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00468" y="0"/>
            <a:ext cx="6691532"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104336" y="513471"/>
            <a:ext cx="5863884" cy="954107"/>
          </a:xfrm>
          <a:prstGeom prst="rect">
            <a:avLst/>
          </a:prstGeom>
          <a:noFill/>
        </p:spPr>
        <p:txBody>
          <a:bodyPr wrap="square" rtlCol="0">
            <a:spAutoFit/>
          </a:bodyPr>
          <a:lstStyle/>
          <a:p>
            <a:pPr algn="ctr"/>
            <a:r>
              <a:rPr lang="pt-BR" sz="2800" b="1" dirty="0">
                <a:solidFill>
                  <a:schemeClr val="accent1">
                    <a:lumMod val="75000"/>
                  </a:schemeClr>
                </a:solidFill>
              </a:rPr>
              <a:t>Vendas por Publisher, Gênero e Games</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253218" y="1602603"/>
            <a:ext cx="5148776" cy="4801314"/>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Dispersão mostra o número de vendas globais em milhões dividida pelas </a:t>
            </a:r>
            <a:r>
              <a:rPr lang="pt-BR" b="1" dirty="0" err="1">
                <a:solidFill>
                  <a:schemeClr val="tx1">
                    <a:lumMod val="75000"/>
                    <a:lumOff val="25000"/>
                  </a:schemeClr>
                </a:solidFill>
              </a:rPr>
              <a:t>Publishers</a:t>
            </a:r>
            <a:r>
              <a:rPr lang="pt-BR" b="1" dirty="0">
                <a:solidFill>
                  <a:schemeClr val="tx1">
                    <a:lumMod val="75000"/>
                    <a:lumOff val="25000"/>
                  </a:schemeClr>
                </a:solidFill>
              </a:rPr>
              <a:t>, Gêneros e Jogos.</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Para poder plotar esse gráfico foi usado o processo de </a:t>
            </a:r>
            <a:r>
              <a:rPr lang="pt-BR" b="1" dirty="0" err="1">
                <a:solidFill>
                  <a:schemeClr val="tx1">
                    <a:lumMod val="75000"/>
                    <a:lumOff val="25000"/>
                  </a:schemeClr>
                </a:solidFill>
              </a:rPr>
              <a:t>Label</a:t>
            </a:r>
            <a:r>
              <a:rPr lang="pt-BR" b="1" dirty="0">
                <a:solidFill>
                  <a:schemeClr val="tx1">
                    <a:lumMod val="75000"/>
                    <a:lumOff val="25000"/>
                  </a:schemeClr>
                </a:solidFill>
              </a:rPr>
              <a:t> que consiste em atribuir um valor numérico (código) para um dado qualitativo (não-numérico). Cada número (código) representa uma Publisher, um Gênero e um Jogo.</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Podemos notar mais uma vez que a concentração fica entre menos de 1 milhão e 5 milhões e alguns Outliers se destacam e ultrapassam essa marca de vendas.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07EEDE72-1A58-0913-8AA1-2DB6CD2F4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0067" y="79415"/>
            <a:ext cx="6292334" cy="1960400"/>
          </a:xfrm>
          <a:prstGeom prst="rect">
            <a:avLst/>
          </a:prstGeom>
        </p:spPr>
      </p:pic>
      <p:pic>
        <p:nvPicPr>
          <p:cNvPr id="10" name="Imagem 9">
            <a:extLst>
              <a:ext uri="{FF2B5EF4-FFF2-40B4-BE49-F238E27FC236}">
                <a16:creationId xmlns:a16="http://schemas.microsoft.com/office/drawing/2014/main" id="{D71935FC-3A91-57F5-E441-8EBCF7863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0067" y="2165065"/>
            <a:ext cx="6292334" cy="1960400"/>
          </a:xfrm>
          <a:prstGeom prst="rect">
            <a:avLst/>
          </a:prstGeom>
        </p:spPr>
      </p:pic>
      <p:pic>
        <p:nvPicPr>
          <p:cNvPr id="12" name="Imagem 11">
            <a:extLst>
              <a:ext uri="{FF2B5EF4-FFF2-40B4-BE49-F238E27FC236}">
                <a16:creationId xmlns:a16="http://schemas.microsoft.com/office/drawing/2014/main" id="{20A23B59-6AE9-11AD-D417-DE32094A61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0067" y="4278848"/>
            <a:ext cx="6292334" cy="1960400"/>
          </a:xfrm>
          <a:prstGeom prst="rect">
            <a:avLst/>
          </a:prstGeom>
        </p:spPr>
      </p:pic>
    </p:spTree>
    <p:extLst>
      <p:ext uri="{BB962C8B-B14F-4D97-AF65-F5344CB8AC3E}">
        <p14:creationId xmlns:p14="http://schemas.microsoft.com/office/powerpoint/2010/main" val="3649231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00468" y="0"/>
            <a:ext cx="6691532"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104336" y="513471"/>
            <a:ext cx="5863884" cy="523220"/>
          </a:xfrm>
          <a:prstGeom prst="rect">
            <a:avLst/>
          </a:prstGeom>
          <a:noFill/>
        </p:spPr>
        <p:txBody>
          <a:bodyPr wrap="square" rtlCol="0">
            <a:spAutoFit/>
          </a:bodyPr>
          <a:lstStyle/>
          <a:p>
            <a:pPr algn="ctr"/>
            <a:r>
              <a:rPr lang="pt-BR" sz="2800" b="1" dirty="0">
                <a:solidFill>
                  <a:schemeClr val="accent1">
                    <a:lumMod val="75000"/>
                  </a:schemeClr>
                </a:solidFill>
              </a:rPr>
              <a:t>Relatório</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253218" y="2551837"/>
            <a:ext cx="5148776" cy="1754326"/>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Relatório é uma boa forma de juntar todos gráficos importantes em uma mesma apresentação visual para apresentar para as partes interessadas.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B51C17F9-6CD3-60E9-6D3F-B13F86CEF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2512" y="140681"/>
            <a:ext cx="5967444" cy="6105374"/>
          </a:xfrm>
          <a:prstGeom prst="rect">
            <a:avLst/>
          </a:prstGeom>
        </p:spPr>
      </p:pic>
    </p:spTree>
    <p:extLst>
      <p:ext uri="{BB962C8B-B14F-4D97-AF65-F5344CB8AC3E}">
        <p14:creationId xmlns:p14="http://schemas.microsoft.com/office/powerpoint/2010/main" val="1501297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a:solidFill>
                  <a:schemeClr val="bg1"/>
                </a:solidFill>
              </a:rPr>
              <a:t>Conclusão</a:t>
            </a: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01017620"/>
      </p:ext>
    </p:extLst>
  </p:cSld>
  <p:clrMapOvr>
    <a:masterClrMapping/>
  </p:clrMapOvr>
</p:sld>
</file>

<file path=ppt/theme/theme1.xml><?xml version="1.0" encoding="utf-8"?>
<a:theme xmlns:a="http://schemas.openxmlformats.org/drawingml/2006/main" name="Retrospectiva">
  <a:themeElements>
    <a:clrScheme name="Retrospec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Slice</Template>
  <TotalTime>317</TotalTime>
  <Words>1160</Words>
  <Application>Microsoft Office PowerPoint</Application>
  <PresentationFormat>Widescreen</PresentationFormat>
  <Paragraphs>101</Paragraphs>
  <Slides>22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22</vt:i4>
      </vt:variant>
    </vt:vector>
  </HeadingPairs>
  <TitlesOfParts>
    <vt:vector size="26" baseType="lpstr">
      <vt:lpstr>Calibri</vt:lpstr>
      <vt:lpstr>Calibri Light</vt:lpstr>
      <vt:lpstr>Wingdings</vt:lpstr>
      <vt:lpstr>Retrospectiva</vt:lpstr>
      <vt:lpstr>Análise Vendas de Jogos PS4 2013 até 2018</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PS4 Game Sales Analysis 2013 to 2018</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Análise do Valor de Fechamento 2017 - 2022</dc:title>
  <dc:creator>Riquelmo A. Avelar Ferreira</dc:creator>
  <cp:lastModifiedBy>Riquelmo A. Avelar Ferreira</cp:lastModifiedBy>
  <cp:revision>28</cp:revision>
  <dcterms:created xsi:type="dcterms:W3CDTF">2023-10-22T00:17:58Z</dcterms:created>
  <dcterms:modified xsi:type="dcterms:W3CDTF">2023-10-27T15:31:10Z</dcterms:modified>
</cp:coreProperties>
</file>