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64" r:id="rId8"/>
    <p:sldId id="263" r:id="rId9"/>
    <p:sldId id="267" r:id="rId10"/>
    <p:sldId id="278" r:id="rId11"/>
    <p:sldId id="279" r:id="rId12"/>
    <p:sldId id="280" r:id="rId13"/>
    <p:sldId id="281" r:id="rId14"/>
    <p:sldId id="282" r:id="rId15"/>
    <p:sldId id="283"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dos Anos de Experiência X Salário</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27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Analysis of Years of Experience vs Salary</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a:solidFill>
                  <a:schemeClr val="tx1">
                    <a:lumMod val="75000"/>
                    <a:lumOff val="25000"/>
                  </a:schemeClr>
                </a:solidFill>
              </a:rPr>
              <a:t>: OCTOBER 27TH, 2023</a:t>
            </a:r>
            <a:endParaRPr lang="pt-BR" dirty="0">
              <a:solidFill>
                <a:schemeClr val="tx1">
                  <a:lumMod val="75000"/>
                  <a:lumOff val="25000"/>
                </a:schemeClr>
              </a:solidFill>
            </a:endParaRP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381084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323987"/>
          </a:xfrm>
          <a:prstGeom prst="rect">
            <a:avLst/>
          </a:prstGeom>
          <a:noFill/>
        </p:spPr>
        <p:txBody>
          <a:bodyPr wrap="square" rtlCol="0">
            <a:spAutoFit/>
          </a:bodyPr>
          <a:lstStyle/>
          <a:p>
            <a:r>
              <a:rPr lang="en-US" sz="3000" b="1" dirty="0">
                <a:solidFill>
                  <a:schemeClr val="tx1">
                    <a:lumMod val="75000"/>
                    <a:lumOff val="25000"/>
                  </a:schemeClr>
                </a:solidFill>
              </a:rPr>
              <a:t>Analysis of Years of Experience vs Salary</a:t>
            </a:r>
          </a:p>
          <a:p>
            <a:endParaRPr lang="pt-BR" sz="3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Salary and Years of Experience</a:t>
            </a:r>
            <a:endParaRPr lang="en-US"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Relationship between Salary and Years of Experience</a:t>
            </a:r>
            <a:endParaRPr lang="en-US"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Pearson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Correlation</a:t>
            </a: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 </a:t>
            </a:r>
            <a:r>
              <a:rPr lang="pt-BR" sz="25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Coefficient</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127292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the relationship between Salary and Years of Experience</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419140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86249" y="951801"/>
            <a:ext cx="4451814" cy="461665"/>
          </a:xfrm>
          <a:prstGeom prst="rect">
            <a:avLst/>
          </a:prstGeom>
          <a:noFill/>
        </p:spPr>
        <p:txBody>
          <a:bodyPr wrap="square" rtlCol="0">
            <a:spAutoFit/>
          </a:bodyPr>
          <a:lstStyle/>
          <a:p>
            <a:pPr algn="ctr">
              <a:buClr>
                <a:schemeClr val="tx1"/>
              </a:buClr>
            </a:pPr>
            <a:r>
              <a:rPr lang="en-US" sz="2400" b="1" dirty="0">
                <a:solidFill>
                  <a:schemeClr val="accent1">
                    <a:lumMod val="75000"/>
                  </a:schemeClr>
                </a:solidFill>
              </a:rPr>
              <a:t>Salary and Years of Experience</a:t>
            </a:r>
            <a:endParaRPr lang="pt-BR" sz="24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KDE Chart (Kernel Density Estimation) estimates the probability distribution of a random variable concentrating at a point. It is divided into Positive, Null and Negative Asymmetry.</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Both the Salary Chart and the Years of Experience Chart show a similar concentration. A higher concentration in the lower values and then another smaller concentration in the higher values area.</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C39B9E83-05BC-CE1B-AB8D-7CE54163D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624" y="137607"/>
            <a:ext cx="6003642" cy="2953769"/>
          </a:xfrm>
          <a:prstGeom prst="rect">
            <a:avLst/>
          </a:prstGeom>
        </p:spPr>
      </p:pic>
      <p:pic>
        <p:nvPicPr>
          <p:cNvPr id="10" name="Imagem 9">
            <a:extLst>
              <a:ext uri="{FF2B5EF4-FFF2-40B4-BE49-F238E27FC236}">
                <a16:creationId xmlns:a16="http://schemas.microsoft.com/office/drawing/2014/main" id="{E50B352F-F9D7-F573-CF39-89ACA8D9F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624" y="3228984"/>
            <a:ext cx="6021127" cy="3002558"/>
          </a:xfrm>
          <a:prstGeom prst="rect">
            <a:avLst/>
          </a:prstGeom>
        </p:spPr>
      </p:pic>
    </p:spTree>
    <p:extLst>
      <p:ext uri="{BB962C8B-B14F-4D97-AF65-F5344CB8AC3E}">
        <p14:creationId xmlns:p14="http://schemas.microsoft.com/office/powerpoint/2010/main" val="78605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954107"/>
          </a:xfrm>
          <a:prstGeom prst="rect">
            <a:avLst/>
          </a:prstGeom>
          <a:noFill/>
        </p:spPr>
        <p:txBody>
          <a:bodyPr wrap="square" rtlCol="0">
            <a:spAutoFit/>
          </a:bodyPr>
          <a:lstStyle/>
          <a:p>
            <a:pPr algn="ctr"/>
            <a:r>
              <a:rPr lang="en-US" sz="2800" b="1" dirty="0">
                <a:solidFill>
                  <a:schemeClr val="accent1">
                    <a:lumMod val="75000"/>
                  </a:schemeClr>
                </a:solidFill>
              </a:rPr>
              <a:t>Relationship between Salary and Years of Experience</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87315" y="17208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Scatter Plot is used to visualize the relationship between two quantitative variables. The Linear Regression Chart works in the same way, but seeking to find the best straight line that minimizes the difference between the observed values and the values predicted by the model.</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Analyzing the graphs we can see a strong Positive Correlation, demonstrating that as the Years of Experience increase, the Salary increases proportionally.</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a:extLst>
              <a:ext uri="{FF2B5EF4-FFF2-40B4-BE49-F238E27FC236}">
                <a16:creationId xmlns:a16="http://schemas.microsoft.com/office/drawing/2014/main" id="{9D7E9F54-656F-0CBA-F4F8-A9CF58078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62" y="120582"/>
            <a:ext cx="6798254" cy="2847701"/>
          </a:xfrm>
          <a:prstGeom prst="rect">
            <a:avLst/>
          </a:prstGeom>
        </p:spPr>
      </p:pic>
      <p:pic>
        <p:nvPicPr>
          <p:cNvPr id="18" name="Imagem 17">
            <a:extLst>
              <a:ext uri="{FF2B5EF4-FFF2-40B4-BE49-F238E27FC236}">
                <a16:creationId xmlns:a16="http://schemas.microsoft.com/office/drawing/2014/main" id="{CF5CE4FD-63A6-5514-ABC6-025111AED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3088865"/>
            <a:ext cx="6787096" cy="3072784"/>
          </a:xfrm>
          <a:prstGeom prst="rect">
            <a:avLst/>
          </a:prstGeom>
        </p:spPr>
      </p:pic>
    </p:spTree>
    <p:extLst>
      <p:ext uri="{BB962C8B-B14F-4D97-AF65-F5344CB8AC3E}">
        <p14:creationId xmlns:p14="http://schemas.microsoft.com/office/powerpoint/2010/main" val="333049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a:solidFill>
                  <a:schemeClr val="accent1">
                    <a:lumMod val="75000"/>
                  </a:schemeClr>
                </a:solidFill>
              </a:rPr>
              <a:t>Pearson </a:t>
            </a:r>
            <a:r>
              <a:rPr lang="pt-BR" sz="2600" b="1" dirty="0" err="1">
                <a:solidFill>
                  <a:schemeClr val="accent1">
                    <a:lumMod val="75000"/>
                  </a:schemeClr>
                </a:solidFill>
              </a:rPr>
              <a:t>Correlation</a:t>
            </a:r>
            <a:r>
              <a:rPr lang="pt-BR" sz="2600" b="1" dirty="0">
                <a:solidFill>
                  <a:schemeClr val="accent1">
                    <a:lumMod val="75000"/>
                  </a:schemeClr>
                </a:solidFill>
              </a:rPr>
              <a:t> </a:t>
            </a:r>
            <a:r>
              <a:rPr lang="pt-BR" sz="2600" b="1" dirty="0" err="1">
                <a:solidFill>
                  <a:schemeClr val="accent1">
                    <a:lumMod val="75000"/>
                  </a:schemeClr>
                </a:solidFill>
              </a:rPr>
              <a:t>Coefficient</a:t>
            </a:r>
            <a:endParaRPr lang="pt-BR" sz="26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13412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Pearson Correlation coefficient measures the statistical relationship between two continuous variables. It is made up of a range of values between +1 and -1. A value of 0 indicates that there is no association between the two variables, a value greater than 0 indicates a Positive Association and a value less than 0 indicates a Negative Association.</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In the case of our Chart (The chart must be analyzed crosswise, using the darker parts) a strong Positive Association is demonstrated, that is, as the value of one variable increases, the same happens with the value of the other variable .</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F781E11-15F5-45A3-DC57-D3ED4C744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260" y="385264"/>
            <a:ext cx="6519948" cy="5616208"/>
          </a:xfrm>
          <a:prstGeom prst="rect">
            <a:avLst/>
          </a:prstGeom>
        </p:spPr>
      </p:pic>
    </p:spTree>
    <p:extLst>
      <p:ext uri="{BB962C8B-B14F-4D97-AF65-F5344CB8AC3E}">
        <p14:creationId xmlns:p14="http://schemas.microsoft.com/office/powerpoint/2010/main" val="338633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754326"/>
          </a:xfrm>
          <a:prstGeom prst="rect">
            <a:avLst/>
          </a:prstGeom>
          <a:noFill/>
        </p:spPr>
        <p:txBody>
          <a:bodyPr wrap="square" rtlCol="0">
            <a:spAutoFit/>
          </a:bodyPr>
          <a:lstStyle/>
          <a:p>
            <a:pPr algn="ctr"/>
            <a:r>
              <a:rPr lang="en-US" b="1" dirty="0">
                <a:solidFill>
                  <a:schemeClr val="tx1">
                    <a:lumMod val="75000"/>
                    <a:lumOff val="25000"/>
                  </a:schemeClr>
                </a:solidFill>
              </a:rPr>
              <a:t>There is a greater concentration in values in smaller areas and then another smaller concentration in the area with higher values for both Salary and Years of Experience.</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308324"/>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In the Scatter and Linear Regression Charts and in the Pearson Correlation Chart, a strong Positive Association is demonstrated, that is, as the value of one variable increases, the same happens with the value of the other variable.</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754326"/>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final conclusion is that the more Years of Experience, the higher the employee's Salary, demonstrating a Positive Association between the variables.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62708"/>
            <a:ext cx="1125413"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2025749"/>
            <a:ext cx="9917723" cy="3170099"/>
          </a:xfrm>
          <a:prstGeom prst="rect">
            <a:avLst/>
          </a:prstGeom>
          <a:noFill/>
        </p:spPr>
        <p:txBody>
          <a:bodyPr wrap="square" rtlCol="0">
            <a:spAutoFit/>
          </a:bodyPr>
          <a:lstStyle/>
          <a:p>
            <a:r>
              <a:rPr lang="pt-BR" sz="3000" b="1" dirty="0">
                <a:solidFill>
                  <a:schemeClr val="tx1">
                    <a:lumMod val="75000"/>
                    <a:lumOff val="25000"/>
                  </a:schemeClr>
                </a:solidFill>
              </a:rPr>
              <a:t>Análise das Vendas de Jogos PS4</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Salário e Anos de Experiência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Relação entre Salário e Anos de Experiência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Correlação de Pearson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pt-BR" sz="2500" b="1" dirty="0">
                <a:solidFill>
                  <a:schemeClr val="tx1">
                    <a:lumMod val="75000"/>
                    <a:lumOff val="25000"/>
                  </a:schemeClr>
                </a:solidFill>
              </a:rPr>
              <a:t>Analisar a relação entre o Salário e os Anos de Experiência</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386249" y="951801"/>
            <a:ext cx="4451814"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Salário e Anos de Experiência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KDE (Kernel </a:t>
            </a:r>
            <a:r>
              <a:rPr lang="pt-BR" b="1" dirty="0" err="1">
                <a:solidFill>
                  <a:schemeClr val="tx1">
                    <a:lumMod val="75000"/>
                    <a:lumOff val="25000"/>
                  </a:schemeClr>
                </a:solidFill>
              </a:rPr>
              <a:t>Density</a:t>
            </a:r>
            <a:r>
              <a:rPr lang="pt-BR" b="1" dirty="0">
                <a:solidFill>
                  <a:schemeClr val="tx1">
                    <a:lumMod val="75000"/>
                    <a:lumOff val="25000"/>
                  </a:schemeClr>
                </a:solidFill>
              </a:rPr>
              <a:t> </a:t>
            </a:r>
            <a:r>
              <a:rPr lang="pt-BR" b="1" dirty="0" err="1">
                <a:solidFill>
                  <a:schemeClr val="tx1">
                    <a:lumMod val="75000"/>
                    <a:lumOff val="25000"/>
                  </a:schemeClr>
                </a:solidFill>
              </a:rPr>
              <a:t>Estimation</a:t>
            </a:r>
            <a:r>
              <a:rPr lang="pt-BR" b="1" dirty="0">
                <a:solidFill>
                  <a:schemeClr val="tx1">
                    <a:lumMod val="75000"/>
                    <a:lumOff val="25000"/>
                  </a:schemeClr>
                </a:solidFill>
              </a:rPr>
              <a:t>) estima a distribuição de probabilidade de uma variável aleatória se concentrar em um ponto. É dividida em Assimetria Positiva, Nula e Negativa.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Tanto o Gráfico de Salário, quanto o Gráfico de Anos de Experiência mostram uma concentração parecida. Uma concentração maior nos valores de zonas mais reduzidas e depois outra concentração menor na zona de valores mais altos.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C39B9E83-05BC-CE1B-AB8D-7CE54163D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624" y="137607"/>
            <a:ext cx="6003642" cy="2953769"/>
          </a:xfrm>
          <a:prstGeom prst="rect">
            <a:avLst/>
          </a:prstGeom>
        </p:spPr>
      </p:pic>
      <p:pic>
        <p:nvPicPr>
          <p:cNvPr id="10" name="Imagem 9">
            <a:extLst>
              <a:ext uri="{FF2B5EF4-FFF2-40B4-BE49-F238E27FC236}">
                <a16:creationId xmlns:a16="http://schemas.microsoft.com/office/drawing/2014/main" id="{E50B352F-F9D7-F573-CF39-89ACA8D9F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624" y="3228984"/>
            <a:ext cx="6021127" cy="3002558"/>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190978" y="0"/>
            <a:ext cx="700102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98473" y="520505"/>
            <a:ext cx="5148776" cy="954107"/>
          </a:xfrm>
          <a:prstGeom prst="rect">
            <a:avLst/>
          </a:prstGeom>
          <a:noFill/>
        </p:spPr>
        <p:txBody>
          <a:bodyPr wrap="square" rtlCol="0">
            <a:spAutoFit/>
          </a:bodyPr>
          <a:lstStyle/>
          <a:p>
            <a:pPr algn="ctr"/>
            <a:r>
              <a:rPr lang="pt-BR" sz="2800" b="1" dirty="0">
                <a:solidFill>
                  <a:schemeClr val="accent1">
                    <a:lumMod val="75000"/>
                  </a:schemeClr>
                </a:solidFill>
              </a:rPr>
              <a:t>Relação entre Salário e Anos de Experiência </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87315" y="172084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Dispersão é utilizado para visualizar a relação entre duas variáveis quantitativas. O Gráfico de Regressão Linear funciona da mesma forma, mas buscando encontrar a melhor linha reta que minimize a diferença entre os valores observados e os valores previstos pelo modelo.</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Analisando os gráficos podemos perceber uma forte Correlação Positiva, demonstrando que conforme os Anos de Experiência aumentam o Salário aumenta proporcionalmente.</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a:extLst>
              <a:ext uri="{FF2B5EF4-FFF2-40B4-BE49-F238E27FC236}">
                <a16:creationId xmlns:a16="http://schemas.microsoft.com/office/drawing/2014/main" id="{9D7E9F54-656F-0CBA-F4F8-A9CF58078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62" y="120582"/>
            <a:ext cx="6798254" cy="2847701"/>
          </a:xfrm>
          <a:prstGeom prst="rect">
            <a:avLst/>
          </a:prstGeom>
        </p:spPr>
      </p:pic>
      <p:pic>
        <p:nvPicPr>
          <p:cNvPr id="18" name="Imagem 17">
            <a:extLst>
              <a:ext uri="{FF2B5EF4-FFF2-40B4-BE49-F238E27FC236}">
                <a16:creationId xmlns:a16="http://schemas.microsoft.com/office/drawing/2014/main" id="{CF5CE4FD-63A6-5514-ABC6-025111AED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3088865"/>
            <a:ext cx="6787096" cy="3072784"/>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492443"/>
          </a:xfrm>
          <a:prstGeom prst="rect">
            <a:avLst/>
          </a:prstGeom>
          <a:noFill/>
        </p:spPr>
        <p:txBody>
          <a:bodyPr wrap="square" rtlCol="0">
            <a:spAutoFit/>
          </a:bodyPr>
          <a:lstStyle/>
          <a:p>
            <a:pPr algn="ctr"/>
            <a:r>
              <a:rPr lang="pt-BR" sz="2600" b="1" dirty="0">
                <a:solidFill>
                  <a:schemeClr val="accent1">
                    <a:lumMod val="75000"/>
                  </a:schemeClr>
                </a:solidFill>
              </a:rPr>
              <a:t>Correlação de Pearson</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134121"/>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coeficiente de Correlação de Pearson mede a relação estatística entre duas variáveis contínuas. É composto por um intervalo de valores entre +1 e -1. Um valor de 0 indica que não há associação entre as duas variáveis, um valor maior que 0 indica uma Associação Positiva e um valor menor que 0 indica uma Associação Negativa.</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No caso do nosso Gráfico (O gráfico deve ser analisado de forma cruzada, utilizando as partes mais escuras) é demonstrada uma forte Associação Positiva, ou seja, à medida que o valor de uma variável aumenta, o mesmo acontece com o valor da outra variável.</a:t>
            </a:r>
          </a:p>
          <a:p>
            <a:pPr>
              <a:buClr>
                <a:schemeClr val="tx1"/>
              </a:buCl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9F781E11-15F5-45A3-DC57-D3ED4C744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260" y="385264"/>
            <a:ext cx="6519948" cy="5616208"/>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Existe uma concentração maior nos valores de zonas mais reduzidas e depois outra concentração menor na zona de valores mais altos tanto para o Salário, quanto para os Anos de Experiência.</a:t>
            </a:r>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585323"/>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Tanto nos Gráficos de Dispersão e Regressão Linear, quanto no Gráfico de Correlação de Pearson é demonstrada uma forte Associação Positiva, ou seja, à medida que o valor de uma variável aumenta, o mesmo acontece com o valor da outra variável.</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1477328"/>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Conclusão final é que quantos mais Anos de Experiência maior será o Salário do funcionário demonstrando uma Associação Positiva entre as variáveis.</a:t>
            </a:r>
            <a:endParaRPr lang="pt-BR" dirty="0"/>
          </a:p>
        </p:txBody>
      </p:sp>
    </p:spTree>
    <p:extLst>
      <p:ext uri="{BB962C8B-B14F-4D97-AF65-F5344CB8AC3E}">
        <p14:creationId xmlns:p14="http://schemas.microsoft.com/office/powerpoint/2010/main" val="2138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444</TotalTime>
  <Words>1003</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Calibri</vt:lpstr>
      <vt:lpstr>Calibri Light</vt:lpstr>
      <vt:lpstr>Wingdings</vt:lpstr>
      <vt:lpstr>Retrospectiva</vt:lpstr>
      <vt:lpstr>Análise dos Anos de Experiência X Salário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Years of Experience vs Salary</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38</cp:revision>
  <dcterms:created xsi:type="dcterms:W3CDTF">2023-10-22T00:17:58Z</dcterms:created>
  <dcterms:modified xsi:type="dcterms:W3CDTF">2023-10-27T20:19:49Z</dcterms:modified>
</cp:coreProperties>
</file>