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58" r:id="rId5"/>
    <p:sldId id="262" r:id="rId6"/>
    <p:sldId id="265" r:id="rId7"/>
    <p:sldId id="264" r:id="rId8"/>
    <p:sldId id="263" r:id="rId9"/>
    <p:sldId id="267" r:id="rId10"/>
    <p:sldId id="278" r:id="rId11"/>
    <p:sldId id="279" r:id="rId12"/>
    <p:sldId id="280" r:id="rId13"/>
    <p:sldId id="281" r:id="rId14"/>
    <p:sldId id="282" r:id="rId15"/>
    <p:sldId id="283" r:id="rId16"/>
    <p:sldId id="275" r:id="rId17"/>
    <p:sldId id="276"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DC10"/>
    <a:srgbClr val="FB4C29"/>
    <a:srgbClr val="FAE6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27/10/2023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5821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27/10/2023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2179707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27/10/2023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3721150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27/10/2023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663140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05777D47-E1FD-4B20-845A-7930E08D57BF}" type="datetimeFigureOut">
              <a:rPr lang="pt-BR" smtClean="0"/>
              <a:t>27/10/2023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2196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05777D47-E1FD-4B20-845A-7930E08D57BF}" type="datetimeFigureOut">
              <a:rPr lang="pt-BR" smtClean="0"/>
              <a:t>27/10/2023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333383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97280" y="2582335"/>
            <a:ext cx="4937760" cy="32867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17920" y="2582334"/>
            <a:ext cx="4937760" cy="32867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05777D47-E1FD-4B20-845A-7930E08D57BF}" type="datetimeFigureOut">
              <a:rPr lang="pt-BR" smtClean="0"/>
              <a:t>27/10/2023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52614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05777D47-E1FD-4B20-845A-7930E08D57BF}" type="datetimeFigureOut">
              <a:rPr lang="pt-BR" smtClean="0"/>
              <a:t>27/10/2023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993955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5777D47-E1FD-4B20-845A-7930E08D57BF}" type="datetimeFigureOut">
              <a:rPr lang="pt-BR" smtClean="0"/>
              <a:t>27/10/2023</a:t>
            </a:fld>
            <a:endParaRPr lang="pt-B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BR"/>
          </a:p>
        </p:txBody>
      </p:sp>
      <p:sp>
        <p:nvSpPr>
          <p:cNvPr id="9" name="Slide Number Placeholder 8"/>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620389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5777D47-E1FD-4B20-845A-7930E08D57BF}" type="datetimeFigureOut">
              <a:rPr lang="pt-BR" smtClean="0"/>
              <a:t>27/10/2023</a:t>
            </a:fld>
            <a:endParaRPr lang="pt-B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B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A85F6DA-1FD9-4579-9B06-6AB0E22838F2}" type="slidenum">
              <a:rPr lang="pt-BR" smtClean="0"/>
              <a:t>‹nº›</a:t>
            </a:fld>
            <a:endParaRPr lang="pt-BR"/>
          </a:p>
        </p:txBody>
      </p:sp>
    </p:spTree>
    <p:extLst>
      <p:ext uri="{BB962C8B-B14F-4D97-AF65-F5344CB8AC3E}">
        <p14:creationId xmlns:p14="http://schemas.microsoft.com/office/powerpoint/2010/main" val="378477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05777D47-E1FD-4B20-845A-7930E08D57BF}" type="datetimeFigureOut">
              <a:rPr lang="pt-BR" smtClean="0"/>
              <a:t>27/10/2023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173901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5777D47-E1FD-4B20-845A-7930E08D57BF}" type="datetimeFigureOut">
              <a:rPr lang="pt-BR" smtClean="0"/>
              <a:t>27/10/2023</a:t>
            </a:fld>
            <a:endParaRPr lang="pt-B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B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A85F6DA-1FD9-4579-9B06-6AB0E22838F2}" type="slidenum">
              <a:rPr lang="pt-BR" smtClean="0"/>
              <a:t>‹nº›</a:t>
            </a:fld>
            <a:endParaRPr lang="pt-B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2430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18.xml"/><Relationship Id="rId2" Type="http://schemas.openxmlformats.org/officeDocument/2006/relationships/slide" Target="slide12.xml"/><Relationship Id="rId1" Type="http://schemas.openxmlformats.org/officeDocument/2006/relationships/slideLayout" Target="../slideLayouts/slideLayout7.xml"/><Relationship Id="rId6" Type="http://schemas.openxmlformats.org/officeDocument/2006/relationships/slide" Target="slide16.xml"/><Relationship Id="rId5" Type="http://schemas.openxmlformats.org/officeDocument/2006/relationships/slide" Target="slide15.xml"/><Relationship Id="rId4" Type="http://schemas.openxmlformats.org/officeDocument/2006/relationships/slide" Target="slide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9.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857D45-5CD7-79C3-0770-7781F889117E}"/>
              </a:ext>
            </a:extLst>
          </p:cNvPr>
          <p:cNvSpPr>
            <a:spLocks noGrp="1"/>
          </p:cNvSpPr>
          <p:nvPr>
            <p:ph type="ctrTitle"/>
          </p:nvPr>
        </p:nvSpPr>
        <p:spPr>
          <a:xfrm>
            <a:off x="928469" y="2537460"/>
            <a:ext cx="8932984" cy="1783080"/>
          </a:xfrm>
        </p:spPr>
        <p:txBody>
          <a:bodyPr>
            <a:normAutofit/>
          </a:bodyPr>
          <a:lstStyle/>
          <a:p>
            <a:r>
              <a:rPr lang="pt-BR" sz="6000" b="1" dirty="0">
                <a:solidFill>
                  <a:schemeClr val="accent1">
                    <a:lumMod val="75000"/>
                  </a:schemeClr>
                </a:solidFill>
              </a:rPr>
              <a:t>Análise dos Anos de Experiência X Salário</a:t>
            </a:r>
            <a:endParaRPr lang="pt-BR" sz="6000" dirty="0">
              <a:solidFill>
                <a:schemeClr val="accent1">
                  <a:lumMod val="75000"/>
                </a:schemeClr>
              </a:solidFill>
            </a:endParaRPr>
          </a:p>
        </p:txBody>
      </p:sp>
      <p:sp>
        <p:nvSpPr>
          <p:cNvPr id="3" name="Subtítulo 2">
            <a:extLst>
              <a:ext uri="{FF2B5EF4-FFF2-40B4-BE49-F238E27FC236}">
                <a16:creationId xmlns:a16="http://schemas.microsoft.com/office/drawing/2014/main" id="{55AF1A0C-E93F-EEA1-6A64-B186D6A4F1A6}"/>
              </a:ext>
            </a:extLst>
          </p:cNvPr>
          <p:cNvSpPr>
            <a:spLocks noGrp="1"/>
          </p:cNvSpPr>
          <p:nvPr>
            <p:ph type="subTitle" idx="1"/>
          </p:nvPr>
        </p:nvSpPr>
        <p:spPr>
          <a:xfrm>
            <a:off x="928469" y="4525640"/>
            <a:ext cx="10058400" cy="1143000"/>
          </a:xfrm>
        </p:spPr>
        <p:txBody>
          <a:bodyPr/>
          <a:lstStyle/>
          <a:p>
            <a:r>
              <a:rPr lang="pt-BR" b="1" dirty="0">
                <a:solidFill>
                  <a:schemeClr val="tx1">
                    <a:lumMod val="75000"/>
                    <a:lumOff val="25000"/>
                  </a:schemeClr>
                </a:solidFill>
              </a:rPr>
              <a:t>Apresentado por</a:t>
            </a:r>
            <a:r>
              <a:rPr lang="pt-BR" dirty="0">
                <a:solidFill>
                  <a:schemeClr val="tx1">
                    <a:lumMod val="75000"/>
                    <a:lumOff val="25000"/>
                  </a:schemeClr>
                </a:solidFill>
              </a:rPr>
              <a:t>: Riquelmo </a:t>
            </a:r>
            <a:r>
              <a:rPr lang="pt-BR" dirty="0" err="1">
                <a:solidFill>
                  <a:schemeClr val="tx1">
                    <a:lumMod val="75000"/>
                    <a:lumOff val="25000"/>
                  </a:schemeClr>
                </a:solidFill>
              </a:rPr>
              <a:t>ferreira</a:t>
            </a:r>
            <a:endParaRPr lang="pt-BR" dirty="0">
              <a:solidFill>
                <a:schemeClr val="tx1">
                  <a:lumMod val="75000"/>
                  <a:lumOff val="25000"/>
                </a:schemeClr>
              </a:solidFill>
            </a:endParaRPr>
          </a:p>
          <a:p>
            <a:r>
              <a:rPr lang="pt-BR" b="1" dirty="0">
                <a:solidFill>
                  <a:schemeClr val="tx1">
                    <a:lumMod val="75000"/>
                    <a:lumOff val="25000"/>
                  </a:schemeClr>
                </a:solidFill>
              </a:rPr>
              <a:t>Última vez atualizado</a:t>
            </a:r>
            <a:r>
              <a:rPr lang="pt-BR" dirty="0">
                <a:solidFill>
                  <a:schemeClr val="tx1">
                    <a:lumMod val="75000"/>
                    <a:lumOff val="25000"/>
                  </a:schemeClr>
                </a:solidFill>
              </a:rPr>
              <a:t>: 27 DE </a:t>
            </a:r>
            <a:r>
              <a:rPr lang="pt-BR" dirty="0" err="1">
                <a:solidFill>
                  <a:schemeClr val="tx1">
                    <a:lumMod val="75000"/>
                    <a:lumOff val="25000"/>
                  </a:schemeClr>
                </a:solidFill>
              </a:rPr>
              <a:t>OUTubro</a:t>
            </a:r>
            <a:r>
              <a:rPr lang="pt-BR" dirty="0">
                <a:solidFill>
                  <a:schemeClr val="tx1">
                    <a:lumMod val="75000"/>
                    <a:lumOff val="25000"/>
                  </a:schemeClr>
                </a:solidFill>
              </a:rPr>
              <a:t> de 2023</a:t>
            </a:r>
          </a:p>
        </p:txBody>
      </p:sp>
      <p:sp>
        <p:nvSpPr>
          <p:cNvPr id="4" name="CaixaDeTexto 3">
            <a:extLst>
              <a:ext uri="{FF2B5EF4-FFF2-40B4-BE49-F238E27FC236}">
                <a16:creationId xmlns:a16="http://schemas.microsoft.com/office/drawing/2014/main" id="{8A3BB2F0-5D04-435F-BE17-BF14BA413304}"/>
              </a:ext>
            </a:extLst>
          </p:cNvPr>
          <p:cNvSpPr txBox="1"/>
          <p:nvPr/>
        </p:nvSpPr>
        <p:spPr>
          <a:xfrm>
            <a:off x="928469" y="393895"/>
            <a:ext cx="1631851" cy="646331"/>
          </a:xfrm>
          <a:prstGeom prst="rect">
            <a:avLst/>
          </a:prstGeom>
          <a:noFill/>
        </p:spPr>
        <p:txBody>
          <a:bodyPr wrap="square" rtlCol="0">
            <a:spAutoFit/>
          </a:bodyPr>
          <a:lstStyle/>
          <a:p>
            <a:r>
              <a:rPr lang="pt-BR" sz="3600" b="1" dirty="0">
                <a:solidFill>
                  <a:schemeClr val="accent1">
                    <a:lumMod val="75000"/>
                  </a:schemeClr>
                </a:solidFill>
              </a:rPr>
              <a:t>PTBR</a:t>
            </a:r>
            <a:endParaRPr lang="pt-BR" sz="3200" b="1" dirty="0">
              <a:solidFill>
                <a:schemeClr val="accent1">
                  <a:lumMod val="75000"/>
                </a:schemeClr>
              </a:solidFill>
            </a:endParaRPr>
          </a:p>
        </p:txBody>
      </p:sp>
    </p:spTree>
    <p:extLst>
      <p:ext uri="{BB962C8B-B14F-4D97-AF65-F5344CB8AC3E}">
        <p14:creationId xmlns:p14="http://schemas.microsoft.com/office/powerpoint/2010/main" val="845490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857D45-5CD7-79C3-0770-7781F889117E}"/>
              </a:ext>
            </a:extLst>
          </p:cNvPr>
          <p:cNvSpPr>
            <a:spLocks noGrp="1"/>
          </p:cNvSpPr>
          <p:nvPr>
            <p:ph type="ctrTitle"/>
          </p:nvPr>
        </p:nvSpPr>
        <p:spPr>
          <a:xfrm>
            <a:off x="928469" y="2537460"/>
            <a:ext cx="8932984" cy="1783080"/>
          </a:xfrm>
        </p:spPr>
        <p:txBody>
          <a:bodyPr>
            <a:normAutofit/>
          </a:bodyPr>
          <a:lstStyle/>
          <a:p>
            <a:r>
              <a:rPr lang="en-US" sz="6000" b="1" dirty="0">
                <a:solidFill>
                  <a:schemeClr val="accent1">
                    <a:lumMod val="75000"/>
                  </a:schemeClr>
                </a:solidFill>
              </a:rPr>
              <a:t>Analysis of Years of Experience vs Salary</a:t>
            </a:r>
            <a:endParaRPr lang="pt-BR" sz="6000" dirty="0">
              <a:solidFill>
                <a:schemeClr val="accent1">
                  <a:lumMod val="75000"/>
                </a:schemeClr>
              </a:solidFill>
            </a:endParaRPr>
          </a:p>
        </p:txBody>
      </p:sp>
      <p:sp>
        <p:nvSpPr>
          <p:cNvPr id="3" name="Subtítulo 2">
            <a:extLst>
              <a:ext uri="{FF2B5EF4-FFF2-40B4-BE49-F238E27FC236}">
                <a16:creationId xmlns:a16="http://schemas.microsoft.com/office/drawing/2014/main" id="{55AF1A0C-E93F-EEA1-6A64-B186D6A4F1A6}"/>
              </a:ext>
            </a:extLst>
          </p:cNvPr>
          <p:cNvSpPr>
            <a:spLocks noGrp="1"/>
          </p:cNvSpPr>
          <p:nvPr>
            <p:ph type="subTitle" idx="1"/>
          </p:nvPr>
        </p:nvSpPr>
        <p:spPr>
          <a:xfrm>
            <a:off x="928469" y="4525640"/>
            <a:ext cx="10058400" cy="1143000"/>
          </a:xfrm>
        </p:spPr>
        <p:txBody>
          <a:bodyPr/>
          <a:lstStyle/>
          <a:p>
            <a:r>
              <a:rPr lang="pt-BR" b="1" dirty="0" err="1">
                <a:solidFill>
                  <a:schemeClr val="tx1">
                    <a:lumMod val="75000"/>
                    <a:lumOff val="25000"/>
                  </a:schemeClr>
                </a:solidFill>
              </a:rPr>
              <a:t>Presented</a:t>
            </a:r>
            <a:r>
              <a:rPr lang="pt-BR" b="1" dirty="0">
                <a:solidFill>
                  <a:schemeClr val="tx1">
                    <a:lumMod val="75000"/>
                    <a:lumOff val="25000"/>
                  </a:schemeClr>
                </a:solidFill>
              </a:rPr>
              <a:t> </a:t>
            </a:r>
            <a:r>
              <a:rPr lang="pt-BR" b="1" dirty="0" err="1">
                <a:solidFill>
                  <a:schemeClr val="tx1">
                    <a:lumMod val="75000"/>
                    <a:lumOff val="25000"/>
                  </a:schemeClr>
                </a:solidFill>
              </a:rPr>
              <a:t>by</a:t>
            </a:r>
            <a:r>
              <a:rPr lang="pt-BR" dirty="0">
                <a:solidFill>
                  <a:schemeClr val="tx1">
                    <a:lumMod val="75000"/>
                    <a:lumOff val="25000"/>
                  </a:schemeClr>
                </a:solidFill>
              </a:rPr>
              <a:t>: Riquelmo </a:t>
            </a:r>
            <a:r>
              <a:rPr lang="pt-BR" dirty="0" err="1">
                <a:solidFill>
                  <a:schemeClr val="tx1">
                    <a:lumMod val="75000"/>
                    <a:lumOff val="25000"/>
                  </a:schemeClr>
                </a:solidFill>
              </a:rPr>
              <a:t>ferreira</a:t>
            </a:r>
            <a:endParaRPr lang="pt-BR" dirty="0">
              <a:solidFill>
                <a:schemeClr val="tx1">
                  <a:lumMod val="75000"/>
                  <a:lumOff val="25000"/>
                </a:schemeClr>
              </a:solidFill>
            </a:endParaRPr>
          </a:p>
          <a:p>
            <a:r>
              <a:rPr lang="pt-BR" b="1" dirty="0" err="1">
                <a:solidFill>
                  <a:schemeClr val="tx1">
                    <a:lumMod val="75000"/>
                    <a:lumOff val="25000"/>
                  </a:schemeClr>
                </a:solidFill>
              </a:rPr>
              <a:t>Last</a:t>
            </a:r>
            <a:r>
              <a:rPr lang="pt-BR" b="1" dirty="0">
                <a:solidFill>
                  <a:schemeClr val="tx1">
                    <a:lumMod val="75000"/>
                    <a:lumOff val="25000"/>
                  </a:schemeClr>
                </a:solidFill>
              </a:rPr>
              <a:t> </a:t>
            </a:r>
            <a:r>
              <a:rPr lang="pt-BR" b="1" dirty="0" err="1">
                <a:solidFill>
                  <a:schemeClr val="tx1">
                    <a:lumMod val="75000"/>
                    <a:lumOff val="25000"/>
                  </a:schemeClr>
                </a:solidFill>
              </a:rPr>
              <a:t>updated</a:t>
            </a:r>
            <a:r>
              <a:rPr lang="pt-BR" dirty="0">
                <a:solidFill>
                  <a:schemeClr val="tx1">
                    <a:lumMod val="75000"/>
                    <a:lumOff val="25000"/>
                  </a:schemeClr>
                </a:solidFill>
              </a:rPr>
              <a:t>: 27 DE </a:t>
            </a:r>
            <a:r>
              <a:rPr lang="pt-BR" dirty="0" err="1">
                <a:solidFill>
                  <a:schemeClr val="tx1">
                    <a:lumMod val="75000"/>
                    <a:lumOff val="25000"/>
                  </a:schemeClr>
                </a:solidFill>
              </a:rPr>
              <a:t>OUTubro</a:t>
            </a:r>
            <a:r>
              <a:rPr lang="pt-BR" dirty="0">
                <a:solidFill>
                  <a:schemeClr val="tx1">
                    <a:lumMod val="75000"/>
                    <a:lumOff val="25000"/>
                  </a:schemeClr>
                </a:solidFill>
              </a:rPr>
              <a:t> de 2023</a:t>
            </a:r>
          </a:p>
        </p:txBody>
      </p:sp>
      <p:sp>
        <p:nvSpPr>
          <p:cNvPr id="4" name="CaixaDeTexto 3">
            <a:extLst>
              <a:ext uri="{FF2B5EF4-FFF2-40B4-BE49-F238E27FC236}">
                <a16:creationId xmlns:a16="http://schemas.microsoft.com/office/drawing/2014/main" id="{8A3BB2F0-5D04-435F-BE17-BF14BA413304}"/>
              </a:ext>
            </a:extLst>
          </p:cNvPr>
          <p:cNvSpPr txBox="1"/>
          <p:nvPr/>
        </p:nvSpPr>
        <p:spPr>
          <a:xfrm>
            <a:off x="928469" y="393895"/>
            <a:ext cx="1631851" cy="646331"/>
          </a:xfrm>
          <a:prstGeom prst="rect">
            <a:avLst/>
          </a:prstGeom>
          <a:noFill/>
        </p:spPr>
        <p:txBody>
          <a:bodyPr wrap="square" rtlCol="0">
            <a:spAutoFit/>
          </a:bodyPr>
          <a:lstStyle/>
          <a:p>
            <a:r>
              <a:rPr lang="pt-BR" sz="3600" b="1" dirty="0">
                <a:solidFill>
                  <a:schemeClr val="accent1">
                    <a:lumMod val="75000"/>
                  </a:schemeClr>
                </a:solidFill>
              </a:rPr>
              <a:t>EN</a:t>
            </a:r>
            <a:endParaRPr lang="pt-BR" sz="3200" b="1" dirty="0">
              <a:solidFill>
                <a:schemeClr val="accent1">
                  <a:lumMod val="75000"/>
                </a:schemeClr>
              </a:solidFill>
            </a:endParaRPr>
          </a:p>
        </p:txBody>
      </p:sp>
    </p:spTree>
    <p:extLst>
      <p:ext uri="{BB962C8B-B14F-4D97-AF65-F5344CB8AC3E}">
        <p14:creationId xmlns:p14="http://schemas.microsoft.com/office/powerpoint/2010/main" val="3810849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75B2C0FD-522D-A4E9-33A0-12D6718EEB67}"/>
              </a:ext>
            </a:extLst>
          </p:cNvPr>
          <p:cNvSpPr txBox="1"/>
          <p:nvPr/>
        </p:nvSpPr>
        <p:spPr>
          <a:xfrm>
            <a:off x="1273125" y="365759"/>
            <a:ext cx="9917723" cy="553998"/>
          </a:xfrm>
          <a:prstGeom prst="rect">
            <a:avLst/>
          </a:prstGeom>
          <a:noFill/>
        </p:spPr>
        <p:txBody>
          <a:bodyPr wrap="square" rtlCol="0">
            <a:spAutoFit/>
          </a:bodyPr>
          <a:lstStyle/>
          <a:p>
            <a:pPr algn="ctr"/>
            <a:r>
              <a:rPr lang="pt-BR" sz="3000" b="1" dirty="0">
                <a:solidFill>
                  <a:schemeClr val="tx1">
                    <a:lumMod val="75000"/>
                    <a:lumOff val="25000"/>
                  </a:schemeClr>
                </a:solidFill>
              </a:rPr>
              <a:t>CONTEÚDO</a:t>
            </a:r>
          </a:p>
        </p:txBody>
      </p:sp>
      <p:sp>
        <p:nvSpPr>
          <p:cNvPr id="4" name="Retângulo: Cantos Arredondados 3">
            <a:extLst>
              <a:ext uri="{FF2B5EF4-FFF2-40B4-BE49-F238E27FC236}">
                <a16:creationId xmlns:a16="http://schemas.microsoft.com/office/drawing/2014/main" id="{D493EAE3-AE03-FBAA-937B-39F715ABC509}"/>
              </a:ext>
            </a:extLst>
          </p:cNvPr>
          <p:cNvSpPr/>
          <p:nvPr/>
        </p:nvSpPr>
        <p:spPr>
          <a:xfrm>
            <a:off x="3390314" y="0"/>
            <a:ext cx="5387926" cy="239151"/>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DABADC3B-498C-5604-447C-F37902905468}"/>
              </a:ext>
            </a:extLst>
          </p:cNvPr>
          <p:cNvSpPr txBox="1"/>
          <p:nvPr/>
        </p:nvSpPr>
        <p:spPr>
          <a:xfrm>
            <a:off x="1125415" y="2025749"/>
            <a:ext cx="9917723" cy="3323987"/>
          </a:xfrm>
          <a:prstGeom prst="rect">
            <a:avLst/>
          </a:prstGeom>
          <a:noFill/>
        </p:spPr>
        <p:txBody>
          <a:bodyPr wrap="square" rtlCol="0">
            <a:spAutoFit/>
          </a:bodyPr>
          <a:lstStyle/>
          <a:p>
            <a:r>
              <a:rPr lang="en-US" sz="3000" b="1" dirty="0">
                <a:solidFill>
                  <a:schemeClr val="tx1">
                    <a:lumMod val="75000"/>
                    <a:lumOff val="25000"/>
                  </a:schemeClr>
                </a:solidFill>
              </a:rPr>
              <a:t>Analysis of Years of Experience vs Salary</a:t>
            </a:r>
          </a:p>
          <a:p>
            <a:endParaRPr lang="pt-BR" sz="3000" b="1" dirty="0">
              <a:solidFill>
                <a:schemeClr val="tx1">
                  <a:lumMod val="75000"/>
                  <a:lumOff val="25000"/>
                </a:schemeClr>
              </a:solidFill>
            </a:endParaRPr>
          </a:p>
          <a:p>
            <a:pPr marL="342900" indent="-342900">
              <a:buClr>
                <a:schemeClr val="tx1"/>
              </a:buClr>
              <a:buFont typeface="Wingdings" panose="05000000000000000000" pitchFamily="2" charset="2"/>
              <a:buChar char="Ø"/>
            </a:pPr>
            <a:r>
              <a:rPr lang="pt-BR" sz="2500" b="1" dirty="0" err="1">
                <a:solidFill>
                  <a:schemeClr val="accent1">
                    <a:lumMod val="75000"/>
                  </a:schemeClr>
                </a:solidFill>
                <a:hlinkClick r:id="rId2" action="ppaction://hlinksldjump">
                  <a:extLst>
                    <a:ext uri="{A12FA001-AC4F-418D-AE19-62706E023703}">
                      <ahyp:hlinkClr xmlns:ahyp="http://schemas.microsoft.com/office/drawing/2018/hyperlinkcolor" val="tx"/>
                    </a:ext>
                  </a:extLst>
                </a:hlinkClick>
              </a:rPr>
              <a:t>Objective</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en-US" sz="2500" b="1" dirty="0">
                <a:solidFill>
                  <a:schemeClr val="accent1">
                    <a:lumMod val="75000"/>
                  </a:schemeClr>
                </a:solidFill>
                <a:hlinkClick r:id="rId3" action="ppaction://hlinksldjump">
                  <a:extLst>
                    <a:ext uri="{A12FA001-AC4F-418D-AE19-62706E023703}">
                      <ahyp:hlinkClr xmlns:ahyp="http://schemas.microsoft.com/office/drawing/2018/hyperlinkcolor" val="tx"/>
                    </a:ext>
                  </a:extLst>
                </a:hlinkClick>
              </a:rPr>
              <a:t>Salary and Years of Experience</a:t>
            </a:r>
            <a:endParaRPr lang="en-US" sz="2500" b="1" dirty="0">
              <a:solidFill>
                <a:schemeClr val="accent1">
                  <a:lumMod val="75000"/>
                </a:schemeClr>
              </a:solidFill>
            </a:endParaRPr>
          </a:p>
          <a:p>
            <a:pPr marL="342900" indent="-342900">
              <a:buClr>
                <a:schemeClr val="tx1"/>
              </a:buClr>
              <a:buFont typeface="Wingdings" panose="05000000000000000000" pitchFamily="2" charset="2"/>
              <a:buChar char="Ø"/>
            </a:pPr>
            <a:r>
              <a:rPr lang="en-US" sz="2500" b="1" dirty="0">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Relationship between Salary and Years of Experience</a:t>
            </a:r>
            <a:endParaRPr lang="en-US"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5" action="ppaction://hlinksldjump">
                  <a:extLst>
                    <a:ext uri="{A12FA001-AC4F-418D-AE19-62706E023703}">
                      <ahyp:hlinkClr xmlns:ahyp="http://schemas.microsoft.com/office/drawing/2018/hyperlinkcolor" val="tx"/>
                    </a:ext>
                  </a:extLst>
                </a:hlinkClick>
              </a:rPr>
              <a:t>Pearson </a:t>
            </a:r>
            <a:r>
              <a:rPr lang="pt-BR" sz="2500" b="1" dirty="0" err="1">
                <a:solidFill>
                  <a:schemeClr val="accent1">
                    <a:lumMod val="75000"/>
                  </a:schemeClr>
                </a:solidFill>
                <a:hlinkClick r:id="rId5" action="ppaction://hlinksldjump">
                  <a:extLst>
                    <a:ext uri="{A12FA001-AC4F-418D-AE19-62706E023703}">
                      <ahyp:hlinkClr xmlns:ahyp="http://schemas.microsoft.com/office/drawing/2018/hyperlinkcolor" val="tx"/>
                    </a:ext>
                  </a:extLst>
                </a:hlinkClick>
              </a:rPr>
              <a:t>Correlation</a:t>
            </a:r>
            <a:r>
              <a:rPr lang="pt-BR" sz="2500" b="1" dirty="0">
                <a:solidFill>
                  <a:schemeClr val="accent1">
                    <a:lumMod val="75000"/>
                  </a:schemeClr>
                </a:solidFill>
                <a:hlinkClick r:id="rId5" action="ppaction://hlinksldjump">
                  <a:extLst>
                    <a:ext uri="{A12FA001-AC4F-418D-AE19-62706E023703}">
                      <ahyp:hlinkClr xmlns:ahyp="http://schemas.microsoft.com/office/drawing/2018/hyperlinkcolor" val="tx"/>
                    </a:ext>
                  </a:extLst>
                </a:hlinkClick>
              </a:rPr>
              <a:t> </a:t>
            </a:r>
            <a:r>
              <a:rPr lang="pt-BR" sz="2500" b="1" dirty="0" err="1">
                <a:solidFill>
                  <a:schemeClr val="accent1">
                    <a:lumMod val="75000"/>
                  </a:schemeClr>
                </a:solidFill>
                <a:hlinkClick r:id="rId5" action="ppaction://hlinksldjump">
                  <a:extLst>
                    <a:ext uri="{A12FA001-AC4F-418D-AE19-62706E023703}">
                      <ahyp:hlinkClr xmlns:ahyp="http://schemas.microsoft.com/office/drawing/2018/hyperlinkcolor" val="tx"/>
                    </a:ext>
                  </a:extLst>
                </a:hlinkClick>
              </a:rPr>
              <a:t>Coefficient</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err="1">
                <a:solidFill>
                  <a:schemeClr val="accent1">
                    <a:lumMod val="75000"/>
                  </a:schemeClr>
                </a:solidFill>
                <a:hlinkClick r:id="rId6" action="ppaction://hlinksldjump">
                  <a:extLst>
                    <a:ext uri="{A12FA001-AC4F-418D-AE19-62706E023703}">
                      <ahyp:hlinkClr xmlns:ahyp="http://schemas.microsoft.com/office/drawing/2018/hyperlinkcolor" val="tx"/>
                    </a:ext>
                  </a:extLst>
                </a:hlinkClick>
              </a:rPr>
              <a:t>Conclusion</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7" action="ppaction://hlinksldjump">
                  <a:extLst>
                    <a:ext uri="{A12FA001-AC4F-418D-AE19-62706E023703}">
                      <ahyp:hlinkClr xmlns:ahyp="http://schemas.microsoft.com/office/drawing/2018/hyperlinkcolor" val="tx"/>
                    </a:ext>
                  </a:extLst>
                </a:hlinkClick>
              </a:rPr>
              <a:t>Note</a:t>
            </a:r>
            <a:endParaRPr lang="pt-BR" sz="2500" b="1" dirty="0">
              <a:solidFill>
                <a:schemeClr val="accent1">
                  <a:lumMod val="75000"/>
                </a:schemeClr>
              </a:solidFill>
            </a:endParaRPr>
          </a:p>
        </p:txBody>
      </p:sp>
    </p:spTree>
    <p:extLst>
      <p:ext uri="{BB962C8B-B14F-4D97-AF65-F5344CB8AC3E}">
        <p14:creationId xmlns:p14="http://schemas.microsoft.com/office/powerpoint/2010/main" val="1272928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154744" y="1434904"/>
            <a:ext cx="2201592" cy="553998"/>
          </a:xfrm>
          <a:prstGeom prst="rect">
            <a:avLst/>
          </a:prstGeom>
          <a:noFill/>
        </p:spPr>
        <p:txBody>
          <a:bodyPr wrap="square" rtlCol="0">
            <a:spAutoFit/>
          </a:bodyPr>
          <a:lstStyle/>
          <a:p>
            <a:pPr algn="ctr"/>
            <a:r>
              <a:rPr lang="pt-BR" sz="3000" b="1" dirty="0">
                <a:solidFill>
                  <a:schemeClr val="accent1">
                    <a:lumMod val="75000"/>
                  </a:schemeClr>
                </a:solidFill>
              </a:rPr>
              <a:t>OBJECTIVE</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14EF5572-A5BC-CD61-6EB7-7E6B4571C4BA}"/>
              </a:ext>
            </a:extLst>
          </p:cNvPr>
          <p:cNvSpPr txBox="1"/>
          <p:nvPr/>
        </p:nvSpPr>
        <p:spPr>
          <a:xfrm>
            <a:off x="351691" y="2762481"/>
            <a:ext cx="9326881" cy="477054"/>
          </a:xfrm>
          <a:prstGeom prst="rect">
            <a:avLst/>
          </a:prstGeom>
          <a:noFill/>
        </p:spPr>
        <p:txBody>
          <a:bodyPr wrap="square" rtlCol="0">
            <a:spAutoFit/>
          </a:bodyPr>
          <a:lstStyle/>
          <a:p>
            <a:r>
              <a:rPr lang="en-US" sz="2500" b="1" dirty="0">
                <a:solidFill>
                  <a:schemeClr val="tx1">
                    <a:lumMod val="75000"/>
                    <a:lumOff val="25000"/>
                  </a:schemeClr>
                </a:solidFill>
              </a:rPr>
              <a:t>Analyze the relationship between Salary and Years of Experience</a:t>
            </a:r>
            <a:endParaRPr lang="pt-BR" sz="2500" b="1" dirty="0">
              <a:solidFill>
                <a:schemeClr val="tx1">
                  <a:lumMod val="75000"/>
                  <a:lumOff val="25000"/>
                </a:schemeClr>
              </a:solidFill>
            </a:endParaRPr>
          </a:p>
        </p:txBody>
      </p:sp>
    </p:spTree>
    <p:extLst>
      <p:ext uri="{BB962C8B-B14F-4D97-AF65-F5344CB8AC3E}">
        <p14:creationId xmlns:p14="http://schemas.microsoft.com/office/powerpoint/2010/main" val="4191407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5380891" y="0"/>
            <a:ext cx="6811109"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386249" y="951801"/>
            <a:ext cx="4451814" cy="461665"/>
          </a:xfrm>
          <a:prstGeom prst="rect">
            <a:avLst/>
          </a:prstGeom>
          <a:noFill/>
        </p:spPr>
        <p:txBody>
          <a:bodyPr wrap="square" rtlCol="0">
            <a:spAutoFit/>
          </a:bodyPr>
          <a:lstStyle/>
          <a:p>
            <a:pPr algn="ctr">
              <a:buClr>
                <a:schemeClr val="tx1"/>
              </a:buClr>
            </a:pPr>
            <a:r>
              <a:rPr lang="en-US" sz="2400" b="1" dirty="0">
                <a:solidFill>
                  <a:schemeClr val="accent1">
                    <a:lumMod val="75000"/>
                  </a:schemeClr>
                </a:solidFill>
              </a:rPr>
              <a:t>Salary and Years of Experience</a:t>
            </a:r>
            <a:endParaRPr lang="pt-BR" sz="2400" b="1" dirty="0">
              <a:solidFill>
                <a:schemeClr val="accent1">
                  <a:lumMod val="75000"/>
                </a:schemeClr>
              </a:solidFill>
            </a:endParaRPr>
          </a:p>
        </p:txBody>
      </p:sp>
      <p:sp>
        <p:nvSpPr>
          <p:cNvPr id="6" name="CaixaDeTexto 5">
            <a:extLst>
              <a:ext uri="{FF2B5EF4-FFF2-40B4-BE49-F238E27FC236}">
                <a16:creationId xmlns:a16="http://schemas.microsoft.com/office/drawing/2014/main" id="{A1693578-E1ED-01BE-B16C-8C97C5FE8AA7}"/>
              </a:ext>
            </a:extLst>
          </p:cNvPr>
          <p:cNvSpPr txBox="1"/>
          <p:nvPr/>
        </p:nvSpPr>
        <p:spPr>
          <a:xfrm>
            <a:off x="193429" y="1752494"/>
            <a:ext cx="5148776" cy="3416320"/>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KDE Chart (Kernel Density Estimation) estimates the probability distribution of a random variable concentrating at a point. It is divided into Positive, Null and Negative Asymmetry.</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Both the Salary Chart and the Years of Experience Chart show a similar concentration. A higher concentration in the lower values and then another smaller concentration in the higher values area.</a:t>
            </a: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Imagem 2">
            <a:extLst>
              <a:ext uri="{FF2B5EF4-FFF2-40B4-BE49-F238E27FC236}">
                <a16:creationId xmlns:a16="http://schemas.microsoft.com/office/drawing/2014/main" id="{C39B9E83-05BC-CE1B-AB8D-7CE54163D5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4624" y="137607"/>
            <a:ext cx="6003642" cy="2953769"/>
          </a:xfrm>
          <a:prstGeom prst="rect">
            <a:avLst/>
          </a:prstGeom>
        </p:spPr>
      </p:pic>
      <p:pic>
        <p:nvPicPr>
          <p:cNvPr id="10" name="Imagem 9">
            <a:extLst>
              <a:ext uri="{FF2B5EF4-FFF2-40B4-BE49-F238E27FC236}">
                <a16:creationId xmlns:a16="http://schemas.microsoft.com/office/drawing/2014/main" id="{E50B352F-F9D7-F573-CF39-89ACA8D9FF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4624" y="3228984"/>
            <a:ext cx="6021127" cy="3002558"/>
          </a:xfrm>
          <a:prstGeom prst="rect">
            <a:avLst/>
          </a:prstGeom>
        </p:spPr>
      </p:pic>
    </p:spTree>
    <p:extLst>
      <p:ext uri="{BB962C8B-B14F-4D97-AF65-F5344CB8AC3E}">
        <p14:creationId xmlns:p14="http://schemas.microsoft.com/office/powerpoint/2010/main" val="786055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5190978" y="0"/>
            <a:ext cx="7001022"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98473" y="520505"/>
            <a:ext cx="5148776" cy="954107"/>
          </a:xfrm>
          <a:prstGeom prst="rect">
            <a:avLst/>
          </a:prstGeom>
          <a:noFill/>
        </p:spPr>
        <p:txBody>
          <a:bodyPr wrap="square" rtlCol="0">
            <a:spAutoFit/>
          </a:bodyPr>
          <a:lstStyle/>
          <a:p>
            <a:pPr algn="ctr"/>
            <a:r>
              <a:rPr lang="en-US" sz="2800" b="1" dirty="0">
                <a:solidFill>
                  <a:schemeClr val="accent1">
                    <a:lumMod val="75000"/>
                  </a:schemeClr>
                </a:solidFill>
              </a:rPr>
              <a:t>Relationship between Salary and Years of Experience</a:t>
            </a:r>
            <a:endParaRPr lang="pt-BR" sz="2800" b="1" dirty="0">
              <a:solidFill>
                <a:schemeClr val="accent1">
                  <a:lumMod val="75000"/>
                </a:schemeClr>
              </a:solidFill>
            </a:endParaRPr>
          </a:p>
        </p:txBody>
      </p:sp>
      <p:sp>
        <p:nvSpPr>
          <p:cNvPr id="6" name="CaixaDeTexto 5">
            <a:extLst>
              <a:ext uri="{FF2B5EF4-FFF2-40B4-BE49-F238E27FC236}">
                <a16:creationId xmlns:a16="http://schemas.microsoft.com/office/drawing/2014/main" id="{A1693578-E1ED-01BE-B16C-8C97C5FE8AA7}"/>
              </a:ext>
            </a:extLst>
          </p:cNvPr>
          <p:cNvSpPr txBox="1"/>
          <p:nvPr/>
        </p:nvSpPr>
        <p:spPr>
          <a:xfrm>
            <a:off x="87315" y="1720840"/>
            <a:ext cx="5148776" cy="3416320"/>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Scatter Plot is used to visualize the relationship between two quantitative variables. The Linear Regression Chart works in the same way, but seeking to find the best straight line that minimizes the difference between the observed values and the values predicted by the model.</a:t>
            </a:r>
          </a:p>
          <a:p>
            <a:pPr marL="285750" indent="-285750">
              <a:buClr>
                <a:schemeClr val="tx1"/>
              </a:buClr>
              <a:buFont typeface="Wingdings" panose="05000000000000000000" pitchFamily="2" charset="2"/>
              <a:buChar char="§"/>
            </a:pPr>
            <a:endParaRPr lang="pt-BR" b="1" dirty="0"/>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Analyzing the graphs we can see a strong Positive Correlation, demonstrating that as the Years of Experience increase, the Salary increases proportionally.</a:t>
            </a: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6" name="Imagem 15">
            <a:extLst>
              <a:ext uri="{FF2B5EF4-FFF2-40B4-BE49-F238E27FC236}">
                <a16:creationId xmlns:a16="http://schemas.microsoft.com/office/drawing/2014/main" id="{9D7E9F54-656F-0CBA-F4F8-A9CF58078E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2362" y="120582"/>
            <a:ext cx="6798254" cy="2847701"/>
          </a:xfrm>
          <a:prstGeom prst="rect">
            <a:avLst/>
          </a:prstGeom>
        </p:spPr>
      </p:pic>
      <p:pic>
        <p:nvPicPr>
          <p:cNvPr id="18" name="Imagem 17">
            <a:extLst>
              <a:ext uri="{FF2B5EF4-FFF2-40B4-BE49-F238E27FC236}">
                <a16:creationId xmlns:a16="http://schemas.microsoft.com/office/drawing/2014/main" id="{CF5CE4FD-63A6-5514-ABC6-025111AED0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520" y="3088865"/>
            <a:ext cx="6787096" cy="3072784"/>
          </a:xfrm>
          <a:prstGeom prst="rect">
            <a:avLst/>
          </a:prstGeom>
        </p:spPr>
      </p:pic>
    </p:spTree>
    <p:extLst>
      <p:ext uri="{BB962C8B-B14F-4D97-AF65-F5344CB8AC3E}">
        <p14:creationId xmlns:p14="http://schemas.microsoft.com/office/powerpoint/2010/main" val="3330495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5500468" y="0"/>
            <a:ext cx="6691532"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104336" y="513471"/>
            <a:ext cx="5863884" cy="492443"/>
          </a:xfrm>
          <a:prstGeom prst="rect">
            <a:avLst/>
          </a:prstGeom>
          <a:noFill/>
        </p:spPr>
        <p:txBody>
          <a:bodyPr wrap="square" rtlCol="0">
            <a:spAutoFit/>
          </a:bodyPr>
          <a:lstStyle/>
          <a:p>
            <a:pPr algn="ctr"/>
            <a:r>
              <a:rPr lang="pt-BR" sz="2600" b="1" dirty="0">
                <a:solidFill>
                  <a:schemeClr val="accent1">
                    <a:lumMod val="75000"/>
                  </a:schemeClr>
                </a:solidFill>
              </a:rPr>
              <a:t>Pearson </a:t>
            </a:r>
            <a:r>
              <a:rPr lang="pt-BR" sz="2600" b="1" dirty="0" err="1">
                <a:solidFill>
                  <a:schemeClr val="accent1">
                    <a:lumMod val="75000"/>
                  </a:schemeClr>
                </a:solidFill>
              </a:rPr>
              <a:t>Correlation</a:t>
            </a:r>
            <a:r>
              <a:rPr lang="pt-BR" sz="2600" b="1" dirty="0">
                <a:solidFill>
                  <a:schemeClr val="accent1">
                    <a:lumMod val="75000"/>
                  </a:schemeClr>
                </a:solidFill>
              </a:rPr>
              <a:t> </a:t>
            </a:r>
            <a:r>
              <a:rPr lang="pt-BR" sz="2600" b="1" dirty="0" err="1">
                <a:solidFill>
                  <a:schemeClr val="accent1">
                    <a:lumMod val="75000"/>
                  </a:schemeClr>
                </a:solidFill>
              </a:rPr>
              <a:t>Coefficient</a:t>
            </a:r>
            <a:endParaRPr lang="pt-BR" sz="2600" b="1" dirty="0">
              <a:solidFill>
                <a:schemeClr val="accent1">
                  <a:lumMod val="75000"/>
                </a:schemeClr>
              </a:solidFill>
            </a:endParaRPr>
          </a:p>
        </p:txBody>
      </p:sp>
      <p:sp>
        <p:nvSpPr>
          <p:cNvPr id="6" name="CaixaDeTexto 5">
            <a:extLst>
              <a:ext uri="{FF2B5EF4-FFF2-40B4-BE49-F238E27FC236}">
                <a16:creationId xmlns:a16="http://schemas.microsoft.com/office/drawing/2014/main" id="{A1693578-E1ED-01BE-B16C-8C97C5FE8AA7}"/>
              </a:ext>
            </a:extLst>
          </p:cNvPr>
          <p:cNvSpPr txBox="1"/>
          <p:nvPr/>
        </p:nvSpPr>
        <p:spPr>
          <a:xfrm>
            <a:off x="253218" y="1134121"/>
            <a:ext cx="5148776" cy="4801314"/>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Pearson Correlation coefficient measures the statistical relationship between two continuous variables. It is made up of a range of values between +1 and -1. A value of 0 indicates that there is no association between the two variables, a value greater than 0 indicates a Positive Association and a value less than 0 indicates a Negative Association.</a:t>
            </a:r>
          </a:p>
          <a:p>
            <a:pPr marL="285750" indent="-285750">
              <a:buClr>
                <a:schemeClr val="tx1"/>
              </a:buClr>
              <a:buFont typeface="Wingdings" panose="05000000000000000000" pitchFamily="2" charset="2"/>
              <a:buChar char="§"/>
            </a:pPr>
            <a:endParaRPr lang="pt-BR" b="1" dirty="0"/>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In the case of our Chart (The chart must be analyzed crosswise, using the darker parts) a strong Positive Association is demonstrated, that is, as the value of one variable increases, the same happens with the value of the other variable .</a:t>
            </a: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a:extLst>
              <a:ext uri="{FF2B5EF4-FFF2-40B4-BE49-F238E27FC236}">
                <a16:creationId xmlns:a16="http://schemas.microsoft.com/office/drawing/2014/main" id="{9F781E11-15F5-45A3-DC57-D3ED4C7443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6260" y="385264"/>
            <a:ext cx="6519948" cy="5616208"/>
          </a:xfrm>
          <a:prstGeom prst="rect">
            <a:avLst/>
          </a:prstGeom>
        </p:spPr>
      </p:pic>
    </p:spTree>
    <p:extLst>
      <p:ext uri="{BB962C8B-B14F-4D97-AF65-F5344CB8AC3E}">
        <p14:creationId xmlns:p14="http://schemas.microsoft.com/office/powerpoint/2010/main" val="3386333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6F1E792D-62C3-B5D2-0C58-E976EF1D590C}"/>
              </a:ext>
            </a:extLst>
          </p:cNvPr>
          <p:cNvSpPr/>
          <p:nvPr/>
        </p:nvSpPr>
        <p:spPr>
          <a:xfrm rot="5400000">
            <a:off x="-2595491" y="3101928"/>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9D9ECF1-1A36-BE96-4A44-306605287B56}"/>
              </a:ext>
            </a:extLst>
          </p:cNvPr>
          <p:cNvSpPr txBox="1"/>
          <p:nvPr/>
        </p:nvSpPr>
        <p:spPr>
          <a:xfrm>
            <a:off x="844061" y="2671468"/>
            <a:ext cx="4037427" cy="1015663"/>
          </a:xfrm>
          <a:prstGeom prst="rect">
            <a:avLst/>
          </a:prstGeom>
          <a:noFill/>
        </p:spPr>
        <p:txBody>
          <a:bodyPr wrap="square" rtlCol="0">
            <a:spAutoFit/>
          </a:bodyPr>
          <a:lstStyle/>
          <a:p>
            <a:r>
              <a:rPr lang="pt-BR" sz="6000" b="1" dirty="0" err="1">
                <a:solidFill>
                  <a:schemeClr val="bg1"/>
                </a:solidFill>
              </a:rPr>
              <a:t>Conclusion</a:t>
            </a:r>
            <a:endParaRPr lang="pt-BR" sz="6000" b="1" dirty="0">
              <a:solidFill>
                <a:schemeClr val="bg1"/>
              </a:solidFill>
            </a:endParaRPr>
          </a:p>
        </p:txBody>
      </p:sp>
      <p:sp>
        <p:nvSpPr>
          <p:cNvPr id="4" name="Elipse 3">
            <a:hlinkClick r:id="rId2" action="ppaction://hlinksldjump"/>
            <a:extLst>
              <a:ext uri="{FF2B5EF4-FFF2-40B4-BE49-F238E27FC236}">
                <a16:creationId xmlns:a16="http://schemas.microsoft.com/office/drawing/2014/main" id="{48355701-0870-610B-99B1-1581D1B76A72}"/>
              </a:ext>
            </a:extLst>
          </p:cNvPr>
          <p:cNvSpPr/>
          <p:nvPr/>
        </p:nvSpPr>
        <p:spPr>
          <a:xfrm>
            <a:off x="10663311" y="5458265"/>
            <a:ext cx="942535" cy="50643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Seta: para a Direita 4">
            <a:hlinkClick r:id="rId2" action="ppaction://hlinksldjump"/>
            <a:extLst>
              <a:ext uri="{FF2B5EF4-FFF2-40B4-BE49-F238E27FC236}">
                <a16:creationId xmlns:a16="http://schemas.microsoft.com/office/drawing/2014/main" id="{00A2F52B-20E6-74D3-0B5B-81D5128B93C6}"/>
              </a:ext>
            </a:extLst>
          </p:cNvPr>
          <p:cNvSpPr/>
          <p:nvPr/>
        </p:nvSpPr>
        <p:spPr>
          <a:xfrm>
            <a:off x="10874325" y="5591906"/>
            <a:ext cx="520505" cy="2391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52452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0" y="590840"/>
            <a:ext cx="2370405" cy="553998"/>
          </a:xfrm>
          <a:prstGeom prst="rect">
            <a:avLst/>
          </a:prstGeom>
          <a:noFill/>
        </p:spPr>
        <p:txBody>
          <a:bodyPr wrap="square" rtlCol="0">
            <a:spAutoFit/>
          </a:bodyPr>
          <a:lstStyle/>
          <a:p>
            <a:pPr algn="ctr"/>
            <a:r>
              <a:rPr lang="pt-BR" sz="3000" b="1" dirty="0">
                <a:solidFill>
                  <a:schemeClr val="accent1">
                    <a:lumMod val="75000"/>
                  </a:schemeClr>
                </a:solidFill>
              </a:rPr>
              <a:t>CONCLUSION</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lipse 4">
            <a:extLst>
              <a:ext uri="{FF2B5EF4-FFF2-40B4-BE49-F238E27FC236}">
                <a16:creationId xmlns:a16="http://schemas.microsoft.com/office/drawing/2014/main" id="{F26743DF-B8B0-457D-E704-2035FFF79D25}"/>
              </a:ext>
            </a:extLst>
          </p:cNvPr>
          <p:cNvSpPr/>
          <p:nvPr/>
        </p:nvSpPr>
        <p:spPr>
          <a:xfrm>
            <a:off x="1315327"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1</a:t>
            </a:r>
          </a:p>
        </p:txBody>
      </p:sp>
      <p:sp>
        <p:nvSpPr>
          <p:cNvPr id="7" name="CaixaDeTexto 6">
            <a:extLst>
              <a:ext uri="{FF2B5EF4-FFF2-40B4-BE49-F238E27FC236}">
                <a16:creationId xmlns:a16="http://schemas.microsoft.com/office/drawing/2014/main" id="{F1D664DB-A778-87BA-0CD2-E9AED2F2B95B}"/>
              </a:ext>
            </a:extLst>
          </p:cNvPr>
          <p:cNvSpPr txBox="1"/>
          <p:nvPr/>
        </p:nvSpPr>
        <p:spPr>
          <a:xfrm>
            <a:off x="351691" y="3429000"/>
            <a:ext cx="3376247" cy="1754326"/>
          </a:xfrm>
          <a:prstGeom prst="rect">
            <a:avLst/>
          </a:prstGeom>
          <a:noFill/>
        </p:spPr>
        <p:txBody>
          <a:bodyPr wrap="square" rtlCol="0">
            <a:spAutoFit/>
          </a:bodyPr>
          <a:lstStyle/>
          <a:p>
            <a:pPr algn="ctr"/>
            <a:r>
              <a:rPr lang="en-US" b="1" dirty="0">
                <a:solidFill>
                  <a:schemeClr val="tx1">
                    <a:lumMod val="75000"/>
                    <a:lumOff val="25000"/>
                  </a:schemeClr>
                </a:solidFill>
              </a:rPr>
              <a:t>There is a greater concentration in values in smaller areas and then another smaller concentration in the area with higher values for both Salary and Years of Experience.</a:t>
            </a:r>
            <a:endParaRPr lang="pt-BR" dirty="0"/>
          </a:p>
        </p:txBody>
      </p:sp>
      <p:sp>
        <p:nvSpPr>
          <p:cNvPr id="8" name="Elipse 7">
            <a:extLst>
              <a:ext uri="{FF2B5EF4-FFF2-40B4-BE49-F238E27FC236}">
                <a16:creationId xmlns:a16="http://schemas.microsoft.com/office/drawing/2014/main" id="{05EADC0D-5E13-8902-4121-F2F4FA2B8345}"/>
              </a:ext>
            </a:extLst>
          </p:cNvPr>
          <p:cNvSpPr/>
          <p:nvPr/>
        </p:nvSpPr>
        <p:spPr>
          <a:xfrm>
            <a:off x="5392615"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2</a:t>
            </a:r>
          </a:p>
        </p:txBody>
      </p:sp>
      <p:sp>
        <p:nvSpPr>
          <p:cNvPr id="9" name="CaixaDeTexto 8">
            <a:extLst>
              <a:ext uri="{FF2B5EF4-FFF2-40B4-BE49-F238E27FC236}">
                <a16:creationId xmlns:a16="http://schemas.microsoft.com/office/drawing/2014/main" id="{D32C42A4-E1EC-C55B-65FB-447F22F58B19}"/>
              </a:ext>
            </a:extLst>
          </p:cNvPr>
          <p:cNvSpPr txBox="1"/>
          <p:nvPr/>
        </p:nvSpPr>
        <p:spPr>
          <a:xfrm>
            <a:off x="4407875" y="3428999"/>
            <a:ext cx="3376247" cy="2308324"/>
          </a:xfrm>
          <a:prstGeom prst="rect">
            <a:avLst/>
          </a:prstGeom>
          <a:noFill/>
        </p:spPr>
        <p:txBody>
          <a:bodyPr wrap="square" rtlCol="0">
            <a:spAutoFit/>
          </a:bodyPr>
          <a:lstStyle/>
          <a:p>
            <a:pPr algn="ctr">
              <a:buClr>
                <a:schemeClr val="tx1"/>
              </a:buClr>
            </a:pPr>
            <a:r>
              <a:rPr lang="en-US" b="1" dirty="0">
                <a:solidFill>
                  <a:schemeClr val="tx1">
                    <a:lumMod val="75000"/>
                    <a:lumOff val="25000"/>
                  </a:schemeClr>
                </a:solidFill>
              </a:rPr>
              <a:t>In the Scatter and Linear Regression Charts and in the Pearson Correlation Chart, a strong Positive Association is demonstrated, that is, as the value of one variable increases, the same happens with the value of the other variable.</a:t>
            </a:r>
            <a:endParaRPr lang="pt-BR" dirty="0"/>
          </a:p>
        </p:txBody>
      </p:sp>
      <p:sp>
        <p:nvSpPr>
          <p:cNvPr id="10" name="Elipse 9">
            <a:extLst>
              <a:ext uri="{FF2B5EF4-FFF2-40B4-BE49-F238E27FC236}">
                <a16:creationId xmlns:a16="http://schemas.microsoft.com/office/drawing/2014/main" id="{A5EFC697-887F-96E1-765C-4F8FF39E1351}"/>
              </a:ext>
            </a:extLst>
          </p:cNvPr>
          <p:cNvSpPr/>
          <p:nvPr/>
        </p:nvSpPr>
        <p:spPr>
          <a:xfrm>
            <a:off x="9469904" y="1899140"/>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3</a:t>
            </a: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8464062" y="3428998"/>
            <a:ext cx="3376247" cy="1754326"/>
          </a:xfrm>
          <a:prstGeom prst="rect">
            <a:avLst/>
          </a:prstGeom>
          <a:noFill/>
        </p:spPr>
        <p:txBody>
          <a:bodyPr wrap="square" rtlCol="0">
            <a:spAutoFit/>
          </a:bodyPr>
          <a:lstStyle/>
          <a:p>
            <a:pPr algn="ctr">
              <a:buClr>
                <a:schemeClr val="tx1"/>
              </a:buClr>
            </a:pPr>
            <a:r>
              <a:rPr lang="en-US" b="1" dirty="0">
                <a:solidFill>
                  <a:schemeClr val="tx1">
                    <a:lumMod val="75000"/>
                    <a:lumOff val="25000"/>
                  </a:schemeClr>
                </a:solidFill>
              </a:rPr>
              <a:t>The final conclusion is that the more Years of Experience, the higher the employee's Salary, demonstrating a Positive Association between the variables.</a:t>
            </a:r>
            <a:endParaRPr lang="pt-BR" dirty="0"/>
          </a:p>
        </p:txBody>
      </p:sp>
    </p:spTree>
    <p:extLst>
      <p:ext uri="{BB962C8B-B14F-4D97-AF65-F5344CB8AC3E}">
        <p14:creationId xmlns:p14="http://schemas.microsoft.com/office/powerpoint/2010/main" val="2777643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1" y="562708"/>
            <a:ext cx="1125413" cy="553998"/>
          </a:xfrm>
          <a:prstGeom prst="rect">
            <a:avLst/>
          </a:prstGeom>
          <a:noFill/>
        </p:spPr>
        <p:txBody>
          <a:bodyPr wrap="square" rtlCol="0">
            <a:spAutoFit/>
          </a:bodyPr>
          <a:lstStyle/>
          <a:p>
            <a:pPr algn="ctr"/>
            <a:r>
              <a:rPr lang="pt-BR" sz="3000" b="1" dirty="0">
                <a:solidFill>
                  <a:schemeClr val="accent1">
                    <a:lumMod val="75000"/>
                  </a:schemeClr>
                </a:solidFill>
              </a:rPr>
              <a:t>NOTE</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351691" y="2252452"/>
            <a:ext cx="10030265" cy="2400657"/>
          </a:xfrm>
          <a:prstGeom prst="rect">
            <a:avLst/>
          </a:prstGeom>
          <a:noFill/>
        </p:spPr>
        <p:txBody>
          <a:bodyPr wrap="square" rtlCol="0">
            <a:spAutoFit/>
          </a:bodyPr>
          <a:lstStyle/>
          <a:p>
            <a:pPr>
              <a:buClr>
                <a:schemeClr val="tx1"/>
              </a:buClr>
            </a:pPr>
            <a:r>
              <a:rPr lang="en-US" sz="2500" b="1" dirty="0">
                <a:solidFill>
                  <a:schemeClr val="tx1">
                    <a:lumMod val="75000"/>
                    <a:lumOff val="25000"/>
                  </a:schemeClr>
                </a:solidFill>
              </a:rPr>
              <a:t>The Presentation was focused on explaining more about the Project to potential Recruiters and colleagues in the IT area, which is why it has a larger amount of text and some technical words. The same presentation would be designed differently to be presented to stakeholders within the business environment, using the text only as support and small explanations and focusing more on the oral explanation.</a:t>
            </a:r>
            <a:endParaRPr lang="pt-BR" dirty="0"/>
          </a:p>
        </p:txBody>
      </p:sp>
    </p:spTree>
    <p:extLst>
      <p:ext uri="{BB962C8B-B14F-4D97-AF65-F5344CB8AC3E}">
        <p14:creationId xmlns:p14="http://schemas.microsoft.com/office/powerpoint/2010/main" val="2433534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75B2C0FD-522D-A4E9-33A0-12D6718EEB67}"/>
              </a:ext>
            </a:extLst>
          </p:cNvPr>
          <p:cNvSpPr txBox="1"/>
          <p:nvPr/>
        </p:nvSpPr>
        <p:spPr>
          <a:xfrm>
            <a:off x="1273125" y="365759"/>
            <a:ext cx="9917723" cy="553998"/>
          </a:xfrm>
          <a:prstGeom prst="rect">
            <a:avLst/>
          </a:prstGeom>
          <a:noFill/>
        </p:spPr>
        <p:txBody>
          <a:bodyPr wrap="square" rtlCol="0">
            <a:spAutoFit/>
          </a:bodyPr>
          <a:lstStyle/>
          <a:p>
            <a:pPr algn="ctr"/>
            <a:r>
              <a:rPr lang="pt-BR" sz="3000" b="1" dirty="0">
                <a:solidFill>
                  <a:schemeClr val="tx1">
                    <a:lumMod val="75000"/>
                    <a:lumOff val="25000"/>
                  </a:schemeClr>
                </a:solidFill>
              </a:rPr>
              <a:t>CONTEÚDO</a:t>
            </a:r>
          </a:p>
        </p:txBody>
      </p:sp>
      <p:sp>
        <p:nvSpPr>
          <p:cNvPr id="4" name="Retângulo: Cantos Arredondados 3">
            <a:extLst>
              <a:ext uri="{FF2B5EF4-FFF2-40B4-BE49-F238E27FC236}">
                <a16:creationId xmlns:a16="http://schemas.microsoft.com/office/drawing/2014/main" id="{D493EAE3-AE03-FBAA-937B-39F715ABC509}"/>
              </a:ext>
            </a:extLst>
          </p:cNvPr>
          <p:cNvSpPr/>
          <p:nvPr/>
        </p:nvSpPr>
        <p:spPr>
          <a:xfrm>
            <a:off x="3390314" y="0"/>
            <a:ext cx="5387926" cy="239151"/>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DABADC3B-498C-5604-447C-F37902905468}"/>
              </a:ext>
            </a:extLst>
          </p:cNvPr>
          <p:cNvSpPr txBox="1"/>
          <p:nvPr/>
        </p:nvSpPr>
        <p:spPr>
          <a:xfrm>
            <a:off x="1125415" y="2025749"/>
            <a:ext cx="9917723" cy="3170099"/>
          </a:xfrm>
          <a:prstGeom prst="rect">
            <a:avLst/>
          </a:prstGeom>
          <a:noFill/>
        </p:spPr>
        <p:txBody>
          <a:bodyPr wrap="square" rtlCol="0">
            <a:spAutoFit/>
          </a:bodyPr>
          <a:lstStyle/>
          <a:p>
            <a:r>
              <a:rPr lang="pt-BR" sz="3000" b="1" dirty="0">
                <a:solidFill>
                  <a:schemeClr val="tx1">
                    <a:lumMod val="75000"/>
                    <a:lumOff val="25000"/>
                  </a:schemeClr>
                </a:solidFill>
              </a:rPr>
              <a:t>Análise das Vendas de Jogos PS4</a:t>
            </a:r>
          </a:p>
          <a:p>
            <a:endParaRPr lang="pt-BR" sz="2000" b="1" dirty="0">
              <a:solidFill>
                <a:schemeClr val="tx1">
                  <a:lumMod val="75000"/>
                  <a:lumOff val="2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2" action="ppaction://hlinksldjump">
                  <a:extLst>
                    <a:ext uri="{A12FA001-AC4F-418D-AE19-62706E023703}">
                      <ahyp:hlinkClr xmlns:ahyp="http://schemas.microsoft.com/office/drawing/2018/hyperlinkcolor" val="tx"/>
                    </a:ext>
                  </a:extLst>
                </a:hlinkClick>
              </a:rPr>
              <a:t>Objetivo</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3" action="ppaction://hlinksldjump">
                  <a:extLst>
                    <a:ext uri="{A12FA001-AC4F-418D-AE19-62706E023703}">
                      <ahyp:hlinkClr xmlns:ahyp="http://schemas.microsoft.com/office/drawing/2018/hyperlinkcolor" val="tx"/>
                    </a:ext>
                  </a:extLst>
                </a:hlinkClick>
              </a:rPr>
              <a:t>Salário e Anos de Experiência</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Relação entre Salário e Anos de Experiência</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5" action="ppaction://hlinksldjump">
                  <a:extLst>
                    <a:ext uri="{A12FA001-AC4F-418D-AE19-62706E023703}">
                      <ahyp:hlinkClr xmlns:ahyp="http://schemas.microsoft.com/office/drawing/2018/hyperlinkcolor" val="tx"/>
                    </a:ext>
                  </a:extLst>
                </a:hlinkClick>
              </a:rPr>
              <a:t>Correlação de Pearson</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6" action="ppaction://hlinksldjump">
                  <a:extLst>
                    <a:ext uri="{A12FA001-AC4F-418D-AE19-62706E023703}">
                      <ahyp:hlinkClr xmlns:ahyp="http://schemas.microsoft.com/office/drawing/2018/hyperlinkcolor" val="tx"/>
                    </a:ext>
                  </a:extLst>
                </a:hlinkClick>
              </a:rPr>
              <a:t>Conclusão</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7" action="ppaction://hlinksldjump">
                  <a:extLst>
                    <a:ext uri="{A12FA001-AC4F-418D-AE19-62706E023703}">
                      <ahyp:hlinkClr xmlns:ahyp="http://schemas.microsoft.com/office/drawing/2018/hyperlinkcolor" val="tx"/>
                    </a:ext>
                  </a:extLst>
                </a:hlinkClick>
              </a:rPr>
              <a:t>Observação</a:t>
            </a:r>
            <a:endParaRPr lang="pt-BR" sz="2500" b="1" dirty="0">
              <a:solidFill>
                <a:schemeClr val="accent1">
                  <a:lumMod val="75000"/>
                </a:schemeClr>
              </a:solidFill>
            </a:endParaRPr>
          </a:p>
        </p:txBody>
      </p:sp>
    </p:spTree>
    <p:extLst>
      <p:ext uri="{BB962C8B-B14F-4D97-AF65-F5344CB8AC3E}">
        <p14:creationId xmlns:p14="http://schemas.microsoft.com/office/powerpoint/2010/main" val="3492386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154744" y="1434904"/>
            <a:ext cx="2201592" cy="553998"/>
          </a:xfrm>
          <a:prstGeom prst="rect">
            <a:avLst/>
          </a:prstGeom>
          <a:noFill/>
        </p:spPr>
        <p:txBody>
          <a:bodyPr wrap="square" rtlCol="0">
            <a:spAutoFit/>
          </a:bodyPr>
          <a:lstStyle/>
          <a:p>
            <a:pPr algn="ctr"/>
            <a:r>
              <a:rPr lang="pt-BR" sz="3000" b="1" dirty="0">
                <a:solidFill>
                  <a:schemeClr val="accent1">
                    <a:lumMod val="75000"/>
                  </a:schemeClr>
                </a:solidFill>
              </a:rPr>
              <a:t>OBJETIVO</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14EF5572-A5BC-CD61-6EB7-7E6B4571C4BA}"/>
              </a:ext>
            </a:extLst>
          </p:cNvPr>
          <p:cNvSpPr txBox="1"/>
          <p:nvPr/>
        </p:nvSpPr>
        <p:spPr>
          <a:xfrm>
            <a:off x="351691" y="2762481"/>
            <a:ext cx="9326881" cy="477054"/>
          </a:xfrm>
          <a:prstGeom prst="rect">
            <a:avLst/>
          </a:prstGeom>
          <a:noFill/>
        </p:spPr>
        <p:txBody>
          <a:bodyPr wrap="square" rtlCol="0">
            <a:spAutoFit/>
          </a:bodyPr>
          <a:lstStyle/>
          <a:p>
            <a:r>
              <a:rPr lang="pt-BR" sz="2500" b="1" dirty="0">
                <a:solidFill>
                  <a:schemeClr val="tx1">
                    <a:lumMod val="75000"/>
                    <a:lumOff val="25000"/>
                  </a:schemeClr>
                </a:solidFill>
              </a:rPr>
              <a:t>Analisar a relação entre o Salário e os Anos de Experiência</a:t>
            </a:r>
          </a:p>
        </p:txBody>
      </p:sp>
    </p:spTree>
    <p:extLst>
      <p:ext uri="{BB962C8B-B14F-4D97-AF65-F5344CB8AC3E}">
        <p14:creationId xmlns:p14="http://schemas.microsoft.com/office/powerpoint/2010/main" val="794666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5380891" y="0"/>
            <a:ext cx="6811109"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386249" y="951801"/>
            <a:ext cx="4451814" cy="461665"/>
          </a:xfrm>
          <a:prstGeom prst="rect">
            <a:avLst/>
          </a:prstGeom>
          <a:noFill/>
        </p:spPr>
        <p:txBody>
          <a:bodyPr wrap="square" rtlCol="0">
            <a:spAutoFit/>
          </a:bodyPr>
          <a:lstStyle/>
          <a:p>
            <a:pPr algn="ctr">
              <a:buClr>
                <a:schemeClr val="tx1"/>
              </a:buClr>
            </a:pPr>
            <a:r>
              <a:rPr lang="pt-BR" sz="2400" b="1" dirty="0">
                <a:solidFill>
                  <a:schemeClr val="accent1">
                    <a:lumMod val="75000"/>
                  </a:schemeClr>
                </a:solidFill>
              </a:rPr>
              <a:t>Salário e Anos de Experiência</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193429" y="1752494"/>
            <a:ext cx="5148776" cy="3693319"/>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pt-BR" b="1" dirty="0">
                <a:solidFill>
                  <a:schemeClr val="tx1">
                    <a:lumMod val="75000"/>
                    <a:lumOff val="25000"/>
                  </a:schemeClr>
                </a:solidFill>
              </a:rPr>
              <a:t>O Gráfico KDE (Kernel </a:t>
            </a:r>
            <a:r>
              <a:rPr lang="pt-BR" b="1" dirty="0" err="1">
                <a:solidFill>
                  <a:schemeClr val="tx1">
                    <a:lumMod val="75000"/>
                    <a:lumOff val="25000"/>
                  </a:schemeClr>
                </a:solidFill>
              </a:rPr>
              <a:t>Density</a:t>
            </a:r>
            <a:r>
              <a:rPr lang="pt-BR" b="1" dirty="0">
                <a:solidFill>
                  <a:schemeClr val="tx1">
                    <a:lumMod val="75000"/>
                    <a:lumOff val="25000"/>
                  </a:schemeClr>
                </a:solidFill>
              </a:rPr>
              <a:t> </a:t>
            </a:r>
            <a:r>
              <a:rPr lang="pt-BR" b="1" dirty="0" err="1">
                <a:solidFill>
                  <a:schemeClr val="tx1">
                    <a:lumMod val="75000"/>
                    <a:lumOff val="25000"/>
                  </a:schemeClr>
                </a:solidFill>
              </a:rPr>
              <a:t>Estimation</a:t>
            </a:r>
            <a:r>
              <a:rPr lang="pt-BR" b="1" dirty="0">
                <a:solidFill>
                  <a:schemeClr val="tx1">
                    <a:lumMod val="75000"/>
                    <a:lumOff val="25000"/>
                  </a:schemeClr>
                </a:solidFill>
              </a:rPr>
              <a:t>) estima a distribuição de probabilidade de uma variável aleatória se concentrar em um ponto. É dividida em Assimetria Positiva, Nula e Negativa.</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Tanto o Gráfico de Salário, quanto o Gráfico de Anos de Experiência mostram uma concentração parecida. Uma concentração maior nos valores de zonas mais reduzidas e depois outra concentração menor na zona de valores mais altos.</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Imagem 2">
            <a:extLst>
              <a:ext uri="{FF2B5EF4-FFF2-40B4-BE49-F238E27FC236}">
                <a16:creationId xmlns:a16="http://schemas.microsoft.com/office/drawing/2014/main" id="{C39B9E83-05BC-CE1B-AB8D-7CE54163D5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4624" y="137607"/>
            <a:ext cx="6003642" cy="2953769"/>
          </a:xfrm>
          <a:prstGeom prst="rect">
            <a:avLst/>
          </a:prstGeom>
        </p:spPr>
      </p:pic>
      <p:pic>
        <p:nvPicPr>
          <p:cNvPr id="10" name="Imagem 9">
            <a:extLst>
              <a:ext uri="{FF2B5EF4-FFF2-40B4-BE49-F238E27FC236}">
                <a16:creationId xmlns:a16="http://schemas.microsoft.com/office/drawing/2014/main" id="{E50B352F-F9D7-F573-CF39-89ACA8D9FF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4624" y="3228984"/>
            <a:ext cx="6021127" cy="3002558"/>
          </a:xfrm>
          <a:prstGeom prst="rect">
            <a:avLst/>
          </a:prstGeom>
        </p:spPr>
      </p:pic>
    </p:spTree>
    <p:extLst>
      <p:ext uri="{BB962C8B-B14F-4D97-AF65-F5344CB8AC3E}">
        <p14:creationId xmlns:p14="http://schemas.microsoft.com/office/powerpoint/2010/main" val="672303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5190978" y="0"/>
            <a:ext cx="7001022"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98473" y="520505"/>
            <a:ext cx="5148776" cy="954107"/>
          </a:xfrm>
          <a:prstGeom prst="rect">
            <a:avLst/>
          </a:prstGeom>
          <a:noFill/>
        </p:spPr>
        <p:txBody>
          <a:bodyPr wrap="square" rtlCol="0">
            <a:spAutoFit/>
          </a:bodyPr>
          <a:lstStyle/>
          <a:p>
            <a:pPr algn="ctr"/>
            <a:r>
              <a:rPr lang="pt-BR" sz="2800" b="1" dirty="0">
                <a:solidFill>
                  <a:schemeClr val="accent1">
                    <a:lumMod val="75000"/>
                  </a:schemeClr>
                </a:solidFill>
              </a:rPr>
              <a:t>Relação entre Salário e Anos de Experiência </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87315" y="1720840"/>
            <a:ext cx="5148776" cy="3416320"/>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pt-BR" b="1" dirty="0">
                <a:solidFill>
                  <a:schemeClr val="tx1">
                    <a:lumMod val="75000"/>
                    <a:lumOff val="25000"/>
                  </a:schemeClr>
                </a:solidFill>
              </a:rPr>
              <a:t>O Gráfico de Dispersão é utilizado para visualizar a relação entre duas variáveis quantitativas. O Gráfico de Regressão Linear funciona da mesma forma, mas buscando encontrar a melhor linha reta que minimize a diferença entre os valores observados e os valores previstos pelo modelo.</a:t>
            </a:r>
          </a:p>
          <a:p>
            <a:pPr marL="285750" indent="-285750">
              <a:buClr>
                <a:schemeClr val="tx1"/>
              </a:buClr>
              <a:buFont typeface="Wingdings" panose="05000000000000000000" pitchFamily="2" charset="2"/>
              <a:buChar char="§"/>
            </a:pPr>
            <a:endParaRPr lang="pt-BR" b="1" dirty="0"/>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Analisando os gráficos podemos perceber uma forte Correlação Positiva, demonstrando que conforme os Anos de Experiência aumentam o Salário aumenta proporcionalmente.</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6" name="Imagem 15">
            <a:extLst>
              <a:ext uri="{FF2B5EF4-FFF2-40B4-BE49-F238E27FC236}">
                <a16:creationId xmlns:a16="http://schemas.microsoft.com/office/drawing/2014/main" id="{9D7E9F54-656F-0CBA-F4F8-A9CF58078E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2362" y="120582"/>
            <a:ext cx="6798254" cy="2847701"/>
          </a:xfrm>
          <a:prstGeom prst="rect">
            <a:avLst/>
          </a:prstGeom>
        </p:spPr>
      </p:pic>
      <p:pic>
        <p:nvPicPr>
          <p:cNvPr id="18" name="Imagem 17">
            <a:extLst>
              <a:ext uri="{FF2B5EF4-FFF2-40B4-BE49-F238E27FC236}">
                <a16:creationId xmlns:a16="http://schemas.microsoft.com/office/drawing/2014/main" id="{CF5CE4FD-63A6-5514-ABC6-025111AED0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520" y="3088865"/>
            <a:ext cx="6787096" cy="3072784"/>
          </a:xfrm>
          <a:prstGeom prst="rect">
            <a:avLst/>
          </a:prstGeom>
        </p:spPr>
      </p:pic>
    </p:spTree>
    <p:extLst>
      <p:ext uri="{BB962C8B-B14F-4D97-AF65-F5344CB8AC3E}">
        <p14:creationId xmlns:p14="http://schemas.microsoft.com/office/powerpoint/2010/main" val="3681624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5500468" y="0"/>
            <a:ext cx="6691532"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104336" y="513471"/>
            <a:ext cx="5863884" cy="492443"/>
          </a:xfrm>
          <a:prstGeom prst="rect">
            <a:avLst/>
          </a:prstGeom>
          <a:noFill/>
        </p:spPr>
        <p:txBody>
          <a:bodyPr wrap="square" rtlCol="0">
            <a:spAutoFit/>
          </a:bodyPr>
          <a:lstStyle/>
          <a:p>
            <a:pPr algn="ctr"/>
            <a:r>
              <a:rPr lang="pt-BR" sz="2600" b="1" dirty="0">
                <a:solidFill>
                  <a:schemeClr val="accent1">
                    <a:lumMod val="75000"/>
                  </a:schemeClr>
                </a:solidFill>
              </a:rPr>
              <a:t>Correlação de Pearson</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253218" y="1134121"/>
            <a:ext cx="5148776" cy="4801314"/>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pt-BR" b="1" dirty="0">
                <a:solidFill>
                  <a:schemeClr val="tx1">
                    <a:lumMod val="75000"/>
                    <a:lumOff val="25000"/>
                  </a:schemeClr>
                </a:solidFill>
              </a:rPr>
              <a:t>O coeficiente de Correlação de Pearson mede a relação estatística entre duas variáveis contínuas. É composto por um intervalo de valores entre +1 e -1. Um valor de 0 indica que não há associação entre as duas variáveis, um valor maior que 0 indica uma Associação Positiva e um valor menor que 0 indica uma Associação Negativa.</a:t>
            </a:r>
          </a:p>
          <a:p>
            <a:pPr marL="285750" indent="-285750">
              <a:buClr>
                <a:schemeClr val="tx1"/>
              </a:buClr>
              <a:buFont typeface="Wingdings" panose="05000000000000000000" pitchFamily="2" charset="2"/>
              <a:buChar char="§"/>
            </a:pPr>
            <a:endParaRPr lang="pt-BR" b="1" dirty="0"/>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No caso do nosso Gráfico (O gráfico deve ser analisado de forma cruzada, utilizando as partes mais escuras) é demonstrada uma forte Associação Positiva, ou seja, à medida que o valor de uma variável aumenta, o mesmo acontece com o valor da outra variável.</a:t>
            </a:r>
          </a:p>
          <a:p>
            <a:pPr>
              <a:buClr>
                <a:schemeClr val="tx1"/>
              </a:buCl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a:extLst>
              <a:ext uri="{FF2B5EF4-FFF2-40B4-BE49-F238E27FC236}">
                <a16:creationId xmlns:a16="http://schemas.microsoft.com/office/drawing/2014/main" id="{9F781E11-15F5-45A3-DC57-D3ED4C7443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6260" y="385264"/>
            <a:ext cx="6519948" cy="5616208"/>
          </a:xfrm>
          <a:prstGeom prst="rect">
            <a:avLst/>
          </a:prstGeom>
        </p:spPr>
      </p:pic>
    </p:spTree>
    <p:extLst>
      <p:ext uri="{BB962C8B-B14F-4D97-AF65-F5344CB8AC3E}">
        <p14:creationId xmlns:p14="http://schemas.microsoft.com/office/powerpoint/2010/main" val="2142018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6F1E792D-62C3-B5D2-0C58-E976EF1D590C}"/>
              </a:ext>
            </a:extLst>
          </p:cNvPr>
          <p:cNvSpPr/>
          <p:nvPr/>
        </p:nvSpPr>
        <p:spPr>
          <a:xfrm rot="5400000">
            <a:off x="-2595491" y="3101928"/>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9D9ECF1-1A36-BE96-4A44-306605287B56}"/>
              </a:ext>
            </a:extLst>
          </p:cNvPr>
          <p:cNvSpPr txBox="1"/>
          <p:nvPr/>
        </p:nvSpPr>
        <p:spPr>
          <a:xfrm>
            <a:off x="844061" y="2671468"/>
            <a:ext cx="4037427" cy="1015663"/>
          </a:xfrm>
          <a:prstGeom prst="rect">
            <a:avLst/>
          </a:prstGeom>
          <a:noFill/>
        </p:spPr>
        <p:txBody>
          <a:bodyPr wrap="square" rtlCol="0">
            <a:spAutoFit/>
          </a:bodyPr>
          <a:lstStyle/>
          <a:p>
            <a:r>
              <a:rPr lang="pt-BR" sz="6000" b="1" dirty="0">
                <a:solidFill>
                  <a:schemeClr val="bg1"/>
                </a:solidFill>
              </a:rPr>
              <a:t>Conclusão</a:t>
            </a:r>
          </a:p>
        </p:txBody>
      </p:sp>
      <p:sp>
        <p:nvSpPr>
          <p:cNvPr id="4" name="Elipse 3">
            <a:hlinkClick r:id="rId2" action="ppaction://hlinksldjump"/>
            <a:extLst>
              <a:ext uri="{FF2B5EF4-FFF2-40B4-BE49-F238E27FC236}">
                <a16:creationId xmlns:a16="http://schemas.microsoft.com/office/drawing/2014/main" id="{48355701-0870-610B-99B1-1581D1B76A72}"/>
              </a:ext>
            </a:extLst>
          </p:cNvPr>
          <p:cNvSpPr/>
          <p:nvPr/>
        </p:nvSpPr>
        <p:spPr>
          <a:xfrm>
            <a:off x="10663311" y="5458265"/>
            <a:ext cx="942535" cy="50643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Seta: para a Direita 4">
            <a:hlinkClick r:id="rId2" action="ppaction://hlinksldjump"/>
            <a:extLst>
              <a:ext uri="{FF2B5EF4-FFF2-40B4-BE49-F238E27FC236}">
                <a16:creationId xmlns:a16="http://schemas.microsoft.com/office/drawing/2014/main" id="{00A2F52B-20E6-74D3-0B5B-81D5128B93C6}"/>
              </a:ext>
            </a:extLst>
          </p:cNvPr>
          <p:cNvSpPr/>
          <p:nvPr/>
        </p:nvSpPr>
        <p:spPr>
          <a:xfrm>
            <a:off x="10874325" y="5591906"/>
            <a:ext cx="520505" cy="2391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201017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1" y="590840"/>
            <a:ext cx="2201592" cy="553998"/>
          </a:xfrm>
          <a:prstGeom prst="rect">
            <a:avLst/>
          </a:prstGeom>
          <a:noFill/>
        </p:spPr>
        <p:txBody>
          <a:bodyPr wrap="square" rtlCol="0">
            <a:spAutoFit/>
          </a:bodyPr>
          <a:lstStyle/>
          <a:p>
            <a:pPr algn="ctr"/>
            <a:r>
              <a:rPr lang="pt-BR" sz="3000" b="1" dirty="0">
                <a:solidFill>
                  <a:schemeClr val="accent1">
                    <a:lumMod val="75000"/>
                  </a:schemeClr>
                </a:solidFill>
              </a:rPr>
              <a:t>CONCLUSÃO</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lipse 4">
            <a:extLst>
              <a:ext uri="{FF2B5EF4-FFF2-40B4-BE49-F238E27FC236}">
                <a16:creationId xmlns:a16="http://schemas.microsoft.com/office/drawing/2014/main" id="{F26743DF-B8B0-457D-E704-2035FFF79D25}"/>
              </a:ext>
            </a:extLst>
          </p:cNvPr>
          <p:cNvSpPr/>
          <p:nvPr/>
        </p:nvSpPr>
        <p:spPr>
          <a:xfrm>
            <a:off x="1315327"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1</a:t>
            </a:r>
          </a:p>
        </p:txBody>
      </p:sp>
      <p:sp>
        <p:nvSpPr>
          <p:cNvPr id="7" name="CaixaDeTexto 6">
            <a:extLst>
              <a:ext uri="{FF2B5EF4-FFF2-40B4-BE49-F238E27FC236}">
                <a16:creationId xmlns:a16="http://schemas.microsoft.com/office/drawing/2014/main" id="{F1D664DB-A778-87BA-0CD2-E9AED2F2B95B}"/>
              </a:ext>
            </a:extLst>
          </p:cNvPr>
          <p:cNvSpPr txBox="1"/>
          <p:nvPr/>
        </p:nvSpPr>
        <p:spPr>
          <a:xfrm>
            <a:off x="351691" y="3429000"/>
            <a:ext cx="3376247" cy="2031325"/>
          </a:xfrm>
          <a:prstGeom prst="rect">
            <a:avLst/>
          </a:prstGeom>
          <a:noFill/>
        </p:spPr>
        <p:txBody>
          <a:bodyPr wrap="square" rtlCol="0">
            <a:spAutoFit/>
          </a:bodyPr>
          <a:lstStyle/>
          <a:p>
            <a:pPr algn="ctr">
              <a:buClr>
                <a:schemeClr val="tx1"/>
              </a:buClr>
            </a:pPr>
            <a:r>
              <a:rPr lang="pt-BR" b="1" dirty="0">
                <a:solidFill>
                  <a:schemeClr val="tx1">
                    <a:lumMod val="75000"/>
                    <a:lumOff val="25000"/>
                  </a:schemeClr>
                </a:solidFill>
              </a:rPr>
              <a:t>Existe uma concentração maior nos valores de zonas mais reduzidas e depois outra concentração menor na zona de valores mais altos tanto para o Salário, quanto para os Anos de Experiência.</a:t>
            </a:r>
          </a:p>
        </p:txBody>
      </p:sp>
      <p:sp>
        <p:nvSpPr>
          <p:cNvPr id="8" name="Elipse 7">
            <a:extLst>
              <a:ext uri="{FF2B5EF4-FFF2-40B4-BE49-F238E27FC236}">
                <a16:creationId xmlns:a16="http://schemas.microsoft.com/office/drawing/2014/main" id="{05EADC0D-5E13-8902-4121-F2F4FA2B8345}"/>
              </a:ext>
            </a:extLst>
          </p:cNvPr>
          <p:cNvSpPr/>
          <p:nvPr/>
        </p:nvSpPr>
        <p:spPr>
          <a:xfrm>
            <a:off x="5392615"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2</a:t>
            </a:r>
          </a:p>
        </p:txBody>
      </p:sp>
      <p:sp>
        <p:nvSpPr>
          <p:cNvPr id="9" name="CaixaDeTexto 8">
            <a:extLst>
              <a:ext uri="{FF2B5EF4-FFF2-40B4-BE49-F238E27FC236}">
                <a16:creationId xmlns:a16="http://schemas.microsoft.com/office/drawing/2014/main" id="{D32C42A4-E1EC-C55B-65FB-447F22F58B19}"/>
              </a:ext>
            </a:extLst>
          </p:cNvPr>
          <p:cNvSpPr txBox="1"/>
          <p:nvPr/>
        </p:nvSpPr>
        <p:spPr>
          <a:xfrm>
            <a:off x="4407875" y="3428999"/>
            <a:ext cx="3376247" cy="2585323"/>
          </a:xfrm>
          <a:prstGeom prst="rect">
            <a:avLst/>
          </a:prstGeom>
          <a:noFill/>
        </p:spPr>
        <p:txBody>
          <a:bodyPr wrap="square" rtlCol="0">
            <a:spAutoFit/>
          </a:bodyPr>
          <a:lstStyle/>
          <a:p>
            <a:pPr algn="ctr">
              <a:buClr>
                <a:schemeClr val="tx1"/>
              </a:buClr>
            </a:pPr>
            <a:r>
              <a:rPr lang="pt-BR" b="1" dirty="0">
                <a:solidFill>
                  <a:schemeClr val="tx1">
                    <a:lumMod val="75000"/>
                    <a:lumOff val="25000"/>
                  </a:schemeClr>
                </a:solidFill>
              </a:rPr>
              <a:t>Tanto nos Gráficos de Dispersão e Regressão Linear, quanto no Gráfico de Correlação de Pearson é demonstrada uma forte Associação Positiva, ou seja, à medida que o valor de uma variável aumenta, o mesmo acontece com o valor da outra variável.</a:t>
            </a:r>
          </a:p>
        </p:txBody>
      </p:sp>
      <p:sp>
        <p:nvSpPr>
          <p:cNvPr id="10" name="Elipse 9">
            <a:extLst>
              <a:ext uri="{FF2B5EF4-FFF2-40B4-BE49-F238E27FC236}">
                <a16:creationId xmlns:a16="http://schemas.microsoft.com/office/drawing/2014/main" id="{A5EFC697-887F-96E1-765C-4F8FF39E1351}"/>
              </a:ext>
            </a:extLst>
          </p:cNvPr>
          <p:cNvSpPr/>
          <p:nvPr/>
        </p:nvSpPr>
        <p:spPr>
          <a:xfrm>
            <a:off x="9469904" y="1899140"/>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3</a:t>
            </a: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8464062" y="3428998"/>
            <a:ext cx="3376247" cy="1477328"/>
          </a:xfrm>
          <a:prstGeom prst="rect">
            <a:avLst/>
          </a:prstGeom>
          <a:noFill/>
        </p:spPr>
        <p:txBody>
          <a:bodyPr wrap="square" rtlCol="0">
            <a:spAutoFit/>
          </a:bodyPr>
          <a:lstStyle/>
          <a:p>
            <a:pPr algn="ctr">
              <a:buClr>
                <a:schemeClr val="tx1"/>
              </a:buClr>
            </a:pPr>
            <a:r>
              <a:rPr lang="pt-BR" b="1" dirty="0">
                <a:solidFill>
                  <a:schemeClr val="tx1">
                    <a:lumMod val="75000"/>
                    <a:lumOff val="25000"/>
                  </a:schemeClr>
                </a:solidFill>
              </a:rPr>
              <a:t>A Conclusão final é que quantos mais Anos de Experiência maior será o Salário do funcionário demonstrando uma Associação Positiva entre as variáveis.</a:t>
            </a:r>
            <a:endParaRPr lang="pt-BR" dirty="0"/>
          </a:p>
        </p:txBody>
      </p:sp>
    </p:spTree>
    <p:extLst>
      <p:ext uri="{BB962C8B-B14F-4D97-AF65-F5344CB8AC3E}">
        <p14:creationId xmlns:p14="http://schemas.microsoft.com/office/powerpoint/2010/main" val="2138299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0" y="590840"/>
            <a:ext cx="2461847" cy="553998"/>
          </a:xfrm>
          <a:prstGeom prst="rect">
            <a:avLst/>
          </a:prstGeom>
          <a:noFill/>
        </p:spPr>
        <p:txBody>
          <a:bodyPr wrap="square" rtlCol="0">
            <a:spAutoFit/>
          </a:bodyPr>
          <a:lstStyle/>
          <a:p>
            <a:pPr algn="ctr"/>
            <a:r>
              <a:rPr lang="pt-BR" sz="3000" b="1" dirty="0">
                <a:solidFill>
                  <a:schemeClr val="accent1">
                    <a:lumMod val="75000"/>
                  </a:schemeClr>
                </a:solidFill>
              </a:rPr>
              <a:t>OBSERVAÇÃO</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351691" y="2252452"/>
            <a:ext cx="10030265" cy="2677656"/>
          </a:xfrm>
          <a:prstGeom prst="rect">
            <a:avLst/>
          </a:prstGeom>
          <a:noFill/>
        </p:spPr>
        <p:txBody>
          <a:bodyPr wrap="square" rtlCol="0">
            <a:spAutoFit/>
          </a:bodyPr>
          <a:lstStyle/>
          <a:p>
            <a:pPr>
              <a:buClr>
                <a:schemeClr val="tx1"/>
              </a:buClr>
            </a:pPr>
            <a:r>
              <a:rPr lang="pt-BR" sz="2500" b="1" dirty="0">
                <a:solidFill>
                  <a:schemeClr val="tx1">
                    <a:lumMod val="75000"/>
                    <a:lumOff val="25000"/>
                  </a:schemeClr>
                </a:solidFill>
              </a:rPr>
              <a:t>A  Apresentação foi focada em explicar mais sobre o Projeto para possíveis Recrutadores e colegas da área da T.I., por isso possui uma quantidade maior de texto e algumas palavras técnicas. A mesma apresentação seria pensada de forma diferente para ser apresentada para as partes interessadas dentro do ambiente empresarial, usando o texto apenas como apoio e pequenas explicações e focando mais na explicação oral.</a:t>
            </a:r>
          </a:p>
          <a:p>
            <a:endParaRPr lang="pt-BR" dirty="0"/>
          </a:p>
        </p:txBody>
      </p:sp>
    </p:spTree>
    <p:extLst>
      <p:ext uri="{BB962C8B-B14F-4D97-AF65-F5344CB8AC3E}">
        <p14:creationId xmlns:p14="http://schemas.microsoft.com/office/powerpoint/2010/main" val="4157077009"/>
      </p:ext>
    </p:extLst>
  </p:cSld>
  <p:clrMapOvr>
    <a:masterClrMapping/>
  </p:clrMapOvr>
</p:sld>
</file>

<file path=ppt/theme/theme1.xml><?xml version="1.0" encoding="utf-8"?>
<a:theme xmlns:a="http://schemas.openxmlformats.org/drawingml/2006/main" name="Retrospectiva">
  <a:themeElements>
    <a:clrScheme name="Retrospectiva">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Slice</Template>
  <TotalTime>444</TotalTime>
  <Words>1004</Words>
  <Application>Microsoft Office PowerPoint</Application>
  <PresentationFormat>Widescreen</PresentationFormat>
  <Paragraphs>75</Paragraphs>
  <Slides>18</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18</vt:i4>
      </vt:variant>
    </vt:vector>
  </HeadingPairs>
  <TitlesOfParts>
    <vt:vector size="22" baseType="lpstr">
      <vt:lpstr>Calibri</vt:lpstr>
      <vt:lpstr>Calibri Light</vt:lpstr>
      <vt:lpstr>Wingdings</vt:lpstr>
      <vt:lpstr>Retrospectiva</vt:lpstr>
      <vt:lpstr>Análise dos Anos de Experiência X Salário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Analysis of Years of Experience vs Salary</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 Análise do Valor de Fechamento 2017 - 2022</dc:title>
  <dc:creator>Riquelmo A. Avelar Ferreira</dc:creator>
  <cp:lastModifiedBy>Riquelmo A. Avelar Ferreira</cp:lastModifiedBy>
  <cp:revision>37</cp:revision>
  <dcterms:created xsi:type="dcterms:W3CDTF">2023-10-22T00:17:58Z</dcterms:created>
  <dcterms:modified xsi:type="dcterms:W3CDTF">2023-10-27T15:41:41Z</dcterms:modified>
</cp:coreProperties>
</file>