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2" r:id="rId6"/>
    <p:sldId id="265" r:id="rId7"/>
    <p:sldId id="264" r:id="rId8"/>
    <p:sldId id="263" r:id="rId9"/>
    <p:sldId id="267" r:id="rId10"/>
    <p:sldId id="268" r:id="rId11"/>
    <p:sldId id="269" r:id="rId12"/>
    <p:sldId id="270" r:id="rId13"/>
    <p:sldId id="278" r:id="rId14"/>
    <p:sldId id="279" r:id="rId15"/>
    <p:sldId id="280"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C10"/>
    <a:srgbClr val="FB4C29"/>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2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217970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2115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6314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9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3338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52614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27/10/2023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99395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203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37847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17390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27/10/2023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43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18.xml"/><Relationship Id="rId2"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a:solidFill>
                  <a:schemeClr val="accent1">
                    <a:lumMod val="75000"/>
                  </a:schemeClr>
                </a:solidFill>
              </a:rPr>
              <a:t>Análise Empresas Unicórnios</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Apresentado por</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Última vez atualizado</a:t>
            </a:r>
            <a:r>
              <a:rPr lang="pt-BR" dirty="0">
                <a:solidFill>
                  <a:schemeClr val="tx1">
                    <a:lumMod val="75000"/>
                    <a:lumOff val="25000"/>
                  </a:schemeClr>
                </a:solidFill>
              </a:rPr>
              <a:t>: 24 DE </a:t>
            </a:r>
            <a:r>
              <a:rPr lang="pt-BR" dirty="0" err="1">
                <a:solidFill>
                  <a:schemeClr val="tx1">
                    <a:lumMod val="75000"/>
                    <a:lumOff val="25000"/>
                  </a:schemeClr>
                </a:solidFill>
              </a:rPr>
              <a:t>OUTubro</a:t>
            </a:r>
            <a:r>
              <a:rPr lang="pt-BR" dirty="0">
                <a:solidFill>
                  <a:schemeClr val="tx1">
                    <a:lumMod val="75000"/>
                    <a:lumOff val="25000"/>
                  </a:schemeClr>
                </a:solidFill>
              </a:rPr>
              <a:t> de 2023</a:t>
            </a:r>
          </a:p>
        </p:txBody>
      </p:sp>
      <p:sp>
        <p:nvSpPr>
          <p:cNvPr id="4" name="CaixaDeTexto 3">
            <a:extLst>
              <a:ext uri="{FF2B5EF4-FFF2-40B4-BE49-F238E27FC236}">
                <a16:creationId xmlns:a16="http://schemas.microsoft.com/office/drawing/2014/main" id="{8A3BB2F0-5D04-435F-BE17-BF14BA413304}"/>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PTBR</a:t>
            </a:r>
            <a:endParaRPr lang="pt-BR" sz="3200" b="1" dirty="0">
              <a:solidFill>
                <a:schemeClr val="accent1">
                  <a:lumMod val="75000"/>
                </a:schemeClr>
              </a:solidFill>
            </a:endParaRP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err="1">
                <a:solidFill>
                  <a:schemeClr val="accent1">
                    <a:lumMod val="75000"/>
                  </a:schemeClr>
                </a:solidFill>
              </a:rPr>
              <a:t>Unicorn</a:t>
            </a:r>
            <a:r>
              <a:rPr lang="pt-BR" sz="6000" b="1" dirty="0">
                <a:solidFill>
                  <a:schemeClr val="accent1">
                    <a:lumMod val="75000"/>
                  </a:schemeClr>
                </a:solidFill>
              </a:rPr>
              <a:t> </a:t>
            </a:r>
            <a:r>
              <a:rPr lang="pt-BR" sz="6000" b="1" dirty="0" err="1">
                <a:solidFill>
                  <a:schemeClr val="accent1">
                    <a:lumMod val="75000"/>
                  </a:schemeClr>
                </a:solidFill>
              </a:rPr>
              <a:t>companies</a:t>
            </a:r>
            <a:r>
              <a:rPr lang="pt-BR" sz="6000" b="1" dirty="0">
                <a:solidFill>
                  <a:schemeClr val="accent1">
                    <a:lumMod val="75000"/>
                  </a:schemeClr>
                </a:solidFill>
              </a:rPr>
              <a:t> </a:t>
            </a:r>
            <a:r>
              <a:rPr lang="pt-BR" sz="6000" b="1" dirty="0" err="1">
                <a:solidFill>
                  <a:schemeClr val="accent1">
                    <a:lumMod val="75000"/>
                  </a:schemeClr>
                </a:solidFill>
              </a:rPr>
              <a:t>Analysis</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err="1">
                <a:solidFill>
                  <a:schemeClr val="tx1">
                    <a:lumMod val="75000"/>
                    <a:lumOff val="25000"/>
                  </a:schemeClr>
                </a:solidFill>
              </a:rPr>
              <a:t>Presented</a:t>
            </a:r>
            <a:r>
              <a:rPr lang="pt-BR" b="1" dirty="0">
                <a:solidFill>
                  <a:schemeClr val="tx1">
                    <a:lumMod val="75000"/>
                    <a:lumOff val="25000"/>
                  </a:schemeClr>
                </a:solidFill>
              </a:rPr>
              <a:t> </a:t>
            </a:r>
            <a:r>
              <a:rPr lang="pt-BR" b="1" dirty="0" err="1">
                <a:solidFill>
                  <a:schemeClr val="tx1">
                    <a:lumMod val="75000"/>
                    <a:lumOff val="25000"/>
                  </a:schemeClr>
                </a:solidFill>
              </a:rPr>
              <a:t>by</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err="1">
                <a:solidFill>
                  <a:schemeClr val="tx1">
                    <a:lumMod val="75000"/>
                    <a:lumOff val="25000"/>
                  </a:schemeClr>
                </a:solidFill>
              </a:rPr>
              <a:t>Last</a:t>
            </a:r>
            <a:r>
              <a:rPr lang="pt-BR" b="1" dirty="0">
                <a:solidFill>
                  <a:schemeClr val="tx1">
                    <a:lumMod val="75000"/>
                    <a:lumOff val="25000"/>
                  </a:schemeClr>
                </a:solidFill>
              </a:rPr>
              <a:t> </a:t>
            </a:r>
            <a:r>
              <a:rPr lang="pt-BR" b="1" dirty="0" err="1">
                <a:solidFill>
                  <a:schemeClr val="tx1">
                    <a:lumMod val="75000"/>
                    <a:lumOff val="25000"/>
                  </a:schemeClr>
                </a:solidFill>
              </a:rPr>
              <a:t>updated</a:t>
            </a:r>
            <a:r>
              <a:rPr lang="pt-BR" dirty="0">
                <a:solidFill>
                  <a:schemeClr val="tx1">
                    <a:lumMod val="75000"/>
                    <a:lumOff val="25000"/>
                  </a:schemeClr>
                </a:solidFill>
              </a:rPr>
              <a:t>: </a:t>
            </a:r>
            <a:r>
              <a:rPr lang="pt-BR" dirty="0" err="1">
                <a:solidFill>
                  <a:schemeClr val="tx1">
                    <a:lumMod val="75000"/>
                    <a:lumOff val="25000"/>
                  </a:schemeClr>
                </a:solidFill>
              </a:rPr>
              <a:t>october</a:t>
            </a:r>
            <a:r>
              <a:rPr lang="pt-BR" dirty="0">
                <a:solidFill>
                  <a:schemeClr val="tx1">
                    <a:lumMod val="75000"/>
                    <a:lumOff val="25000"/>
                  </a:schemeClr>
                </a:solidFill>
              </a:rPr>
              <a:t> 24th, 2023</a:t>
            </a:r>
          </a:p>
        </p:txBody>
      </p:sp>
      <p:sp>
        <p:nvSpPr>
          <p:cNvPr id="4" name="CaixaDeTexto 3">
            <a:extLst>
              <a:ext uri="{FF2B5EF4-FFF2-40B4-BE49-F238E27FC236}">
                <a16:creationId xmlns:a16="http://schemas.microsoft.com/office/drawing/2014/main" id="{3DBBB58A-9F8B-A2A3-DE96-CBBD65518BB6}"/>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EN</a:t>
            </a:r>
            <a:endParaRPr lang="pt-BR" sz="3200" b="1" dirty="0">
              <a:solidFill>
                <a:schemeClr val="accent1">
                  <a:lumMod val="75000"/>
                </a:schemeClr>
              </a:solidFill>
            </a:endParaRPr>
          </a:p>
        </p:txBody>
      </p:sp>
    </p:spTree>
    <p:extLst>
      <p:ext uri="{BB962C8B-B14F-4D97-AF65-F5344CB8AC3E}">
        <p14:creationId xmlns:p14="http://schemas.microsoft.com/office/powerpoint/2010/main" val="189279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TABLE OF CONTENT</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400444"/>
            <a:ext cx="9917723" cy="3323987"/>
          </a:xfrm>
          <a:prstGeom prst="rect">
            <a:avLst/>
          </a:prstGeom>
          <a:noFill/>
        </p:spPr>
        <p:txBody>
          <a:bodyPr wrap="square" rtlCol="0">
            <a:spAutoFit/>
          </a:bodyPr>
          <a:lstStyle/>
          <a:p>
            <a:r>
              <a:rPr lang="pt-BR" sz="3000" b="1" dirty="0" err="1">
                <a:solidFill>
                  <a:schemeClr val="tx1">
                    <a:lumMod val="75000"/>
                    <a:lumOff val="25000"/>
                  </a:schemeClr>
                </a:solidFill>
              </a:rPr>
              <a:t>Unicorn</a:t>
            </a:r>
            <a:r>
              <a:rPr lang="pt-BR" sz="3000" b="1" dirty="0">
                <a:solidFill>
                  <a:schemeClr val="tx1">
                    <a:lumMod val="75000"/>
                    <a:lumOff val="25000"/>
                  </a:schemeClr>
                </a:solidFill>
              </a:rPr>
              <a:t> </a:t>
            </a:r>
            <a:r>
              <a:rPr lang="pt-BR" sz="3000" b="1" dirty="0" err="1">
                <a:solidFill>
                  <a:schemeClr val="tx1">
                    <a:lumMod val="75000"/>
                    <a:lumOff val="25000"/>
                  </a:schemeClr>
                </a:solidFill>
              </a:rPr>
              <a:t>Companies</a:t>
            </a:r>
            <a:r>
              <a:rPr lang="pt-BR" sz="3000" b="1" dirty="0">
                <a:solidFill>
                  <a:schemeClr val="tx1">
                    <a:lumMod val="75000"/>
                    <a:lumOff val="25000"/>
                  </a:schemeClr>
                </a:solidFill>
              </a:rPr>
              <a:t> </a:t>
            </a:r>
            <a:r>
              <a:rPr lang="pt-BR" sz="3000" b="1" dirty="0" err="1">
                <a:solidFill>
                  <a:schemeClr val="tx1">
                    <a:lumMod val="75000"/>
                    <a:lumOff val="25000"/>
                  </a:schemeClr>
                </a:solidFill>
              </a:rPr>
              <a:t>Analysis</a:t>
            </a:r>
            <a:endParaRPr lang="pt-BR" sz="3000" b="1" dirty="0">
              <a:solidFill>
                <a:schemeClr val="tx1">
                  <a:lumMod val="75000"/>
                  <a:lumOff val="25000"/>
                </a:schemeClr>
              </a:solidFill>
            </a:endParaRPr>
          </a:p>
          <a:p>
            <a:endParaRPr lang="pt-BR" sz="24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Objective</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Industry</a:t>
            </a: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Analysis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TOP 10 </a:t>
            </a: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Unicorns</a:t>
            </a: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Generator</a:t>
            </a: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 Countries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Countries </a:t>
            </a: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Valuation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Conclusion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Note</a:t>
            </a:r>
            <a:endParaRPr lang="pt-BR" sz="2500" b="1" dirty="0">
              <a:solidFill>
                <a:schemeClr val="accent1">
                  <a:lumMod val="75000"/>
                </a:schemeClr>
              </a:solidFill>
            </a:endParaRPr>
          </a:p>
        </p:txBody>
      </p:sp>
    </p:spTree>
    <p:extLst>
      <p:ext uri="{BB962C8B-B14F-4D97-AF65-F5344CB8AC3E}">
        <p14:creationId xmlns:p14="http://schemas.microsoft.com/office/powerpoint/2010/main" val="214347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477054"/>
          </a:xfrm>
          <a:prstGeom prst="rect">
            <a:avLst/>
          </a:prstGeom>
          <a:noFill/>
        </p:spPr>
        <p:txBody>
          <a:bodyPr wrap="square" rtlCol="0">
            <a:spAutoFit/>
          </a:bodyPr>
          <a:lstStyle/>
          <a:p>
            <a:r>
              <a:rPr lang="en-US" sz="2500" b="1" dirty="0">
                <a:solidFill>
                  <a:schemeClr val="tx1">
                    <a:lumMod val="75000"/>
                    <a:lumOff val="25000"/>
                  </a:schemeClr>
                </a:solidFill>
              </a:rPr>
              <a:t>Analyze Unicorn companies and their values around the world</a:t>
            </a:r>
            <a:endParaRPr lang="pt-BR" sz="2500" b="1" dirty="0">
              <a:solidFill>
                <a:schemeClr val="tx1">
                  <a:lumMod val="75000"/>
                  <a:lumOff val="25000"/>
                </a:schemeClr>
              </a:solidFill>
            </a:endParaRPr>
          </a:p>
        </p:txBody>
      </p:sp>
    </p:spTree>
    <p:extLst>
      <p:ext uri="{BB962C8B-B14F-4D97-AF65-F5344CB8AC3E}">
        <p14:creationId xmlns:p14="http://schemas.microsoft.com/office/powerpoint/2010/main" val="1891020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380891" y="0"/>
            <a:ext cx="6811109"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329395" y="950522"/>
            <a:ext cx="2876843" cy="461665"/>
          </a:xfrm>
          <a:prstGeom prst="rect">
            <a:avLst/>
          </a:prstGeom>
          <a:noFill/>
        </p:spPr>
        <p:txBody>
          <a:bodyPr wrap="square" rtlCol="0">
            <a:spAutoFit/>
          </a:bodyPr>
          <a:lstStyle/>
          <a:p>
            <a:pPr algn="ctr">
              <a:buClr>
                <a:schemeClr val="tx1"/>
              </a:buClr>
            </a:pPr>
            <a:r>
              <a:rPr lang="pt-BR" sz="2400" b="1" dirty="0" err="1">
                <a:solidFill>
                  <a:schemeClr val="accent1">
                    <a:lumMod val="75000"/>
                  </a:schemeClr>
                </a:solidFill>
              </a:rPr>
              <a:t>Industry</a:t>
            </a:r>
            <a:r>
              <a:rPr lang="pt-BR" sz="2400" b="1" dirty="0">
                <a:solidFill>
                  <a:schemeClr val="accent1">
                    <a:lumMod val="75000"/>
                  </a:schemeClr>
                </a:solidFill>
              </a:rPr>
              <a:t> </a:t>
            </a:r>
            <a:r>
              <a:rPr lang="pt-BR" sz="2400" b="1" dirty="0" err="1">
                <a:solidFill>
                  <a:schemeClr val="accent1">
                    <a:lumMod val="75000"/>
                  </a:schemeClr>
                </a:solidFill>
              </a:rPr>
              <a:t>Analysis</a:t>
            </a:r>
            <a:endParaRPr lang="pt-BR" sz="24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193429" y="1752494"/>
            <a:ext cx="5148776" cy="3693319"/>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Unicorn Companies are Start-Ups valued at more than 1 Billion Dollars, the term was first used in 2013 by </a:t>
            </a:r>
            <a:r>
              <a:rPr lang="en-US" b="1" dirty="0" err="1">
                <a:solidFill>
                  <a:schemeClr val="tx1">
                    <a:lumMod val="75000"/>
                    <a:lumOff val="25000"/>
                  </a:schemeClr>
                </a:solidFill>
              </a:rPr>
              <a:t>Alieen</a:t>
            </a:r>
            <a:r>
              <a:rPr lang="en-US" b="1" dirty="0">
                <a:solidFill>
                  <a:schemeClr val="tx1">
                    <a:lumMod val="75000"/>
                    <a:lumOff val="25000"/>
                  </a:schemeClr>
                </a:solidFill>
              </a:rPr>
              <a:t> Lee, founder of an investment company.</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Bar Chart shows the number of companies in each area of the Industry. We can note that the majority of companies are </a:t>
            </a:r>
            <a:r>
              <a:rPr lang="en-US" b="1" dirty="0" err="1">
                <a:solidFill>
                  <a:schemeClr val="tx1">
                    <a:lumMod val="75000"/>
                    <a:lumOff val="25000"/>
                  </a:schemeClr>
                </a:solidFill>
              </a:rPr>
              <a:t>Fintechs</a:t>
            </a:r>
            <a:r>
              <a:rPr lang="en-US" b="1" dirty="0">
                <a:solidFill>
                  <a:schemeClr val="tx1">
                    <a:lumMod val="75000"/>
                    <a:lumOff val="25000"/>
                  </a:schemeClr>
                </a:solidFill>
              </a:rPr>
              <a:t> (Financial companies that seek to optimize their services through technology), followed by companies that provide Software and Internet services and in third place E-Commerce companies.</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7D68FC31-E52B-FF1C-0ADA-26967BC2D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314" y="1134905"/>
            <a:ext cx="6648262" cy="3777174"/>
          </a:xfrm>
          <a:prstGeom prst="rect">
            <a:avLst/>
          </a:prstGeom>
        </p:spPr>
      </p:pic>
    </p:spTree>
    <p:extLst>
      <p:ext uri="{BB962C8B-B14F-4D97-AF65-F5344CB8AC3E}">
        <p14:creationId xmlns:p14="http://schemas.microsoft.com/office/powerpoint/2010/main" val="780210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665870" y="677268"/>
            <a:ext cx="4919004" cy="1015663"/>
          </a:xfrm>
          <a:prstGeom prst="rect">
            <a:avLst/>
          </a:prstGeom>
          <a:noFill/>
        </p:spPr>
        <p:txBody>
          <a:bodyPr wrap="square" rtlCol="0">
            <a:spAutoFit/>
          </a:bodyPr>
          <a:lstStyle/>
          <a:p>
            <a:pPr algn="ctr"/>
            <a:r>
              <a:rPr lang="pt-BR" sz="3000" b="1" dirty="0">
                <a:solidFill>
                  <a:schemeClr val="accent1">
                    <a:lumMod val="75000"/>
                  </a:schemeClr>
                </a:solidFill>
              </a:rPr>
              <a:t>TOP 10 </a:t>
            </a:r>
            <a:r>
              <a:rPr lang="pt-BR" sz="3000" b="1" dirty="0" err="1">
                <a:solidFill>
                  <a:schemeClr val="accent1">
                    <a:lumMod val="75000"/>
                  </a:schemeClr>
                </a:solidFill>
              </a:rPr>
              <a:t>Unicorns</a:t>
            </a:r>
            <a:r>
              <a:rPr lang="pt-BR" sz="3000" b="1" dirty="0">
                <a:solidFill>
                  <a:schemeClr val="accent1">
                    <a:lumMod val="75000"/>
                  </a:schemeClr>
                </a:solidFill>
              </a:rPr>
              <a:t> </a:t>
            </a:r>
            <a:r>
              <a:rPr lang="pt-BR" sz="3000" b="1" dirty="0" err="1">
                <a:solidFill>
                  <a:schemeClr val="accent1">
                    <a:lumMod val="75000"/>
                  </a:schemeClr>
                </a:solidFill>
              </a:rPr>
              <a:t>Generator</a:t>
            </a:r>
            <a:r>
              <a:rPr lang="pt-BR" sz="3000" b="1" dirty="0">
                <a:solidFill>
                  <a:schemeClr val="accent1">
                    <a:lumMod val="75000"/>
                  </a:schemeClr>
                </a:solidFill>
              </a:rPr>
              <a:t> Countries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831430"/>
            <a:ext cx="5148776"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a:t>
            </a:r>
            <a:r>
              <a:rPr lang="en-US" b="1" dirty="0" err="1">
                <a:solidFill>
                  <a:schemeClr val="tx1">
                    <a:lumMod val="75000"/>
                    <a:lumOff val="25000"/>
                  </a:schemeClr>
                </a:solidFill>
              </a:rPr>
              <a:t>Treemap</a:t>
            </a:r>
            <a:r>
              <a:rPr lang="en-US" b="1" dirty="0">
                <a:solidFill>
                  <a:schemeClr val="tx1">
                    <a:lumMod val="75000"/>
                    <a:lumOff val="25000"/>
                  </a:schemeClr>
                </a:solidFill>
              </a:rPr>
              <a:t> Chart shows the 10 countries that generate the most Unicorn companies in a simple and visually pleasing way.</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Top 10 is made up respectively of the United States, China, India, United Kingdom, Germany, Israel, France, Canada, Brazil and South Korea.</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We can note that the United States stands out in the creation of this type of companies, having more than 51 companies of this type in the period of analysis.</a:t>
            </a: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C3FD6C1B-C43F-41FB-AFD1-2304219ED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9685" y="863210"/>
            <a:ext cx="5928630" cy="5352760"/>
          </a:xfrm>
          <a:prstGeom prst="rect">
            <a:avLst/>
          </a:prstGeom>
        </p:spPr>
      </p:pic>
    </p:spTree>
    <p:extLst>
      <p:ext uri="{BB962C8B-B14F-4D97-AF65-F5344CB8AC3E}">
        <p14:creationId xmlns:p14="http://schemas.microsoft.com/office/powerpoint/2010/main" val="606144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04336" y="513471"/>
            <a:ext cx="5863884" cy="523220"/>
          </a:xfrm>
          <a:prstGeom prst="rect">
            <a:avLst/>
          </a:prstGeom>
          <a:noFill/>
        </p:spPr>
        <p:txBody>
          <a:bodyPr wrap="square" rtlCol="0">
            <a:spAutoFit/>
          </a:bodyPr>
          <a:lstStyle/>
          <a:p>
            <a:pPr algn="ctr"/>
            <a:r>
              <a:rPr lang="pt-BR" sz="2800" b="1" dirty="0">
                <a:solidFill>
                  <a:schemeClr val="accent1">
                    <a:lumMod val="75000"/>
                  </a:schemeClr>
                </a:solidFill>
              </a:rPr>
              <a:t>Countries </a:t>
            </a:r>
            <a:r>
              <a:rPr lang="pt-BR" sz="2800" b="1" dirty="0" err="1">
                <a:solidFill>
                  <a:schemeClr val="accent1">
                    <a:lumMod val="75000"/>
                  </a:schemeClr>
                </a:solidFill>
              </a:rPr>
              <a:t>Valuation</a:t>
            </a:r>
            <a:endParaRPr lang="pt-BR" sz="28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1602603"/>
            <a:ext cx="5148776" cy="3693319"/>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Line Chart shows the value of companies added by country.</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TOP 10 is made up of the United States, China, United Kingdom, India, Germany, Brazil, Sweden, Australia, Israel and Hong Kong respectively.</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We can notice that the TOP 10 of Company Value  by country is a little different from the TOP 10 of countries that generate the most Unicorn companies.</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a:extLst>
              <a:ext uri="{FF2B5EF4-FFF2-40B4-BE49-F238E27FC236}">
                <a16:creationId xmlns:a16="http://schemas.microsoft.com/office/drawing/2014/main" id="{341241E9-9870-C5A0-83F5-AA3B92ABE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211" y="1467578"/>
            <a:ext cx="6490046" cy="3327008"/>
          </a:xfrm>
          <a:prstGeom prst="rect">
            <a:avLst/>
          </a:prstGeom>
        </p:spPr>
      </p:pic>
    </p:spTree>
    <p:extLst>
      <p:ext uri="{BB962C8B-B14F-4D97-AF65-F5344CB8AC3E}">
        <p14:creationId xmlns:p14="http://schemas.microsoft.com/office/powerpoint/2010/main" val="2351248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2452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370405" cy="553998"/>
          </a:xfrm>
          <a:prstGeom prst="rect">
            <a:avLst/>
          </a:prstGeom>
          <a:noFill/>
        </p:spPr>
        <p:txBody>
          <a:bodyPr wrap="square" rtlCol="0">
            <a:spAutoFit/>
          </a:bodyPr>
          <a:lstStyle/>
          <a:p>
            <a:pPr algn="ctr"/>
            <a:r>
              <a:rPr lang="pt-BR" sz="3000" b="1" dirty="0">
                <a:solidFill>
                  <a:schemeClr val="accent1">
                    <a:lumMod val="75000"/>
                  </a:schemeClr>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754326"/>
          </a:xfrm>
          <a:prstGeom prst="rect">
            <a:avLst/>
          </a:prstGeom>
          <a:noFill/>
        </p:spPr>
        <p:txBody>
          <a:bodyPr wrap="square" rtlCol="0">
            <a:spAutoFit/>
          </a:bodyPr>
          <a:lstStyle/>
          <a:p>
            <a:pPr algn="ctr"/>
            <a:r>
              <a:rPr lang="en-US" b="1" dirty="0">
                <a:solidFill>
                  <a:schemeClr val="tx1">
                    <a:lumMod val="75000"/>
                    <a:lumOff val="25000"/>
                  </a:schemeClr>
                </a:solidFill>
              </a:rPr>
              <a:t>We can note that the majority of companies are </a:t>
            </a:r>
            <a:r>
              <a:rPr lang="en-US" b="1" dirty="0" err="1">
                <a:solidFill>
                  <a:schemeClr val="tx1">
                    <a:lumMod val="75000"/>
                    <a:lumOff val="25000"/>
                  </a:schemeClr>
                </a:solidFill>
              </a:rPr>
              <a:t>Fintechs</a:t>
            </a:r>
            <a:r>
              <a:rPr lang="en-US" b="1" dirty="0">
                <a:solidFill>
                  <a:schemeClr val="tx1">
                    <a:lumMod val="75000"/>
                    <a:lumOff val="25000"/>
                  </a:schemeClr>
                </a:solidFill>
              </a:rPr>
              <a:t>, followed by companies that provide Software and Internet services and in third place E-Commerce companies.</a:t>
            </a:r>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2308324"/>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The analysis showed that Brazil has great potential for creating Unicorn companies, appearing ninth in the ranking of countries that generate the most Unicorns and sixth in the ranking of countries that generate the most value with Unicorns.</a:t>
            </a:r>
            <a:endParaRPr lang="pt-BR" dirty="0"/>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031325"/>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We can note that the United States stands out in the creation of this type of companies, having more than 51 companies of this type in the period of analysis and generating the greatest value with Unicorn companies.</a:t>
            </a:r>
            <a:endParaRPr lang="pt-BR" dirty="0"/>
          </a:p>
        </p:txBody>
      </p:sp>
    </p:spTree>
    <p:extLst>
      <p:ext uri="{BB962C8B-B14F-4D97-AF65-F5344CB8AC3E}">
        <p14:creationId xmlns:p14="http://schemas.microsoft.com/office/powerpoint/2010/main" val="2777643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20505"/>
            <a:ext cx="1252024" cy="553998"/>
          </a:xfrm>
          <a:prstGeom prst="rect">
            <a:avLst/>
          </a:prstGeom>
          <a:noFill/>
        </p:spPr>
        <p:txBody>
          <a:bodyPr wrap="square" rtlCol="0">
            <a:spAutoFit/>
          </a:bodyPr>
          <a:lstStyle/>
          <a:p>
            <a:pPr algn="ctr"/>
            <a:r>
              <a:rPr lang="pt-BR" sz="3000" b="1" dirty="0">
                <a:solidFill>
                  <a:schemeClr val="accent1">
                    <a:lumMod val="75000"/>
                  </a:schemeClr>
                </a:solidFill>
              </a:rPr>
              <a:t>NOTE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400657"/>
          </a:xfrm>
          <a:prstGeom prst="rect">
            <a:avLst/>
          </a:prstGeom>
          <a:noFill/>
        </p:spPr>
        <p:txBody>
          <a:bodyPr wrap="square" rtlCol="0">
            <a:spAutoFit/>
          </a:bodyPr>
          <a:lstStyle/>
          <a:p>
            <a:pPr>
              <a:buClr>
                <a:schemeClr val="tx1"/>
              </a:buClr>
            </a:pPr>
            <a:r>
              <a:rPr lang="en-US" sz="2500" b="1" dirty="0">
                <a:solidFill>
                  <a:schemeClr val="tx1">
                    <a:lumMod val="75000"/>
                    <a:lumOff val="25000"/>
                  </a:schemeClr>
                </a:solidFill>
              </a:rPr>
              <a:t>The Presentation was focused on explaining more about the Project to potential Recruiters and colleagues in the IT area, which is why it has a larger amount of text and some technical words. The same presentation would be designed differently to be presented to stakeholders within the business environment, using the text only as support and small explanations and focusing more on the oral explanation.</a:t>
            </a:r>
            <a:endParaRPr lang="pt-BR" dirty="0"/>
          </a:p>
        </p:txBody>
      </p:sp>
    </p:spTree>
    <p:extLst>
      <p:ext uri="{BB962C8B-B14F-4D97-AF65-F5344CB8AC3E}">
        <p14:creationId xmlns:p14="http://schemas.microsoft.com/office/powerpoint/2010/main" val="243353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3170099"/>
          </a:xfrm>
          <a:prstGeom prst="rect">
            <a:avLst/>
          </a:prstGeom>
          <a:noFill/>
        </p:spPr>
        <p:txBody>
          <a:bodyPr wrap="square" rtlCol="0">
            <a:spAutoFit/>
          </a:bodyPr>
          <a:lstStyle/>
          <a:p>
            <a:r>
              <a:rPr lang="pt-BR" sz="3000" b="1" dirty="0">
                <a:solidFill>
                  <a:schemeClr val="tx1">
                    <a:lumMod val="75000"/>
                    <a:lumOff val="25000"/>
                  </a:schemeClr>
                </a:solidFill>
              </a:rPr>
              <a:t>Análise das Empresas Unicórnios</a:t>
            </a: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Análise da Indústria</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TOP 10 Países que mais geraram Unicórnios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Valor das empresas Unicórnios por país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Conclusão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Observação</a:t>
            </a:r>
            <a:endParaRPr lang="pt-BR" sz="2500" b="1" dirty="0">
              <a:solidFill>
                <a:schemeClr val="accent1">
                  <a:lumMod val="75000"/>
                </a:schemeClr>
              </a:solidFill>
            </a:endParaRPr>
          </a:p>
        </p:txBody>
      </p:sp>
    </p:spTree>
    <p:extLst>
      <p:ext uri="{BB962C8B-B14F-4D97-AF65-F5344CB8AC3E}">
        <p14:creationId xmlns:p14="http://schemas.microsoft.com/office/powerpoint/2010/main" val="349238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477054"/>
          </a:xfrm>
          <a:prstGeom prst="rect">
            <a:avLst/>
          </a:prstGeom>
          <a:noFill/>
        </p:spPr>
        <p:txBody>
          <a:bodyPr wrap="square" rtlCol="0">
            <a:spAutoFit/>
          </a:bodyPr>
          <a:lstStyle/>
          <a:p>
            <a:r>
              <a:rPr lang="pt-BR" sz="2500" b="1" dirty="0">
                <a:solidFill>
                  <a:schemeClr val="tx1">
                    <a:lumMod val="75000"/>
                    <a:lumOff val="25000"/>
                  </a:schemeClr>
                </a:solidFill>
              </a:rPr>
              <a:t>Analisar as empresas Unicórnios e seus valores ao redor do mundo</a:t>
            </a: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380891" y="0"/>
            <a:ext cx="6811109"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329395" y="950522"/>
            <a:ext cx="2876843" cy="461665"/>
          </a:xfrm>
          <a:prstGeom prst="rect">
            <a:avLst/>
          </a:prstGeom>
          <a:noFill/>
        </p:spPr>
        <p:txBody>
          <a:bodyPr wrap="square" rtlCol="0">
            <a:spAutoFit/>
          </a:bodyPr>
          <a:lstStyle/>
          <a:p>
            <a:pPr algn="ctr">
              <a:buClr>
                <a:schemeClr val="tx1"/>
              </a:buClr>
            </a:pPr>
            <a:r>
              <a:rPr lang="pt-BR" sz="2400" b="1" dirty="0">
                <a:solidFill>
                  <a:schemeClr val="accent1">
                    <a:lumMod val="75000"/>
                  </a:schemeClr>
                </a:solidFill>
              </a:rPr>
              <a:t>Análise da Indústria</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193429" y="1752494"/>
            <a:ext cx="5148776" cy="4247317"/>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Empresas Unicórnios são </a:t>
            </a:r>
            <a:r>
              <a:rPr lang="pt-BR" b="1" dirty="0" err="1">
                <a:solidFill>
                  <a:schemeClr val="tx1">
                    <a:lumMod val="75000"/>
                    <a:lumOff val="25000"/>
                  </a:schemeClr>
                </a:solidFill>
              </a:rPr>
              <a:t>Start-Ups</a:t>
            </a:r>
            <a:r>
              <a:rPr lang="pt-BR" b="1" dirty="0">
                <a:solidFill>
                  <a:schemeClr val="tx1">
                    <a:lumMod val="75000"/>
                    <a:lumOff val="25000"/>
                  </a:schemeClr>
                </a:solidFill>
              </a:rPr>
              <a:t> avaliadas em mais de 1 Bilhão de Dólares, o termo foi usado pela primeira vez em 2013 por </a:t>
            </a:r>
            <a:r>
              <a:rPr lang="pt-BR" b="1" dirty="0" err="1">
                <a:solidFill>
                  <a:schemeClr val="tx1">
                    <a:lumMod val="75000"/>
                    <a:lumOff val="25000"/>
                  </a:schemeClr>
                </a:solidFill>
              </a:rPr>
              <a:t>Alieen</a:t>
            </a:r>
            <a:r>
              <a:rPr lang="pt-BR" b="1" dirty="0">
                <a:solidFill>
                  <a:schemeClr val="tx1">
                    <a:lumMod val="75000"/>
                    <a:lumOff val="25000"/>
                  </a:schemeClr>
                </a:solidFill>
              </a:rPr>
              <a:t> Lee, fundadora de uma empresa de investimentos.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Barras mostra a quantidade de empresas em cada área da Indústria. Podemos notar que a maioria das empresas são Fintechs (Empresas financeiras que buscam otimizar seus serviços através da tecnologia), seguidas por empresas que prestam serviço de Software e Internet e em Terceiro Lugar empresas de Comércio Digital.</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7D68FC31-E52B-FF1C-0ADA-26967BC2D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314" y="1134905"/>
            <a:ext cx="6648262" cy="3777174"/>
          </a:xfrm>
          <a:prstGeom prst="rect">
            <a:avLst/>
          </a:prstGeom>
        </p:spPr>
      </p:pic>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665870" y="677268"/>
            <a:ext cx="4919004" cy="1015663"/>
          </a:xfrm>
          <a:prstGeom prst="rect">
            <a:avLst/>
          </a:prstGeom>
          <a:noFill/>
        </p:spPr>
        <p:txBody>
          <a:bodyPr wrap="square" rtlCol="0">
            <a:spAutoFit/>
          </a:bodyPr>
          <a:lstStyle/>
          <a:p>
            <a:pPr algn="ctr"/>
            <a:r>
              <a:rPr lang="pt-BR" sz="3000" b="1" dirty="0">
                <a:solidFill>
                  <a:schemeClr val="accent1">
                    <a:lumMod val="75000"/>
                  </a:schemeClr>
                </a:solidFill>
              </a:rPr>
              <a:t>TOP 10 Países que mais geram Unicórnios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711807"/>
            <a:ext cx="5148776"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a:t>
            </a:r>
            <a:r>
              <a:rPr lang="pt-BR" b="1" dirty="0" err="1">
                <a:solidFill>
                  <a:schemeClr val="tx1">
                    <a:lumMod val="75000"/>
                    <a:lumOff val="25000"/>
                  </a:schemeClr>
                </a:solidFill>
              </a:rPr>
              <a:t>Treemap</a:t>
            </a:r>
            <a:r>
              <a:rPr lang="pt-BR" b="1" dirty="0">
                <a:solidFill>
                  <a:schemeClr val="tx1">
                    <a:lumMod val="75000"/>
                    <a:lumOff val="25000"/>
                  </a:schemeClr>
                </a:solidFill>
              </a:rPr>
              <a:t> mostra os 10 países que mais geram empresas Unicórnios de uma forma simples e visualmente agradável.</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Top 10 é composto respectivamente por Estados Unidos, China, Índia, Reino Unido, Alemanha, Israel, França, Canadá, Brasil e Coréia do Sul.</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Podemos notar que os Estados Unidos se destaca na criação desse tipo de empresas, tendo mais de 51 empresas desse tipo no período da análise.</a:t>
            </a: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C3FD6C1B-C43F-41FB-AFD1-2304219ED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9685" y="863210"/>
            <a:ext cx="5928630" cy="5352760"/>
          </a:xfrm>
          <a:prstGeom prst="rect">
            <a:avLst/>
          </a:prstGeom>
        </p:spPr>
      </p:pic>
    </p:spTree>
    <p:extLst>
      <p:ext uri="{BB962C8B-B14F-4D97-AF65-F5344CB8AC3E}">
        <p14:creationId xmlns:p14="http://schemas.microsoft.com/office/powerpoint/2010/main" val="368162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04336" y="513471"/>
            <a:ext cx="5863884" cy="954107"/>
          </a:xfrm>
          <a:prstGeom prst="rect">
            <a:avLst/>
          </a:prstGeom>
          <a:noFill/>
        </p:spPr>
        <p:txBody>
          <a:bodyPr wrap="square" rtlCol="0">
            <a:spAutoFit/>
          </a:bodyPr>
          <a:lstStyle/>
          <a:p>
            <a:pPr algn="ctr"/>
            <a:r>
              <a:rPr lang="pt-BR" sz="2800" b="1" dirty="0">
                <a:solidFill>
                  <a:schemeClr val="accent1">
                    <a:lumMod val="75000"/>
                  </a:schemeClr>
                </a:solidFill>
              </a:rPr>
              <a:t>Valor das empresas Unicórnios por País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1602603"/>
            <a:ext cx="5148776" cy="3970318"/>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mostra o valor das empresas somadas por país.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TOP 10 é formado respectivamente por Estados Unidos, China, Reino Unido, Índia, Alemanha, Brasil, Suécia, Austrália, Israel e Hong Kong.</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Podemos notar que o TOP 10 do Valor das Empresas por país é um pouco diferente do TOP 10 de países que mais geram empresas Unicórnios. </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a:extLst>
              <a:ext uri="{FF2B5EF4-FFF2-40B4-BE49-F238E27FC236}">
                <a16:creationId xmlns:a16="http://schemas.microsoft.com/office/drawing/2014/main" id="{341241E9-9870-C5A0-83F5-AA3B92ABE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211" y="1467578"/>
            <a:ext cx="6490046" cy="3327008"/>
          </a:xfrm>
          <a:prstGeom prst="rect">
            <a:avLst/>
          </a:prstGeom>
        </p:spPr>
      </p:pic>
    </p:spTree>
    <p:extLst>
      <p:ext uri="{BB962C8B-B14F-4D97-AF65-F5344CB8AC3E}">
        <p14:creationId xmlns:p14="http://schemas.microsoft.com/office/powerpoint/2010/main" val="214201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accent1">
                    <a:lumMod val="75000"/>
                  </a:schemeClr>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2031325"/>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Podemos notar que a maioria das empresas são Fintechs, seguidas por empresas que prestam serviço de Software e Internet e em Terceiro Lugar empresas de Comércio Digital.</a:t>
            </a:r>
          </a:p>
          <a:p>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2308324"/>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A análise mostrou que o Brasil tem um grande potencial para criação de empresas Unicórnios aparecendo em Nono no Rank de países que mais geram Unicórnios e em Sexto no Rank de países que mais geram valor com Unicórnios.</a:t>
            </a: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308324"/>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Podemos notar que os Estados Unidos se destaca na criação desse tipo de empresas, tendo mais de 51 empresas desse tipo no período da análise e gerando o maior valor com empresas Unicórnios.</a:t>
            </a:r>
          </a:p>
          <a:p>
            <a:endParaRPr lang="pt-BR" dirty="0"/>
          </a:p>
        </p:txBody>
      </p:sp>
    </p:spTree>
    <p:extLst>
      <p:ext uri="{BB962C8B-B14F-4D97-AF65-F5344CB8AC3E}">
        <p14:creationId xmlns:p14="http://schemas.microsoft.com/office/powerpoint/2010/main" val="213829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461847" cy="553998"/>
          </a:xfrm>
          <a:prstGeom prst="rect">
            <a:avLst/>
          </a:prstGeom>
          <a:noFill/>
        </p:spPr>
        <p:txBody>
          <a:bodyPr wrap="square" rtlCol="0">
            <a:spAutoFit/>
          </a:bodyPr>
          <a:lstStyle/>
          <a:p>
            <a:pPr algn="ctr"/>
            <a:r>
              <a:rPr lang="pt-BR" sz="3000" b="1" dirty="0">
                <a:solidFill>
                  <a:schemeClr val="accent1">
                    <a:lumMod val="75000"/>
                  </a:schemeClr>
                </a:solidFill>
              </a:rPr>
              <a:t>OBSERVAÇÃO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677656"/>
          </a:xfrm>
          <a:prstGeom prst="rect">
            <a:avLst/>
          </a:prstGeom>
          <a:noFill/>
        </p:spPr>
        <p:txBody>
          <a:bodyPr wrap="square" rtlCol="0">
            <a:spAutoFit/>
          </a:bodyPr>
          <a:lstStyle/>
          <a:p>
            <a:pPr>
              <a:buClr>
                <a:schemeClr val="tx1"/>
              </a:buClr>
            </a:pPr>
            <a:r>
              <a:rPr lang="pt-BR" sz="2500" b="1" dirty="0">
                <a:solidFill>
                  <a:schemeClr val="tx1">
                    <a:lumMod val="75000"/>
                    <a:lumOff val="25000"/>
                  </a:schemeClr>
                </a:solidFill>
              </a:rPr>
              <a:t>A  Apresentação foi focada em explicar mais sobre o Projeto para possíveis Recrutadores e colegas da área da T.I., por isso possui uma quantidade maior de texto e algumas palavras técnicas. A mesma apresentação seria pensada de forma diferente para ser apresentada para as partes interessadas dentro do ambiente empresarial, usando o texto apenas como apoio e pequenas explicações e focando mais na explicação oral.</a:t>
            </a:r>
          </a:p>
          <a:p>
            <a:endParaRPr lang="pt-BR" dirty="0"/>
          </a:p>
        </p:txBody>
      </p:sp>
    </p:spTree>
    <p:extLst>
      <p:ext uri="{BB962C8B-B14F-4D97-AF65-F5344CB8AC3E}">
        <p14:creationId xmlns:p14="http://schemas.microsoft.com/office/powerpoint/2010/main" val="4157077009"/>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Slice</Template>
  <TotalTime>242</TotalTime>
  <Words>962</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18</vt:i4>
      </vt:variant>
    </vt:vector>
  </HeadingPairs>
  <TitlesOfParts>
    <vt:vector size="22" baseType="lpstr">
      <vt:lpstr>Calibri</vt:lpstr>
      <vt:lpstr>Calibri Light</vt:lpstr>
      <vt:lpstr>Wingdings</vt:lpstr>
      <vt:lpstr>Retrospectiva</vt:lpstr>
      <vt:lpstr>Análise Empresas Unicórnios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Unicorn companies Analysis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22</cp:revision>
  <dcterms:created xsi:type="dcterms:W3CDTF">2023-10-22T00:17:58Z</dcterms:created>
  <dcterms:modified xsi:type="dcterms:W3CDTF">2023-10-27T15:32:36Z</dcterms:modified>
</cp:coreProperties>
</file>