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2" r:id="rId6"/>
    <p:sldId id="272" r:id="rId7"/>
    <p:sldId id="273" r:id="rId8"/>
    <p:sldId id="264" r:id="rId9"/>
    <p:sldId id="263" r:id="rId10"/>
    <p:sldId id="274" r:id="rId11"/>
    <p:sldId id="275" r:id="rId12"/>
    <p:sldId id="276" r:id="rId13"/>
    <p:sldId id="277" r:id="rId14"/>
    <p:sldId id="280" r:id="rId15"/>
    <p:sldId id="279" r:id="rId16"/>
    <p:sldId id="281" r:id="rId17"/>
    <p:sldId id="282"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4C29"/>
    <a:srgbClr val="F8DC10"/>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23/10/2023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69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23/10/2023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94993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23/10/2023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9254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23/10/2023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55227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23/10/2023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193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23/10/2023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28893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23/10/2023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45306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23/10/2023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91614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23/10/2023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827197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23/10/2023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238123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23/10/2023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71046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23/10/2023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3108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17.xml"/><Relationship Id="rId2"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the-numbers.com/netflix-top-10"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the-numbers.com/netflix-top-10"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dirty="0">
                <a:solidFill>
                  <a:schemeClr val="bg1"/>
                </a:solidFill>
              </a:rPr>
              <a:t>Análise Exploratória </a:t>
            </a:r>
            <a:r>
              <a:rPr lang="pt-BR" sz="6000" dirty="0">
                <a:solidFill>
                  <a:srgbClr val="FF0000"/>
                </a:solidFill>
              </a:rPr>
              <a:t>NETFLIX 2020</a:t>
            </a: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bg1">
                    <a:lumMod val="85000"/>
                  </a:schemeClr>
                </a:solidFill>
              </a:rPr>
              <a:t>Apresentado por</a:t>
            </a:r>
            <a:r>
              <a:rPr lang="pt-BR" dirty="0">
                <a:solidFill>
                  <a:schemeClr val="bg1">
                    <a:lumMod val="85000"/>
                  </a:schemeClr>
                </a:solidFill>
              </a:rPr>
              <a:t>: Riquelmo </a:t>
            </a:r>
            <a:r>
              <a:rPr lang="pt-BR" dirty="0" err="1">
                <a:solidFill>
                  <a:schemeClr val="bg1">
                    <a:lumMod val="85000"/>
                  </a:schemeClr>
                </a:solidFill>
              </a:rPr>
              <a:t>ferreira</a:t>
            </a:r>
            <a:endParaRPr lang="pt-BR" dirty="0">
              <a:solidFill>
                <a:schemeClr val="bg1">
                  <a:lumMod val="85000"/>
                </a:schemeClr>
              </a:solidFill>
            </a:endParaRPr>
          </a:p>
          <a:p>
            <a:r>
              <a:rPr lang="pt-BR" b="1" dirty="0">
                <a:solidFill>
                  <a:schemeClr val="bg1">
                    <a:lumMod val="85000"/>
                  </a:schemeClr>
                </a:solidFill>
              </a:rPr>
              <a:t>Última vez atualizado</a:t>
            </a:r>
            <a:r>
              <a:rPr lang="pt-BR" dirty="0">
                <a:solidFill>
                  <a:schemeClr val="bg1">
                    <a:lumMod val="85000"/>
                  </a:schemeClr>
                </a:solidFill>
              </a:rPr>
              <a:t>: 23 DE </a:t>
            </a:r>
            <a:r>
              <a:rPr lang="pt-BR" dirty="0" err="1">
                <a:solidFill>
                  <a:schemeClr val="bg1">
                    <a:lumMod val="85000"/>
                  </a:schemeClr>
                </a:solidFill>
              </a:rPr>
              <a:t>OUTubro</a:t>
            </a:r>
            <a:r>
              <a:rPr lang="pt-BR" dirty="0">
                <a:solidFill>
                  <a:schemeClr val="bg1">
                    <a:lumMod val="85000"/>
                  </a:schemeClr>
                </a:solidFill>
              </a:rPr>
              <a:t> de 2023</a:t>
            </a:r>
          </a:p>
        </p:txBody>
      </p:sp>
      <p:sp>
        <p:nvSpPr>
          <p:cNvPr id="4" name="CaixaDeTexto 3">
            <a:extLst>
              <a:ext uri="{FF2B5EF4-FFF2-40B4-BE49-F238E27FC236}">
                <a16:creationId xmlns:a16="http://schemas.microsoft.com/office/drawing/2014/main" id="{6694E101-2AE3-7336-1671-AE9691B1F4A4}"/>
              </a:ext>
            </a:extLst>
          </p:cNvPr>
          <p:cNvSpPr txBox="1"/>
          <p:nvPr/>
        </p:nvSpPr>
        <p:spPr>
          <a:xfrm>
            <a:off x="1111348" y="506437"/>
            <a:ext cx="2532184" cy="584775"/>
          </a:xfrm>
          <a:prstGeom prst="rect">
            <a:avLst/>
          </a:prstGeom>
          <a:noFill/>
        </p:spPr>
        <p:txBody>
          <a:bodyPr wrap="square" rtlCol="0">
            <a:spAutoFit/>
          </a:bodyPr>
          <a:lstStyle/>
          <a:p>
            <a:r>
              <a:rPr lang="pt-BR" sz="3200" b="1" dirty="0">
                <a:solidFill>
                  <a:schemeClr val="bg1"/>
                </a:solidFill>
              </a:rPr>
              <a:t>PTBR</a:t>
            </a:r>
          </a:p>
        </p:txBody>
      </p:sp>
      <p:sp>
        <p:nvSpPr>
          <p:cNvPr id="5" name="Retângulo 4">
            <a:extLst>
              <a:ext uri="{FF2B5EF4-FFF2-40B4-BE49-F238E27FC236}">
                <a16:creationId xmlns:a16="http://schemas.microsoft.com/office/drawing/2014/main" id="{17920BF4-9FF4-67B6-97DD-19F40D544DB0}"/>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6BB43D1E-AC19-D8A8-4DBE-1B6ACDF61448}"/>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dirty="0" err="1">
                <a:solidFill>
                  <a:schemeClr val="bg1"/>
                </a:solidFill>
              </a:rPr>
              <a:t>Exploratory</a:t>
            </a:r>
            <a:r>
              <a:rPr lang="pt-BR" sz="6000" dirty="0">
                <a:solidFill>
                  <a:schemeClr val="bg1"/>
                </a:solidFill>
              </a:rPr>
              <a:t> Data </a:t>
            </a:r>
            <a:r>
              <a:rPr lang="pt-BR" sz="6000" dirty="0" err="1">
                <a:solidFill>
                  <a:schemeClr val="bg1"/>
                </a:solidFill>
              </a:rPr>
              <a:t>Analysis</a:t>
            </a:r>
            <a:r>
              <a:rPr lang="pt-BR" sz="6000" dirty="0">
                <a:solidFill>
                  <a:schemeClr val="bg1"/>
                </a:solidFill>
              </a:rPr>
              <a:t> </a:t>
            </a:r>
            <a:r>
              <a:rPr lang="pt-BR" sz="6000" dirty="0">
                <a:solidFill>
                  <a:srgbClr val="FF0000"/>
                </a:solidFill>
              </a:rPr>
              <a:t>NETFLIX 2020</a:t>
            </a: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err="1">
                <a:solidFill>
                  <a:schemeClr val="bg1">
                    <a:lumMod val="85000"/>
                  </a:schemeClr>
                </a:solidFill>
              </a:rPr>
              <a:t>Presented</a:t>
            </a:r>
            <a:r>
              <a:rPr lang="pt-BR" b="1" dirty="0">
                <a:solidFill>
                  <a:schemeClr val="bg1">
                    <a:lumMod val="85000"/>
                  </a:schemeClr>
                </a:solidFill>
              </a:rPr>
              <a:t> </a:t>
            </a:r>
            <a:r>
              <a:rPr lang="pt-BR" b="1" dirty="0" err="1">
                <a:solidFill>
                  <a:schemeClr val="bg1">
                    <a:lumMod val="85000"/>
                  </a:schemeClr>
                </a:solidFill>
              </a:rPr>
              <a:t>by</a:t>
            </a:r>
            <a:r>
              <a:rPr lang="pt-BR" dirty="0">
                <a:solidFill>
                  <a:schemeClr val="bg1">
                    <a:lumMod val="85000"/>
                  </a:schemeClr>
                </a:solidFill>
              </a:rPr>
              <a:t>: Riquelmo </a:t>
            </a:r>
            <a:r>
              <a:rPr lang="pt-BR" dirty="0" err="1">
                <a:solidFill>
                  <a:schemeClr val="bg1">
                    <a:lumMod val="85000"/>
                  </a:schemeClr>
                </a:solidFill>
              </a:rPr>
              <a:t>ferreira</a:t>
            </a:r>
            <a:endParaRPr lang="pt-BR" dirty="0">
              <a:solidFill>
                <a:schemeClr val="bg1">
                  <a:lumMod val="85000"/>
                </a:schemeClr>
              </a:solidFill>
            </a:endParaRPr>
          </a:p>
          <a:p>
            <a:r>
              <a:rPr lang="pt-BR" b="1" dirty="0" err="1">
                <a:solidFill>
                  <a:schemeClr val="bg1">
                    <a:lumMod val="85000"/>
                  </a:schemeClr>
                </a:solidFill>
              </a:rPr>
              <a:t>Last</a:t>
            </a:r>
            <a:r>
              <a:rPr lang="pt-BR" b="1" dirty="0">
                <a:solidFill>
                  <a:schemeClr val="bg1">
                    <a:lumMod val="85000"/>
                  </a:schemeClr>
                </a:solidFill>
              </a:rPr>
              <a:t> </a:t>
            </a:r>
            <a:r>
              <a:rPr lang="pt-BR" b="1" dirty="0" err="1">
                <a:solidFill>
                  <a:schemeClr val="bg1">
                    <a:lumMod val="85000"/>
                  </a:schemeClr>
                </a:solidFill>
              </a:rPr>
              <a:t>uptade</a:t>
            </a:r>
            <a:r>
              <a:rPr lang="pt-BR" dirty="0">
                <a:solidFill>
                  <a:schemeClr val="bg1">
                    <a:lumMod val="85000"/>
                  </a:schemeClr>
                </a:solidFill>
              </a:rPr>
              <a:t>: </a:t>
            </a:r>
            <a:r>
              <a:rPr lang="pt-BR" dirty="0" err="1">
                <a:solidFill>
                  <a:schemeClr val="bg1">
                    <a:lumMod val="85000"/>
                  </a:schemeClr>
                </a:solidFill>
              </a:rPr>
              <a:t>october</a:t>
            </a:r>
            <a:r>
              <a:rPr lang="pt-BR" dirty="0">
                <a:solidFill>
                  <a:schemeClr val="bg1">
                    <a:lumMod val="85000"/>
                  </a:schemeClr>
                </a:solidFill>
              </a:rPr>
              <a:t> 23rd, 2023</a:t>
            </a:r>
          </a:p>
        </p:txBody>
      </p:sp>
      <p:sp>
        <p:nvSpPr>
          <p:cNvPr id="4" name="CaixaDeTexto 3">
            <a:extLst>
              <a:ext uri="{FF2B5EF4-FFF2-40B4-BE49-F238E27FC236}">
                <a16:creationId xmlns:a16="http://schemas.microsoft.com/office/drawing/2014/main" id="{6694E101-2AE3-7336-1671-AE9691B1F4A4}"/>
              </a:ext>
            </a:extLst>
          </p:cNvPr>
          <p:cNvSpPr txBox="1"/>
          <p:nvPr/>
        </p:nvSpPr>
        <p:spPr>
          <a:xfrm>
            <a:off x="1111348" y="506437"/>
            <a:ext cx="2532184" cy="584775"/>
          </a:xfrm>
          <a:prstGeom prst="rect">
            <a:avLst/>
          </a:prstGeom>
          <a:noFill/>
        </p:spPr>
        <p:txBody>
          <a:bodyPr wrap="square" rtlCol="0">
            <a:spAutoFit/>
          </a:bodyPr>
          <a:lstStyle/>
          <a:p>
            <a:r>
              <a:rPr lang="pt-BR" sz="3200" b="1" dirty="0">
                <a:solidFill>
                  <a:schemeClr val="bg1"/>
                </a:solidFill>
              </a:rPr>
              <a:t>EN</a:t>
            </a:r>
          </a:p>
        </p:txBody>
      </p:sp>
      <p:sp>
        <p:nvSpPr>
          <p:cNvPr id="5" name="Retângulo 4">
            <a:extLst>
              <a:ext uri="{FF2B5EF4-FFF2-40B4-BE49-F238E27FC236}">
                <a16:creationId xmlns:a16="http://schemas.microsoft.com/office/drawing/2014/main" id="{17920BF4-9FF4-67B6-97DD-19F40D544DB0}"/>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6BB43D1E-AC19-D8A8-4DBE-1B6ACDF61448}"/>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2">
            <a:extLst>
              <a:ext uri="{FF2B5EF4-FFF2-40B4-BE49-F238E27FC236}">
                <a16:creationId xmlns:a16="http://schemas.microsoft.com/office/drawing/2014/main" id="{F7D73F80-0DEA-DD8E-0B9A-79749C770F86}"/>
              </a:ext>
            </a:extLst>
          </p:cNvPr>
          <p:cNvSpPr>
            <a:spLocks noChangeArrowheads="1"/>
          </p:cNvSpPr>
          <p:nvPr/>
        </p:nvSpPr>
        <p:spPr bwMode="auto">
          <a:xfrm>
            <a:off x="34925" y="0"/>
            <a:ext cx="12192000"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000" b="0" i="0" u="none" strike="noStrike" cap="none" normalizeH="0" baseline="0">
                <a:ln>
                  <a:noFill/>
                </a:ln>
                <a:solidFill>
                  <a:schemeClr val="tx1"/>
                </a:solidFill>
                <a:effectLst/>
                <a:latin typeface="Google Sans"/>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4888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bg1"/>
                </a:solidFill>
              </a:rPr>
              <a:t>TABLE OF CONTENT</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3170099"/>
          </a:xfrm>
          <a:prstGeom prst="rect">
            <a:avLst/>
          </a:prstGeom>
          <a:noFill/>
        </p:spPr>
        <p:txBody>
          <a:bodyPr wrap="square" rtlCol="0">
            <a:spAutoFit/>
          </a:bodyPr>
          <a:lstStyle/>
          <a:p>
            <a:r>
              <a:rPr lang="pt-BR" sz="3000" dirty="0" err="1">
                <a:solidFill>
                  <a:schemeClr val="bg1"/>
                </a:solidFill>
              </a:rPr>
              <a:t>Exploratory</a:t>
            </a:r>
            <a:r>
              <a:rPr lang="pt-BR" sz="3000" dirty="0">
                <a:solidFill>
                  <a:schemeClr val="bg1"/>
                </a:solidFill>
              </a:rPr>
              <a:t> Data </a:t>
            </a:r>
            <a:r>
              <a:rPr lang="pt-BR" sz="3000" dirty="0" err="1">
                <a:solidFill>
                  <a:schemeClr val="bg1"/>
                </a:solidFill>
              </a:rPr>
              <a:t>Analysis</a:t>
            </a:r>
            <a:r>
              <a:rPr lang="pt-BR" sz="3000" dirty="0">
                <a:solidFill>
                  <a:schemeClr val="bg1"/>
                </a:solidFill>
              </a:rPr>
              <a:t> </a:t>
            </a:r>
            <a:r>
              <a:rPr lang="pt-BR" sz="3000" dirty="0">
                <a:solidFill>
                  <a:srgbClr val="FF0000"/>
                </a:solidFill>
              </a:rPr>
              <a:t>NETFLIX 2020</a:t>
            </a:r>
          </a:p>
          <a:p>
            <a:endParaRPr lang="pt-BR" sz="2000" b="1" dirty="0">
              <a:solidFill>
                <a:schemeClr val="bg1"/>
              </a:solidFill>
            </a:endParaRPr>
          </a:p>
          <a:p>
            <a:pPr marL="342900" indent="-342900">
              <a:buClr>
                <a:schemeClr val="tx1"/>
              </a:buClr>
              <a:buFont typeface="Wingdings" panose="05000000000000000000" pitchFamily="2" charset="2"/>
              <a:buChar char="Ø"/>
            </a:pPr>
            <a:r>
              <a:rPr lang="pt-BR" sz="2500" b="1" dirty="0" err="1">
                <a:solidFill>
                  <a:srgbClr val="FF0000"/>
                </a:solidFill>
                <a:hlinkClick r:id="rId2" action="ppaction://hlinksldjump">
                  <a:extLst>
                    <a:ext uri="{A12FA001-AC4F-418D-AE19-62706E023703}">
                      <ahyp:hlinkClr xmlns:ahyp="http://schemas.microsoft.com/office/drawing/2018/hyperlinkcolor" val="tx"/>
                    </a:ext>
                  </a:extLst>
                </a:hlinkClick>
              </a:rPr>
              <a:t>Objective</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3" action="ppaction://hlinksldjump">
                  <a:extLst>
                    <a:ext uri="{A12FA001-AC4F-418D-AE19-62706E023703}">
                      <ahyp:hlinkClr xmlns:ahyp="http://schemas.microsoft.com/office/drawing/2018/hyperlinkcolor" val="tx"/>
                    </a:ext>
                  </a:extLst>
                </a:hlinkClick>
              </a:rPr>
              <a:t>Netflix Exclusive</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4" action="ppaction://hlinksldjump">
                  <a:extLst>
                    <a:ext uri="{A12FA001-AC4F-418D-AE19-62706E023703}">
                      <ahyp:hlinkClr xmlns:ahyp="http://schemas.microsoft.com/office/drawing/2018/hyperlinkcolor" val="tx"/>
                    </a:ext>
                  </a:extLst>
                </a:hlinkClick>
              </a:rPr>
              <a:t>Rank, </a:t>
            </a:r>
            <a:r>
              <a:rPr lang="pt-BR" sz="2500" b="1" dirty="0" err="1">
                <a:solidFill>
                  <a:srgbClr val="FF0000"/>
                </a:solidFill>
                <a:hlinkClick r:id="rId4" action="ppaction://hlinksldjump">
                  <a:extLst>
                    <a:ext uri="{A12FA001-AC4F-418D-AE19-62706E023703}">
                      <ahyp:hlinkClr xmlns:ahyp="http://schemas.microsoft.com/office/drawing/2018/hyperlinkcolor" val="tx"/>
                    </a:ext>
                  </a:extLst>
                </a:hlinkClick>
              </a:rPr>
              <a:t>Days</a:t>
            </a:r>
            <a:r>
              <a:rPr lang="pt-BR" sz="2500" b="1" dirty="0">
                <a:solidFill>
                  <a:srgbClr val="FF0000"/>
                </a:solidFill>
                <a:hlinkClick r:id="rId4" action="ppaction://hlinksldjump">
                  <a:extLst>
                    <a:ext uri="{A12FA001-AC4F-418D-AE19-62706E023703}">
                      <ahyp:hlinkClr xmlns:ahyp="http://schemas.microsoft.com/office/drawing/2018/hyperlinkcolor" val="tx"/>
                    </a:ext>
                  </a:extLst>
                </a:hlinkClick>
              </a:rPr>
              <a:t> in TOP 10 </a:t>
            </a:r>
            <a:r>
              <a:rPr lang="pt-BR" sz="2500" b="1" dirty="0" err="1">
                <a:solidFill>
                  <a:srgbClr val="FF0000"/>
                </a:solidFill>
                <a:hlinkClick r:id="rId4" action="ppaction://hlinksldjump">
                  <a:extLst>
                    <a:ext uri="{A12FA001-AC4F-418D-AE19-62706E023703}">
                      <ahyp:hlinkClr xmlns:ahyp="http://schemas.microsoft.com/office/drawing/2018/hyperlinkcolor" val="tx"/>
                    </a:ext>
                  </a:extLst>
                </a:hlinkClick>
              </a:rPr>
              <a:t>and</a:t>
            </a:r>
            <a:r>
              <a:rPr lang="pt-BR" sz="2500" b="1" dirty="0">
                <a:solidFill>
                  <a:srgbClr val="FF0000"/>
                </a:solidFill>
                <a:hlinkClick r:id="rId4" action="ppaction://hlinksldjump">
                  <a:extLst>
                    <a:ext uri="{A12FA001-AC4F-418D-AE19-62706E023703}">
                      <ahyp:hlinkClr xmlns:ahyp="http://schemas.microsoft.com/office/drawing/2018/hyperlinkcolor" val="tx"/>
                    </a:ext>
                  </a:extLst>
                </a:hlinkClick>
              </a:rPr>
              <a:t> </a:t>
            </a:r>
            <a:r>
              <a:rPr lang="pt-BR" sz="2500" b="1" dirty="0" err="1">
                <a:solidFill>
                  <a:srgbClr val="FF0000"/>
                </a:solidFill>
                <a:hlinkClick r:id="rId4" action="ppaction://hlinksldjump">
                  <a:extLst>
                    <a:ext uri="{A12FA001-AC4F-418D-AE19-62706E023703}">
                      <ahyp:hlinkClr xmlns:ahyp="http://schemas.microsoft.com/office/drawing/2018/hyperlinkcolor" val="tx"/>
                    </a:ext>
                  </a:extLst>
                </a:hlinkClick>
              </a:rPr>
              <a:t>Viewership</a:t>
            </a:r>
            <a:r>
              <a:rPr lang="pt-BR" sz="2500" b="1" dirty="0">
                <a:solidFill>
                  <a:srgbClr val="FF0000"/>
                </a:solidFill>
                <a:hlinkClick r:id="rId4" action="ppaction://hlinksldjump">
                  <a:extLst>
                    <a:ext uri="{A12FA001-AC4F-418D-AE19-62706E023703}">
                      <ahyp:hlinkClr xmlns:ahyp="http://schemas.microsoft.com/office/drawing/2018/hyperlinkcolor" val="tx"/>
                    </a:ext>
                  </a:extLst>
                </a:hlinkClick>
              </a:rPr>
              <a:t> Score</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err="1">
                <a:solidFill>
                  <a:srgbClr val="FF0000"/>
                </a:solidFill>
                <a:hlinkClick r:id="rId5" action="ppaction://hlinksldjump">
                  <a:extLst>
                    <a:ext uri="{A12FA001-AC4F-418D-AE19-62706E023703}">
                      <ahyp:hlinkClr xmlns:ahyp="http://schemas.microsoft.com/office/drawing/2018/hyperlinkcolor" val="tx"/>
                    </a:ext>
                  </a:extLst>
                </a:hlinkClick>
              </a:rPr>
              <a:t>Genres</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err="1">
                <a:solidFill>
                  <a:srgbClr val="FF0000"/>
                </a:solidFill>
                <a:hlinkClick r:id="rId6" action="ppaction://hlinksldjump">
                  <a:extLst>
                    <a:ext uri="{A12FA001-AC4F-418D-AE19-62706E023703}">
                      <ahyp:hlinkClr xmlns:ahyp="http://schemas.microsoft.com/office/drawing/2018/hyperlinkcolor" val="tx"/>
                    </a:ext>
                  </a:extLst>
                </a:hlinkClick>
              </a:rPr>
              <a:t>Explaning</a:t>
            </a:r>
            <a:r>
              <a:rPr lang="pt-BR" sz="2500" b="1" dirty="0">
                <a:solidFill>
                  <a:srgbClr val="FF0000"/>
                </a:solidFill>
                <a:hlinkClick r:id="rId6" action="ppaction://hlinksldjump">
                  <a:extLst>
                    <a:ext uri="{A12FA001-AC4F-418D-AE19-62706E023703}">
                      <ahyp:hlinkClr xmlns:ahyp="http://schemas.microsoft.com/office/drawing/2018/hyperlinkcolor" val="tx"/>
                    </a:ext>
                  </a:extLst>
                </a:hlinkClick>
              </a:rPr>
              <a:t> </a:t>
            </a:r>
            <a:r>
              <a:rPr lang="pt-BR" sz="2500" b="1" dirty="0" err="1">
                <a:solidFill>
                  <a:srgbClr val="FF0000"/>
                </a:solidFill>
                <a:hlinkClick r:id="rId6" action="ppaction://hlinksldjump">
                  <a:extLst>
                    <a:ext uri="{A12FA001-AC4F-418D-AE19-62706E023703}">
                      <ahyp:hlinkClr xmlns:ahyp="http://schemas.microsoft.com/office/drawing/2018/hyperlinkcolor" val="tx"/>
                    </a:ext>
                  </a:extLst>
                </a:hlinkClick>
              </a:rPr>
              <a:t>the</a:t>
            </a:r>
            <a:r>
              <a:rPr lang="pt-BR" sz="2500" b="1" dirty="0">
                <a:solidFill>
                  <a:srgbClr val="FF0000"/>
                </a:solidFill>
                <a:hlinkClick r:id="rId6" action="ppaction://hlinksldjump">
                  <a:extLst>
                    <a:ext uri="{A12FA001-AC4F-418D-AE19-62706E023703}">
                      <ahyp:hlinkClr xmlns:ahyp="http://schemas.microsoft.com/office/drawing/2018/hyperlinkcolor" val="tx"/>
                    </a:ext>
                  </a:extLst>
                </a:hlinkClick>
              </a:rPr>
              <a:t> </a:t>
            </a:r>
            <a:r>
              <a:rPr lang="pt-BR" sz="2500" b="1" dirty="0" err="1">
                <a:solidFill>
                  <a:srgbClr val="FF0000"/>
                </a:solidFill>
                <a:hlinkClick r:id="rId6" action="ppaction://hlinksldjump">
                  <a:extLst>
                    <a:ext uri="{A12FA001-AC4F-418D-AE19-62706E023703}">
                      <ahyp:hlinkClr xmlns:ahyp="http://schemas.microsoft.com/office/drawing/2018/hyperlinkcolor" val="tx"/>
                    </a:ext>
                  </a:extLst>
                </a:hlinkClick>
              </a:rPr>
              <a:t>Viewership</a:t>
            </a:r>
            <a:r>
              <a:rPr lang="pt-BR" sz="2500" b="1" dirty="0">
                <a:solidFill>
                  <a:srgbClr val="FF0000"/>
                </a:solidFill>
                <a:hlinkClick r:id="rId6" action="ppaction://hlinksldjump">
                  <a:extLst>
                    <a:ext uri="{A12FA001-AC4F-418D-AE19-62706E023703}">
                      <ahyp:hlinkClr xmlns:ahyp="http://schemas.microsoft.com/office/drawing/2018/hyperlinkcolor" val="tx"/>
                    </a:ext>
                  </a:extLst>
                </a:hlinkClick>
              </a:rPr>
              <a:t> Score</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err="1">
                <a:solidFill>
                  <a:srgbClr val="FF0000"/>
                </a:solidFill>
                <a:hlinkClick r:id="rId7" action="ppaction://hlinksldjump">
                  <a:extLst>
                    <a:ext uri="{A12FA001-AC4F-418D-AE19-62706E023703}">
                      <ahyp:hlinkClr xmlns:ahyp="http://schemas.microsoft.com/office/drawing/2018/hyperlinkcolor" val="tx"/>
                    </a:ext>
                  </a:extLst>
                </a:hlinkClick>
              </a:rPr>
              <a:t>Conclusion</a:t>
            </a:r>
            <a:endParaRPr lang="pt-BR" sz="2500" b="1" dirty="0">
              <a:solidFill>
                <a:srgbClr val="FF0000"/>
              </a:solidFill>
            </a:endParaRPr>
          </a:p>
        </p:txBody>
      </p:sp>
      <p:sp>
        <p:nvSpPr>
          <p:cNvPr id="3" name="Retângulo 2">
            <a:extLst>
              <a:ext uri="{FF2B5EF4-FFF2-40B4-BE49-F238E27FC236}">
                <a16:creationId xmlns:a16="http://schemas.microsoft.com/office/drawing/2014/main" id="{38BDC3BF-6086-4280-BE8A-C34A3C581C75}"/>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5A10E92A-5132-E687-412A-781750A1AB86}"/>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0116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153480"/>
            <a:ext cx="2201592" cy="553998"/>
          </a:xfrm>
          <a:prstGeom prst="rect">
            <a:avLst/>
          </a:prstGeom>
          <a:noFill/>
        </p:spPr>
        <p:txBody>
          <a:bodyPr wrap="square" rtlCol="0">
            <a:spAutoFit/>
          </a:bodyPr>
          <a:lstStyle/>
          <a:p>
            <a:pPr algn="ctr"/>
            <a:r>
              <a:rPr lang="pt-BR" sz="3000" b="1" dirty="0">
                <a:solidFill>
                  <a:schemeClr val="bg1"/>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en-US" sz="2500" b="1" i="0" dirty="0">
                <a:solidFill>
                  <a:schemeClr val="bg1"/>
                </a:solidFill>
                <a:effectLst/>
              </a:rPr>
              <a:t>Perform a Exploratory Data Analysis (EDA) on the 2020 </a:t>
            </a:r>
            <a:r>
              <a:rPr lang="en-US" sz="2500" b="1" i="0" dirty="0">
                <a:solidFill>
                  <a:srgbClr val="FF0000"/>
                </a:solidFill>
                <a:effectLst/>
              </a:rPr>
              <a:t>Netflix</a:t>
            </a:r>
            <a:r>
              <a:rPr lang="en-US" sz="2500" b="1" i="0" dirty="0">
                <a:solidFill>
                  <a:schemeClr val="bg1"/>
                </a:solidFill>
                <a:effectLst/>
              </a:rPr>
              <a:t> Catalog Dataset.</a:t>
            </a:r>
            <a:endParaRPr lang="pt-BR" sz="2500" b="1" dirty="0">
              <a:solidFill>
                <a:schemeClr val="bg1"/>
              </a:solidFill>
            </a:endParaRPr>
          </a:p>
        </p:txBody>
      </p:sp>
      <p:sp>
        <p:nvSpPr>
          <p:cNvPr id="5" name="Retângulo 4">
            <a:extLst>
              <a:ext uri="{FF2B5EF4-FFF2-40B4-BE49-F238E27FC236}">
                <a16:creationId xmlns:a16="http://schemas.microsoft.com/office/drawing/2014/main" id="{28B23991-9A56-5BF2-1F04-88309A057D95}"/>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EBA7AD29-84FF-2D63-C2B8-F8627FB2EC23}"/>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25366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266092" y="922090"/>
            <a:ext cx="3488788" cy="553998"/>
          </a:xfrm>
          <a:prstGeom prst="rect">
            <a:avLst/>
          </a:prstGeom>
          <a:noFill/>
        </p:spPr>
        <p:txBody>
          <a:bodyPr wrap="square" rtlCol="0">
            <a:spAutoFit/>
          </a:bodyPr>
          <a:lstStyle/>
          <a:p>
            <a:r>
              <a:rPr lang="pt-BR" sz="3000" b="1" dirty="0">
                <a:solidFill>
                  <a:schemeClr val="bg1"/>
                </a:solidFill>
              </a:rPr>
              <a:t>Netflix Exclusive</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73612" y="2274838"/>
            <a:ext cx="5148776" cy="2031325"/>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err="1">
                <a:solidFill>
                  <a:schemeClr val="bg1"/>
                </a:solidFill>
              </a:rPr>
              <a:t>We</a:t>
            </a:r>
            <a:r>
              <a:rPr lang="pt-BR" b="1" dirty="0">
                <a:solidFill>
                  <a:schemeClr val="bg1"/>
                </a:solidFill>
              </a:rPr>
              <a:t> </a:t>
            </a:r>
            <a:r>
              <a:rPr lang="pt-BR" b="1" dirty="0" err="1">
                <a:solidFill>
                  <a:schemeClr val="bg1"/>
                </a:solidFill>
              </a:rPr>
              <a:t>can</a:t>
            </a:r>
            <a:r>
              <a:rPr lang="pt-BR" b="1" dirty="0">
                <a:solidFill>
                  <a:schemeClr val="bg1"/>
                </a:solidFill>
              </a:rPr>
              <a:t> </a:t>
            </a:r>
            <a:r>
              <a:rPr lang="pt-BR" b="1" dirty="0" err="1">
                <a:solidFill>
                  <a:schemeClr val="bg1"/>
                </a:solidFill>
              </a:rPr>
              <a:t>see</a:t>
            </a:r>
            <a:r>
              <a:rPr lang="pt-BR" b="1" dirty="0">
                <a:solidFill>
                  <a:schemeClr val="bg1"/>
                </a:solidFill>
              </a:rPr>
              <a:t> </a:t>
            </a:r>
            <a:r>
              <a:rPr lang="pt-BR" b="1" dirty="0" err="1">
                <a:solidFill>
                  <a:schemeClr val="bg1"/>
                </a:solidFill>
              </a:rPr>
              <a:t>by</a:t>
            </a:r>
            <a:r>
              <a:rPr lang="pt-BR" b="1" dirty="0">
                <a:solidFill>
                  <a:schemeClr val="bg1"/>
                </a:solidFill>
              </a:rPr>
              <a:t> </a:t>
            </a:r>
            <a:r>
              <a:rPr lang="pt-BR" b="1" dirty="0" err="1">
                <a:solidFill>
                  <a:schemeClr val="bg1"/>
                </a:solidFill>
              </a:rPr>
              <a:t>analyzing</a:t>
            </a:r>
            <a:r>
              <a:rPr lang="pt-BR" b="1" dirty="0">
                <a:solidFill>
                  <a:schemeClr val="bg1"/>
                </a:solidFill>
              </a:rPr>
              <a:t> </a:t>
            </a:r>
            <a:r>
              <a:rPr lang="pt-BR" b="1" dirty="0" err="1">
                <a:solidFill>
                  <a:schemeClr val="bg1"/>
                </a:solidFill>
              </a:rPr>
              <a:t>this</a:t>
            </a:r>
            <a:r>
              <a:rPr lang="pt-BR" b="1" dirty="0">
                <a:solidFill>
                  <a:schemeClr val="bg1"/>
                </a:solidFill>
              </a:rPr>
              <a:t> Bar Chart </a:t>
            </a:r>
            <a:r>
              <a:rPr lang="pt-BR" b="1" dirty="0" err="1">
                <a:solidFill>
                  <a:schemeClr val="bg1"/>
                </a:solidFill>
              </a:rPr>
              <a:t>that</a:t>
            </a:r>
            <a:r>
              <a:rPr lang="pt-BR" b="1" dirty="0">
                <a:solidFill>
                  <a:schemeClr val="bg1"/>
                </a:solidFill>
              </a:rPr>
              <a:t> </a:t>
            </a:r>
            <a:r>
              <a:rPr lang="pt-BR" b="1" dirty="0" err="1">
                <a:solidFill>
                  <a:schemeClr val="bg1"/>
                </a:solidFill>
              </a:rPr>
              <a:t>most</a:t>
            </a:r>
            <a:r>
              <a:rPr lang="pt-BR" b="1" dirty="0">
                <a:solidFill>
                  <a:schemeClr val="bg1"/>
                </a:solidFill>
              </a:rPr>
              <a:t> </a:t>
            </a:r>
            <a:r>
              <a:rPr lang="pt-BR" b="1" dirty="0" err="1">
                <a:solidFill>
                  <a:schemeClr val="bg1"/>
                </a:solidFill>
              </a:rPr>
              <a:t>of</a:t>
            </a:r>
            <a:r>
              <a:rPr lang="pt-BR" b="1" dirty="0">
                <a:solidFill>
                  <a:schemeClr val="bg1"/>
                </a:solidFill>
              </a:rPr>
              <a:t> </a:t>
            </a:r>
            <a:r>
              <a:rPr lang="pt-BR" b="1" dirty="0" err="1">
                <a:solidFill>
                  <a:schemeClr val="bg1"/>
                </a:solidFill>
              </a:rPr>
              <a:t>the</a:t>
            </a:r>
            <a:r>
              <a:rPr lang="pt-BR" b="1" dirty="0">
                <a:solidFill>
                  <a:schemeClr val="bg1"/>
                </a:solidFill>
              </a:rPr>
              <a:t> </a:t>
            </a:r>
            <a:r>
              <a:rPr lang="pt-BR" b="1" dirty="0" err="1">
                <a:solidFill>
                  <a:schemeClr val="bg1"/>
                </a:solidFill>
              </a:rPr>
              <a:t>titles</a:t>
            </a:r>
            <a:r>
              <a:rPr lang="pt-BR" b="1" dirty="0">
                <a:solidFill>
                  <a:schemeClr val="bg1"/>
                </a:solidFill>
              </a:rPr>
              <a:t> in </a:t>
            </a:r>
            <a:r>
              <a:rPr lang="pt-BR" b="1" dirty="0" err="1">
                <a:solidFill>
                  <a:schemeClr val="bg1"/>
                </a:solidFill>
              </a:rPr>
              <a:t>the</a:t>
            </a:r>
            <a:r>
              <a:rPr lang="pt-BR" b="1" dirty="0">
                <a:solidFill>
                  <a:schemeClr val="bg1"/>
                </a:solidFill>
              </a:rPr>
              <a:t> Data Set are Netflix </a:t>
            </a:r>
            <a:r>
              <a:rPr lang="pt-BR" b="1" dirty="0" err="1">
                <a:solidFill>
                  <a:schemeClr val="bg1"/>
                </a:solidFill>
              </a:rPr>
              <a:t>Exclusives</a:t>
            </a:r>
            <a:endParaRPr lang="pt-BR" b="1" dirty="0">
              <a:solidFill>
                <a:schemeClr val="bg1"/>
              </a:solidFill>
            </a:endParaRP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err="1">
                <a:solidFill>
                  <a:schemeClr val="bg1"/>
                </a:solidFill>
              </a:rPr>
              <a:t>One</a:t>
            </a:r>
            <a:r>
              <a:rPr lang="pt-BR" b="1" dirty="0">
                <a:solidFill>
                  <a:schemeClr val="bg1"/>
                </a:solidFill>
              </a:rPr>
              <a:t> </a:t>
            </a:r>
            <a:r>
              <a:rPr lang="pt-BR" b="1" dirty="0" err="1">
                <a:solidFill>
                  <a:schemeClr val="bg1"/>
                </a:solidFill>
              </a:rPr>
              <a:t>of</a:t>
            </a:r>
            <a:r>
              <a:rPr lang="pt-BR" b="1" dirty="0">
                <a:solidFill>
                  <a:schemeClr val="bg1"/>
                </a:solidFill>
              </a:rPr>
              <a:t> </a:t>
            </a:r>
            <a:r>
              <a:rPr lang="pt-BR" b="1" dirty="0" err="1">
                <a:solidFill>
                  <a:schemeClr val="bg1"/>
                </a:solidFill>
              </a:rPr>
              <a:t>the</a:t>
            </a:r>
            <a:r>
              <a:rPr lang="pt-BR" b="1" dirty="0">
                <a:solidFill>
                  <a:schemeClr val="bg1"/>
                </a:solidFill>
              </a:rPr>
              <a:t> </a:t>
            </a:r>
            <a:r>
              <a:rPr lang="pt-BR" b="1" dirty="0" err="1">
                <a:solidFill>
                  <a:schemeClr val="bg1"/>
                </a:solidFill>
              </a:rPr>
              <a:t>strategies</a:t>
            </a:r>
            <a:r>
              <a:rPr lang="pt-BR" b="1" dirty="0">
                <a:solidFill>
                  <a:schemeClr val="bg1"/>
                </a:solidFill>
              </a:rPr>
              <a:t> </a:t>
            </a:r>
            <a:r>
              <a:rPr lang="pt-BR" b="1" dirty="0" err="1">
                <a:solidFill>
                  <a:schemeClr val="bg1"/>
                </a:solidFill>
              </a:rPr>
              <a:t>most</a:t>
            </a:r>
            <a:r>
              <a:rPr lang="pt-BR" b="1" dirty="0">
                <a:solidFill>
                  <a:schemeClr val="bg1"/>
                </a:solidFill>
              </a:rPr>
              <a:t> </a:t>
            </a:r>
            <a:r>
              <a:rPr lang="pt-BR" b="1" dirty="0" err="1">
                <a:solidFill>
                  <a:schemeClr val="bg1"/>
                </a:solidFill>
              </a:rPr>
              <a:t>used</a:t>
            </a:r>
            <a:r>
              <a:rPr lang="pt-BR" b="1" dirty="0">
                <a:solidFill>
                  <a:schemeClr val="bg1"/>
                </a:solidFill>
              </a:rPr>
              <a:t> </a:t>
            </a:r>
            <a:r>
              <a:rPr lang="pt-BR" b="1" dirty="0" err="1">
                <a:solidFill>
                  <a:schemeClr val="bg1"/>
                </a:solidFill>
              </a:rPr>
              <a:t>by</a:t>
            </a:r>
            <a:r>
              <a:rPr lang="pt-BR" b="1" dirty="0">
                <a:solidFill>
                  <a:schemeClr val="bg1"/>
                </a:solidFill>
              </a:rPr>
              <a:t> Netflix </a:t>
            </a:r>
            <a:r>
              <a:rPr lang="pt-BR" b="1" dirty="0" err="1">
                <a:solidFill>
                  <a:schemeClr val="bg1"/>
                </a:solidFill>
              </a:rPr>
              <a:t>is</a:t>
            </a:r>
            <a:r>
              <a:rPr lang="pt-BR" b="1" dirty="0">
                <a:solidFill>
                  <a:schemeClr val="bg1"/>
                </a:solidFill>
              </a:rPr>
              <a:t> </a:t>
            </a:r>
            <a:r>
              <a:rPr lang="pt-BR" b="1" dirty="0" err="1">
                <a:solidFill>
                  <a:schemeClr val="bg1"/>
                </a:solidFill>
              </a:rPr>
              <a:t>to</a:t>
            </a:r>
            <a:r>
              <a:rPr lang="pt-BR" b="1" dirty="0">
                <a:solidFill>
                  <a:schemeClr val="bg1"/>
                </a:solidFill>
              </a:rPr>
              <a:t> </a:t>
            </a:r>
            <a:r>
              <a:rPr lang="pt-BR" b="1" dirty="0" err="1">
                <a:solidFill>
                  <a:schemeClr val="bg1"/>
                </a:solidFill>
              </a:rPr>
              <a:t>have</a:t>
            </a:r>
            <a:r>
              <a:rPr lang="pt-BR" b="1" dirty="0">
                <a:solidFill>
                  <a:schemeClr val="bg1"/>
                </a:solidFill>
              </a:rPr>
              <a:t> a </a:t>
            </a:r>
            <a:r>
              <a:rPr lang="pt-BR" b="1" dirty="0" err="1">
                <a:solidFill>
                  <a:schemeClr val="bg1"/>
                </a:solidFill>
              </a:rPr>
              <a:t>catalog</a:t>
            </a:r>
            <a:r>
              <a:rPr lang="pt-BR" b="1" dirty="0">
                <a:solidFill>
                  <a:schemeClr val="bg1"/>
                </a:solidFill>
              </a:rPr>
              <a:t> full </a:t>
            </a:r>
            <a:r>
              <a:rPr lang="pt-BR" b="1" dirty="0" err="1">
                <a:solidFill>
                  <a:schemeClr val="bg1"/>
                </a:solidFill>
              </a:rPr>
              <a:t>of</a:t>
            </a:r>
            <a:r>
              <a:rPr lang="pt-BR" b="1" dirty="0">
                <a:solidFill>
                  <a:schemeClr val="bg1"/>
                </a:solidFill>
              </a:rPr>
              <a:t> </a:t>
            </a:r>
            <a:r>
              <a:rPr lang="pt-BR" b="1" dirty="0" err="1">
                <a:solidFill>
                  <a:schemeClr val="bg1"/>
                </a:solidFill>
              </a:rPr>
              <a:t>productions</a:t>
            </a:r>
            <a:r>
              <a:rPr lang="pt-BR" b="1" dirty="0">
                <a:solidFill>
                  <a:schemeClr val="bg1"/>
                </a:solidFill>
              </a:rPr>
              <a:t> </a:t>
            </a:r>
            <a:r>
              <a:rPr lang="pt-BR" b="1" dirty="0" err="1">
                <a:solidFill>
                  <a:schemeClr val="bg1"/>
                </a:solidFill>
              </a:rPr>
              <a:t>made</a:t>
            </a:r>
            <a:r>
              <a:rPr lang="pt-BR" b="1" dirty="0">
                <a:solidFill>
                  <a:schemeClr val="bg1"/>
                </a:solidFill>
              </a:rPr>
              <a:t> </a:t>
            </a:r>
            <a:r>
              <a:rPr lang="pt-BR" b="1" dirty="0" err="1">
                <a:solidFill>
                  <a:schemeClr val="bg1"/>
                </a:solidFill>
              </a:rPr>
              <a:t>by</a:t>
            </a:r>
            <a:r>
              <a:rPr lang="pt-BR" b="1" dirty="0">
                <a:solidFill>
                  <a:schemeClr val="bg1"/>
                </a:solidFill>
              </a:rPr>
              <a:t> </a:t>
            </a:r>
            <a:r>
              <a:rPr lang="pt-BR" b="1" dirty="0" err="1">
                <a:solidFill>
                  <a:schemeClr val="bg1"/>
                </a:solidFill>
              </a:rPr>
              <a:t>the</a:t>
            </a:r>
            <a:r>
              <a:rPr lang="pt-BR" b="1" dirty="0">
                <a:solidFill>
                  <a:schemeClr val="bg1"/>
                </a:solidFill>
              </a:rPr>
              <a:t> </a:t>
            </a:r>
            <a:r>
              <a:rPr lang="pt-BR" b="1" dirty="0" err="1">
                <a:solidFill>
                  <a:schemeClr val="bg1"/>
                </a:solidFill>
              </a:rPr>
              <a:t>company</a:t>
            </a:r>
            <a:r>
              <a:rPr lang="pt-BR" b="1" dirty="0">
                <a:solidFill>
                  <a:schemeClr val="bg1"/>
                </a:solidFill>
              </a:rPr>
              <a:t> </a:t>
            </a:r>
            <a:r>
              <a:rPr lang="pt-BR" b="1" dirty="0" err="1">
                <a:solidFill>
                  <a:schemeClr val="bg1"/>
                </a:solidFill>
              </a:rPr>
              <a:t>itself</a:t>
            </a:r>
            <a:r>
              <a:rPr lang="pt-BR" b="1" dirty="0">
                <a:solidFill>
                  <a:schemeClr val="bg1"/>
                </a:solidFill>
              </a:rPr>
              <a:t>.</a:t>
            </a:r>
          </a:p>
          <a:p>
            <a:pPr>
              <a:buClr>
                <a:schemeClr val="tx1"/>
              </a:buClr>
            </a:pPr>
            <a:endParaRPr lang="pt-BR" b="1" dirty="0">
              <a:solidFill>
                <a:schemeClr val="bg1"/>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EAB0E7E0-DF17-89C7-A6A3-73783A0A4ECE}"/>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7BE82A8F-57F8-644E-2343-02FDD16D286B}"/>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F4C7E61D-48F1-CB23-C181-F73691573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234" y="1183088"/>
            <a:ext cx="5549711" cy="4133578"/>
          </a:xfrm>
          <a:prstGeom prst="rect">
            <a:avLst/>
          </a:prstGeom>
        </p:spPr>
      </p:pic>
    </p:spTree>
    <p:extLst>
      <p:ext uri="{BB962C8B-B14F-4D97-AF65-F5344CB8AC3E}">
        <p14:creationId xmlns:p14="http://schemas.microsoft.com/office/powerpoint/2010/main" val="168168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722140" y="118156"/>
            <a:ext cx="4806463" cy="1015663"/>
          </a:xfrm>
          <a:prstGeom prst="rect">
            <a:avLst/>
          </a:prstGeom>
          <a:noFill/>
        </p:spPr>
        <p:txBody>
          <a:bodyPr wrap="square" rtlCol="0">
            <a:spAutoFit/>
          </a:bodyPr>
          <a:lstStyle/>
          <a:p>
            <a:r>
              <a:rPr lang="pt-BR" sz="3000" b="1" dirty="0">
                <a:solidFill>
                  <a:schemeClr val="bg1"/>
                </a:solidFill>
              </a:rPr>
              <a:t>Rank, </a:t>
            </a:r>
            <a:r>
              <a:rPr lang="pt-BR" sz="3000" b="1" dirty="0" err="1">
                <a:solidFill>
                  <a:schemeClr val="bg1"/>
                </a:solidFill>
              </a:rPr>
              <a:t>Days</a:t>
            </a:r>
            <a:r>
              <a:rPr lang="pt-BR" sz="3000" b="1" dirty="0">
                <a:solidFill>
                  <a:schemeClr val="bg1"/>
                </a:solidFill>
              </a:rPr>
              <a:t> in TOP 10 </a:t>
            </a:r>
            <a:r>
              <a:rPr lang="pt-BR" sz="3000" b="1" dirty="0" err="1">
                <a:solidFill>
                  <a:schemeClr val="bg1"/>
                </a:solidFill>
              </a:rPr>
              <a:t>amd</a:t>
            </a:r>
            <a:r>
              <a:rPr lang="pt-BR" sz="3000" b="1" dirty="0">
                <a:solidFill>
                  <a:schemeClr val="bg1"/>
                </a:solidFill>
              </a:rPr>
              <a:t> </a:t>
            </a:r>
            <a:r>
              <a:rPr lang="pt-BR" sz="3000" b="1" dirty="0" err="1">
                <a:solidFill>
                  <a:schemeClr val="bg1"/>
                </a:solidFill>
              </a:rPr>
              <a:t>Viewership</a:t>
            </a:r>
            <a:r>
              <a:rPr lang="pt-BR" sz="3000" b="1" dirty="0">
                <a:solidFill>
                  <a:schemeClr val="bg1"/>
                </a:solidFill>
              </a:rPr>
              <a:t> Score</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78512" y="1274088"/>
            <a:ext cx="5308456" cy="4801314"/>
          </a:xfrm>
          <a:prstGeom prst="rect">
            <a:avLst/>
          </a:prstGeom>
          <a:solidFill>
            <a:schemeClr val="tx1">
              <a:lumMod val="85000"/>
              <a:lumOff val="15000"/>
            </a:schemeClr>
          </a:solidFill>
        </p:spPr>
        <p:txBody>
          <a:bodyPr wrap="square" rtlCol="0">
            <a:spAutoFit/>
          </a:bodyPr>
          <a:lstStyle/>
          <a:p>
            <a:pPr marL="285750" indent="-285750">
              <a:buClr>
                <a:schemeClr val="tx1"/>
              </a:buClr>
              <a:buFont typeface="Wingdings" panose="05000000000000000000" pitchFamily="2" charset="2"/>
              <a:buChar char="§"/>
            </a:pPr>
            <a:r>
              <a:rPr lang="en-US" b="1" i="0" dirty="0">
                <a:solidFill>
                  <a:schemeClr val="bg1"/>
                </a:solidFill>
                <a:effectLst/>
              </a:rPr>
              <a:t>The Boxplot shows the Minimum Value, the First Quartile (25%), Second Quartile (50% - Median), Third Quartile (75%), Maximum Value and Outliers.</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en-US" b="1" i="0" dirty="0">
                <a:solidFill>
                  <a:schemeClr val="bg1"/>
                </a:solidFill>
                <a:effectLst/>
              </a:rPr>
              <a:t>The Rank Boxplot shows that the majority of titles have a score above 5.</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en-US" b="1" i="0" dirty="0">
                <a:solidFill>
                  <a:schemeClr val="bg1"/>
                </a:solidFill>
                <a:effectLst/>
              </a:rPr>
              <a:t>The Boxplot of Days in the TOP 10 shows that the vast majority of titles remain in the TOP 10 for a short time, but we can see a very large number of Outliers. The same situation can be seen in the Viewer Score Boxplot.</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en-US" b="1" i="0" dirty="0">
                <a:solidFill>
                  <a:schemeClr val="bg1"/>
                </a:solidFill>
                <a:effectLst/>
              </a:rPr>
              <a:t>Analyzing the Boxplots more deeply, we can see that the large number of Outliers is due to the title </a:t>
            </a:r>
            <a:r>
              <a:rPr lang="en-US" b="1" i="0" dirty="0" err="1">
                <a:solidFill>
                  <a:schemeClr val="bg1"/>
                </a:solidFill>
                <a:effectLst/>
              </a:rPr>
              <a:t>Cocomelon</a:t>
            </a:r>
            <a:r>
              <a:rPr lang="en-US" b="1" i="0" dirty="0">
                <a:solidFill>
                  <a:schemeClr val="bg1"/>
                </a:solidFill>
                <a:effectLst/>
              </a:rPr>
              <a:t>, which was a great success.</a:t>
            </a:r>
            <a:endParaRPr lang="pt-BR" b="1" dirty="0">
              <a:solidFill>
                <a:schemeClr val="bg1"/>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74590DA4-7A1A-5E45-0609-934E364B7128}"/>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A990D9F-352E-D05F-6DD8-7F3E60B19A1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51BE7ACD-69C3-A9B4-E23F-5825ADEA9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583" y="118156"/>
            <a:ext cx="2567853" cy="3419859"/>
          </a:xfrm>
          <a:prstGeom prst="rect">
            <a:avLst/>
          </a:prstGeom>
        </p:spPr>
      </p:pic>
      <p:pic>
        <p:nvPicPr>
          <p:cNvPr id="12" name="Imagem 11">
            <a:extLst>
              <a:ext uri="{FF2B5EF4-FFF2-40B4-BE49-F238E27FC236}">
                <a16:creationId xmlns:a16="http://schemas.microsoft.com/office/drawing/2014/main" id="{CA98725A-E400-D8C6-E467-4068F3B81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5635" y="78619"/>
            <a:ext cx="2567853" cy="3459396"/>
          </a:xfrm>
          <a:prstGeom prst="rect">
            <a:avLst/>
          </a:prstGeom>
        </p:spPr>
      </p:pic>
      <p:pic>
        <p:nvPicPr>
          <p:cNvPr id="14" name="Imagem 13">
            <a:extLst>
              <a:ext uri="{FF2B5EF4-FFF2-40B4-BE49-F238E27FC236}">
                <a16:creationId xmlns:a16="http://schemas.microsoft.com/office/drawing/2014/main" id="{24290233-6B25-520D-4CBA-C7FCB44E47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479" y="3656171"/>
            <a:ext cx="2099853" cy="2564548"/>
          </a:xfrm>
          <a:prstGeom prst="rect">
            <a:avLst/>
          </a:prstGeom>
        </p:spPr>
      </p:pic>
      <p:sp>
        <p:nvSpPr>
          <p:cNvPr id="15" name="Retângulo 14">
            <a:extLst>
              <a:ext uri="{FF2B5EF4-FFF2-40B4-BE49-F238E27FC236}">
                <a16:creationId xmlns:a16="http://schemas.microsoft.com/office/drawing/2014/main" id="{99F3E1E0-50E6-87F1-30C1-D9F8B3A0220C}"/>
              </a:ext>
            </a:extLst>
          </p:cNvPr>
          <p:cNvSpPr/>
          <p:nvPr/>
        </p:nvSpPr>
        <p:spPr>
          <a:xfrm>
            <a:off x="5486400" y="1451762"/>
            <a:ext cx="609600" cy="517715"/>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reto 16">
            <a:extLst>
              <a:ext uri="{FF2B5EF4-FFF2-40B4-BE49-F238E27FC236}">
                <a16:creationId xmlns:a16="http://schemas.microsoft.com/office/drawing/2014/main" id="{A90A959B-C890-D369-9CA2-97292AAC92A8}"/>
              </a:ext>
            </a:extLst>
          </p:cNvPr>
          <p:cNvCxnSpPr>
            <a:cxnSpLocks/>
          </p:cNvCxnSpPr>
          <p:nvPr/>
        </p:nvCxnSpPr>
        <p:spPr>
          <a:xfrm>
            <a:off x="1589649" y="1133819"/>
            <a:ext cx="450635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05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976693"/>
            <a:ext cx="4356296" cy="553998"/>
          </a:xfrm>
          <a:prstGeom prst="rect">
            <a:avLst/>
          </a:prstGeom>
          <a:noFill/>
        </p:spPr>
        <p:txBody>
          <a:bodyPr wrap="square" rtlCol="0">
            <a:spAutoFit/>
          </a:bodyPr>
          <a:lstStyle/>
          <a:p>
            <a:r>
              <a:rPr lang="pt-BR" sz="3000" b="1" dirty="0" err="1">
                <a:solidFill>
                  <a:schemeClr val="bg1"/>
                </a:solidFill>
              </a:rPr>
              <a:t>Genres</a:t>
            </a:r>
            <a:endParaRPr lang="pt-BR" sz="3000" b="1" dirty="0">
              <a:solidFill>
                <a:schemeClr val="bg1"/>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828086"/>
            <a:ext cx="5148776" cy="2585323"/>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i="0" dirty="0">
                <a:solidFill>
                  <a:schemeClr val="bg1"/>
                </a:solidFill>
                <a:effectLst/>
              </a:rPr>
              <a:t>The Bar Chart shows the number of productions and their corresponding genres.</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en-US" b="1" i="0" dirty="0">
                <a:solidFill>
                  <a:schemeClr val="bg1"/>
                </a:solidFill>
                <a:effectLst/>
              </a:rPr>
              <a:t>This type of Analysis can help the company understand which genres to invest more in.</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en-US" b="1" i="0" dirty="0">
                <a:solidFill>
                  <a:schemeClr val="bg1"/>
                </a:solidFill>
                <a:effectLst/>
              </a:rPr>
              <a:t>It can be noted that the vast majority of productions are TV Shows followed by Movies.</a:t>
            </a:r>
            <a:endParaRPr lang="pt-BR" b="1" dirty="0">
              <a:solidFill>
                <a:schemeClr val="bg1"/>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74590DA4-7A1A-5E45-0609-934E364B7128}"/>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A990D9F-352E-D05F-6DD8-7F3E60B19A1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0FDAD310-979E-A264-3723-2CA6B4167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8790" y="748397"/>
            <a:ext cx="5550419" cy="4791466"/>
          </a:xfrm>
          <a:prstGeom prst="rect">
            <a:avLst/>
          </a:prstGeom>
        </p:spPr>
      </p:pic>
    </p:spTree>
    <p:extLst>
      <p:ext uri="{BB962C8B-B14F-4D97-AF65-F5344CB8AC3E}">
        <p14:creationId xmlns:p14="http://schemas.microsoft.com/office/powerpoint/2010/main" val="2197775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292758"/>
            <a:ext cx="4356296" cy="1015663"/>
          </a:xfrm>
          <a:prstGeom prst="rect">
            <a:avLst/>
          </a:prstGeom>
          <a:noFill/>
        </p:spPr>
        <p:txBody>
          <a:bodyPr wrap="square" rtlCol="0">
            <a:spAutoFit/>
          </a:bodyPr>
          <a:lstStyle/>
          <a:p>
            <a:r>
              <a:rPr lang="pt-BR" sz="3000" b="1" dirty="0" err="1">
                <a:solidFill>
                  <a:schemeClr val="bg1"/>
                </a:solidFill>
              </a:rPr>
              <a:t>Explaning</a:t>
            </a:r>
            <a:r>
              <a:rPr lang="pt-BR" sz="3000" b="1" dirty="0">
                <a:solidFill>
                  <a:schemeClr val="bg1"/>
                </a:solidFill>
              </a:rPr>
              <a:t> </a:t>
            </a:r>
            <a:r>
              <a:rPr lang="pt-BR" sz="3000" b="1" dirty="0" err="1">
                <a:solidFill>
                  <a:schemeClr val="bg1"/>
                </a:solidFill>
              </a:rPr>
              <a:t>the</a:t>
            </a:r>
            <a:r>
              <a:rPr lang="pt-BR" sz="3000" b="1" dirty="0">
                <a:solidFill>
                  <a:schemeClr val="bg1"/>
                </a:solidFill>
              </a:rPr>
              <a:t> </a:t>
            </a:r>
            <a:r>
              <a:rPr lang="pt-BR" sz="3000" b="1" dirty="0" err="1">
                <a:solidFill>
                  <a:schemeClr val="bg1"/>
                </a:solidFill>
              </a:rPr>
              <a:t>Viewership</a:t>
            </a:r>
            <a:r>
              <a:rPr lang="pt-BR" sz="3000" b="1" dirty="0">
                <a:solidFill>
                  <a:schemeClr val="bg1"/>
                </a:solidFill>
              </a:rPr>
              <a:t> Score</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371725"/>
            <a:ext cx="5148776" cy="3970318"/>
          </a:xfrm>
          <a:prstGeom prst="rect">
            <a:avLst/>
          </a:prstGeom>
          <a:solidFill>
            <a:schemeClr val="tx1">
              <a:lumMod val="85000"/>
              <a:lumOff val="15000"/>
            </a:schemeClr>
          </a:solidFill>
        </p:spPr>
        <p:txBody>
          <a:bodyPr wrap="square" rtlCol="0">
            <a:spAutoFit/>
          </a:bodyPr>
          <a:lstStyle/>
          <a:p>
            <a:pPr marL="285750" indent="-285750" algn="l">
              <a:buClr>
                <a:schemeClr val="tx1"/>
              </a:buClr>
              <a:buFont typeface="Wingdings" panose="05000000000000000000" pitchFamily="2" charset="2"/>
              <a:buChar char="§"/>
            </a:pPr>
            <a:r>
              <a:rPr lang="en-US" b="1" i="0" dirty="0">
                <a:solidFill>
                  <a:schemeClr val="bg1"/>
                </a:solidFill>
                <a:effectLst/>
              </a:rPr>
              <a:t>Accessing the website: </a:t>
            </a:r>
            <a:r>
              <a:rPr lang="en-US" b="1" i="0" dirty="0">
                <a:solidFill>
                  <a:srgbClr val="FF0000"/>
                </a:solidFill>
                <a:effectLst/>
                <a:hlinkClick r:id="rId2">
                  <a:extLst>
                    <a:ext uri="{A12FA001-AC4F-418D-AE19-62706E023703}">
                      <ahyp:hlinkClr xmlns:ahyp="http://schemas.microsoft.com/office/drawing/2018/hyperlinkcolor" val="tx"/>
                    </a:ext>
                  </a:extLst>
                </a:hlinkClick>
              </a:rPr>
              <a:t>www.the-numbers.com/netflix-top-10 </a:t>
            </a:r>
            <a:r>
              <a:rPr lang="en-US" b="1" i="0" dirty="0">
                <a:solidFill>
                  <a:schemeClr val="bg1"/>
                </a:solidFill>
                <a:effectLst/>
              </a:rPr>
              <a:t>(where the dataset was taken from). We can see this explanation about the audience score: "The audience score is a score assigned to each program based on its daily rating, assigning 10 points for each day in TOP 1, 9 points for each day in TOP 2, etc. “</a:t>
            </a:r>
          </a:p>
          <a:p>
            <a:pPr marL="285750" indent="-285750" algn="l">
              <a:buClr>
                <a:schemeClr val="tx1"/>
              </a:buClr>
              <a:buFont typeface="Wingdings" panose="05000000000000000000" pitchFamily="2" charset="2"/>
              <a:buChar char="§"/>
            </a:pPr>
            <a:endParaRPr lang="pt-BR" b="1" dirty="0">
              <a:solidFill>
                <a:schemeClr val="bg1"/>
              </a:solidFill>
            </a:endParaRPr>
          </a:p>
          <a:p>
            <a:pPr marL="285750" indent="-285750" algn="l">
              <a:buClr>
                <a:schemeClr val="tx1"/>
              </a:buClr>
              <a:buFont typeface="Wingdings" panose="05000000000000000000" pitchFamily="2" charset="2"/>
              <a:buChar char="§"/>
            </a:pPr>
            <a:r>
              <a:rPr lang="en-US" b="1" i="0" dirty="0">
                <a:solidFill>
                  <a:schemeClr val="bg1"/>
                </a:solidFill>
                <a:effectLst/>
              </a:rPr>
              <a:t>Analyzing the Histogram we can see that most titles do not remain in the TOP 10 for many days adding points and few titles have scores above 200 points and only a few Outliers achieve scores above 800 points.</a:t>
            </a:r>
            <a:endParaRPr lang="pt-BR" b="1" dirty="0">
              <a:solidFill>
                <a:schemeClr val="bg1"/>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74590DA4-7A1A-5E45-0609-934E364B7128}"/>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A990D9F-352E-D05F-6DD8-7F3E60B19A1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9E642E16-2C4A-A230-9567-9E9308A56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468" y="976693"/>
            <a:ext cx="5550419" cy="4096520"/>
          </a:xfrm>
          <a:prstGeom prst="rect">
            <a:avLst/>
          </a:prstGeom>
        </p:spPr>
      </p:pic>
      <p:sp>
        <p:nvSpPr>
          <p:cNvPr id="8" name="Retângulo 7">
            <a:extLst>
              <a:ext uri="{FF2B5EF4-FFF2-40B4-BE49-F238E27FC236}">
                <a16:creationId xmlns:a16="http://schemas.microsoft.com/office/drawing/2014/main" id="{24192A96-A904-30BE-E316-6718D4AEDCA7}"/>
              </a:ext>
            </a:extLst>
          </p:cNvPr>
          <p:cNvSpPr/>
          <p:nvPr/>
        </p:nvSpPr>
        <p:spPr>
          <a:xfrm>
            <a:off x="5584874" y="1561514"/>
            <a:ext cx="511126" cy="422031"/>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reto 8">
            <a:extLst>
              <a:ext uri="{FF2B5EF4-FFF2-40B4-BE49-F238E27FC236}">
                <a16:creationId xmlns:a16="http://schemas.microsoft.com/office/drawing/2014/main" id="{2FEA45F3-34ED-F39C-EAC7-D0D141777D91}"/>
              </a:ext>
            </a:extLst>
          </p:cNvPr>
          <p:cNvCxnSpPr>
            <a:cxnSpLocks/>
          </p:cNvCxnSpPr>
          <p:nvPr/>
        </p:nvCxnSpPr>
        <p:spPr>
          <a:xfrm>
            <a:off x="1659988" y="1322488"/>
            <a:ext cx="44360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179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9EA36405-8842-794B-1010-42DB830EF52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E922D7B0-D295-2F87-6CCF-CAEACDF87EE3}"/>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52080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370405" cy="553998"/>
          </a:xfrm>
          <a:prstGeom prst="rect">
            <a:avLst/>
          </a:prstGeom>
          <a:noFill/>
        </p:spPr>
        <p:txBody>
          <a:bodyPr wrap="square" rtlCol="0">
            <a:spAutoFit/>
          </a:bodyPr>
          <a:lstStyle/>
          <a:p>
            <a:pPr algn="ctr"/>
            <a:r>
              <a:rPr lang="pt-BR" sz="3000" b="1" dirty="0">
                <a:solidFill>
                  <a:schemeClr val="bg1"/>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rgbClr val="FF0000"/>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200329"/>
          </a:xfrm>
          <a:prstGeom prst="rect">
            <a:avLst/>
          </a:prstGeom>
          <a:noFill/>
        </p:spPr>
        <p:txBody>
          <a:bodyPr wrap="square" rtlCol="0">
            <a:spAutoFit/>
          </a:bodyPr>
          <a:lstStyle/>
          <a:p>
            <a:pPr algn="ctr"/>
            <a:r>
              <a:rPr lang="en-US" b="1" i="0" dirty="0">
                <a:solidFill>
                  <a:schemeClr val="bg1"/>
                </a:solidFill>
                <a:effectLst/>
              </a:rPr>
              <a:t>We can conclude that Netflix invests heavily in its own productions, focusing mainly on TV Shows and </a:t>
            </a:r>
            <a:r>
              <a:rPr lang="en-US" b="1" dirty="0">
                <a:solidFill>
                  <a:schemeClr val="bg1"/>
                </a:solidFill>
              </a:rPr>
              <a:t>Movie</a:t>
            </a:r>
            <a:r>
              <a:rPr lang="en-US" b="1" i="0" dirty="0">
                <a:solidFill>
                  <a:schemeClr val="bg1"/>
                </a:solidFill>
                <a:effectLst/>
              </a:rPr>
              <a:t>s.</a:t>
            </a:r>
            <a:endParaRPr lang="pt-BR" b="1" dirty="0">
              <a:solidFill>
                <a:schemeClr val="bg1"/>
              </a:solidFill>
            </a:endParaRPr>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rgbClr val="FF0000"/>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200329"/>
          </a:xfrm>
          <a:prstGeom prst="rect">
            <a:avLst/>
          </a:prstGeom>
          <a:noFill/>
        </p:spPr>
        <p:txBody>
          <a:bodyPr wrap="square" rtlCol="0">
            <a:spAutoFit/>
          </a:bodyPr>
          <a:lstStyle/>
          <a:p>
            <a:pPr algn="ctr">
              <a:buClr>
                <a:schemeClr val="tx1"/>
              </a:buClr>
            </a:pPr>
            <a:r>
              <a:rPr lang="en-US" b="1" i="0" dirty="0">
                <a:solidFill>
                  <a:schemeClr val="bg1"/>
                </a:solidFill>
                <a:effectLst/>
              </a:rPr>
              <a:t>The vast majority of Titles do not stay in the TOP 10 for long and have lower scores in the Viewership Score.</a:t>
            </a:r>
            <a:endParaRPr lang="pt-BR" b="1" dirty="0">
              <a:solidFill>
                <a:schemeClr val="bg1"/>
              </a:solidFill>
            </a:endParaRP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rgbClr val="FF0000"/>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308324"/>
          </a:xfrm>
          <a:prstGeom prst="rect">
            <a:avLst/>
          </a:prstGeom>
          <a:noFill/>
        </p:spPr>
        <p:txBody>
          <a:bodyPr wrap="square" rtlCol="0">
            <a:spAutoFit/>
          </a:bodyPr>
          <a:lstStyle/>
          <a:p>
            <a:pPr algn="ctr">
              <a:buClr>
                <a:schemeClr val="tx1"/>
              </a:buClr>
            </a:pPr>
            <a:r>
              <a:rPr lang="en-US" b="1" i="0" dirty="0">
                <a:solidFill>
                  <a:schemeClr val="bg1"/>
                </a:solidFill>
                <a:effectLst/>
              </a:rPr>
              <a:t>Analyzing the Boxplots and Outliers we can see that in the period analyzed the biggest success in Netflix was the animation </a:t>
            </a:r>
            <a:r>
              <a:rPr lang="en-US" b="1" i="0" dirty="0" err="1">
                <a:solidFill>
                  <a:schemeClr val="bg1"/>
                </a:solidFill>
                <a:effectLst/>
              </a:rPr>
              <a:t>Cocomelon</a:t>
            </a:r>
            <a:r>
              <a:rPr lang="en-US" b="1" i="0" dirty="0">
                <a:solidFill>
                  <a:schemeClr val="bg1"/>
                </a:solidFill>
                <a:effectLst/>
              </a:rPr>
              <a:t>, spending 428 days in the TOP 10 and having a Viewership Score of 1474.</a:t>
            </a:r>
            <a:endParaRPr lang="pt-BR" b="1" dirty="0">
              <a:solidFill>
                <a:schemeClr val="bg1"/>
              </a:solidFill>
            </a:endParaRPr>
          </a:p>
        </p:txBody>
      </p:sp>
      <p:sp>
        <p:nvSpPr>
          <p:cNvPr id="4" name="Retângulo 3">
            <a:extLst>
              <a:ext uri="{FF2B5EF4-FFF2-40B4-BE49-F238E27FC236}">
                <a16:creationId xmlns:a16="http://schemas.microsoft.com/office/drawing/2014/main" id="{24BF1FB8-3AD9-A093-3295-CBA166C4ACD5}"/>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D5C17AE-A98C-80D9-93F2-897DA76AC50A}"/>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7392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bg1"/>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3170099"/>
          </a:xfrm>
          <a:prstGeom prst="rect">
            <a:avLst/>
          </a:prstGeom>
          <a:noFill/>
        </p:spPr>
        <p:txBody>
          <a:bodyPr wrap="square" rtlCol="0">
            <a:spAutoFit/>
          </a:bodyPr>
          <a:lstStyle/>
          <a:p>
            <a:r>
              <a:rPr lang="pt-BR" sz="3000" dirty="0">
                <a:solidFill>
                  <a:schemeClr val="bg1"/>
                </a:solidFill>
              </a:rPr>
              <a:t>Análise Exploratória </a:t>
            </a:r>
            <a:r>
              <a:rPr lang="pt-BR" sz="3000" dirty="0">
                <a:solidFill>
                  <a:srgbClr val="FF0000"/>
                </a:solidFill>
              </a:rPr>
              <a:t>NETFLIX 2020</a:t>
            </a:r>
          </a:p>
          <a:p>
            <a:endParaRPr lang="pt-BR" sz="2000" b="1" dirty="0">
              <a:solidFill>
                <a:schemeClr val="bg1"/>
              </a:solidFill>
            </a:endParaRPr>
          </a:p>
          <a:p>
            <a:pPr marL="342900" indent="-342900">
              <a:buClr>
                <a:schemeClr val="tx1"/>
              </a:buClr>
              <a:buFont typeface="Wingdings" panose="05000000000000000000" pitchFamily="2" charset="2"/>
              <a:buChar char="Ø"/>
            </a:pPr>
            <a:r>
              <a:rPr lang="pt-BR" sz="2500" b="1" dirty="0">
                <a:solidFill>
                  <a:srgbClr val="FF0000"/>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3" action="ppaction://hlinksldjump">
                  <a:extLst>
                    <a:ext uri="{A12FA001-AC4F-418D-AE19-62706E023703}">
                      <ahyp:hlinkClr xmlns:ahyp="http://schemas.microsoft.com/office/drawing/2018/hyperlinkcolor" val="tx"/>
                    </a:ext>
                  </a:extLst>
                </a:hlinkClick>
              </a:rPr>
              <a:t>Exclusivos Netflix</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4" action="ppaction://hlinksldjump">
                  <a:extLst>
                    <a:ext uri="{A12FA001-AC4F-418D-AE19-62706E023703}">
                      <ahyp:hlinkClr xmlns:ahyp="http://schemas.microsoft.com/office/drawing/2018/hyperlinkcolor" val="tx"/>
                    </a:ext>
                  </a:extLst>
                </a:hlinkClick>
              </a:rPr>
              <a:t>Rank, Dias no TOP 10 e Pontuação dos Espectadores</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5" action="ppaction://hlinksldjump">
                  <a:extLst>
                    <a:ext uri="{A12FA001-AC4F-418D-AE19-62706E023703}">
                      <ahyp:hlinkClr xmlns:ahyp="http://schemas.microsoft.com/office/drawing/2018/hyperlinkcolor" val="tx"/>
                    </a:ext>
                  </a:extLst>
                </a:hlinkClick>
              </a:rPr>
              <a:t>Gêneros</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6" action="ppaction://hlinksldjump">
                  <a:extLst>
                    <a:ext uri="{A12FA001-AC4F-418D-AE19-62706E023703}">
                      <ahyp:hlinkClr xmlns:ahyp="http://schemas.microsoft.com/office/drawing/2018/hyperlinkcolor" val="tx"/>
                    </a:ext>
                  </a:extLst>
                </a:hlinkClick>
              </a:rPr>
              <a:t>Explicando a Pontuação dos Espectadores</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7" action="ppaction://hlinksldjump">
                  <a:extLst>
                    <a:ext uri="{A12FA001-AC4F-418D-AE19-62706E023703}">
                      <ahyp:hlinkClr xmlns:ahyp="http://schemas.microsoft.com/office/drawing/2018/hyperlinkcolor" val="tx"/>
                    </a:ext>
                  </a:extLst>
                </a:hlinkClick>
              </a:rPr>
              <a:t>Conclusão</a:t>
            </a:r>
            <a:endParaRPr lang="pt-BR" sz="2500" b="1" dirty="0">
              <a:solidFill>
                <a:srgbClr val="FF0000"/>
              </a:solidFill>
            </a:endParaRPr>
          </a:p>
        </p:txBody>
      </p:sp>
      <p:sp>
        <p:nvSpPr>
          <p:cNvPr id="3" name="Retângulo 2">
            <a:extLst>
              <a:ext uri="{FF2B5EF4-FFF2-40B4-BE49-F238E27FC236}">
                <a16:creationId xmlns:a16="http://schemas.microsoft.com/office/drawing/2014/main" id="{38BDC3BF-6086-4280-BE8A-C34A3C581C75}"/>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5A10E92A-5132-E687-412A-781750A1AB86}"/>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9238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153480"/>
            <a:ext cx="2201592" cy="553998"/>
          </a:xfrm>
          <a:prstGeom prst="rect">
            <a:avLst/>
          </a:prstGeom>
          <a:noFill/>
        </p:spPr>
        <p:txBody>
          <a:bodyPr wrap="square" rtlCol="0">
            <a:spAutoFit/>
          </a:bodyPr>
          <a:lstStyle/>
          <a:p>
            <a:pPr algn="ctr"/>
            <a:r>
              <a:rPr lang="pt-BR" sz="3000" b="1" dirty="0">
                <a:solidFill>
                  <a:schemeClr val="bg1"/>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pt-BR" sz="2500" b="1" dirty="0">
                <a:solidFill>
                  <a:schemeClr val="bg1"/>
                </a:solidFill>
              </a:rPr>
              <a:t>Realizar uma Análise Exploratória de Dados (EDA) no Conjunto de Dados do catálogo da </a:t>
            </a:r>
            <a:r>
              <a:rPr lang="pt-BR" sz="2500" b="1" dirty="0">
                <a:solidFill>
                  <a:srgbClr val="FF0000"/>
                </a:solidFill>
              </a:rPr>
              <a:t>Netflix</a:t>
            </a:r>
            <a:r>
              <a:rPr lang="pt-BR" sz="2500" b="1" dirty="0">
                <a:solidFill>
                  <a:schemeClr val="bg1"/>
                </a:solidFill>
              </a:rPr>
              <a:t> de 2020.</a:t>
            </a:r>
          </a:p>
        </p:txBody>
      </p:sp>
      <p:sp>
        <p:nvSpPr>
          <p:cNvPr id="5" name="Retângulo 4">
            <a:extLst>
              <a:ext uri="{FF2B5EF4-FFF2-40B4-BE49-F238E27FC236}">
                <a16:creationId xmlns:a16="http://schemas.microsoft.com/office/drawing/2014/main" id="{28B23991-9A56-5BF2-1F04-88309A057D95}"/>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EBA7AD29-84FF-2D63-C2B8-F8627FB2EC23}"/>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266092" y="922090"/>
            <a:ext cx="3488788" cy="553998"/>
          </a:xfrm>
          <a:prstGeom prst="rect">
            <a:avLst/>
          </a:prstGeom>
          <a:noFill/>
        </p:spPr>
        <p:txBody>
          <a:bodyPr wrap="square" rtlCol="0">
            <a:spAutoFit/>
          </a:bodyPr>
          <a:lstStyle/>
          <a:p>
            <a:r>
              <a:rPr lang="pt-BR" sz="3000" b="1" dirty="0">
                <a:solidFill>
                  <a:schemeClr val="bg1"/>
                </a:solidFill>
              </a:rPr>
              <a:t>Exclusivos Netflix</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73612" y="2274838"/>
            <a:ext cx="5148776" cy="230832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bg1"/>
                </a:solidFill>
              </a:rPr>
              <a:t>Podemos notar analisando esse Gráfico de Barras que a maioria dos títulos do Conjunto de Dados são Exclusivos da Netflix;</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a:solidFill>
                  <a:schemeClr val="bg1"/>
                </a:solidFill>
              </a:rPr>
              <a:t>Uma das estratégias mais utilizadas pela Netflix é ter um catálogo recheado de produções realizadas pela própria empresa.</a:t>
            </a:r>
          </a:p>
          <a:p>
            <a:pPr>
              <a:buClr>
                <a:schemeClr val="tx1"/>
              </a:buClr>
            </a:pPr>
            <a:endParaRPr lang="pt-BR" b="1" dirty="0">
              <a:solidFill>
                <a:schemeClr val="bg1"/>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EAB0E7E0-DF17-89C7-A6A3-73783A0A4ECE}"/>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7BE82A8F-57F8-644E-2343-02FDD16D286B}"/>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F4C7E61D-48F1-CB23-C181-F73691573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234" y="1183088"/>
            <a:ext cx="5549711" cy="4133578"/>
          </a:xfrm>
          <a:prstGeom prst="rect">
            <a:avLst/>
          </a:prstGeom>
        </p:spPr>
      </p:pic>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780505" y="299790"/>
            <a:ext cx="4806463" cy="1015663"/>
          </a:xfrm>
          <a:prstGeom prst="rect">
            <a:avLst/>
          </a:prstGeom>
          <a:noFill/>
        </p:spPr>
        <p:txBody>
          <a:bodyPr wrap="square" rtlCol="0">
            <a:spAutoFit/>
          </a:bodyPr>
          <a:lstStyle/>
          <a:p>
            <a:r>
              <a:rPr lang="pt-BR" sz="3000" b="1" dirty="0">
                <a:solidFill>
                  <a:schemeClr val="bg1"/>
                </a:solidFill>
              </a:rPr>
              <a:t>Rank, Dias no TOP 10 e Pontuação dos Espectadores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78512" y="1451762"/>
            <a:ext cx="5308456" cy="5078313"/>
          </a:xfrm>
          <a:prstGeom prst="rect">
            <a:avLst/>
          </a:prstGeom>
          <a:solidFill>
            <a:schemeClr val="tx1">
              <a:lumMod val="85000"/>
              <a:lumOff val="15000"/>
            </a:schemeClr>
          </a:solid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bg1"/>
                </a:solidFill>
              </a:rPr>
              <a:t>O </a:t>
            </a:r>
            <a:r>
              <a:rPr lang="pt-BR" b="1" dirty="0" err="1">
                <a:solidFill>
                  <a:schemeClr val="bg1"/>
                </a:solidFill>
              </a:rPr>
              <a:t>Boxplot</a:t>
            </a:r>
            <a:r>
              <a:rPr lang="pt-BR" b="1" dirty="0">
                <a:solidFill>
                  <a:schemeClr val="bg1"/>
                </a:solidFill>
              </a:rPr>
              <a:t> mostra o Valor Mínimo, o Primeiro Quartil (25%),  Segundo Quartil (50% - Mediana), Terceiro Quartil (75%), Valor Máximo e Outliers.</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a:solidFill>
                  <a:schemeClr val="bg1"/>
                </a:solidFill>
              </a:rPr>
              <a:t>O </a:t>
            </a:r>
            <a:r>
              <a:rPr lang="pt-BR" b="1" dirty="0" err="1">
                <a:solidFill>
                  <a:schemeClr val="bg1"/>
                </a:solidFill>
              </a:rPr>
              <a:t>Boxplot</a:t>
            </a:r>
            <a:r>
              <a:rPr lang="pt-BR" b="1" dirty="0">
                <a:solidFill>
                  <a:schemeClr val="bg1"/>
                </a:solidFill>
              </a:rPr>
              <a:t> do Rank demonstra que a maioria dos títulos tem nota superior a 5.</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a:solidFill>
                  <a:schemeClr val="bg1"/>
                </a:solidFill>
              </a:rPr>
              <a:t>O </a:t>
            </a:r>
            <a:r>
              <a:rPr lang="pt-BR" b="1" dirty="0" err="1">
                <a:solidFill>
                  <a:schemeClr val="bg1"/>
                </a:solidFill>
              </a:rPr>
              <a:t>Boxplot</a:t>
            </a:r>
            <a:r>
              <a:rPr lang="pt-BR" b="1" dirty="0">
                <a:solidFill>
                  <a:schemeClr val="bg1"/>
                </a:solidFill>
              </a:rPr>
              <a:t> dos Dias no TOP 10 mostra que a grande maioria dos títulos permanece pouco tempo no TOP 10, mas podemos perceber um número bem grande de Outliers. A mesma situação pode ser vista no </a:t>
            </a:r>
            <a:r>
              <a:rPr lang="pt-BR" b="1" dirty="0" err="1">
                <a:solidFill>
                  <a:schemeClr val="bg1"/>
                </a:solidFill>
              </a:rPr>
              <a:t>Boxplot</a:t>
            </a:r>
            <a:r>
              <a:rPr lang="pt-BR" b="1" dirty="0">
                <a:solidFill>
                  <a:schemeClr val="bg1"/>
                </a:solidFill>
              </a:rPr>
              <a:t> da Pontuação dos Espectador.</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a:solidFill>
                  <a:schemeClr val="bg1"/>
                </a:solidFill>
              </a:rPr>
              <a:t>Analisando mais profundamente os </a:t>
            </a:r>
            <a:r>
              <a:rPr lang="pt-BR" b="1" dirty="0" err="1">
                <a:solidFill>
                  <a:schemeClr val="bg1"/>
                </a:solidFill>
              </a:rPr>
              <a:t>Boxplots</a:t>
            </a:r>
            <a:r>
              <a:rPr lang="pt-BR" b="1" dirty="0">
                <a:solidFill>
                  <a:schemeClr val="bg1"/>
                </a:solidFill>
              </a:rPr>
              <a:t>, podemos perceber que o grande número de Outliers se dá por conta do título </a:t>
            </a:r>
            <a:r>
              <a:rPr lang="pt-BR" b="1" dirty="0" err="1">
                <a:solidFill>
                  <a:schemeClr val="bg1"/>
                </a:solidFill>
              </a:rPr>
              <a:t>Cocomelon</a:t>
            </a:r>
            <a:r>
              <a:rPr lang="pt-BR" b="1" dirty="0">
                <a:solidFill>
                  <a:schemeClr val="bg1"/>
                </a:solidFill>
              </a:rPr>
              <a:t> que foi um grande sucesso.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74590DA4-7A1A-5E45-0609-934E364B7128}"/>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A990D9F-352E-D05F-6DD8-7F3E60B19A1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51BE7ACD-69C3-A9B4-E23F-5825ADEA9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583" y="118156"/>
            <a:ext cx="2567853" cy="3419859"/>
          </a:xfrm>
          <a:prstGeom prst="rect">
            <a:avLst/>
          </a:prstGeom>
        </p:spPr>
      </p:pic>
      <p:pic>
        <p:nvPicPr>
          <p:cNvPr id="12" name="Imagem 11">
            <a:extLst>
              <a:ext uri="{FF2B5EF4-FFF2-40B4-BE49-F238E27FC236}">
                <a16:creationId xmlns:a16="http://schemas.microsoft.com/office/drawing/2014/main" id="{CA98725A-E400-D8C6-E467-4068F3B81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5635" y="78619"/>
            <a:ext cx="2567853" cy="3459396"/>
          </a:xfrm>
          <a:prstGeom prst="rect">
            <a:avLst/>
          </a:prstGeom>
        </p:spPr>
      </p:pic>
      <p:pic>
        <p:nvPicPr>
          <p:cNvPr id="14" name="Imagem 13">
            <a:extLst>
              <a:ext uri="{FF2B5EF4-FFF2-40B4-BE49-F238E27FC236}">
                <a16:creationId xmlns:a16="http://schemas.microsoft.com/office/drawing/2014/main" id="{24290233-6B25-520D-4CBA-C7FCB44E47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479" y="3656171"/>
            <a:ext cx="2099853" cy="2564548"/>
          </a:xfrm>
          <a:prstGeom prst="rect">
            <a:avLst/>
          </a:prstGeom>
        </p:spPr>
      </p:pic>
      <p:sp>
        <p:nvSpPr>
          <p:cNvPr id="15" name="Retângulo 14">
            <a:extLst>
              <a:ext uri="{FF2B5EF4-FFF2-40B4-BE49-F238E27FC236}">
                <a16:creationId xmlns:a16="http://schemas.microsoft.com/office/drawing/2014/main" id="{99F3E1E0-50E6-87F1-30C1-D9F8B3A0220C}"/>
              </a:ext>
            </a:extLst>
          </p:cNvPr>
          <p:cNvSpPr/>
          <p:nvPr/>
        </p:nvSpPr>
        <p:spPr>
          <a:xfrm>
            <a:off x="5486400" y="1451762"/>
            <a:ext cx="609600" cy="517715"/>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reto 16">
            <a:extLst>
              <a:ext uri="{FF2B5EF4-FFF2-40B4-BE49-F238E27FC236}">
                <a16:creationId xmlns:a16="http://schemas.microsoft.com/office/drawing/2014/main" id="{A90A959B-C890-D369-9CA2-97292AAC92A8}"/>
              </a:ext>
            </a:extLst>
          </p:cNvPr>
          <p:cNvCxnSpPr>
            <a:cxnSpLocks/>
          </p:cNvCxnSpPr>
          <p:nvPr/>
        </p:nvCxnSpPr>
        <p:spPr>
          <a:xfrm>
            <a:off x="1589649" y="1336678"/>
            <a:ext cx="450635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62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976693"/>
            <a:ext cx="4356296" cy="553998"/>
          </a:xfrm>
          <a:prstGeom prst="rect">
            <a:avLst/>
          </a:prstGeom>
          <a:noFill/>
        </p:spPr>
        <p:txBody>
          <a:bodyPr wrap="square" rtlCol="0">
            <a:spAutoFit/>
          </a:bodyPr>
          <a:lstStyle/>
          <a:p>
            <a:pPr algn="ctr"/>
            <a:r>
              <a:rPr lang="pt-BR" sz="3000" b="1" dirty="0">
                <a:solidFill>
                  <a:schemeClr val="bg1"/>
                </a:solidFill>
              </a:rPr>
              <a:t>Gêneros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828086"/>
            <a:ext cx="5148776" cy="3139321"/>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bg1"/>
                </a:solidFill>
              </a:rPr>
              <a:t>O Gráfico de Barra mostra a quantidade de produções e seus gêneros correspondentes.</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a:solidFill>
                  <a:schemeClr val="bg1"/>
                </a:solidFill>
              </a:rPr>
              <a:t>Esse tipo de Análise pode ajudar a companhia entender em quais gêneros realizar mais investimento.</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a:solidFill>
                  <a:schemeClr val="bg1"/>
                </a:solidFill>
              </a:rPr>
              <a:t>Pode-se notar que a grande maioria das produções são Séries seguidas por Filmes.</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74590DA4-7A1A-5E45-0609-934E364B7128}"/>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A990D9F-352E-D05F-6DD8-7F3E60B19A1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0FDAD310-979E-A264-3723-2CA6B4167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8790" y="748397"/>
            <a:ext cx="5550419" cy="4791466"/>
          </a:xfrm>
          <a:prstGeom prst="rect">
            <a:avLst/>
          </a:prstGeom>
        </p:spPr>
      </p:pic>
    </p:spTree>
    <p:extLst>
      <p:ext uri="{BB962C8B-B14F-4D97-AF65-F5344CB8AC3E}">
        <p14:creationId xmlns:p14="http://schemas.microsoft.com/office/powerpoint/2010/main" val="200167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186411"/>
            <a:ext cx="4356296" cy="1015663"/>
          </a:xfrm>
          <a:prstGeom prst="rect">
            <a:avLst/>
          </a:prstGeom>
          <a:noFill/>
        </p:spPr>
        <p:txBody>
          <a:bodyPr wrap="square" rtlCol="0">
            <a:spAutoFit/>
          </a:bodyPr>
          <a:lstStyle/>
          <a:p>
            <a:r>
              <a:rPr lang="pt-BR" sz="3000" b="1" dirty="0">
                <a:solidFill>
                  <a:schemeClr val="bg1"/>
                </a:solidFill>
              </a:rPr>
              <a:t>Explicando a Pontuação dos Espectadores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515981"/>
            <a:ext cx="5148776" cy="5078313"/>
          </a:xfrm>
          <a:prstGeom prst="rect">
            <a:avLst/>
          </a:prstGeom>
          <a:solidFill>
            <a:schemeClr val="tx1">
              <a:lumMod val="85000"/>
              <a:lumOff val="15000"/>
            </a:schemeClr>
          </a:solidFill>
        </p:spPr>
        <p:txBody>
          <a:bodyPr wrap="square" rtlCol="0">
            <a:spAutoFit/>
          </a:bodyPr>
          <a:lstStyle/>
          <a:p>
            <a:pPr marL="285750" indent="-285750" algn="l">
              <a:buClr>
                <a:schemeClr val="tx1"/>
              </a:buClr>
              <a:buFont typeface="Wingdings" panose="05000000000000000000" pitchFamily="2" charset="2"/>
              <a:buChar char="§"/>
            </a:pPr>
            <a:r>
              <a:rPr lang="pt-BR" b="1" i="0" dirty="0">
                <a:solidFill>
                  <a:schemeClr val="bg1"/>
                </a:solidFill>
                <a:effectLst/>
              </a:rPr>
              <a:t>Acessando o site: </a:t>
            </a:r>
            <a:r>
              <a:rPr lang="pt-BR" b="1" i="0" u="sng" dirty="0">
                <a:solidFill>
                  <a:srgbClr val="FF0000"/>
                </a:solidFill>
                <a:effectLst/>
                <a:hlinkClick r:id="rId2">
                  <a:extLst>
                    <a:ext uri="{A12FA001-AC4F-418D-AE19-62706E023703}">
                      <ahyp:hlinkClr xmlns:ahyp="http://schemas.microsoft.com/office/drawing/2018/hyperlinkcolor" val="tx"/>
                    </a:ext>
                  </a:extLst>
                </a:hlinkClick>
              </a:rPr>
              <a:t>www.the-numbers.com/netflix-top-10</a:t>
            </a:r>
            <a:r>
              <a:rPr lang="pt-BR" b="1" i="0" dirty="0">
                <a:solidFill>
                  <a:srgbClr val="FF0000"/>
                </a:solidFill>
                <a:effectLst/>
              </a:rPr>
              <a:t> </a:t>
            </a:r>
            <a:r>
              <a:rPr lang="pt-BR" b="1" i="0" dirty="0">
                <a:solidFill>
                  <a:schemeClr val="bg1"/>
                </a:solidFill>
                <a:effectLst/>
              </a:rPr>
              <a:t>(de onde o conjunto de dados foi retirado). Podemos ver esta explicação sobre a pontuação de audiência: "A pontuação de audiência é uma pontuação atribuída a cada programa com base em sua classificação diária, atribuindo 10 pontos para cada dia no TOP 1, 9 pontos para cada dia no TOP 2, etc.“</a:t>
            </a:r>
          </a:p>
          <a:p>
            <a:pPr marL="285750" indent="-285750" algn="l">
              <a:buClr>
                <a:schemeClr val="tx1"/>
              </a:buClr>
              <a:buFont typeface="Wingdings" panose="05000000000000000000" pitchFamily="2" charset="2"/>
              <a:buChar char="§"/>
            </a:pPr>
            <a:endParaRPr lang="pt-BR" b="1" dirty="0">
              <a:solidFill>
                <a:schemeClr val="bg1"/>
              </a:solidFill>
            </a:endParaRPr>
          </a:p>
          <a:p>
            <a:pPr marL="285750" indent="-285750" algn="l">
              <a:buClr>
                <a:schemeClr val="tx1"/>
              </a:buClr>
              <a:buFont typeface="Wingdings" panose="05000000000000000000" pitchFamily="2" charset="2"/>
              <a:buChar char="§"/>
            </a:pPr>
            <a:r>
              <a:rPr lang="pt-BR" b="1" i="0" dirty="0">
                <a:solidFill>
                  <a:schemeClr val="bg1"/>
                </a:solidFill>
                <a:effectLst/>
              </a:rPr>
              <a:t>Analisando o Histograma podemos perceber que grande parte dos títulos não permanecem muitos Dias no TOP 10 somando pontos e poucos títulos apresentam notas acima de 200 pontos e apenas poucos Outliers conseguem pontuações acima de 800 pontos.</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74590DA4-7A1A-5E45-0609-934E364B7128}"/>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A990D9F-352E-D05F-6DD8-7F3E60B19A1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9E642E16-2C4A-A230-9567-9E9308A56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468" y="976693"/>
            <a:ext cx="5550419" cy="4096520"/>
          </a:xfrm>
          <a:prstGeom prst="rect">
            <a:avLst/>
          </a:prstGeom>
        </p:spPr>
      </p:pic>
      <p:sp>
        <p:nvSpPr>
          <p:cNvPr id="11" name="Retângulo 10">
            <a:extLst>
              <a:ext uri="{FF2B5EF4-FFF2-40B4-BE49-F238E27FC236}">
                <a16:creationId xmlns:a16="http://schemas.microsoft.com/office/drawing/2014/main" id="{EFCE8942-42E3-2713-DDEB-FC94A9399A7A}"/>
              </a:ext>
            </a:extLst>
          </p:cNvPr>
          <p:cNvSpPr/>
          <p:nvPr/>
        </p:nvSpPr>
        <p:spPr>
          <a:xfrm>
            <a:off x="5584874" y="1561514"/>
            <a:ext cx="511126" cy="422031"/>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3" name="Conector reto 12">
            <a:extLst>
              <a:ext uri="{FF2B5EF4-FFF2-40B4-BE49-F238E27FC236}">
                <a16:creationId xmlns:a16="http://schemas.microsoft.com/office/drawing/2014/main" id="{8C3B86C0-2D76-449A-C6D0-E60224B95DE4}"/>
              </a:ext>
            </a:extLst>
          </p:cNvPr>
          <p:cNvCxnSpPr>
            <a:cxnSpLocks/>
          </p:cNvCxnSpPr>
          <p:nvPr/>
        </p:nvCxnSpPr>
        <p:spPr>
          <a:xfrm>
            <a:off x="1659988" y="1322488"/>
            <a:ext cx="44360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67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9EA36405-8842-794B-1010-42DB830EF52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E922D7B0-D295-2F87-6CCF-CAEACDF87EE3}"/>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bg1"/>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rgbClr val="FF0000"/>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477328"/>
          </a:xfrm>
          <a:prstGeom prst="rect">
            <a:avLst/>
          </a:prstGeom>
          <a:noFill/>
        </p:spPr>
        <p:txBody>
          <a:bodyPr wrap="square" rtlCol="0">
            <a:spAutoFit/>
          </a:bodyPr>
          <a:lstStyle/>
          <a:p>
            <a:pPr algn="ctr"/>
            <a:r>
              <a:rPr lang="pt-BR" b="1" dirty="0">
                <a:solidFill>
                  <a:schemeClr val="bg1"/>
                </a:solidFill>
              </a:rPr>
              <a:t>Podemos concluir que a Netflix investe bastante em Produções Próprias focando principalmente em Séries e Filmes.</a:t>
            </a:r>
          </a:p>
          <a:p>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rgbClr val="FF0000"/>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200329"/>
          </a:xfrm>
          <a:prstGeom prst="rect">
            <a:avLst/>
          </a:prstGeom>
          <a:noFill/>
        </p:spPr>
        <p:txBody>
          <a:bodyPr wrap="square" rtlCol="0">
            <a:spAutoFit/>
          </a:bodyPr>
          <a:lstStyle/>
          <a:p>
            <a:pPr algn="ctr">
              <a:buClr>
                <a:schemeClr val="tx1"/>
              </a:buClr>
            </a:pPr>
            <a:r>
              <a:rPr lang="pt-BR" b="1" dirty="0">
                <a:solidFill>
                  <a:schemeClr val="bg1"/>
                </a:solidFill>
              </a:rPr>
              <a:t>A grande maioria dos Títulos não ficam por muito no TOP 10 e tem pontuações mais baixas na Pontuação de Espectadores.</a:t>
            </a:r>
            <a:endParaRPr lang="pt-BR" dirty="0">
              <a:solidFill>
                <a:schemeClr val="bg1"/>
              </a:solidFill>
            </a:endParaRP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rgbClr val="FF0000"/>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585323"/>
          </a:xfrm>
          <a:prstGeom prst="rect">
            <a:avLst/>
          </a:prstGeom>
          <a:noFill/>
        </p:spPr>
        <p:txBody>
          <a:bodyPr wrap="square" rtlCol="0">
            <a:spAutoFit/>
          </a:bodyPr>
          <a:lstStyle/>
          <a:p>
            <a:pPr algn="ctr">
              <a:buClr>
                <a:schemeClr val="tx1"/>
              </a:buClr>
            </a:pPr>
            <a:r>
              <a:rPr lang="pt-BR" b="1" dirty="0">
                <a:solidFill>
                  <a:schemeClr val="bg1"/>
                </a:solidFill>
              </a:rPr>
              <a:t>Analisando os </a:t>
            </a:r>
            <a:r>
              <a:rPr lang="pt-BR" b="1" dirty="0" err="1">
                <a:solidFill>
                  <a:schemeClr val="bg1"/>
                </a:solidFill>
              </a:rPr>
              <a:t>Boxplots</a:t>
            </a:r>
            <a:r>
              <a:rPr lang="pt-BR" b="1" dirty="0">
                <a:solidFill>
                  <a:schemeClr val="bg1"/>
                </a:solidFill>
              </a:rPr>
              <a:t> e os Outliers podemos perceber que no período analisado o maior sucesso do Streaming foi a animação </a:t>
            </a:r>
            <a:r>
              <a:rPr lang="pt-BR" b="1" dirty="0" err="1">
                <a:solidFill>
                  <a:schemeClr val="bg1"/>
                </a:solidFill>
              </a:rPr>
              <a:t>Cocomelon</a:t>
            </a:r>
            <a:r>
              <a:rPr lang="pt-BR" b="1" dirty="0">
                <a:solidFill>
                  <a:schemeClr val="bg1"/>
                </a:solidFill>
              </a:rPr>
              <a:t> ficando 428 dias no TOP 10 e tendo uma Pontuação dos Espectadores de 1474. </a:t>
            </a:r>
          </a:p>
          <a:p>
            <a:endParaRPr lang="pt-BR" dirty="0"/>
          </a:p>
        </p:txBody>
      </p:sp>
      <p:sp>
        <p:nvSpPr>
          <p:cNvPr id="4" name="Retângulo 3">
            <a:extLst>
              <a:ext uri="{FF2B5EF4-FFF2-40B4-BE49-F238E27FC236}">
                <a16:creationId xmlns:a16="http://schemas.microsoft.com/office/drawing/2014/main" id="{24BF1FB8-3AD9-A093-3295-CBA166C4ACD5}"/>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D5C17AE-A98C-80D9-93F2-897DA76AC50A}"/>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38299204"/>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205</TotalTime>
  <Words>956</Words>
  <Application>Microsoft Office PowerPoint</Application>
  <PresentationFormat>Widescreen</PresentationFormat>
  <Paragraphs>91</Paragraphs>
  <Slides>18</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18</vt:i4>
      </vt:variant>
    </vt:vector>
  </HeadingPairs>
  <TitlesOfParts>
    <vt:vector size="24" baseType="lpstr">
      <vt:lpstr>Arial</vt:lpstr>
      <vt:lpstr>Calibri</vt:lpstr>
      <vt:lpstr>Calibri Light</vt:lpstr>
      <vt:lpstr>Google Sans</vt:lpstr>
      <vt:lpstr>Wingdings</vt:lpstr>
      <vt:lpstr>Retrospectiva</vt:lpstr>
      <vt:lpstr>Análise Exploratória NETFLIX 2020</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Exploratory Data Analysis NETFLIX 2020</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9</cp:revision>
  <dcterms:created xsi:type="dcterms:W3CDTF">2023-10-22T00:17:58Z</dcterms:created>
  <dcterms:modified xsi:type="dcterms:W3CDTF">2023-10-24T01:11:12Z</dcterms:modified>
</cp:coreProperties>
</file>