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79" r:id="rId6"/>
    <p:sldId id="280" r:id="rId7"/>
    <p:sldId id="264" r:id="rId8"/>
    <p:sldId id="263" r:id="rId9"/>
    <p:sldId id="267" r:id="rId10"/>
    <p:sldId id="268" r:id="rId11"/>
    <p:sldId id="269" r:id="rId12"/>
    <p:sldId id="270" r:id="rId13"/>
    <p:sldId id="281" r:id="rId14"/>
    <p:sldId id="282" r:id="rId15"/>
    <p:sldId id="283"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29/10/2023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29/10/2023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29/10/2023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29/10/2023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29/10/2023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002888"/>
            <a:ext cx="8932984" cy="1783080"/>
          </a:xfrm>
        </p:spPr>
        <p:txBody>
          <a:bodyPr>
            <a:normAutofit/>
          </a:bodyPr>
          <a:lstStyle/>
          <a:p>
            <a:r>
              <a:rPr lang="pt-BR" sz="6000" b="1" dirty="0">
                <a:solidFill>
                  <a:schemeClr val="accent1">
                    <a:lumMod val="75000"/>
                  </a:schemeClr>
                </a:solidFill>
              </a:rPr>
              <a:t>Análise da Eficiência de  Turbinas Eólicas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29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Wind Turbine Efficiency Analysis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29th,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247043"/>
          </a:xfrm>
          <a:prstGeom prst="rect">
            <a:avLst/>
          </a:prstGeom>
          <a:noFill/>
        </p:spPr>
        <p:txBody>
          <a:bodyPr wrap="square" rtlCol="0">
            <a:spAutoFit/>
          </a:bodyPr>
          <a:lstStyle/>
          <a:p>
            <a:r>
              <a:rPr lang="pt-BR" sz="3000" b="1" dirty="0">
                <a:solidFill>
                  <a:schemeClr val="tx1">
                    <a:lumMod val="75000"/>
                    <a:lumOff val="25000"/>
                  </a:schemeClr>
                </a:solidFill>
              </a:rPr>
              <a:t>Wind Turbine </a:t>
            </a:r>
            <a:r>
              <a:rPr lang="pt-BR" sz="3000" b="1" dirty="0" err="1">
                <a:solidFill>
                  <a:schemeClr val="tx1">
                    <a:lumMod val="75000"/>
                    <a:lumOff val="25000"/>
                  </a:schemeClr>
                </a:solidFill>
              </a:rPr>
              <a:t>Efficiency</a:t>
            </a:r>
            <a:r>
              <a:rPr lang="pt-BR" sz="3000" b="1" dirty="0">
                <a:solidFill>
                  <a:schemeClr val="tx1">
                    <a:lumMod val="75000"/>
                    <a:lumOff val="25000"/>
                  </a:schemeClr>
                </a:solidFill>
              </a:rPr>
              <a:t> </a:t>
            </a:r>
            <a:r>
              <a:rPr lang="pt-BR" sz="3000" b="1" dirty="0" err="1">
                <a:solidFill>
                  <a:schemeClr val="tx1">
                    <a:lumMod val="75000"/>
                    <a:lumOff val="25000"/>
                  </a:schemeClr>
                </a:solidFill>
              </a:rPr>
              <a:t>Analysis</a:t>
            </a:r>
            <a:endParaRPr lang="pt-BR" sz="3000" b="1" dirty="0">
              <a:solidFill>
                <a:schemeClr val="tx1">
                  <a:lumMod val="75000"/>
                  <a:lumOff val="25000"/>
                </a:schemeClr>
              </a:solidFill>
            </a:endParaRPr>
          </a:p>
          <a:p>
            <a:endParaRPr lang="pt-BR" sz="25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Active Power (kW) x Wind </a:t>
            </a:r>
            <a:r>
              <a:rPr lang="pt-BR" sz="25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Speed</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Theoretical</a:t>
            </a: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Power Curve (kW) x Wind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Speed</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Acceptable</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Limit</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of</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Variation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the efficiency of Wind Turbines in relation to the theoretical value declared by the manufacturer.</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560882"/>
            <a:ext cx="6086622" cy="430887"/>
          </a:xfrm>
          <a:prstGeom prst="rect">
            <a:avLst/>
          </a:prstGeom>
          <a:noFill/>
        </p:spPr>
        <p:txBody>
          <a:bodyPr wrap="square" rtlCol="0">
            <a:spAutoFit/>
          </a:bodyPr>
          <a:lstStyle/>
          <a:p>
            <a:pPr algn="ctr">
              <a:buClr>
                <a:schemeClr val="tx1"/>
              </a:buClr>
            </a:pPr>
            <a:r>
              <a:rPr lang="pt-BR" sz="2200" b="1" dirty="0">
                <a:solidFill>
                  <a:schemeClr val="accent1">
                    <a:lumMod val="75000"/>
                  </a:schemeClr>
                </a:solidFill>
              </a:rPr>
              <a:t>Active Power (kW) x Wind </a:t>
            </a:r>
            <a:r>
              <a:rPr lang="pt-BR" sz="2200" b="1" dirty="0" err="1">
                <a:solidFill>
                  <a:schemeClr val="accent1">
                    <a:lumMod val="75000"/>
                  </a:schemeClr>
                </a:solidFill>
              </a:rPr>
              <a:t>Speed</a:t>
            </a:r>
            <a:endParaRPr lang="pt-BR" sz="22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185386"/>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Scatterplot Chart plots points to visualize the relationship between two quantitative variables. In this case, Active Power (kW) x Wind Speed.</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Dataset has information on Active Power (kW), Wind Speed (m/s), Theoretical Power (kW) and Wind Direction (°) of the Wind Turbines every 10 minutes.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chart shows how much energy each Wind Turbine generated in 10 minutes in relation to wind speed.</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points that are zero are turbines undergoing maintenance or defective.</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973A8CD8-C64C-57DB-AC12-63EA760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36" y="776325"/>
            <a:ext cx="6037878" cy="4754880"/>
          </a:xfrm>
          <a:prstGeom prst="rect">
            <a:avLst/>
          </a:prstGeom>
        </p:spPr>
      </p:pic>
    </p:spTree>
    <p:extLst>
      <p:ext uri="{BB962C8B-B14F-4D97-AF65-F5344CB8AC3E}">
        <p14:creationId xmlns:p14="http://schemas.microsoft.com/office/powerpoint/2010/main" val="370903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1038431"/>
            <a:ext cx="6086622" cy="430887"/>
          </a:xfrm>
          <a:prstGeom prst="rect">
            <a:avLst/>
          </a:prstGeom>
          <a:noFill/>
        </p:spPr>
        <p:txBody>
          <a:bodyPr wrap="square" rtlCol="0">
            <a:spAutoFit/>
          </a:bodyPr>
          <a:lstStyle/>
          <a:p>
            <a:pPr algn="ctr">
              <a:buClr>
                <a:schemeClr val="tx1"/>
              </a:buClr>
            </a:pPr>
            <a:r>
              <a:rPr lang="pt-BR" sz="2200" b="1" dirty="0" err="1">
                <a:solidFill>
                  <a:schemeClr val="accent1">
                    <a:lumMod val="75000"/>
                  </a:schemeClr>
                </a:solidFill>
              </a:rPr>
              <a:t>Theoretical</a:t>
            </a:r>
            <a:r>
              <a:rPr lang="pt-BR" sz="2200" b="1" dirty="0">
                <a:solidFill>
                  <a:schemeClr val="accent1">
                    <a:lumMod val="75000"/>
                  </a:schemeClr>
                </a:solidFill>
              </a:rPr>
              <a:t> Power (kW) x Wind </a:t>
            </a:r>
            <a:r>
              <a:rPr lang="pt-BR" sz="2200" b="1" dirty="0" err="1">
                <a:solidFill>
                  <a:schemeClr val="accent1">
                    <a:lumMod val="75000"/>
                  </a:schemeClr>
                </a:solidFill>
              </a:rPr>
              <a:t>Speed</a:t>
            </a:r>
            <a:endParaRPr lang="pt-BR" sz="22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821115"/>
            <a:ext cx="5148776" cy="286232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Theoretical Power scatterplot Chart provided by the Manufacturer shows the amount of power that should be generated according to the wind speed. For example: with the wind at a speed of 10 m/s the Turbine should generate 2500 kW.</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When the Turbine reaches 3500 kW Power, no matter how much the wind speed increases, the Turbine will not generate more energy than that.</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1786C3CF-4188-3461-1C83-D1CD1B3AF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36" y="776325"/>
            <a:ext cx="6037879" cy="4715894"/>
          </a:xfrm>
          <a:prstGeom prst="rect">
            <a:avLst/>
          </a:prstGeom>
        </p:spPr>
      </p:pic>
    </p:spTree>
    <p:extLst>
      <p:ext uri="{BB962C8B-B14F-4D97-AF65-F5344CB8AC3E}">
        <p14:creationId xmlns:p14="http://schemas.microsoft.com/office/powerpoint/2010/main" val="388416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1034100"/>
            <a:ext cx="6086622" cy="430887"/>
          </a:xfrm>
          <a:prstGeom prst="rect">
            <a:avLst/>
          </a:prstGeom>
          <a:noFill/>
        </p:spPr>
        <p:txBody>
          <a:bodyPr wrap="square" rtlCol="0">
            <a:spAutoFit/>
          </a:bodyPr>
          <a:lstStyle/>
          <a:p>
            <a:pPr algn="ctr">
              <a:buClr>
                <a:schemeClr val="tx1"/>
              </a:buClr>
            </a:pPr>
            <a:r>
              <a:rPr lang="pt-BR" sz="2200" b="1" dirty="0" err="1">
                <a:solidFill>
                  <a:schemeClr val="accent1">
                    <a:lumMod val="75000"/>
                  </a:schemeClr>
                </a:solidFill>
              </a:rPr>
              <a:t>Acceptable</a:t>
            </a:r>
            <a:r>
              <a:rPr lang="pt-BR" sz="2200" b="1" dirty="0">
                <a:solidFill>
                  <a:schemeClr val="accent1">
                    <a:lumMod val="75000"/>
                  </a:schemeClr>
                </a:solidFill>
              </a:rPr>
              <a:t> </a:t>
            </a:r>
            <a:r>
              <a:rPr lang="pt-BR" sz="2200" b="1" dirty="0" err="1">
                <a:solidFill>
                  <a:schemeClr val="accent1">
                    <a:lumMod val="75000"/>
                  </a:schemeClr>
                </a:solidFill>
              </a:rPr>
              <a:t>Limit</a:t>
            </a:r>
            <a:r>
              <a:rPr lang="pt-BR" sz="2200" b="1" dirty="0">
                <a:solidFill>
                  <a:schemeClr val="accent1">
                    <a:lumMod val="75000"/>
                  </a:schemeClr>
                </a:solidFill>
              </a:rPr>
              <a:t> </a:t>
            </a:r>
            <a:r>
              <a:rPr lang="pt-BR" sz="2200" b="1" dirty="0" err="1">
                <a:solidFill>
                  <a:schemeClr val="accent1">
                    <a:lumMod val="75000"/>
                  </a:schemeClr>
                </a:solidFill>
              </a:rPr>
              <a:t>of</a:t>
            </a:r>
            <a:r>
              <a:rPr lang="pt-BR" sz="2200" b="1" dirty="0">
                <a:solidFill>
                  <a:schemeClr val="accent1">
                    <a:lumMod val="75000"/>
                  </a:schemeClr>
                </a:solidFill>
              </a:rPr>
              <a:t> </a:t>
            </a:r>
            <a:r>
              <a:rPr lang="pt-BR" sz="2200" b="1" dirty="0" err="1">
                <a:solidFill>
                  <a:schemeClr val="accent1">
                    <a:lumMod val="75000"/>
                  </a:schemeClr>
                </a:solidFill>
              </a:rPr>
              <a:t>Variation</a:t>
            </a:r>
            <a:endParaRPr lang="pt-BR" sz="22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877241"/>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For this Graph we defined an Acceptable Limit of Variation of 5% more or 5% less in relation to the Theoretical Power value. This way we can analyze which Wind Turbines are generating Active Power within the established Limit.</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notice that a large number of Turbines are out of Limit and another large number are at zero Power. This information must be taken to the head of the sector and the Anemometer (sensor) must be checked to understand possible solutions to this issue.</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2526A786-AF97-E4F0-4BBC-6B2FDB2B4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36" y="824508"/>
            <a:ext cx="6037879" cy="4737720"/>
          </a:xfrm>
          <a:prstGeom prst="rect">
            <a:avLst/>
          </a:prstGeom>
        </p:spPr>
      </p:pic>
    </p:spTree>
    <p:extLst>
      <p:ext uri="{BB962C8B-B14F-4D97-AF65-F5344CB8AC3E}">
        <p14:creationId xmlns:p14="http://schemas.microsoft.com/office/powerpoint/2010/main" val="151304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923330"/>
          </a:xfrm>
          <a:prstGeom prst="rect">
            <a:avLst/>
          </a:prstGeom>
          <a:noFill/>
        </p:spPr>
        <p:txBody>
          <a:bodyPr wrap="square" rtlCol="0">
            <a:spAutoFit/>
          </a:bodyPr>
          <a:lstStyle/>
          <a:p>
            <a:pPr algn="ctr"/>
            <a:r>
              <a:rPr lang="en-US" b="1" dirty="0">
                <a:solidFill>
                  <a:schemeClr val="tx1">
                    <a:lumMod val="75000"/>
                    <a:lumOff val="25000"/>
                  </a:schemeClr>
                </a:solidFill>
              </a:rPr>
              <a:t>The points that are zero are turbines undergoing maintenance or defective.</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When the Turbine reaches 3500 kW Power, no matter how much the wind speed increases, the Turbine will not generate more energy than that.</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We can notice that a large number of Turbines are out of Limit and another large number are at zero Power. This information must be taken to the head of the sector and the Anemometer (sensor) must be checked to understand possible solutions to this issue.</a:t>
            </a:r>
            <a:endParaRPr lang="pt-BR" b="1" dirty="0">
              <a:solidFill>
                <a:schemeClr val="tx1">
                  <a:lumMod val="75000"/>
                  <a:lumOff val="25000"/>
                </a:schemeClr>
              </a:solidFill>
            </a:endParaRPr>
          </a:p>
        </p:txBody>
      </p:sp>
    </p:spTree>
    <p:extLst>
      <p:ext uri="{BB962C8B-B14F-4D97-AF65-F5344CB8AC3E}">
        <p14:creationId xmlns:p14="http://schemas.microsoft.com/office/powerpoint/2010/main" val="277764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37627" y="520505"/>
            <a:ext cx="2504051"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170099"/>
          </a:xfrm>
          <a:prstGeom prst="rect">
            <a:avLst/>
          </a:prstGeom>
          <a:noFill/>
        </p:spPr>
        <p:txBody>
          <a:bodyPr wrap="square" rtlCol="0">
            <a:spAutoFit/>
          </a:bodyPr>
          <a:lstStyle/>
          <a:p>
            <a:r>
              <a:rPr lang="pt-BR" sz="3000" b="1" dirty="0">
                <a:solidFill>
                  <a:schemeClr val="tx1">
                    <a:lumMod val="75000"/>
                    <a:lumOff val="25000"/>
                  </a:schemeClr>
                </a:solidFill>
              </a:rPr>
              <a:t>Análise das Companhias de Energia Brasileiras</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Potência Ativa (kW) x Velocidade do Vento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Potência Teórica (kW) x Velocidade do Vento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Limite Aceitável de Variação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a eficiência das Turbinas Eólicas em relação ao valor teórico declarado pelo fabricante.</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560882"/>
            <a:ext cx="6086622" cy="430887"/>
          </a:xfrm>
          <a:prstGeom prst="rect">
            <a:avLst/>
          </a:prstGeom>
          <a:noFill/>
        </p:spPr>
        <p:txBody>
          <a:bodyPr wrap="square" rtlCol="0">
            <a:spAutoFit/>
          </a:bodyPr>
          <a:lstStyle/>
          <a:p>
            <a:pPr algn="ctr">
              <a:buClr>
                <a:schemeClr val="tx1"/>
              </a:buClr>
            </a:pPr>
            <a:r>
              <a:rPr lang="pt-BR" sz="2200" b="1" dirty="0">
                <a:solidFill>
                  <a:schemeClr val="accent1">
                    <a:lumMod val="75000"/>
                  </a:schemeClr>
                </a:solidFill>
              </a:rPr>
              <a:t>Potência Ativa (kW) x Velocidade do Vento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185386"/>
            <a:ext cx="5148776" cy="535531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Dispersão plota pontos para visualizar a relação entre duas variáveis quantitativas. Nesse caso, a Potência Ativa (kW) x Velocidade do Vento.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a:t>
            </a:r>
            <a:r>
              <a:rPr lang="pt-BR" b="1" dirty="0" err="1">
                <a:solidFill>
                  <a:schemeClr val="tx1">
                    <a:lumMod val="75000"/>
                    <a:lumOff val="25000"/>
                  </a:schemeClr>
                </a:solidFill>
              </a:rPr>
              <a:t>Dataset</a:t>
            </a:r>
            <a:r>
              <a:rPr lang="pt-BR" b="1" dirty="0">
                <a:solidFill>
                  <a:schemeClr val="tx1">
                    <a:lumMod val="75000"/>
                    <a:lumOff val="25000"/>
                  </a:schemeClr>
                </a:solidFill>
              </a:rPr>
              <a:t> possui as informações da Potência Ativa (kW), Velocidade do Vento (m/s), Potência Teórica (kW) e a Direção do Vento ( ° ) das Turbinas Eólicas a cada 10 minutos.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mostra quanto cada Turbina Eólica gerou de energia em 10 minutos em relação a velocidade do vento.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Os pontos que estão zerados são turbinas em manutenção ou com defeito.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973A8CD8-C64C-57DB-AC12-63EA760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36" y="776325"/>
            <a:ext cx="6037878" cy="4754880"/>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1038431"/>
            <a:ext cx="6086622" cy="430887"/>
          </a:xfrm>
          <a:prstGeom prst="rect">
            <a:avLst/>
          </a:prstGeom>
          <a:noFill/>
        </p:spPr>
        <p:txBody>
          <a:bodyPr wrap="square" rtlCol="0">
            <a:spAutoFit/>
          </a:bodyPr>
          <a:lstStyle/>
          <a:p>
            <a:pPr algn="ctr">
              <a:buClr>
                <a:schemeClr val="tx1"/>
              </a:buClr>
            </a:pPr>
            <a:r>
              <a:rPr lang="pt-BR" sz="2200" b="1" dirty="0">
                <a:solidFill>
                  <a:schemeClr val="accent1">
                    <a:lumMod val="75000"/>
                  </a:schemeClr>
                </a:solidFill>
              </a:rPr>
              <a:t>Potência Teórica (kW) x Velocidade do Vento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821115"/>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Dispersão de Potência Teórica fornecido pelo Fabricante mostra a quantidade de energia que deveria ser gerada de acordo com a velocidade do vento. Por exemplo: com o vento a uma velocidade de 10 m/s a Turbina deveria gerar 2500 kW.</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Quando a Turbina atinge a Potência de 3500 kW, não importa o quanto a velocidade do vento aumente, a Turbina não irá gerar mais energia.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1786C3CF-4188-3461-1C83-D1CD1B3AF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36" y="776325"/>
            <a:ext cx="6037879" cy="4715894"/>
          </a:xfrm>
          <a:prstGeom prst="rect">
            <a:avLst/>
          </a:prstGeom>
        </p:spPr>
      </p:pic>
    </p:spTree>
    <p:extLst>
      <p:ext uri="{BB962C8B-B14F-4D97-AF65-F5344CB8AC3E}">
        <p14:creationId xmlns:p14="http://schemas.microsoft.com/office/powerpoint/2010/main" val="37087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47362" y="0"/>
            <a:ext cx="6644638"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67286" y="1034100"/>
            <a:ext cx="6086622" cy="430887"/>
          </a:xfrm>
          <a:prstGeom prst="rect">
            <a:avLst/>
          </a:prstGeom>
          <a:noFill/>
        </p:spPr>
        <p:txBody>
          <a:bodyPr wrap="square" rtlCol="0">
            <a:spAutoFit/>
          </a:bodyPr>
          <a:lstStyle/>
          <a:p>
            <a:pPr algn="ctr">
              <a:buClr>
                <a:schemeClr val="tx1"/>
              </a:buClr>
            </a:pPr>
            <a:r>
              <a:rPr lang="pt-BR" sz="2200" b="1" dirty="0">
                <a:solidFill>
                  <a:schemeClr val="accent1">
                    <a:lumMod val="75000"/>
                  </a:schemeClr>
                </a:solidFill>
              </a:rPr>
              <a:t>Limite Aceitável de Variação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01637" y="187724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Para esse Gráfico definimos um Limite Aceitável de Variação de 5% para mais ou para menos em relação ao valor Teórico de Potência. Assim podemos analisar quais Turbinas Eólicas estão gerando Potência Ativa dentro do Limite estabelecido.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que uma grande quantidade de Turbinas está fora do Limite e outra grande parte está com Potência zero. Essa informação deve ser levada ao chefe do setor e o Anemômetro (sensor) deve ser checado para entender quais possíveis soluções para essa questão.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2526A786-AF97-E4F0-4BBC-6B2FDB2B4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36" y="824508"/>
            <a:ext cx="6037879" cy="4737720"/>
          </a:xfrm>
          <a:prstGeom prst="rect">
            <a:avLst/>
          </a:prstGeom>
        </p:spPr>
      </p:pic>
    </p:spTree>
    <p:extLst>
      <p:ext uri="{BB962C8B-B14F-4D97-AF65-F5344CB8AC3E}">
        <p14:creationId xmlns:p14="http://schemas.microsoft.com/office/powerpoint/2010/main" val="212748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Os pontos que estão zerados são turbinas em manutenção ou com defeito.</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Quando a Turbina atinge a Potência de 3500 kW, não importa o quanto a velocidade do vento aumente, a Turbina não irá gerar mais energia que isso.</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862322"/>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uma grande quantidade de Turbinas está fora do Limite e outra grande parte está com Potência zero. Essa informação deve ser levada ao chefe do setor e o Anemômetro (sensor) deve ser checado para entender quais possíveis soluções para essa questão.</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444</TotalTime>
  <Words>1032</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Calibri</vt:lpstr>
      <vt:lpstr>Calibri Light</vt:lpstr>
      <vt:lpstr>Wingdings</vt:lpstr>
      <vt:lpstr>Retrospectiva</vt:lpstr>
      <vt:lpstr>Análise da Eficiência de  Turbinas Eólicas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Wind Turbine Efficiency Analysis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43</cp:revision>
  <dcterms:created xsi:type="dcterms:W3CDTF">2023-10-22T00:17:58Z</dcterms:created>
  <dcterms:modified xsi:type="dcterms:W3CDTF">2023-10-29T20:54:43Z</dcterms:modified>
</cp:coreProperties>
</file>