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9"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8E106-8A92-4D0A-85DB-B29EB66212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5B741B-22EC-492C-A540-A32CFAE36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83A928-32C9-4199-BA12-38359F2E9993}"/>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154F8F3B-8FCB-4F82-B293-89F4F6020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063F0E-EFFA-479D-9401-1C66BBBAE2D6}"/>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173514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0A73F-6E0C-4AA4-9F1D-9E1562D831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8F3FBA-FCCC-4BFE-B644-686303AB4FE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D21D02-36FA-4BE3-B287-53857395CC2B}"/>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05C20EF8-1FCB-476A-AAAB-700FA1255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73E1C-6967-4E3D-8CFA-C6C60D98D2F5}"/>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0311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187BA8-0E51-4C85-8C10-408725ED77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4C7C65-1785-4E30-B137-59659A6073D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01171D-E0F6-4AF1-BA4B-7E2B6B1552B3}"/>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61713982-E765-4CC2-9E8B-3B6D329BD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3EB591-6D72-49E8-A2E4-6396AE60B498}"/>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424290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C6267-8BD4-47DC-8F9D-CEFF1CC2B7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5B47C9-7954-43BA-A71D-C347EC88121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B026AD-9A3F-4B66-80C7-7461B0738BC8}"/>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23F32310-CA4A-4AB4-A470-A926FBC520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10FD0B-5790-48A9-92A6-DF73790F1281}"/>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08567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B036-5B61-4986-8E91-FAE9B726B2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C375C9-20C7-49D0-969B-EB2E8D0A6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FE304B3-C8F6-4B3E-B3B6-787FCA87BA31}"/>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49726572-8F39-4369-8A15-69BA65ED60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42E777-A920-4252-A251-3F262C3DFB85}"/>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62190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332C3-3D54-4E8B-80D2-7783C367CD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7565BA-3EAF-46F8-BF7B-465560EED91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9782E8-2E2D-43F7-A42B-BD53AFFAF6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894DC0D-8BE2-49AA-BD7A-46D11C74DEAE}"/>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A5D1D607-701E-45E8-ABD3-9B643397B5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26172-4547-41A8-A0C1-9850A3F2BDC7}"/>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90512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C1DB7-6986-43C1-A3E9-3FB7E3999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893E94-04BF-4A0D-8618-CBCF48FDE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2659337-8DCD-4410-974A-8BE4758C1EA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371A2DF-7352-47CC-B00B-1B68FF0F1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ABFDAC9-0EEB-4113-B6DA-BFE9C614B13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14CF9E-C7D0-4FD9-A6C7-E647D8FA505A}"/>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8" name="页脚占位符 7">
            <a:extLst>
              <a:ext uri="{FF2B5EF4-FFF2-40B4-BE49-F238E27FC236}">
                <a16:creationId xmlns:a16="http://schemas.microsoft.com/office/drawing/2014/main" id="{1C473285-6DE1-48EC-9585-B5D46F8435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18C9A-538D-434D-8688-5328C71F3E2B}"/>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371298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F30FC-C0FF-4E20-874A-8B4C635A82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D56CD3-7B6A-4AF3-A58E-83E7D094CB39}"/>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4" name="页脚占位符 3">
            <a:extLst>
              <a:ext uri="{FF2B5EF4-FFF2-40B4-BE49-F238E27FC236}">
                <a16:creationId xmlns:a16="http://schemas.microsoft.com/office/drawing/2014/main" id="{02D5F1EF-741B-43E1-B307-F596AE9178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A530F4-0D02-48AB-96A6-32A9EE444A32}"/>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51106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7E2B47-66E5-4564-9960-3CB3C978C0BB}"/>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3" name="页脚占位符 2">
            <a:extLst>
              <a:ext uri="{FF2B5EF4-FFF2-40B4-BE49-F238E27FC236}">
                <a16:creationId xmlns:a16="http://schemas.microsoft.com/office/drawing/2014/main" id="{B09F5F53-18C9-46CE-AF02-263E349953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56845F-2164-46F8-B332-6C22CA7484B1}"/>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29978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EA98D-6B88-45CB-B61E-86FF40A7EC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F17EC8-93D1-4A60-A7D5-DB15A6B71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5F1E85-F0C7-45E3-A349-7AA6D5814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FE7C59-ED20-4F1E-8A9E-96121B194BD5}"/>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10AF2ABA-8CE4-4B70-93FD-96D804D187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7D3-48C4-4907-B0CB-977F72633800}"/>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89695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0D26E-C3F7-40BF-A925-5F511D3A96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98547C-E82A-439E-BB23-EE776EA7B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744C9F-6138-4B6B-AFF3-CB643C6CE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A817BA-DA3A-4282-B1A9-1F675C5D087A}"/>
              </a:ext>
            </a:extLst>
          </p:cNvPr>
          <p:cNvSpPr>
            <a:spLocks noGrp="1"/>
          </p:cNvSpPr>
          <p:nvPr>
            <p:ph type="dt" sz="half" idx="10"/>
          </p:nvPr>
        </p:nvSpPr>
        <p:spPr/>
        <p:txBody>
          <a:bodyPr/>
          <a:lstStyle/>
          <a:p>
            <a:fld id="{E6716C0B-83E1-4BAE-8C20-CBB6C558D1E7}"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8247194B-BE4E-4080-BEB2-5B7AEF5BB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1C463-EF63-4643-B19C-9807667A12B0}"/>
              </a:ext>
            </a:extLst>
          </p:cNvPr>
          <p:cNvSpPr>
            <a:spLocks noGrp="1"/>
          </p:cNvSpPr>
          <p:nvPr>
            <p:ph type="sldNum" sz="quarter" idx="12"/>
          </p:nvPr>
        </p:nvSpPr>
        <p:spPr/>
        <p:txBody>
          <a:body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267397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95EF55-B0C2-4D8E-B096-2500123A4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6BABD2-1E35-40EF-9A57-986E37D6D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622D73-FA7E-48AC-B117-1E3EC08D3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6C0B-83E1-4BAE-8C20-CBB6C558D1E7}"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D8926023-3F21-4230-B479-2EF49BB6E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2755E6-EBF7-4CEE-9475-49110BF06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E2FB2-A56C-43C8-A361-A283AFBC505A}" type="slidenum">
              <a:rPr lang="zh-CN" altLang="en-US" smtClean="0"/>
              <a:t>‹#›</a:t>
            </a:fld>
            <a:endParaRPr lang="zh-CN" altLang="en-US"/>
          </a:p>
        </p:txBody>
      </p:sp>
    </p:spTree>
    <p:extLst>
      <p:ext uri="{BB962C8B-B14F-4D97-AF65-F5344CB8AC3E}">
        <p14:creationId xmlns:p14="http://schemas.microsoft.com/office/powerpoint/2010/main" val="3595200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702F85-6B41-4D91-AFFE-B9E67B8E6FE4}"/>
                  </a:ext>
                </a:extLst>
              </p:cNvPr>
              <p:cNvSpPr>
                <a:spLocks noGrp="1"/>
              </p:cNvSpPr>
              <p:nvPr>
                <p:ph idx="1"/>
              </p:nvPr>
            </p:nvSpPr>
            <p:spPr>
              <a:xfrm>
                <a:off x="838200" y="275208"/>
                <a:ext cx="10515600" cy="5901755"/>
              </a:xfrm>
            </p:spPr>
            <p:txBody>
              <a:bodyPr>
                <a:normAutofit/>
              </a:bodyPr>
              <a:lstStyle/>
              <a:p>
                <a:pPr marL="0" indent="0" algn="just">
                  <a:buNone/>
                </a:pPr>
                <a:r>
                  <a:rPr lang="en-US" altLang="zh-CN" sz="2400" dirty="0">
                    <a:solidFill>
                      <a:srgbClr val="FF0000"/>
                    </a:solidFill>
                  </a:rPr>
                  <a:t>Exercise1</a:t>
                </a:r>
              </a:p>
              <a:p>
                <a:pPr marL="0" indent="0" algn="just">
                  <a:buNone/>
                </a:pPr>
                <a:r>
                  <a:rPr lang="en-US" altLang="zh-CN" sz="2400" dirty="0"/>
                  <a:t>Binary search of a sorted array takes logarithmic search time, but the time to insert a new element is linear in the size of the array. We can improve the time for insertion by keeping several sorted arrays.</a:t>
                </a:r>
              </a:p>
              <a:p>
                <a:pPr marL="0" indent="0" algn="just">
                  <a:buNone/>
                </a:pPr>
                <a:r>
                  <a:rPr lang="en-US" altLang="zh-CN" sz="2400" dirty="0"/>
                  <a:t>Specifically, suppose that we wish to support search and insert on a set of n elements. Let </a:t>
                </a:r>
                <a14:m>
                  <m:oMath xmlns:m="http://schemas.openxmlformats.org/officeDocument/2006/math">
                    <m:r>
                      <a:rPr lang="en-US" altLang="zh-CN" sz="2400" i="1" smtClean="0">
                        <a:latin typeface="Cambria Math" panose="02040503050406030204" pitchFamily="18" charset="0"/>
                      </a:rPr>
                      <m:t>𝑘</m:t>
                    </m:r>
                    <m:r>
                      <a:rPr lang="en-US" altLang="zh-CN" sz="240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func>
                          <m:funcPr>
                            <m:ctrlPr>
                              <a:rPr lang="en-US" altLang="zh-CN" sz="2400" i="1" smtClean="0">
                                <a:latin typeface="Cambria Math" panose="02040503050406030204" pitchFamily="18" charset="0"/>
                              </a:rPr>
                            </m:ctrlPr>
                          </m:funcPr>
                          <m:fName>
                            <m:r>
                              <m:rPr>
                                <m:sty m:val="p"/>
                              </m:rPr>
                              <a:rPr lang="en-US" altLang="zh-CN" sz="2400" i="1" smtClean="0">
                                <a:latin typeface="Cambria Math" panose="02040503050406030204" pitchFamily="18" charset="0"/>
                              </a:rPr>
                              <m:t>lg</m:t>
                            </m:r>
                          </m:fName>
                          <m:e>
                            <m:d>
                              <m:dPr>
                                <m:ctrlPr>
                                  <a:rPr lang="en-US" altLang="zh-CN" sz="2400" i="1" smtClean="0">
                                    <a:latin typeface="Cambria Math" panose="02040503050406030204" pitchFamily="18" charset="0"/>
                                  </a:rPr>
                                </m:ctrlPr>
                              </m:dPr>
                              <m:e>
                                <m:r>
                                  <a:rPr lang="en-US" altLang="zh-CN" sz="2400" i="1" smtClean="0">
                                    <a:latin typeface="Cambria Math" panose="02040503050406030204" pitchFamily="18" charset="0"/>
                                  </a:rPr>
                                  <m:t>𝑛</m:t>
                                </m:r>
                                <m:r>
                                  <a:rPr lang="en-US" altLang="zh-CN" sz="2400" i="1" smtClean="0">
                                    <a:latin typeface="Cambria Math" panose="02040503050406030204" pitchFamily="18" charset="0"/>
                                  </a:rPr>
                                  <m:t>+1</m:t>
                                </m:r>
                              </m:e>
                            </m:d>
                          </m:e>
                        </m:func>
                      </m:e>
                    </m:d>
                  </m:oMath>
                </a14:m>
                <a:r>
                  <a:rPr lang="en-US" altLang="zh-CN" sz="2400" dirty="0"/>
                  <a:t>,and let the binary representation of n be </a:t>
                </a:r>
                <a14:m>
                  <m:oMath xmlns:m="http://schemas.openxmlformats.org/officeDocument/2006/math">
                    <m:d>
                      <m:dPr>
                        <m:begChr m:val="⟨"/>
                        <m:endChr m:val="⟩"/>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1" smtClean="0">
                                <a:latin typeface="Cambria Math" panose="02040503050406030204" pitchFamily="18" charset="0"/>
                              </a:rPr>
                              <m:t>𝑘</m:t>
                            </m:r>
                            <m:r>
                              <a:rPr lang="en-US" altLang="zh-CN" sz="2400" i="1" smtClean="0">
                                <a:latin typeface="Cambria Math" panose="02040503050406030204" pitchFamily="18" charset="0"/>
                              </a:rPr>
                              <m:t>−1</m:t>
                            </m:r>
                          </m:sub>
                        </m:sSub>
                        <m:r>
                          <a:rPr lang="en-US" altLang="zh-CN"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1" smtClean="0">
                                <a:latin typeface="Cambria Math" panose="02040503050406030204" pitchFamily="18" charset="0"/>
                              </a:rPr>
                              <m:t>𝑘</m:t>
                            </m:r>
                            <m:r>
                              <a:rPr lang="en-US" altLang="zh-CN" sz="2400" i="1" smtClean="0">
                                <a:latin typeface="Cambria Math" panose="02040503050406030204" pitchFamily="18" charset="0"/>
                              </a:rPr>
                              <m:t>−2,…, </m:t>
                            </m:r>
                          </m:sub>
                        </m:sSub>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n</m:t>
                            </m:r>
                          </m:e>
                          <m:sub>
                            <m:r>
                              <a:rPr lang="en-US" altLang="zh-CN" sz="2400" b="0" i="1" smtClean="0">
                                <a:latin typeface="Cambria Math" panose="02040503050406030204" pitchFamily="18" charset="0"/>
                              </a:rPr>
                              <m:t>0</m:t>
                            </m:r>
                          </m:sub>
                        </m:sSub>
                      </m:e>
                    </m:d>
                  </m:oMath>
                </a14:m>
                <a:r>
                  <a:rPr lang="en-US" altLang="zh-CN" sz="2400" dirty="0"/>
                  <a:t>,we have k sorted arrays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0</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oMath>
                </a14:m>
                <a:r>
                  <a:rPr lang="en-US" altLang="zh-CN" sz="2400" dirty="0"/>
                  <a:t>,where for </a:t>
                </a:r>
                <a:r>
                  <a:rPr lang="en-US" altLang="zh-CN" sz="2400" dirty="0" err="1"/>
                  <a:t>i</a:t>
                </a:r>
                <a:r>
                  <a:rPr lang="en-US" altLang="zh-CN" sz="2400" dirty="0"/>
                  <a:t>=0,1,…,k-1, the length of array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 </m:t>
                    </m:r>
                  </m:oMath>
                </a14:m>
                <a:r>
                  <a:rPr lang="en-US" altLang="zh-CN" sz="2400" dirty="0" err="1"/>
                  <a:t>is</a:t>
                </a:r>
                <a:r>
                  <a:rPr lang="en-US" altLang="zh-CN" sz="2400" dirty="0"/>
                  <a:t>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𝑖</m:t>
                        </m:r>
                      </m:sup>
                    </m:sSup>
                  </m:oMath>
                </a14:m>
                <a:r>
                  <a:rPr lang="en-US" altLang="zh-CN" sz="2400" dirty="0"/>
                  <a:t>. Each array is either full or empty, depending on whether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oMath>
                </a14:m>
                <a:r>
                  <a:rPr lang="en-US" altLang="zh-CN" sz="2400" dirty="0"/>
                  <a:t> or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m:t>
                    </m:r>
                  </m:oMath>
                </a14:m>
                <a:r>
                  <a:rPr lang="en-US" altLang="zh-CN" sz="2400" dirty="0"/>
                  <a:t>, The total number of elements held in all k arrays is therefore </a:t>
                </a:r>
                <a14:m>
                  <m:oMath xmlns:m="http://schemas.openxmlformats.org/officeDocument/2006/math">
                    <m:nary>
                      <m:naryPr>
                        <m:chr m:val="∑"/>
                        <m:limLoc m:val="subSup"/>
                        <m:ctrlPr>
                          <a:rPr lang="en-US" altLang="zh-CN" sz="240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𝑖</m:t>
                            </m:r>
                          </m:sub>
                        </m:s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𝑖</m:t>
                            </m:r>
                          </m:sup>
                        </m:sSup>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oMath>
                </a14:m>
                <a:r>
                  <a:rPr lang="en-US" altLang="zh-CN" sz="2400" dirty="0"/>
                  <a:t>. Although each individual array is sorted, elements in different arrays bear no particular relationship to each other.</a:t>
                </a:r>
              </a:p>
              <a:p>
                <a:pPr marL="457200" indent="-457200" algn="just">
                  <a:buAutoNum type="alphaLcPeriod"/>
                </a:pPr>
                <a:r>
                  <a:rPr lang="en-US" altLang="zh-CN" sz="2400" dirty="0"/>
                  <a:t>Describe how to perform the SEARCH operation for this data structure. Analyze its worst-case running time.</a:t>
                </a:r>
              </a:p>
              <a:p>
                <a:pPr marL="0" indent="0" algn="just">
                  <a:buNone/>
                </a:pPr>
                <a:r>
                  <a:rPr lang="en-US" altLang="zh-CN" sz="2400" dirty="0"/>
                  <a:t>b.</a:t>
                </a:r>
                <a:r>
                  <a:rPr lang="en-US" altLang="zh-CN" dirty="0"/>
                  <a:t> </a:t>
                </a:r>
                <a:r>
                  <a:rPr lang="en-US" altLang="zh-CN" sz="2400" dirty="0"/>
                  <a:t>Describe how to perform the INSERT operation. Analyze its worst-case and  amortized running times.</a:t>
                </a:r>
              </a:p>
            </p:txBody>
          </p:sp>
        </mc:Choice>
        <mc:Fallback xmlns="">
          <p:sp>
            <p:nvSpPr>
              <p:cNvPr id="3" name="内容占位符 2">
                <a:extLst>
                  <a:ext uri="{FF2B5EF4-FFF2-40B4-BE49-F238E27FC236}">
                    <a16:creationId xmlns:a16="http://schemas.microsoft.com/office/drawing/2014/main" id="{03702F85-6B41-4D91-AFFE-B9E67B8E6FE4}"/>
                  </a:ext>
                </a:extLst>
              </p:cNvPr>
              <p:cNvSpPr>
                <a:spLocks noGrp="1" noRot="1" noChangeAspect="1" noMove="1" noResize="1" noEditPoints="1" noAdjustHandles="1" noChangeArrowheads="1" noChangeShapeType="1" noTextEdit="1"/>
              </p:cNvSpPr>
              <p:nvPr>
                <p:ph idx="1"/>
              </p:nvPr>
            </p:nvSpPr>
            <p:spPr>
              <a:xfrm>
                <a:off x="838200" y="275208"/>
                <a:ext cx="10515600" cy="5901755"/>
              </a:xfrm>
              <a:blipFill>
                <a:blip r:embed="rId2"/>
                <a:stretch>
                  <a:fillRect l="-928" t="-134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2236903801"/>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6</a:t>
                      </a:r>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131714799"/>
                  </a:ext>
                </a:extLst>
              </a:tr>
            </a:tbl>
          </a:graphicData>
        </a:graphic>
      </p:graphicFrame>
    </p:spTree>
    <p:extLst>
      <p:ext uri="{BB962C8B-B14F-4D97-AF65-F5344CB8AC3E}">
        <p14:creationId xmlns:p14="http://schemas.microsoft.com/office/powerpoint/2010/main" val="278870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497934951"/>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extLst>
              <p:ext uri="{D42A27DB-BD31-4B8C-83A1-F6EECF244321}">
                <p14:modId xmlns:p14="http://schemas.microsoft.com/office/powerpoint/2010/main" val="2200315776"/>
              </p:ext>
            </p:extLst>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131714799"/>
                  </a:ext>
                </a:extLst>
              </a:tr>
            </a:tbl>
          </a:graphicData>
        </a:graphic>
      </p:graphicFrame>
    </p:spTree>
    <p:extLst>
      <p:ext uri="{BB962C8B-B14F-4D97-AF65-F5344CB8AC3E}">
        <p14:creationId xmlns:p14="http://schemas.microsoft.com/office/powerpoint/2010/main" val="29451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1781860722"/>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5</a:t>
                      </a:r>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131714799"/>
                  </a:ext>
                </a:extLst>
              </a:tr>
            </a:tbl>
          </a:graphicData>
        </a:graphic>
      </p:graphicFrame>
    </p:spTree>
    <p:extLst>
      <p:ext uri="{BB962C8B-B14F-4D97-AF65-F5344CB8AC3E}">
        <p14:creationId xmlns:p14="http://schemas.microsoft.com/office/powerpoint/2010/main" val="257819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1601220608"/>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extLst>
              <p:ext uri="{D42A27DB-BD31-4B8C-83A1-F6EECF244321}">
                <p14:modId xmlns:p14="http://schemas.microsoft.com/office/powerpoint/2010/main" val="4120251844"/>
              </p:ext>
            </p:extLst>
          </p:nvPr>
        </p:nvGraphicFramePr>
        <p:xfrm>
          <a:off x="3187084" y="1909310"/>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extLst>
              <p:ext uri="{D42A27DB-BD31-4B8C-83A1-F6EECF244321}">
                <p14:modId xmlns:p14="http://schemas.microsoft.com/office/powerpoint/2010/main" val="598107406"/>
              </p:ext>
            </p:extLst>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31714799"/>
                  </a:ext>
                </a:extLst>
              </a:tr>
            </a:tbl>
          </a:graphicData>
        </a:graphic>
      </p:graphicFrame>
      <p:graphicFrame>
        <p:nvGraphicFramePr>
          <p:cNvPr id="6" name="表格 5">
            <a:extLst>
              <a:ext uri="{FF2B5EF4-FFF2-40B4-BE49-F238E27FC236}">
                <a16:creationId xmlns:a16="http://schemas.microsoft.com/office/drawing/2014/main" id="{D1A599AB-20FD-4909-83F8-8035B6E101F7}"/>
              </a:ext>
            </a:extLst>
          </p:cNvPr>
          <p:cNvGraphicFramePr>
            <a:graphicFrameLocks noGrp="1"/>
          </p:cNvGraphicFramePr>
          <p:nvPr>
            <p:extLst>
              <p:ext uri="{D42A27DB-BD31-4B8C-83A1-F6EECF244321}">
                <p14:modId xmlns:p14="http://schemas.microsoft.com/office/powerpoint/2010/main" val="3829113634"/>
              </p:ext>
            </p:extLst>
          </p:nvPr>
        </p:nvGraphicFramePr>
        <p:xfrm>
          <a:off x="3187084" y="3649602"/>
          <a:ext cx="3711272" cy="370840"/>
        </p:xfrm>
        <a:graphic>
          <a:graphicData uri="http://schemas.openxmlformats.org/drawingml/2006/table">
            <a:tbl>
              <a:tblPr firstRow="1" bandRow="1">
                <a:tableStyleId>{5C22544A-7EE6-4342-B048-85BDC9FD1C3A}</a:tableStyleId>
              </a:tblPr>
              <a:tblGrid>
                <a:gridCol w="463909">
                  <a:extLst>
                    <a:ext uri="{9D8B030D-6E8A-4147-A177-3AD203B41FA5}">
                      <a16:colId xmlns:a16="http://schemas.microsoft.com/office/drawing/2014/main" val="2669564368"/>
                    </a:ext>
                  </a:extLst>
                </a:gridCol>
                <a:gridCol w="463909">
                  <a:extLst>
                    <a:ext uri="{9D8B030D-6E8A-4147-A177-3AD203B41FA5}">
                      <a16:colId xmlns:a16="http://schemas.microsoft.com/office/drawing/2014/main" val="2609200716"/>
                    </a:ext>
                  </a:extLst>
                </a:gridCol>
                <a:gridCol w="463909">
                  <a:extLst>
                    <a:ext uri="{9D8B030D-6E8A-4147-A177-3AD203B41FA5}">
                      <a16:colId xmlns:a16="http://schemas.microsoft.com/office/drawing/2014/main" val="3309546883"/>
                    </a:ext>
                  </a:extLst>
                </a:gridCol>
                <a:gridCol w="463909">
                  <a:extLst>
                    <a:ext uri="{9D8B030D-6E8A-4147-A177-3AD203B41FA5}">
                      <a16:colId xmlns:a16="http://schemas.microsoft.com/office/drawing/2014/main" val="4271846386"/>
                    </a:ext>
                  </a:extLst>
                </a:gridCol>
                <a:gridCol w="463909">
                  <a:extLst>
                    <a:ext uri="{9D8B030D-6E8A-4147-A177-3AD203B41FA5}">
                      <a16:colId xmlns:a16="http://schemas.microsoft.com/office/drawing/2014/main" val="2212039941"/>
                    </a:ext>
                  </a:extLst>
                </a:gridCol>
                <a:gridCol w="463909">
                  <a:extLst>
                    <a:ext uri="{9D8B030D-6E8A-4147-A177-3AD203B41FA5}">
                      <a16:colId xmlns:a16="http://schemas.microsoft.com/office/drawing/2014/main" val="3662632751"/>
                    </a:ext>
                  </a:extLst>
                </a:gridCol>
                <a:gridCol w="463909">
                  <a:extLst>
                    <a:ext uri="{9D8B030D-6E8A-4147-A177-3AD203B41FA5}">
                      <a16:colId xmlns:a16="http://schemas.microsoft.com/office/drawing/2014/main" val="868306665"/>
                    </a:ext>
                  </a:extLst>
                </a:gridCol>
                <a:gridCol w="463909">
                  <a:extLst>
                    <a:ext uri="{9D8B030D-6E8A-4147-A177-3AD203B41FA5}">
                      <a16:colId xmlns:a16="http://schemas.microsoft.com/office/drawing/2014/main" val="1332647177"/>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373618830"/>
                  </a:ext>
                </a:extLst>
              </a:tr>
            </a:tbl>
          </a:graphicData>
        </a:graphic>
      </p:graphicFrame>
    </p:spTree>
    <p:extLst>
      <p:ext uri="{BB962C8B-B14F-4D97-AF65-F5344CB8AC3E}">
        <p14:creationId xmlns:p14="http://schemas.microsoft.com/office/powerpoint/2010/main" val="262278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1509091739"/>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10</a:t>
                      </a:r>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nvGraphicFramePr>
        <p:xfrm>
          <a:off x="3187084" y="1909310"/>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31714799"/>
                  </a:ext>
                </a:extLst>
              </a:tr>
            </a:tbl>
          </a:graphicData>
        </a:graphic>
      </p:graphicFrame>
      <p:graphicFrame>
        <p:nvGraphicFramePr>
          <p:cNvPr id="6" name="表格 5">
            <a:extLst>
              <a:ext uri="{FF2B5EF4-FFF2-40B4-BE49-F238E27FC236}">
                <a16:creationId xmlns:a16="http://schemas.microsoft.com/office/drawing/2014/main" id="{D1A599AB-20FD-4909-83F8-8035B6E101F7}"/>
              </a:ext>
            </a:extLst>
          </p:cNvPr>
          <p:cNvGraphicFramePr>
            <a:graphicFrameLocks noGrp="1"/>
          </p:cNvGraphicFramePr>
          <p:nvPr/>
        </p:nvGraphicFramePr>
        <p:xfrm>
          <a:off x="3187084" y="3649602"/>
          <a:ext cx="3711272" cy="370840"/>
        </p:xfrm>
        <a:graphic>
          <a:graphicData uri="http://schemas.openxmlformats.org/drawingml/2006/table">
            <a:tbl>
              <a:tblPr firstRow="1" bandRow="1">
                <a:tableStyleId>{5C22544A-7EE6-4342-B048-85BDC9FD1C3A}</a:tableStyleId>
              </a:tblPr>
              <a:tblGrid>
                <a:gridCol w="463909">
                  <a:extLst>
                    <a:ext uri="{9D8B030D-6E8A-4147-A177-3AD203B41FA5}">
                      <a16:colId xmlns:a16="http://schemas.microsoft.com/office/drawing/2014/main" val="2669564368"/>
                    </a:ext>
                  </a:extLst>
                </a:gridCol>
                <a:gridCol w="463909">
                  <a:extLst>
                    <a:ext uri="{9D8B030D-6E8A-4147-A177-3AD203B41FA5}">
                      <a16:colId xmlns:a16="http://schemas.microsoft.com/office/drawing/2014/main" val="2609200716"/>
                    </a:ext>
                  </a:extLst>
                </a:gridCol>
                <a:gridCol w="463909">
                  <a:extLst>
                    <a:ext uri="{9D8B030D-6E8A-4147-A177-3AD203B41FA5}">
                      <a16:colId xmlns:a16="http://schemas.microsoft.com/office/drawing/2014/main" val="3309546883"/>
                    </a:ext>
                  </a:extLst>
                </a:gridCol>
                <a:gridCol w="463909">
                  <a:extLst>
                    <a:ext uri="{9D8B030D-6E8A-4147-A177-3AD203B41FA5}">
                      <a16:colId xmlns:a16="http://schemas.microsoft.com/office/drawing/2014/main" val="4271846386"/>
                    </a:ext>
                  </a:extLst>
                </a:gridCol>
                <a:gridCol w="463909">
                  <a:extLst>
                    <a:ext uri="{9D8B030D-6E8A-4147-A177-3AD203B41FA5}">
                      <a16:colId xmlns:a16="http://schemas.microsoft.com/office/drawing/2014/main" val="2212039941"/>
                    </a:ext>
                  </a:extLst>
                </a:gridCol>
                <a:gridCol w="463909">
                  <a:extLst>
                    <a:ext uri="{9D8B030D-6E8A-4147-A177-3AD203B41FA5}">
                      <a16:colId xmlns:a16="http://schemas.microsoft.com/office/drawing/2014/main" val="3662632751"/>
                    </a:ext>
                  </a:extLst>
                </a:gridCol>
                <a:gridCol w="463909">
                  <a:extLst>
                    <a:ext uri="{9D8B030D-6E8A-4147-A177-3AD203B41FA5}">
                      <a16:colId xmlns:a16="http://schemas.microsoft.com/office/drawing/2014/main" val="868306665"/>
                    </a:ext>
                  </a:extLst>
                </a:gridCol>
                <a:gridCol w="463909">
                  <a:extLst>
                    <a:ext uri="{9D8B030D-6E8A-4147-A177-3AD203B41FA5}">
                      <a16:colId xmlns:a16="http://schemas.microsoft.com/office/drawing/2014/main" val="1332647177"/>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373618830"/>
                  </a:ext>
                </a:extLst>
              </a:tr>
            </a:tbl>
          </a:graphicData>
        </a:graphic>
      </p:graphicFrame>
    </p:spTree>
    <p:extLst>
      <p:ext uri="{BB962C8B-B14F-4D97-AF65-F5344CB8AC3E}">
        <p14:creationId xmlns:p14="http://schemas.microsoft.com/office/powerpoint/2010/main" val="15080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1693410298"/>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extLst>
              <p:ext uri="{D42A27DB-BD31-4B8C-83A1-F6EECF244321}">
                <p14:modId xmlns:p14="http://schemas.microsoft.com/office/powerpoint/2010/main" val="3556656180"/>
              </p:ext>
            </p:extLst>
          </p:nvPr>
        </p:nvGraphicFramePr>
        <p:xfrm>
          <a:off x="3187083" y="1909310"/>
          <a:ext cx="976544" cy="370840"/>
        </p:xfrm>
        <a:graphic>
          <a:graphicData uri="http://schemas.openxmlformats.org/drawingml/2006/table">
            <a:tbl>
              <a:tblPr firstRow="1" bandRow="1">
                <a:tableStyleId>{5C22544A-7EE6-4342-B048-85BDC9FD1C3A}</a:tableStyleId>
              </a:tblPr>
              <a:tblGrid>
                <a:gridCol w="488272">
                  <a:extLst>
                    <a:ext uri="{9D8B030D-6E8A-4147-A177-3AD203B41FA5}">
                      <a16:colId xmlns:a16="http://schemas.microsoft.com/office/drawing/2014/main" val="2412653542"/>
                    </a:ext>
                  </a:extLst>
                </a:gridCol>
                <a:gridCol w="488272">
                  <a:extLst>
                    <a:ext uri="{9D8B030D-6E8A-4147-A177-3AD203B41FA5}">
                      <a16:colId xmlns:a16="http://schemas.microsoft.com/office/drawing/2014/main" val="3211569639"/>
                    </a:ext>
                  </a:extLst>
                </a:gridCol>
              </a:tblGrid>
              <a:tr h="370840">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31714799"/>
                  </a:ext>
                </a:extLst>
              </a:tr>
            </a:tbl>
          </a:graphicData>
        </a:graphic>
      </p:graphicFrame>
      <p:graphicFrame>
        <p:nvGraphicFramePr>
          <p:cNvPr id="6" name="表格 5">
            <a:extLst>
              <a:ext uri="{FF2B5EF4-FFF2-40B4-BE49-F238E27FC236}">
                <a16:creationId xmlns:a16="http://schemas.microsoft.com/office/drawing/2014/main" id="{D1A599AB-20FD-4909-83F8-8035B6E101F7}"/>
              </a:ext>
            </a:extLst>
          </p:cNvPr>
          <p:cNvGraphicFramePr>
            <a:graphicFrameLocks noGrp="1"/>
          </p:cNvGraphicFramePr>
          <p:nvPr/>
        </p:nvGraphicFramePr>
        <p:xfrm>
          <a:off x="3187084" y="3649602"/>
          <a:ext cx="3711272" cy="370840"/>
        </p:xfrm>
        <a:graphic>
          <a:graphicData uri="http://schemas.openxmlformats.org/drawingml/2006/table">
            <a:tbl>
              <a:tblPr firstRow="1" bandRow="1">
                <a:tableStyleId>{5C22544A-7EE6-4342-B048-85BDC9FD1C3A}</a:tableStyleId>
              </a:tblPr>
              <a:tblGrid>
                <a:gridCol w="463909">
                  <a:extLst>
                    <a:ext uri="{9D8B030D-6E8A-4147-A177-3AD203B41FA5}">
                      <a16:colId xmlns:a16="http://schemas.microsoft.com/office/drawing/2014/main" val="2669564368"/>
                    </a:ext>
                  </a:extLst>
                </a:gridCol>
                <a:gridCol w="463909">
                  <a:extLst>
                    <a:ext uri="{9D8B030D-6E8A-4147-A177-3AD203B41FA5}">
                      <a16:colId xmlns:a16="http://schemas.microsoft.com/office/drawing/2014/main" val="2609200716"/>
                    </a:ext>
                  </a:extLst>
                </a:gridCol>
                <a:gridCol w="463909">
                  <a:extLst>
                    <a:ext uri="{9D8B030D-6E8A-4147-A177-3AD203B41FA5}">
                      <a16:colId xmlns:a16="http://schemas.microsoft.com/office/drawing/2014/main" val="3309546883"/>
                    </a:ext>
                  </a:extLst>
                </a:gridCol>
                <a:gridCol w="463909">
                  <a:extLst>
                    <a:ext uri="{9D8B030D-6E8A-4147-A177-3AD203B41FA5}">
                      <a16:colId xmlns:a16="http://schemas.microsoft.com/office/drawing/2014/main" val="4271846386"/>
                    </a:ext>
                  </a:extLst>
                </a:gridCol>
                <a:gridCol w="463909">
                  <a:extLst>
                    <a:ext uri="{9D8B030D-6E8A-4147-A177-3AD203B41FA5}">
                      <a16:colId xmlns:a16="http://schemas.microsoft.com/office/drawing/2014/main" val="2212039941"/>
                    </a:ext>
                  </a:extLst>
                </a:gridCol>
                <a:gridCol w="463909">
                  <a:extLst>
                    <a:ext uri="{9D8B030D-6E8A-4147-A177-3AD203B41FA5}">
                      <a16:colId xmlns:a16="http://schemas.microsoft.com/office/drawing/2014/main" val="3662632751"/>
                    </a:ext>
                  </a:extLst>
                </a:gridCol>
                <a:gridCol w="463909">
                  <a:extLst>
                    <a:ext uri="{9D8B030D-6E8A-4147-A177-3AD203B41FA5}">
                      <a16:colId xmlns:a16="http://schemas.microsoft.com/office/drawing/2014/main" val="868306665"/>
                    </a:ext>
                  </a:extLst>
                </a:gridCol>
                <a:gridCol w="463909">
                  <a:extLst>
                    <a:ext uri="{9D8B030D-6E8A-4147-A177-3AD203B41FA5}">
                      <a16:colId xmlns:a16="http://schemas.microsoft.com/office/drawing/2014/main" val="1332647177"/>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373618830"/>
                  </a:ext>
                </a:extLst>
              </a:tr>
            </a:tbl>
          </a:graphicData>
        </a:graphic>
      </p:graphicFrame>
    </p:spTree>
    <p:extLst>
      <p:ext uri="{BB962C8B-B14F-4D97-AF65-F5344CB8AC3E}">
        <p14:creationId xmlns:p14="http://schemas.microsoft.com/office/powerpoint/2010/main" val="349156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3763519963"/>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13</a:t>
                      </a:r>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nvGraphicFramePr>
        <p:xfrm>
          <a:off x="3187083" y="1909310"/>
          <a:ext cx="976544" cy="370840"/>
        </p:xfrm>
        <a:graphic>
          <a:graphicData uri="http://schemas.openxmlformats.org/drawingml/2006/table">
            <a:tbl>
              <a:tblPr firstRow="1" bandRow="1">
                <a:tableStyleId>{5C22544A-7EE6-4342-B048-85BDC9FD1C3A}</a:tableStyleId>
              </a:tblPr>
              <a:tblGrid>
                <a:gridCol w="488272">
                  <a:extLst>
                    <a:ext uri="{9D8B030D-6E8A-4147-A177-3AD203B41FA5}">
                      <a16:colId xmlns:a16="http://schemas.microsoft.com/office/drawing/2014/main" val="2412653542"/>
                    </a:ext>
                  </a:extLst>
                </a:gridCol>
                <a:gridCol w="488272">
                  <a:extLst>
                    <a:ext uri="{9D8B030D-6E8A-4147-A177-3AD203B41FA5}">
                      <a16:colId xmlns:a16="http://schemas.microsoft.com/office/drawing/2014/main" val="3211569639"/>
                    </a:ext>
                  </a:extLst>
                </a:gridCol>
              </a:tblGrid>
              <a:tr h="370840">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31714799"/>
                  </a:ext>
                </a:extLst>
              </a:tr>
            </a:tbl>
          </a:graphicData>
        </a:graphic>
      </p:graphicFrame>
      <p:graphicFrame>
        <p:nvGraphicFramePr>
          <p:cNvPr id="6" name="表格 5">
            <a:extLst>
              <a:ext uri="{FF2B5EF4-FFF2-40B4-BE49-F238E27FC236}">
                <a16:creationId xmlns:a16="http://schemas.microsoft.com/office/drawing/2014/main" id="{D1A599AB-20FD-4909-83F8-8035B6E101F7}"/>
              </a:ext>
            </a:extLst>
          </p:cNvPr>
          <p:cNvGraphicFramePr>
            <a:graphicFrameLocks noGrp="1"/>
          </p:cNvGraphicFramePr>
          <p:nvPr/>
        </p:nvGraphicFramePr>
        <p:xfrm>
          <a:off x="3187084" y="3649602"/>
          <a:ext cx="3711272" cy="370840"/>
        </p:xfrm>
        <a:graphic>
          <a:graphicData uri="http://schemas.openxmlformats.org/drawingml/2006/table">
            <a:tbl>
              <a:tblPr firstRow="1" bandRow="1">
                <a:tableStyleId>{5C22544A-7EE6-4342-B048-85BDC9FD1C3A}</a:tableStyleId>
              </a:tblPr>
              <a:tblGrid>
                <a:gridCol w="463909">
                  <a:extLst>
                    <a:ext uri="{9D8B030D-6E8A-4147-A177-3AD203B41FA5}">
                      <a16:colId xmlns:a16="http://schemas.microsoft.com/office/drawing/2014/main" val="2669564368"/>
                    </a:ext>
                  </a:extLst>
                </a:gridCol>
                <a:gridCol w="463909">
                  <a:extLst>
                    <a:ext uri="{9D8B030D-6E8A-4147-A177-3AD203B41FA5}">
                      <a16:colId xmlns:a16="http://schemas.microsoft.com/office/drawing/2014/main" val="2609200716"/>
                    </a:ext>
                  </a:extLst>
                </a:gridCol>
                <a:gridCol w="463909">
                  <a:extLst>
                    <a:ext uri="{9D8B030D-6E8A-4147-A177-3AD203B41FA5}">
                      <a16:colId xmlns:a16="http://schemas.microsoft.com/office/drawing/2014/main" val="3309546883"/>
                    </a:ext>
                  </a:extLst>
                </a:gridCol>
                <a:gridCol w="463909">
                  <a:extLst>
                    <a:ext uri="{9D8B030D-6E8A-4147-A177-3AD203B41FA5}">
                      <a16:colId xmlns:a16="http://schemas.microsoft.com/office/drawing/2014/main" val="4271846386"/>
                    </a:ext>
                  </a:extLst>
                </a:gridCol>
                <a:gridCol w="463909">
                  <a:extLst>
                    <a:ext uri="{9D8B030D-6E8A-4147-A177-3AD203B41FA5}">
                      <a16:colId xmlns:a16="http://schemas.microsoft.com/office/drawing/2014/main" val="2212039941"/>
                    </a:ext>
                  </a:extLst>
                </a:gridCol>
                <a:gridCol w="463909">
                  <a:extLst>
                    <a:ext uri="{9D8B030D-6E8A-4147-A177-3AD203B41FA5}">
                      <a16:colId xmlns:a16="http://schemas.microsoft.com/office/drawing/2014/main" val="3662632751"/>
                    </a:ext>
                  </a:extLst>
                </a:gridCol>
                <a:gridCol w="463909">
                  <a:extLst>
                    <a:ext uri="{9D8B030D-6E8A-4147-A177-3AD203B41FA5}">
                      <a16:colId xmlns:a16="http://schemas.microsoft.com/office/drawing/2014/main" val="868306665"/>
                    </a:ext>
                  </a:extLst>
                </a:gridCol>
                <a:gridCol w="463909">
                  <a:extLst>
                    <a:ext uri="{9D8B030D-6E8A-4147-A177-3AD203B41FA5}">
                      <a16:colId xmlns:a16="http://schemas.microsoft.com/office/drawing/2014/main" val="1332647177"/>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373618830"/>
                  </a:ext>
                </a:extLst>
              </a:tr>
            </a:tbl>
          </a:graphicData>
        </a:graphic>
      </p:graphicFrame>
    </p:spTree>
    <p:extLst>
      <p:ext uri="{BB962C8B-B14F-4D97-AF65-F5344CB8AC3E}">
        <p14:creationId xmlns:p14="http://schemas.microsoft.com/office/powerpoint/2010/main" val="169939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C3B73A-E5E7-45AF-ABDF-093E22D8784A}"/>
              </a:ext>
            </a:extLst>
          </p:cNvPr>
          <p:cNvSpPr>
            <a:spLocks noGrp="1"/>
          </p:cNvSpPr>
          <p:nvPr>
            <p:ph idx="1"/>
          </p:nvPr>
        </p:nvSpPr>
        <p:spPr>
          <a:xfrm>
            <a:off x="838200" y="435006"/>
            <a:ext cx="10515600" cy="5741957"/>
          </a:xfrm>
        </p:spPr>
        <p:txBody>
          <a:bodyPr>
            <a:normAutofit/>
          </a:bodyPr>
          <a:lstStyle/>
          <a:p>
            <a:pPr marL="0" indent="0" algn="just">
              <a:buNone/>
            </a:pPr>
            <a:r>
              <a:rPr lang="en-US" altLang="zh-CN" sz="2400" dirty="0"/>
              <a:t>Let us analyze its worst-case running time. We will assume that merge sort takes 2m time to merge two sorted lists of size m each. If all the arrays           ,</a:t>
            </a:r>
          </a:p>
          <a:p>
            <a:pPr marL="0" indent="0" algn="just">
              <a:buNone/>
            </a:pPr>
            <a:r>
              <a:rPr lang="en-US" altLang="zh-CN" sz="2400" dirty="0"/>
              <a:t>…,       ,are full, then the running time to fill array       , would be </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Therefore, the worst-case time to insert an element into this data structure is</a:t>
            </a:r>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p:pic>
        <p:nvPicPr>
          <p:cNvPr id="5" name="图片 4">
            <a:extLst>
              <a:ext uri="{FF2B5EF4-FFF2-40B4-BE49-F238E27FC236}">
                <a16:creationId xmlns:a16="http://schemas.microsoft.com/office/drawing/2014/main" id="{EE7E5E73-51C5-4092-8E5B-F27D9ED4FA27}"/>
              </a:ext>
            </a:extLst>
          </p:cNvPr>
          <p:cNvPicPr>
            <a:picLocks noChangeAspect="1"/>
          </p:cNvPicPr>
          <p:nvPr/>
        </p:nvPicPr>
        <p:blipFill>
          <a:blip r:embed="rId2"/>
          <a:stretch>
            <a:fillRect/>
          </a:stretch>
        </p:blipFill>
        <p:spPr>
          <a:xfrm>
            <a:off x="10261707" y="843491"/>
            <a:ext cx="723810" cy="323810"/>
          </a:xfrm>
          <a:prstGeom prst="rect">
            <a:avLst/>
          </a:prstGeom>
        </p:spPr>
      </p:pic>
      <p:pic>
        <p:nvPicPr>
          <p:cNvPr id="6" name="图片 5">
            <a:extLst>
              <a:ext uri="{FF2B5EF4-FFF2-40B4-BE49-F238E27FC236}">
                <a16:creationId xmlns:a16="http://schemas.microsoft.com/office/drawing/2014/main" id="{CEADD656-79ED-41D6-99B0-D3EC7BDA4B91}"/>
              </a:ext>
            </a:extLst>
          </p:cNvPr>
          <p:cNvPicPr>
            <a:picLocks noChangeAspect="1"/>
          </p:cNvPicPr>
          <p:nvPr/>
        </p:nvPicPr>
        <p:blipFill>
          <a:blip r:embed="rId3"/>
          <a:stretch>
            <a:fillRect/>
          </a:stretch>
        </p:blipFill>
        <p:spPr>
          <a:xfrm>
            <a:off x="1271619" y="1268974"/>
            <a:ext cx="458232" cy="311252"/>
          </a:xfrm>
          <a:prstGeom prst="rect">
            <a:avLst/>
          </a:prstGeom>
        </p:spPr>
      </p:pic>
      <p:pic>
        <p:nvPicPr>
          <p:cNvPr id="7" name="图片 6">
            <a:extLst>
              <a:ext uri="{FF2B5EF4-FFF2-40B4-BE49-F238E27FC236}">
                <a16:creationId xmlns:a16="http://schemas.microsoft.com/office/drawing/2014/main" id="{AAD7A63D-7102-4CD7-9442-51D5F5737944}"/>
              </a:ext>
            </a:extLst>
          </p:cNvPr>
          <p:cNvPicPr>
            <a:picLocks noChangeAspect="1"/>
          </p:cNvPicPr>
          <p:nvPr/>
        </p:nvPicPr>
        <p:blipFill>
          <a:blip r:embed="rId4"/>
          <a:stretch>
            <a:fillRect/>
          </a:stretch>
        </p:blipFill>
        <p:spPr>
          <a:xfrm>
            <a:off x="7300203" y="1268974"/>
            <a:ext cx="458231" cy="287518"/>
          </a:xfrm>
          <a:prstGeom prst="rect">
            <a:avLst/>
          </a:prstGeom>
        </p:spPr>
      </p:pic>
      <p:pic>
        <p:nvPicPr>
          <p:cNvPr id="8" name="图片 7">
            <a:extLst>
              <a:ext uri="{FF2B5EF4-FFF2-40B4-BE49-F238E27FC236}">
                <a16:creationId xmlns:a16="http://schemas.microsoft.com/office/drawing/2014/main" id="{D3BA6608-1988-46A7-A709-68AFB656392B}"/>
              </a:ext>
            </a:extLst>
          </p:cNvPr>
          <p:cNvPicPr>
            <a:picLocks noChangeAspect="1"/>
          </p:cNvPicPr>
          <p:nvPr/>
        </p:nvPicPr>
        <p:blipFill>
          <a:blip r:embed="rId5"/>
          <a:stretch>
            <a:fillRect/>
          </a:stretch>
        </p:blipFill>
        <p:spPr>
          <a:xfrm>
            <a:off x="2979716" y="2060280"/>
            <a:ext cx="4468650" cy="1819894"/>
          </a:xfrm>
          <a:prstGeom prst="rect">
            <a:avLst/>
          </a:prstGeom>
        </p:spPr>
      </p:pic>
      <p:pic>
        <p:nvPicPr>
          <p:cNvPr id="9" name="图片 8">
            <a:extLst>
              <a:ext uri="{FF2B5EF4-FFF2-40B4-BE49-F238E27FC236}">
                <a16:creationId xmlns:a16="http://schemas.microsoft.com/office/drawing/2014/main" id="{DED31D28-4678-4068-A1B8-0F486E55ABAD}"/>
              </a:ext>
            </a:extLst>
          </p:cNvPr>
          <p:cNvPicPr>
            <a:picLocks noChangeAspect="1"/>
          </p:cNvPicPr>
          <p:nvPr/>
        </p:nvPicPr>
        <p:blipFill>
          <a:blip r:embed="rId6"/>
          <a:stretch>
            <a:fillRect/>
          </a:stretch>
        </p:blipFill>
        <p:spPr>
          <a:xfrm>
            <a:off x="995428" y="4887593"/>
            <a:ext cx="552381" cy="314286"/>
          </a:xfrm>
          <a:prstGeom prst="rect">
            <a:avLst/>
          </a:prstGeom>
        </p:spPr>
      </p:pic>
    </p:spTree>
    <p:extLst>
      <p:ext uri="{BB962C8B-B14F-4D97-AF65-F5344CB8AC3E}">
        <p14:creationId xmlns:p14="http://schemas.microsoft.com/office/powerpoint/2010/main" val="84628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5E6706-27C1-4FB0-A6FC-22676121E470}"/>
              </a:ext>
            </a:extLst>
          </p:cNvPr>
          <p:cNvSpPr>
            <a:spLocks noGrp="1"/>
          </p:cNvSpPr>
          <p:nvPr>
            <p:ph idx="1"/>
          </p:nvPr>
        </p:nvSpPr>
        <p:spPr>
          <a:xfrm>
            <a:off x="838200" y="497150"/>
            <a:ext cx="10515600" cy="5679813"/>
          </a:xfrm>
        </p:spPr>
        <p:txBody>
          <a:bodyPr>
            <a:normAutofit lnSpcReduction="10000"/>
          </a:bodyPr>
          <a:lstStyle/>
          <a:p>
            <a:pPr marL="0" indent="0" algn="just">
              <a:buNone/>
            </a:pPr>
            <a:r>
              <a:rPr lang="en-US" altLang="zh-CN" sz="2400" dirty="0"/>
              <a:t>However, let us now analyze the amortized running time. Using the aggregate method, we compute the total cost of a sequence of n inserts, starting with the empty data structure. Let r be the position of the rightmost 0 in the binary representation                        of n, so that         ,for j=0, 1, …,r-1. The cost of an insertion when n items have already been inserted is </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Furthermore, There are at most         insertions for each value of r. The total cost of the n operations is therefore bounded by</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The amortized cost per insert operation, therefore is </a:t>
            </a:r>
            <a:endParaRPr lang="zh-CN" altLang="en-US" sz="2400" dirty="0"/>
          </a:p>
        </p:txBody>
      </p:sp>
      <p:pic>
        <p:nvPicPr>
          <p:cNvPr id="5" name="图片 4">
            <a:extLst>
              <a:ext uri="{FF2B5EF4-FFF2-40B4-BE49-F238E27FC236}">
                <a16:creationId xmlns:a16="http://schemas.microsoft.com/office/drawing/2014/main" id="{EC3A93F0-4B08-421E-B913-094207150381}"/>
              </a:ext>
            </a:extLst>
          </p:cNvPr>
          <p:cNvPicPr>
            <a:picLocks noChangeAspect="1"/>
          </p:cNvPicPr>
          <p:nvPr/>
        </p:nvPicPr>
        <p:blipFill>
          <a:blip r:embed="rId2"/>
          <a:stretch>
            <a:fillRect/>
          </a:stretch>
        </p:blipFill>
        <p:spPr>
          <a:xfrm>
            <a:off x="6806864" y="1403374"/>
            <a:ext cx="677834" cy="334274"/>
          </a:xfrm>
          <a:prstGeom prst="rect">
            <a:avLst/>
          </a:prstGeom>
        </p:spPr>
      </p:pic>
      <p:pic>
        <p:nvPicPr>
          <p:cNvPr id="6" name="图片 5">
            <a:extLst>
              <a:ext uri="{FF2B5EF4-FFF2-40B4-BE49-F238E27FC236}">
                <a16:creationId xmlns:a16="http://schemas.microsoft.com/office/drawing/2014/main" id="{49FF4E4C-AF71-4484-9752-A192F709F800}"/>
              </a:ext>
            </a:extLst>
          </p:cNvPr>
          <p:cNvPicPr>
            <a:picLocks noChangeAspect="1"/>
          </p:cNvPicPr>
          <p:nvPr/>
        </p:nvPicPr>
        <p:blipFill>
          <a:blip r:embed="rId3"/>
          <a:stretch>
            <a:fillRect/>
          </a:stretch>
        </p:blipFill>
        <p:spPr>
          <a:xfrm>
            <a:off x="4423208" y="2366167"/>
            <a:ext cx="2158551" cy="838672"/>
          </a:xfrm>
          <a:prstGeom prst="rect">
            <a:avLst/>
          </a:prstGeom>
        </p:spPr>
      </p:pic>
      <p:pic>
        <p:nvPicPr>
          <p:cNvPr id="7" name="图片 6">
            <a:extLst>
              <a:ext uri="{FF2B5EF4-FFF2-40B4-BE49-F238E27FC236}">
                <a16:creationId xmlns:a16="http://schemas.microsoft.com/office/drawing/2014/main" id="{09E0F458-68BC-4196-81AF-66ABA913CB68}"/>
              </a:ext>
            </a:extLst>
          </p:cNvPr>
          <p:cNvPicPr>
            <a:picLocks noChangeAspect="1"/>
          </p:cNvPicPr>
          <p:nvPr/>
        </p:nvPicPr>
        <p:blipFill>
          <a:blip r:embed="rId4"/>
          <a:stretch>
            <a:fillRect/>
          </a:stretch>
        </p:blipFill>
        <p:spPr>
          <a:xfrm>
            <a:off x="5323756" y="3372764"/>
            <a:ext cx="597649" cy="311275"/>
          </a:xfrm>
          <a:prstGeom prst="rect">
            <a:avLst/>
          </a:prstGeom>
        </p:spPr>
      </p:pic>
      <p:pic>
        <p:nvPicPr>
          <p:cNvPr id="8" name="图片 7">
            <a:extLst>
              <a:ext uri="{FF2B5EF4-FFF2-40B4-BE49-F238E27FC236}">
                <a16:creationId xmlns:a16="http://schemas.microsoft.com/office/drawing/2014/main" id="{3058F61D-0E8C-4D8E-8107-A28E523EBA1D}"/>
              </a:ext>
            </a:extLst>
          </p:cNvPr>
          <p:cNvPicPr>
            <a:picLocks noChangeAspect="1"/>
          </p:cNvPicPr>
          <p:nvPr/>
        </p:nvPicPr>
        <p:blipFill>
          <a:blip r:embed="rId5"/>
          <a:stretch>
            <a:fillRect/>
          </a:stretch>
        </p:blipFill>
        <p:spPr>
          <a:xfrm>
            <a:off x="3721335" y="4482857"/>
            <a:ext cx="3974012" cy="838672"/>
          </a:xfrm>
          <a:prstGeom prst="rect">
            <a:avLst/>
          </a:prstGeom>
        </p:spPr>
      </p:pic>
      <p:pic>
        <p:nvPicPr>
          <p:cNvPr id="9" name="图片 8">
            <a:extLst>
              <a:ext uri="{FF2B5EF4-FFF2-40B4-BE49-F238E27FC236}">
                <a16:creationId xmlns:a16="http://schemas.microsoft.com/office/drawing/2014/main" id="{CABBD02C-3603-40C5-B76C-0B22EE5D1191}"/>
              </a:ext>
            </a:extLst>
          </p:cNvPr>
          <p:cNvPicPr>
            <a:picLocks noChangeAspect="1"/>
          </p:cNvPicPr>
          <p:nvPr/>
        </p:nvPicPr>
        <p:blipFill>
          <a:blip r:embed="rId6"/>
          <a:stretch>
            <a:fillRect/>
          </a:stretch>
        </p:blipFill>
        <p:spPr>
          <a:xfrm>
            <a:off x="7876029" y="5798523"/>
            <a:ext cx="914286" cy="285714"/>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357A3E5-7375-40B0-AA67-8AB2706B8B9E}"/>
                  </a:ext>
                </a:extLst>
              </p:cNvPr>
              <p:cNvSpPr/>
              <p:nvPr/>
            </p:nvSpPr>
            <p:spPr>
              <a:xfrm>
                <a:off x="3037595" y="1335294"/>
                <a:ext cx="1908791" cy="4023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a:latin typeface="Cambria Math" panose="02040503050406030204" pitchFamily="18" charset="0"/>
                                </a:rPr>
                                <m:t>−2,…, </m:t>
                              </m:r>
                            </m:sub>
                          </m:s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i="1">
                                  <a:latin typeface="Cambria Math" panose="02040503050406030204" pitchFamily="18" charset="0"/>
                                </a:rPr>
                                <m:t>0</m:t>
                              </m:r>
                            </m:sub>
                          </m:sSub>
                        </m:e>
                      </m:d>
                    </m:oMath>
                  </m:oMathPara>
                </a14:m>
                <a:endParaRPr lang="zh-CN" altLang="en-US" dirty="0"/>
              </a:p>
            </p:txBody>
          </p:sp>
        </mc:Choice>
        <mc:Fallback xmlns="">
          <p:sp>
            <p:nvSpPr>
              <p:cNvPr id="2" name="矩形 1">
                <a:extLst>
                  <a:ext uri="{FF2B5EF4-FFF2-40B4-BE49-F238E27FC236}">
                    <a16:creationId xmlns:a16="http://schemas.microsoft.com/office/drawing/2014/main" id="{0357A3E5-7375-40B0-AA67-8AB2706B8B9E}"/>
                  </a:ext>
                </a:extLst>
              </p:cNvPr>
              <p:cNvSpPr>
                <a:spLocks noRot="1" noChangeAspect="1" noMove="1" noResize="1" noEditPoints="1" noAdjustHandles="1" noChangeArrowheads="1" noChangeShapeType="1" noTextEdit="1"/>
              </p:cNvSpPr>
              <p:nvPr/>
            </p:nvSpPr>
            <p:spPr>
              <a:xfrm>
                <a:off x="3037595" y="1335294"/>
                <a:ext cx="1908791" cy="4023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4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68C94C-753C-44F6-8CA2-2503143120EF}"/>
                  </a:ext>
                </a:extLst>
              </p:cNvPr>
              <p:cNvSpPr>
                <a:spLocks noGrp="1"/>
              </p:cNvSpPr>
              <p:nvPr>
                <p:ph idx="1"/>
              </p:nvPr>
            </p:nvSpPr>
            <p:spPr>
              <a:xfrm>
                <a:off x="838200" y="195309"/>
                <a:ext cx="10515600" cy="6400800"/>
              </a:xfrm>
            </p:spPr>
            <p:txBody>
              <a:bodyPr>
                <a:normAutofit/>
              </a:bodyPr>
              <a:lstStyle/>
              <a:p>
                <a:pPr marL="0" indent="0">
                  <a:buNone/>
                </a:pPr>
                <a:r>
                  <a:rPr lang="en-US" altLang="zh-CN" sz="2400" dirty="0"/>
                  <a:t>0000</a:t>
                </a:r>
              </a:p>
              <a:p>
                <a:pPr marL="0" indent="0">
                  <a:buNone/>
                </a:pPr>
                <a:r>
                  <a:rPr lang="en-US" altLang="zh-CN" sz="2400" dirty="0"/>
                  <a:t>0001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0</m:t>
                        </m:r>
                      </m:sup>
                    </m:sSup>
                  </m:oMath>
                </a14:m>
                <a:endParaRPr lang="en-US" altLang="zh-CN" sz="2400" dirty="0"/>
              </a:p>
              <a:p>
                <a:pPr marL="0" indent="0">
                  <a:buNone/>
                </a:pPr>
                <a:r>
                  <a:rPr lang="en-US" altLang="zh-CN" sz="2400" dirty="0"/>
                  <a:t>0010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1</m:t>
                        </m:r>
                      </m:sup>
                    </m:sSup>
                  </m:oMath>
                </a14:m>
                <a:endParaRPr lang="en-US" altLang="zh-CN" sz="2400" dirty="0"/>
              </a:p>
              <a:p>
                <a:pPr marL="0" indent="0">
                  <a:buNone/>
                </a:pPr>
                <a:r>
                  <a:rPr lang="en-US" altLang="zh-CN" sz="2400" dirty="0"/>
                  <a:t>0011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0</m:t>
                        </m:r>
                      </m:sup>
                    </m:sSup>
                  </m:oMath>
                </a14:m>
                <a:endParaRPr lang="en-US" altLang="zh-CN" sz="2400" dirty="0"/>
              </a:p>
              <a:p>
                <a:pPr marL="0" indent="0">
                  <a:buNone/>
                </a:pPr>
                <a:r>
                  <a:rPr lang="en-US" altLang="zh-CN" sz="2400" dirty="0"/>
                  <a:t>0100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2</m:t>
                        </m:r>
                      </m:sup>
                    </m:sSup>
                  </m:oMath>
                </a14:m>
                <a:endParaRPr lang="en-US" altLang="zh-CN" sz="2400" dirty="0"/>
              </a:p>
              <a:p>
                <a:pPr marL="0" indent="0">
                  <a:buNone/>
                </a:pPr>
                <a:r>
                  <a:rPr lang="en-US" altLang="zh-CN" sz="2400" dirty="0"/>
                  <a:t>0101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0</m:t>
                        </m:r>
                      </m:sup>
                    </m:sSup>
                  </m:oMath>
                </a14:m>
                <a:endParaRPr lang="en-US" altLang="zh-CN" sz="2400" dirty="0"/>
              </a:p>
              <a:p>
                <a:pPr marL="0" indent="0">
                  <a:buNone/>
                </a:pPr>
                <a:r>
                  <a:rPr lang="en-US" altLang="zh-CN" sz="2400" dirty="0"/>
                  <a:t>0110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1</m:t>
                        </m:r>
                      </m:sup>
                    </m:sSup>
                  </m:oMath>
                </a14:m>
                <a:endParaRPr lang="en-US" altLang="zh-CN" sz="2400" dirty="0"/>
              </a:p>
              <a:p>
                <a:pPr marL="0" indent="0">
                  <a:buNone/>
                </a:pPr>
                <a:r>
                  <a:rPr lang="en-US" altLang="zh-CN" sz="2400" dirty="0"/>
                  <a:t>0111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0</m:t>
                        </m:r>
                      </m:sup>
                    </m:sSup>
                  </m:oMath>
                </a14:m>
                <a:endParaRPr lang="en-US" altLang="zh-CN" sz="2400" dirty="0"/>
              </a:p>
              <a:p>
                <a:pPr marL="0" indent="0">
                  <a:buNone/>
                </a:pPr>
                <a:r>
                  <a:rPr lang="en-US" altLang="zh-CN" sz="2400" dirty="0"/>
                  <a:t>1000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3</m:t>
                        </m:r>
                      </m:sup>
                    </m:sSup>
                  </m:oMath>
                </a14:m>
                <a:endParaRPr lang="en-US" altLang="zh-CN" sz="2400" dirty="0"/>
              </a:p>
              <a:p>
                <a:pPr marL="0" indent="0">
                  <a:buNone/>
                </a:pPr>
                <a:r>
                  <a:rPr lang="en-US" altLang="zh-CN" sz="2400" dirty="0"/>
                  <a:t>1001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0</m:t>
                        </m:r>
                      </m:sup>
                    </m:sSup>
                  </m:oMath>
                </a14:m>
                <a:endParaRPr lang="en-US" altLang="zh-CN" sz="2400" dirty="0"/>
              </a:p>
              <a:p>
                <a:pPr marL="0" indent="0">
                  <a:buNone/>
                </a:pPr>
                <a:r>
                  <a:rPr lang="en-US" altLang="zh-CN" sz="2400" dirty="0"/>
                  <a:t>1010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1</m:t>
                        </m:r>
                      </m:sup>
                    </m:sSup>
                  </m:oMath>
                </a14:m>
                <a:endParaRPr lang="en-US" altLang="zh-CN" sz="2400" dirty="0"/>
              </a:p>
              <a:p>
                <a:pPr marL="0" indent="0">
                  <a:buNone/>
                </a:pPr>
                <a:r>
                  <a:rPr lang="en-US" altLang="zh-CN" sz="2400" dirty="0"/>
                  <a:t>1011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0</m:t>
                        </m:r>
                      </m:sup>
                    </m:sSup>
                  </m:oMath>
                </a14:m>
                <a:endParaRPr lang="en-US" altLang="zh-CN" sz="2400" dirty="0"/>
              </a:p>
            </p:txBody>
          </p:sp>
        </mc:Choice>
        <mc:Fallback xmlns="">
          <p:sp>
            <p:nvSpPr>
              <p:cNvPr id="3" name="内容占位符 2">
                <a:extLst>
                  <a:ext uri="{FF2B5EF4-FFF2-40B4-BE49-F238E27FC236}">
                    <a16:creationId xmlns:a16="http://schemas.microsoft.com/office/drawing/2014/main" id="{5C68C94C-753C-44F6-8CA2-2503143120EF}"/>
                  </a:ext>
                </a:extLst>
              </p:cNvPr>
              <p:cNvSpPr>
                <a:spLocks noGrp="1" noRot="1" noChangeAspect="1" noMove="1" noResize="1" noEditPoints="1" noAdjustHandles="1" noChangeArrowheads="1" noChangeShapeType="1" noTextEdit="1"/>
              </p:cNvSpPr>
              <p:nvPr>
                <p:ph idx="1"/>
              </p:nvPr>
            </p:nvSpPr>
            <p:spPr>
              <a:xfrm>
                <a:off x="838200" y="195309"/>
                <a:ext cx="10515600" cy="6400800"/>
              </a:xfrm>
              <a:blipFill>
                <a:blip r:embed="rId2"/>
                <a:stretch>
                  <a:fillRect l="-928" t="-1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13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F3A84A60-E4C4-47F8-AD53-135FADFFE194}"/>
              </a:ext>
            </a:extLst>
          </p:cNvPr>
          <p:cNvGraphicFramePr>
            <a:graphicFrameLocks noGrp="1"/>
          </p:cNvGraphicFramePr>
          <p:nvPr>
            <p:extLst>
              <p:ext uri="{D42A27DB-BD31-4B8C-83A1-F6EECF244321}">
                <p14:modId xmlns:p14="http://schemas.microsoft.com/office/powerpoint/2010/main" val="1155706643"/>
              </p:ext>
            </p:extLst>
          </p:nvPr>
        </p:nvGraphicFramePr>
        <p:xfrm>
          <a:off x="2582415" y="1092528"/>
          <a:ext cx="560280" cy="370840"/>
        </p:xfrm>
        <a:graphic>
          <a:graphicData uri="http://schemas.openxmlformats.org/drawingml/2006/table">
            <a:tbl>
              <a:tblPr firstRow="1" bandRow="1">
                <a:tableStyleId>{5C22544A-7EE6-4342-B048-85BDC9FD1C3A}</a:tableStyleId>
              </a:tblPr>
              <a:tblGrid>
                <a:gridCol w="560280">
                  <a:extLst>
                    <a:ext uri="{9D8B030D-6E8A-4147-A177-3AD203B41FA5}">
                      <a16:colId xmlns:a16="http://schemas.microsoft.com/office/drawing/2014/main" val="2273629794"/>
                    </a:ext>
                  </a:extLst>
                </a:gridCol>
              </a:tblGrid>
              <a:tr h="370840">
                <a:tc>
                  <a:txBody>
                    <a:bodyPr/>
                    <a:lstStyle/>
                    <a:p>
                      <a:endParaRPr lang="zh-CN" altLang="en-US" dirty="0"/>
                    </a:p>
                  </a:txBody>
                  <a:tcPr/>
                </a:tc>
                <a:extLst>
                  <a:ext uri="{0D108BD9-81ED-4DB2-BD59-A6C34878D82A}">
                    <a16:rowId xmlns:a16="http://schemas.microsoft.com/office/drawing/2014/main" val="409297901"/>
                  </a:ext>
                </a:extLst>
              </a:tr>
            </a:tbl>
          </a:graphicData>
        </a:graphic>
      </p:graphicFrame>
      <p:graphicFrame>
        <p:nvGraphicFramePr>
          <p:cNvPr id="9" name="表格 8">
            <a:extLst>
              <a:ext uri="{FF2B5EF4-FFF2-40B4-BE49-F238E27FC236}">
                <a16:creationId xmlns:a16="http://schemas.microsoft.com/office/drawing/2014/main" id="{C7BAD590-5D3E-48F1-879F-6213039D3643}"/>
              </a:ext>
            </a:extLst>
          </p:cNvPr>
          <p:cNvGraphicFramePr>
            <a:graphicFrameLocks noGrp="1"/>
          </p:cNvGraphicFramePr>
          <p:nvPr>
            <p:extLst>
              <p:ext uri="{D42A27DB-BD31-4B8C-83A1-F6EECF244321}">
                <p14:modId xmlns:p14="http://schemas.microsoft.com/office/powerpoint/2010/main" val="3397651939"/>
              </p:ext>
            </p:extLst>
          </p:nvPr>
        </p:nvGraphicFramePr>
        <p:xfrm>
          <a:off x="2582414" y="1793864"/>
          <a:ext cx="1075186" cy="370840"/>
        </p:xfrm>
        <a:graphic>
          <a:graphicData uri="http://schemas.openxmlformats.org/drawingml/2006/table">
            <a:tbl>
              <a:tblPr firstRow="1" bandRow="1">
                <a:tableStyleId>{5C22544A-7EE6-4342-B048-85BDC9FD1C3A}</a:tableStyleId>
              </a:tblPr>
              <a:tblGrid>
                <a:gridCol w="537593">
                  <a:extLst>
                    <a:ext uri="{9D8B030D-6E8A-4147-A177-3AD203B41FA5}">
                      <a16:colId xmlns:a16="http://schemas.microsoft.com/office/drawing/2014/main" val="3244024328"/>
                    </a:ext>
                  </a:extLst>
                </a:gridCol>
                <a:gridCol w="537593">
                  <a:extLst>
                    <a:ext uri="{9D8B030D-6E8A-4147-A177-3AD203B41FA5}">
                      <a16:colId xmlns:a16="http://schemas.microsoft.com/office/drawing/2014/main" val="2651461734"/>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76273289"/>
                  </a:ext>
                </a:extLst>
              </a:tr>
            </a:tbl>
          </a:graphicData>
        </a:graphic>
      </p:graphicFrame>
      <p:graphicFrame>
        <p:nvGraphicFramePr>
          <p:cNvPr id="10" name="表格 9">
            <a:extLst>
              <a:ext uri="{FF2B5EF4-FFF2-40B4-BE49-F238E27FC236}">
                <a16:creationId xmlns:a16="http://schemas.microsoft.com/office/drawing/2014/main" id="{E040486E-7DCD-46A5-ACF0-FF3FA42F19ED}"/>
              </a:ext>
            </a:extLst>
          </p:cNvPr>
          <p:cNvGraphicFramePr>
            <a:graphicFrameLocks noGrp="1"/>
          </p:cNvGraphicFramePr>
          <p:nvPr>
            <p:extLst>
              <p:ext uri="{D42A27DB-BD31-4B8C-83A1-F6EECF244321}">
                <p14:modId xmlns:p14="http://schemas.microsoft.com/office/powerpoint/2010/main" val="2465259164"/>
              </p:ext>
            </p:extLst>
          </p:nvPr>
        </p:nvGraphicFramePr>
        <p:xfrm>
          <a:off x="2582414" y="2619487"/>
          <a:ext cx="2158264" cy="370840"/>
        </p:xfrm>
        <a:graphic>
          <a:graphicData uri="http://schemas.openxmlformats.org/drawingml/2006/table">
            <a:tbl>
              <a:tblPr firstRow="1" bandRow="1">
                <a:tableStyleId>{5C22544A-7EE6-4342-B048-85BDC9FD1C3A}</a:tableStyleId>
              </a:tblPr>
              <a:tblGrid>
                <a:gridCol w="539566">
                  <a:extLst>
                    <a:ext uri="{9D8B030D-6E8A-4147-A177-3AD203B41FA5}">
                      <a16:colId xmlns:a16="http://schemas.microsoft.com/office/drawing/2014/main" val="446561984"/>
                    </a:ext>
                  </a:extLst>
                </a:gridCol>
                <a:gridCol w="539566">
                  <a:extLst>
                    <a:ext uri="{9D8B030D-6E8A-4147-A177-3AD203B41FA5}">
                      <a16:colId xmlns:a16="http://schemas.microsoft.com/office/drawing/2014/main" val="2923666804"/>
                    </a:ext>
                  </a:extLst>
                </a:gridCol>
                <a:gridCol w="539566">
                  <a:extLst>
                    <a:ext uri="{9D8B030D-6E8A-4147-A177-3AD203B41FA5}">
                      <a16:colId xmlns:a16="http://schemas.microsoft.com/office/drawing/2014/main" val="3443543134"/>
                    </a:ext>
                  </a:extLst>
                </a:gridCol>
                <a:gridCol w="539566">
                  <a:extLst>
                    <a:ext uri="{9D8B030D-6E8A-4147-A177-3AD203B41FA5}">
                      <a16:colId xmlns:a16="http://schemas.microsoft.com/office/drawing/2014/main" val="2660179092"/>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739420030"/>
                  </a:ext>
                </a:extLst>
              </a:tr>
            </a:tbl>
          </a:graphicData>
        </a:graphic>
      </p:graphicFrame>
      <p:sp>
        <p:nvSpPr>
          <p:cNvPr id="11" name="文本框 10">
            <a:extLst>
              <a:ext uri="{FF2B5EF4-FFF2-40B4-BE49-F238E27FC236}">
                <a16:creationId xmlns:a16="http://schemas.microsoft.com/office/drawing/2014/main" id="{1D2D602B-471C-4743-88B0-59E57F6C217E}"/>
              </a:ext>
            </a:extLst>
          </p:cNvPr>
          <p:cNvSpPr txBox="1"/>
          <p:nvPr/>
        </p:nvSpPr>
        <p:spPr>
          <a:xfrm>
            <a:off x="3142695" y="3506680"/>
            <a:ext cx="508473" cy="369332"/>
          </a:xfrm>
          <a:prstGeom prst="rect">
            <a:avLst/>
          </a:prstGeom>
          <a:noFill/>
        </p:spPr>
        <p:txBody>
          <a:bodyPr wrap="none" rtlCol="0">
            <a:spAutoFit/>
          </a:bodyPr>
          <a:lstStyle/>
          <a:p>
            <a:r>
              <a:rPr lang="en-US" altLang="zh-CN" dirty="0"/>
              <a:t>……</a:t>
            </a:r>
            <a:endParaRPr lang="zh-CN" altLang="en-US" dirty="0"/>
          </a:p>
        </p:txBody>
      </p:sp>
      <p:graphicFrame>
        <p:nvGraphicFramePr>
          <p:cNvPr id="12" name="表格 11">
            <a:extLst>
              <a:ext uri="{FF2B5EF4-FFF2-40B4-BE49-F238E27FC236}">
                <a16:creationId xmlns:a16="http://schemas.microsoft.com/office/drawing/2014/main" id="{E8ABED8B-448E-4F99-BB79-B1CD20DA720A}"/>
              </a:ext>
            </a:extLst>
          </p:cNvPr>
          <p:cNvGraphicFramePr>
            <a:graphicFrameLocks noGrp="1"/>
          </p:cNvGraphicFramePr>
          <p:nvPr>
            <p:extLst>
              <p:ext uri="{D42A27DB-BD31-4B8C-83A1-F6EECF244321}">
                <p14:modId xmlns:p14="http://schemas.microsoft.com/office/powerpoint/2010/main" val="810171733"/>
              </p:ext>
            </p:extLst>
          </p:nvPr>
        </p:nvGraphicFramePr>
        <p:xfrm>
          <a:off x="2582415" y="4322457"/>
          <a:ext cx="1661112" cy="370840"/>
        </p:xfrm>
        <a:graphic>
          <a:graphicData uri="http://schemas.openxmlformats.org/drawingml/2006/table">
            <a:tbl>
              <a:tblPr firstRow="1" bandRow="1">
                <a:tableStyleId>{5C22544A-7EE6-4342-B048-85BDC9FD1C3A}</a:tableStyleId>
              </a:tblPr>
              <a:tblGrid>
                <a:gridCol w="553704">
                  <a:extLst>
                    <a:ext uri="{9D8B030D-6E8A-4147-A177-3AD203B41FA5}">
                      <a16:colId xmlns:a16="http://schemas.microsoft.com/office/drawing/2014/main" val="2187342568"/>
                    </a:ext>
                  </a:extLst>
                </a:gridCol>
                <a:gridCol w="553704">
                  <a:extLst>
                    <a:ext uri="{9D8B030D-6E8A-4147-A177-3AD203B41FA5}">
                      <a16:colId xmlns:a16="http://schemas.microsoft.com/office/drawing/2014/main" val="3245955450"/>
                    </a:ext>
                  </a:extLst>
                </a:gridCol>
                <a:gridCol w="553704">
                  <a:extLst>
                    <a:ext uri="{9D8B030D-6E8A-4147-A177-3AD203B41FA5}">
                      <a16:colId xmlns:a16="http://schemas.microsoft.com/office/drawing/2014/main" val="309128774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8729712"/>
                  </a:ext>
                </a:extLst>
              </a:tr>
            </a:tbl>
          </a:graphicData>
        </a:graphic>
      </p:graphicFrame>
      <p:sp>
        <p:nvSpPr>
          <p:cNvPr id="13" name="文本框 12">
            <a:extLst>
              <a:ext uri="{FF2B5EF4-FFF2-40B4-BE49-F238E27FC236}">
                <a16:creationId xmlns:a16="http://schemas.microsoft.com/office/drawing/2014/main" id="{DEB75BA0-F902-43A1-82C2-BBDA0485AC65}"/>
              </a:ext>
            </a:extLst>
          </p:cNvPr>
          <p:cNvSpPr txBox="1"/>
          <p:nvPr/>
        </p:nvSpPr>
        <p:spPr>
          <a:xfrm>
            <a:off x="4486441" y="4322457"/>
            <a:ext cx="508473" cy="369332"/>
          </a:xfrm>
          <a:prstGeom prst="rect">
            <a:avLst/>
          </a:prstGeom>
          <a:noFill/>
        </p:spPr>
        <p:txBody>
          <a:bodyPr wrap="none" rtlCol="0">
            <a:spAutoFit/>
          </a:bodyPr>
          <a:lstStyle/>
          <a:p>
            <a:r>
              <a:rPr lang="en-US" altLang="zh-CN" dirty="0"/>
              <a:t>……</a:t>
            </a:r>
            <a:endParaRPr lang="zh-CN" altLang="en-US" dirty="0"/>
          </a:p>
        </p:txBody>
      </p:sp>
      <p:graphicFrame>
        <p:nvGraphicFramePr>
          <p:cNvPr id="14" name="表格 13">
            <a:extLst>
              <a:ext uri="{FF2B5EF4-FFF2-40B4-BE49-F238E27FC236}">
                <a16:creationId xmlns:a16="http://schemas.microsoft.com/office/drawing/2014/main" id="{5388AB42-D930-44FF-9DFF-4C77FAD95B24}"/>
              </a:ext>
            </a:extLst>
          </p:cNvPr>
          <p:cNvGraphicFramePr>
            <a:graphicFrameLocks noGrp="1"/>
          </p:cNvGraphicFramePr>
          <p:nvPr>
            <p:extLst>
              <p:ext uri="{D42A27DB-BD31-4B8C-83A1-F6EECF244321}">
                <p14:modId xmlns:p14="http://schemas.microsoft.com/office/powerpoint/2010/main" val="699719260"/>
              </p:ext>
            </p:extLst>
          </p:nvPr>
        </p:nvGraphicFramePr>
        <p:xfrm>
          <a:off x="5158419" y="4318216"/>
          <a:ext cx="1661112" cy="370840"/>
        </p:xfrm>
        <a:graphic>
          <a:graphicData uri="http://schemas.openxmlformats.org/drawingml/2006/table">
            <a:tbl>
              <a:tblPr firstRow="1" bandRow="1">
                <a:tableStyleId>{5C22544A-7EE6-4342-B048-85BDC9FD1C3A}</a:tableStyleId>
              </a:tblPr>
              <a:tblGrid>
                <a:gridCol w="553704">
                  <a:extLst>
                    <a:ext uri="{9D8B030D-6E8A-4147-A177-3AD203B41FA5}">
                      <a16:colId xmlns:a16="http://schemas.microsoft.com/office/drawing/2014/main" val="2187342568"/>
                    </a:ext>
                  </a:extLst>
                </a:gridCol>
                <a:gridCol w="553704">
                  <a:extLst>
                    <a:ext uri="{9D8B030D-6E8A-4147-A177-3AD203B41FA5}">
                      <a16:colId xmlns:a16="http://schemas.microsoft.com/office/drawing/2014/main" val="3245955450"/>
                    </a:ext>
                  </a:extLst>
                </a:gridCol>
                <a:gridCol w="553704">
                  <a:extLst>
                    <a:ext uri="{9D8B030D-6E8A-4147-A177-3AD203B41FA5}">
                      <a16:colId xmlns:a16="http://schemas.microsoft.com/office/drawing/2014/main" val="3091287743"/>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8729712"/>
                  </a:ext>
                </a:extLst>
              </a:tr>
            </a:tbl>
          </a:graphicData>
        </a:graphic>
      </p:graphicFrame>
      <p:sp>
        <p:nvSpPr>
          <p:cNvPr id="18" name="左大括号 17">
            <a:extLst>
              <a:ext uri="{FF2B5EF4-FFF2-40B4-BE49-F238E27FC236}">
                <a16:creationId xmlns:a16="http://schemas.microsoft.com/office/drawing/2014/main" id="{F3D4E67E-EF9A-4FE6-80FA-2E1DCC86FED0}"/>
              </a:ext>
            </a:extLst>
          </p:cNvPr>
          <p:cNvSpPr/>
          <p:nvPr/>
        </p:nvSpPr>
        <p:spPr>
          <a:xfrm rot="16200000" flipV="1">
            <a:off x="4477915" y="3110662"/>
            <a:ext cx="488271" cy="41949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D9E8791-A2F4-49F1-94CA-A47114F7ECA9}"/>
              </a:ext>
            </a:extLst>
          </p:cNvPr>
          <p:cNvSpPr txBox="1"/>
          <p:nvPr/>
        </p:nvSpPr>
        <p:spPr>
          <a:xfrm>
            <a:off x="7528264" y="1066470"/>
            <a:ext cx="511679" cy="369332"/>
          </a:xfrm>
          <a:prstGeom prst="rect">
            <a:avLst/>
          </a:prstGeom>
          <a:noFill/>
        </p:spPr>
        <p:txBody>
          <a:bodyPr wrap="none" rtlCol="0">
            <a:spAutoFit/>
          </a:bodyPr>
          <a:lstStyle/>
          <a:p>
            <a:r>
              <a:rPr lang="en-US" altLang="zh-CN" dirty="0" err="1"/>
              <a:t>i</a:t>
            </a:r>
            <a:r>
              <a:rPr lang="en-US" altLang="zh-CN" dirty="0"/>
              <a:t>=0</a:t>
            </a:r>
            <a:endParaRPr lang="zh-CN" altLang="en-US" dirty="0"/>
          </a:p>
        </p:txBody>
      </p:sp>
      <p:sp>
        <p:nvSpPr>
          <p:cNvPr id="21" name="文本框 20">
            <a:extLst>
              <a:ext uri="{FF2B5EF4-FFF2-40B4-BE49-F238E27FC236}">
                <a16:creationId xmlns:a16="http://schemas.microsoft.com/office/drawing/2014/main" id="{2237EEAD-8FF7-428E-BA67-01A5A8ADAE46}"/>
              </a:ext>
            </a:extLst>
          </p:cNvPr>
          <p:cNvSpPr txBox="1"/>
          <p:nvPr/>
        </p:nvSpPr>
        <p:spPr>
          <a:xfrm>
            <a:off x="7528262" y="1793864"/>
            <a:ext cx="511679" cy="369332"/>
          </a:xfrm>
          <a:prstGeom prst="rect">
            <a:avLst/>
          </a:prstGeom>
          <a:noFill/>
        </p:spPr>
        <p:txBody>
          <a:bodyPr wrap="none" rtlCol="0">
            <a:spAutoFit/>
          </a:bodyPr>
          <a:lstStyle/>
          <a:p>
            <a:r>
              <a:rPr lang="en-US" altLang="zh-CN" dirty="0" err="1"/>
              <a:t>i</a:t>
            </a:r>
            <a:r>
              <a:rPr lang="en-US" altLang="zh-CN" dirty="0"/>
              <a:t>=1</a:t>
            </a:r>
            <a:endParaRPr lang="zh-CN" altLang="en-US" dirty="0"/>
          </a:p>
        </p:txBody>
      </p:sp>
      <p:sp>
        <p:nvSpPr>
          <p:cNvPr id="22" name="文本框 21">
            <a:extLst>
              <a:ext uri="{FF2B5EF4-FFF2-40B4-BE49-F238E27FC236}">
                <a16:creationId xmlns:a16="http://schemas.microsoft.com/office/drawing/2014/main" id="{BCDAE761-1C47-4CEE-803E-C1D9FEB99367}"/>
              </a:ext>
            </a:extLst>
          </p:cNvPr>
          <p:cNvSpPr txBox="1"/>
          <p:nvPr/>
        </p:nvSpPr>
        <p:spPr>
          <a:xfrm>
            <a:off x="7528263" y="2582049"/>
            <a:ext cx="511679" cy="369332"/>
          </a:xfrm>
          <a:prstGeom prst="rect">
            <a:avLst/>
          </a:prstGeom>
          <a:noFill/>
        </p:spPr>
        <p:txBody>
          <a:bodyPr wrap="none" rtlCol="0">
            <a:spAutoFit/>
          </a:bodyPr>
          <a:lstStyle/>
          <a:p>
            <a:r>
              <a:rPr lang="en-US" altLang="zh-CN" dirty="0" err="1"/>
              <a:t>i</a:t>
            </a:r>
            <a:r>
              <a:rPr lang="en-US" altLang="zh-CN" dirty="0"/>
              <a:t>=2</a:t>
            </a:r>
            <a:endParaRPr lang="zh-CN" altLang="en-US" dirty="0"/>
          </a:p>
        </p:txBody>
      </p:sp>
      <p:sp>
        <p:nvSpPr>
          <p:cNvPr id="23" name="文本框 22">
            <a:extLst>
              <a:ext uri="{FF2B5EF4-FFF2-40B4-BE49-F238E27FC236}">
                <a16:creationId xmlns:a16="http://schemas.microsoft.com/office/drawing/2014/main" id="{770D0C80-E751-4377-918E-F78D2D29C825}"/>
              </a:ext>
            </a:extLst>
          </p:cNvPr>
          <p:cNvSpPr txBox="1"/>
          <p:nvPr/>
        </p:nvSpPr>
        <p:spPr>
          <a:xfrm>
            <a:off x="7528262" y="4318216"/>
            <a:ext cx="736099" cy="369332"/>
          </a:xfrm>
          <a:prstGeom prst="rect">
            <a:avLst/>
          </a:prstGeom>
          <a:noFill/>
        </p:spPr>
        <p:txBody>
          <a:bodyPr wrap="none" rtlCol="0">
            <a:spAutoFit/>
          </a:bodyPr>
          <a:lstStyle/>
          <a:p>
            <a:r>
              <a:rPr lang="en-US" altLang="zh-CN" dirty="0" err="1"/>
              <a:t>i</a:t>
            </a:r>
            <a:r>
              <a:rPr lang="en-US" altLang="zh-CN" dirty="0"/>
              <a:t>=k-1</a:t>
            </a:r>
            <a:endParaRPr lang="zh-CN" altLang="en-US" dirty="0"/>
          </a:p>
        </p:txBody>
      </p:sp>
      <p:sp>
        <p:nvSpPr>
          <p:cNvPr id="24" name="左大括号 23">
            <a:extLst>
              <a:ext uri="{FF2B5EF4-FFF2-40B4-BE49-F238E27FC236}">
                <a16:creationId xmlns:a16="http://schemas.microsoft.com/office/drawing/2014/main" id="{E7BA1299-E4F6-4722-80C1-C8D03F70B702}"/>
              </a:ext>
            </a:extLst>
          </p:cNvPr>
          <p:cNvSpPr/>
          <p:nvPr/>
        </p:nvSpPr>
        <p:spPr>
          <a:xfrm>
            <a:off x="1948906" y="1198187"/>
            <a:ext cx="399490" cy="34893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5E7217C4-048F-4544-A833-478E92DBD346}"/>
              </a:ext>
            </a:extLst>
          </p:cNvPr>
          <p:cNvPicPr>
            <a:picLocks noChangeAspect="1"/>
          </p:cNvPicPr>
          <p:nvPr/>
        </p:nvPicPr>
        <p:blipFill>
          <a:blip r:embed="rId2"/>
          <a:stretch>
            <a:fillRect/>
          </a:stretch>
        </p:blipFill>
        <p:spPr>
          <a:xfrm>
            <a:off x="4612526" y="5570604"/>
            <a:ext cx="219048" cy="304762"/>
          </a:xfrm>
          <a:prstGeom prst="rect">
            <a:avLst/>
          </a:prstGeom>
        </p:spPr>
      </p:pic>
      <p:pic>
        <p:nvPicPr>
          <p:cNvPr id="26" name="图片 25">
            <a:extLst>
              <a:ext uri="{FF2B5EF4-FFF2-40B4-BE49-F238E27FC236}">
                <a16:creationId xmlns:a16="http://schemas.microsoft.com/office/drawing/2014/main" id="{F620FC76-6301-42B4-9327-9FCC591F9771}"/>
              </a:ext>
            </a:extLst>
          </p:cNvPr>
          <p:cNvPicPr>
            <a:picLocks noChangeAspect="1"/>
          </p:cNvPicPr>
          <p:nvPr/>
        </p:nvPicPr>
        <p:blipFill>
          <a:blip r:embed="rId3"/>
          <a:stretch>
            <a:fillRect/>
          </a:stretch>
        </p:blipFill>
        <p:spPr>
          <a:xfrm>
            <a:off x="383999" y="2766715"/>
            <a:ext cx="1609245" cy="397985"/>
          </a:xfrm>
          <a:prstGeom prst="rect">
            <a:avLst/>
          </a:prstGeom>
        </p:spPr>
      </p:pic>
    </p:spTree>
    <p:extLst>
      <p:ext uri="{BB962C8B-B14F-4D97-AF65-F5344CB8AC3E}">
        <p14:creationId xmlns:p14="http://schemas.microsoft.com/office/powerpoint/2010/main" val="401370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14A934-6B7C-4E18-BB9E-BA7BDCCF800A}"/>
              </a:ext>
            </a:extLst>
          </p:cNvPr>
          <p:cNvSpPr>
            <a:spLocks noGrp="1"/>
          </p:cNvSpPr>
          <p:nvPr>
            <p:ph idx="1"/>
          </p:nvPr>
        </p:nvSpPr>
        <p:spPr>
          <a:xfrm>
            <a:off x="607380" y="1313895"/>
            <a:ext cx="10515600" cy="5741957"/>
          </a:xfrm>
        </p:spPr>
        <p:txBody>
          <a:bodyPr>
            <a:normAutofit/>
          </a:bodyPr>
          <a:lstStyle/>
          <a:p>
            <a:pPr marL="0" indent="0" algn="just">
              <a:buNone/>
            </a:pPr>
            <a:r>
              <a:rPr lang="en-US" altLang="zh-CN" sz="2400" dirty="0"/>
              <a:t>Consider an ordinary binary search tree augmented by adding to each node x the attribute </a:t>
            </a:r>
            <a:r>
              <a:rPr lang="en-US" altLang="zh-CN" sz="2400" dirty="0" err="1"/>
              <a:t>x.size</a:t>
            </a:r>
            <a:r>
              <a:rPr lang="en-US" altLang="zh-CN" sz="2400" dirty="0"/>
              <a:t> giving the number of keys stored in the subtree rooted at x. Let    be a constant in the range                  .We say that a given node x is </a:t>
            </a:r>
          </a:p>
          <a:p>
            <a:pPr marL="0" indent="0" algn="just">
              <a:buNone/>
            </a:pPr>
            <a:r>
              <a:rPr lang="en-US" altLang="zh-CN" sz="2400" dirty="0"/>
              <a:t>                 if                                and                                  . The tree as a whole is                    if every node in the tree is                   . </a:t>
            </a:r>
          </a:p>
          <a:p>
            <a:pPr marL="0" indent="0" algn="just">
              <a:buNone/>
            </a:pPr>
            <a:endParaRPr lang="en-US" altLang="zh-CN" sz="2400" dirty="0"/>
          </a:p>
          <a:p>
            <a:pPr marL="0" indent="0" algn="just">
              <a:buNone/>
            </a:pPr>
            <a:r>
              <a:rPr lang="en-US" altLang="zh-CN" sz="2400" dirty="0"/>
              <a:t>a. A 1/2-balanced tree is, in a sense, as balanced as it can be. Given a node x in an arbitrary binary search tree, show how to rebuild the subtree rooted at x so that it becomes 1/2-balanced. Your algorithm should run in time               , and it can use O(</a:t>
            </a:r>
            <a:r>
              <a:rPr lang="en-US" altLang="zh-CN" sz="2400" dirty="0" err="1"/>
              <a:t>x.size</a:t>
            </a:r>
            <a:r>
              <a:rPr lang="en-US" altLang="zh-CN" sz="2400" dirty="0"/>
              <a:t>) auxiliary storage. </a:t>
            </a:r>
            <a:endParaRPr lang="zh-CN" altLang="en-US" sz="2400" dirty="0"/>
          </a:p>
        </p:txBody>
      </p:sp>
      <p:pic>
        <p:nvPicPr>
          <p:cNvPr id="4" name="图片 3">
            <a:extLst>
              <a:ext uri="{FF2B5EF4-FFF2-40B4-BE49-F238E27FC236}">
                <a16:creationId xmlns:a16="http://schemas.microsoft.com/office/drawing/2014/main" id="{F3BDFF35-934A-4DC1-9D37-CD4A0A370700}"/>
              </a:ext>
            </a:extLst>
          </p:cNvPr>
          <p:cNvPicPr>
            <a:picLocks noChangeAspect="1"/>
          </p:cNvPicPr>
          <p:nvPr/>
        </p:nvPicPr>
        <p:blipFill>
          <a:blip r:embed="rId2"/>
          <a:stretch>
            <a:fillRect/>
          </a:stretch>
        </p:blipFill>
        <p:spPr>
          <a:xfrm>
            <a:off x="1161138" y="2067078"/>
            <a:ext cx="228571" cy="238095"/>
          </a:xfrm>
          <a:prstGeom prst="rect">
            <a:avLst/>
          </a:prstGeom>
        </p:spPr>
      </p:pic>
      <p:pic>
        <p:nvPicPr>
          <p:cNvPr id="5" name="图片 4">
            <a:extLst>
              <a:ext uri="{FF2B5EF4-FFF2-40B4-BE49-F238E27FC236}">
                <a16:creationId xmlns:a16="http://schemas.microsoft.com/office/drawing/2014/main" id="{9CF85BEC-FAEE-4F1D-956A-081937658FBC}"/>
              </a:ext>
            </a:extLst>
          </p:cNvPr>
          <p:cNvPicPr>
            <a:picLocks noChangeAspect="1"/>
          </p:cNvPicPr>
          <p:nvPr/>
        </p:nvPicPr>
        <p:blipFill>
          <a:blip r:embed="rId3"/>
          <a:stretch>
            <a:fillRect/>
          </a:stretch>
        </p:blipFill>
        <p:spPr>
          <a:xfrm>
            <a:off x="4961640" y="2067078"/>
            <a:ext cx="1380952" cy="276190"/>
          </a:xfrm>
          <a:prstGeom prst="rect">
            <a:avLst/>
          </a:prstGeom>
        </p:spPr>
      </p:pic>
      <p:pic>
        <p:nvPicPr>
          <p:cNvPr id="7" name="图片 6">
            <a:extLst>
              <a:ext uri="{FF2B5EF4-FFF2-40B4-BE49-F238E27FC236}">
                <a16:creationId xmlns:a16="http://schemas.microsoft.com/office/drawing/2014/main" id="{BA739E1F-E271-48F5-809A-A2E3B93F71F4}"/>
              </a:ext>
            </a:extLst>
          </p:cNvPr>
          <p:cNvPicPr>
            <a:picLocks noChangeAspect="1"/>
          </p:cNvPicPr>
          <p:nvPr/>
        </p:nvPicPr>
        <p:blipFill>
          <a:blip r:embed="rId4"/>
          <a:stretch>
            <a:fillRect/>
          </a:stretch>
        </p:blipFill>
        <p:spPr>
          <a:xfrm>
            <a:off x="651614" y="2519193"/>
            <a:ext cx="1419412" cy="238095"/>
          </a:xfrm>
          <a:prstGeom prst="rect">
            <a:avLst/>
          </a:prstGeom>
        </p:spPr>
      </p:pic>
      <p:pic>
        <p:nvPicPr>
          <p:cNvPr id="10" name="图片 9">
            <a:extLst>
              <a:ext uri="{FF2B5EF4-FFF2-40B4-BE49-F238E27FC236}">
                <a16:creationId xmlns:a16="http://schemas.microsoft.com/office/drawing/2014/main" id="{C11441E4-5688-4F03-8BF6-F4A21CFD1EB0}"/>
              </a:ext>
            </a:extLst>
          </p:cNvPr>
          <p:cNvPicPr>
            <a:picLocks noChangeAspect="1"/>
          </p:cNvPicPr>
          <p:nvPr/>
        </p:nvPicPr>
        <p:blipFill>
          <a:blip r:embed="rId5"/>
          <a:stretch>
            <a:fillRect/>
          </a:stretch>
        </p:blipFill>
        <p:spPr>
          <a:xfrm>
            <a:off x="2394028" y="2509670"/>
            <a:ext cx="2320015" cy="240002"/>
          </a:xfrm>
          <a:prstGeom prst="rect">
            <a:avLst/>
          </a:prstGeom>
        </p:spPr>
      </p:pic>
      <p:pic>
        <p:nvPicPr>
          <p:cNvPr id="11" name="图片 10">
            <a:extLst>
              <a:ext uri="{FF2B5EF4-FFF2-40B4-BE49-F238E27FC236}">
                <a16:creationId xmlns:a16="http://schemas.microsoft.com/office/drawing/2014/main" id="{4E744D5E-870D-4D0A-8B72-5CBFD1F50092}"/>
              </a:ext>
            </a:extLst>
          </p:cNvPr>
          <p:cNvPicPr>
            <a:picLocks noChangeAspect="1"/>
          </p:cNvPicPr>
          <p:nvPr/>
        </p:nvPicPr>
        <p:blipFill>
          <a:blip r:embed="rId6"/>
          <a:stretch>
            <a:fillRect/>
          </a:stretch>
        </p:blipFill>
        <p:spPr>
          <a:xfrm>
            <a:off x="5652116" y="2519193"/>
            <a:ext cx="2541973" cy="255109"/>
          </a:xfrm>
          <a:prstGeom prst="rect">
            <a:avLst/>
          </a:prstGeom>
        </p:spPr>
      </p:pic>
      <p:pic>
        <p:nvPicPr>
          <p:cNvPr id="12" name="图片 11">
            <a:extLst>
              <a:ext uri="{FF2B5EF4-FFF2-40B4-BE49-F238E27FC236}">
                <a16:creationId xmlns:a16="http://schemas.microsoft.com/office/drawing/2014/main" id="{828AEC58-2DE5-4F36-80AF-308C3CFD1CCC}"/>
              </a:ext>
            </a:extLst>
          </p:cNvPr>
          <p:cNvPicPr>
            <a:picLocks noChangeAspect="1"/>
          </p:cNvPicPr>
          <p:nvPr/>
        </p:nvPicPr>
        <p:blipFill>
          <a:blip r:embed="rId4"/>
          <a:stretch>
            <a:fillRect/>
          </a:stretch>
        </p:blipFill>
        <p:spPr>
          <a:xfrm>
            <a:off x="981336" y="2825935"/>
            <a:ext cx="1419412" cy="238095"/>
          </a:xfrm>
          <a:prstGeom prst="rect">
            <a:avLst/>
          </a:prstGeom>
        </p:spPr>
      </p:pic>
      <p:pic>
        <p:nvPicPr>
          <p:cNvPr id="13" name="图片 12">
            <a:extLst>
              <a:ext uri="{FF2B5EF4-FFF2-40B4-BE49-F238E27FC236}">
                <a16:creationId xmlns:a16="http://schemas.microsoft.com/office/drawing/2014/main" id="{BF52102D-92DC-4843-BF4F-80990506B040}"/>
              </a:ext>
            </a:extLst>
          </p:cNvPr>
          <p:cNvPicPr>
            <a:picLocks noChangeAspect="1"/>
          </p:cNvPicPr>
          <p:nvPr/>
        </p:nvPicPr>
        <p:blipFill>
          <a:blip r:embed="rId4"/>
          <a:stretch>
            <a:fillRect/>
          </a:stretch>
        </p:blipFill>
        <p:spPr>
          <a:xfrm>
            <a:off x="6052158" y="2837975"/>
            <a:ext cx="1347635" cy="226055"/>
          </a:xfrm>
          <a:prstGeom prst="rect">
            <a:avLst/>
          </a:prstGeom>
        </p:spPr>
      </p:pic>
      <p:pic>
        <p:nvPicPr>
          <p:cNvPr id="14" name="图片 13">
            <a:extLst>
              <a:ext uri="{FF2B5EF4-FFF2-40B4-BE49-F238E27FC236}">
                <a16:creationId xmlns:a16="http://schemas.microsoft.com/office/drawing/2014/main" id="{4B399724-B23D-4E91-BB0C-A2C8782F677D}"/>
              </a:ext>
            </a:extLst>
          </p:cNvPr>
          <p:cNvPicPr>
            <a:picLocks noChangeAspect="1"/>
          </p:cNvPicPr>
          <p:nvPr/>
        </p:nvPicPr>
        <p:blipFill>
          <a:blip r:embed="rId7"/>
          <a:stretch>
            <a:fillRect/>
          </a:stretch>
        </p:blipFill>
        <p:spPr>
          <a:xfrm>
            <a:off x="9640986" y="4408844"/>
            <a:ext cx="1095238" cy="295238"/>
          </a:xfrm>
          <a:prstGeom prst="rect">
            <a:avLst/>
          </a:prstGeom>
        </p:spPr>
      </p:pic>
      <p:sp>
        <p:nvSpPr>
          <p:cNvPr id="2" name="文本框 1">
            <a:extLst>
              <a:ext uri="{FF2B5EF4-FFF2-40B4-BE49-F238E27FC236}">
                <a16:creationId xmlns:a16="http://schemas.microsoft.com/office/drawing/2014/main" id="{5FFE7DE5-4FD9-4272-86EC-8E5524777DFB}"/>
              </a:ext>
            </a:extLst>
          </p:cNvPr>
          <p:cNvSpPr txBox="1"/>
          <p:nvPr/>
        </p:nvSpPr>
        <p:spPr>
          <a:xfrm>
            <a:off x="651614" y="730543"/>
            <a:ext cx="1088760" cy="369332"/>
          </a:xfrm>
          <a:prstGeom prst="rect">
            <a:avLst/>
          </a:prstGeom>
          <a:noFill/>
        </p:spPr>
        <p:txBody>
          <a:bodyPr wrap="none" rtlCol="0">
            <a:spAutoFit/>
          </a:bodyPr>
          <a:lstStyle/>
          <a:p>
            <a:pPr algn="just"/>
            <a:r>
              <a:rPr lang="en-US" altLang="zh-CN" dirty="0">
                <a:solidFill>
                  <a:srgbClr val="FF0000"/>
                </a:solidFill>
              </a:rPr>
              <a:t>Exercise2</a:t>
            </a:r>
          </a:p>
        </p:txBody>
      </p:sp>
    </p:spTree>
    <p:extLst>
      <p:ext uri="{BB962C8B-B14F-4D97-AF65-F5344CB8AC3E}">
        <p14:creationId xmlns:p14="http://schemas.microsoft.com/office/powerpoint/2010/main" val="361174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0054C2-1CAA-4C96-A356-EEEA6B1AB85A}"/>
              </a:ext>
            </a:extLst>
          </p:cNvPr>
          <p:cNvSpPr>
            <a:spLocks noGrp="1"/>
          </p:cNvSpPr>
          <p:nvPr>
            <p:ph idx="1"/>
          </p:nvPr>
        </p:nvSpPr>
        <p:spPr>
          <a:xfrm>
            <a:off x="838200" y="594804"/>
            <a:ext cx="10515600" cy="5582159"/>
          </a:xfrm>
        </p:spPr>
        <p:txBody>
          <a:bodyPr>
            <a:normAutofit/>
          </a:bodyPr>
          <a:lstStyle/>
          <a:p>
            <a:pPr marL="0" indent="0" algn="just">
              <a:buNone/>
            </a:pPr>
            <a:r>
              <a:rPr lang="en-US" altLang="zh-CN" sz="2400" dirty="0"/>
              <a:t>Since we have O(</a:t>
            </a:r>
            <a:r>
              <a:rPr lang="en-US" altLang="zh-CN" sz="2400" dirty="0" err="1"/>
              <a:t>x.size</a:t>
            </a:r>
            <a:r>
              <a:rPr lang="en-US" altLang="zh-CN" sz="2400" dirty="0"/>
              <a:t>) auxiliary space, we will take the tree rooted at x and write down an </a:t>
            </a:r>
            <a:r>
              <a:rPr lang="en-US" altLang="zh-CN" sz="2400" dirty="0" err="1"/>
              <a:t>inorder</a:t>
            </a:r>
            <a:r>
              <a:rPr lang="en-US" altLang="zh-CN" sz="2400" dirty="0"/>
              <a:t> traversal of the tree into the extra space. This will only take linear time to do because it will visit each node thrice, once when passing to its left child, once when the nodes value is output and passing to the right child, and once when passing to the parent. Then, once the </a:t>
            </a:r>
            <a:r>
              <a:rPr lang="en-US" altLang="zh-CN" sz="2400" dirty="0" err="1"/>
              <a:t>inorder</a:t>
            </a:r>
            <a:r>
              <a:rPr lang="en-US" altLang="zh-CN" sz="2400" dirty="0"/>
              <a:t> traversal is written down, we can convert it back to a binary tree by selecting the median of the list to be the root, and recursing on the two halves of the list that remain on both sides. Since we can index into the middle element of a list in constant time, we will have the recurrence</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p:pic>
        <p:nvPicPr>
          <p:cNvPr id="4" name="图片 3">
            <a:extLst>
              <a:ext uri="{FF2B5EF4-FFF2-40B4-BE49-F238E27FC236}">
                <a16:creationId xmlns:a16="http://schemas.microsoft.com/office/drawing/2014/main" id="{35D953A6-D46D-49B8-B4B7-80FF38112B6C}"/>
              </a:ext>
            </a:extLst>
          </p:cNvPr>
          <p:cNvPicPr>
            <a:picLocks noChangeAspect="1"/>
          </p:cNvPicPr>
          <p:nvPr/>
        </p:nvPicPr>
        <p:blipFill>
          <a:blip r:embed="rId2"/>
          <a:stretch>
            <a:fillRect/>
          </a:stretch>
        </p:blipFill>
        <p:spPr>
          <a:xfrm>
            <a:off x="4098921" y="3837851"/>
            <a:ext cx="3225158" cy="471090"/>
          </a:xfrm>
          <a:prstGeom prst="rect">
            <a:avLst/>
          </a:prstGeom>
        </p:spPr>
      </p:pic>
    </p:spTree>
    <p:extLst>
      <p:ext uri="{BB962C8B-B14F-4D97-AF65-F5344CB8AC3E}">
        <p14:creationId xmlns:p14="http://schemas.microsoft.com/office/powerpoint/2010/main" val="125935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3DD33C80-7A6C-485C-9A3F-C15A48123CB8}"/>
              </a:ext>
            </a:extLst>
          </p:cNvPr>
          <p:cNvSpPr/>
          <p:nvPr/>
        </p:nvSpPr>
        <p:spPr>
          <a:xfrm>
            <a:off x="6214369" y="878889"/>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4" name="椭圆 3">
            <a:extLst>
              <a:ext uri="{FF2B5EF4-FFF2-40B4-BE49-F238E27FC236}">
                <a16:creationId xmlns:a16="http://schemas.microsoft.com/office/drawing/2014/main" id="{A93AF85B-BB19-4CDB-AA2D-823A1FC1D4D2}"/>
              </a:ext>
            </a:extLst>
          </p:cNvPr>
          <p:cNvSpPr/>
          <p:nvPr/>
        </p:nvSpPr>
        <p:spPr>
          <a:xfrm>
            <a:off x="7169606" y="1683797"/>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5" name="椭圆 4">
            <a:extLst>
              <a:ext uri="{FF2B5EF4-FFF2-40B4-BE49-F238E27FC236}">
                <a16:creationId xmlns:a16="http://schemas.microsoft.com/office/drawing/2014/main" id="{E58D67E7-FD71-4E99-A170-FCB9B1501A29}"/>
              </a:ext>
            </a:extLst>
          </p:cNvPr>
          <p:cNvSpPr/>
          <p:nvPr/>
        </p:nvSpPr>
        <p:spPr>
          <a:xfrm>
            <a:off x="5166804" y="1759258"/>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5BC7D706-540A-49D2-BFCE-280DEAD188AB}"/>
              </a:ext>
            </a:extLst>
          </p:cNvPr>
          <p:cNvSpPr/>
          <p:nvPr/>
        </p:nvSpPr>
        <p:spPr>
          <a:xfrm>
            <a:off x="4136401" y="4447714"/>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A353AEB3-C8E8-4C19-8C77-7AD0CEE53450}"/>
              </a:ext>
            </a:extLst>
          </p:cNvPr>
          <p:cNvSpPr/>
          <p:nvPr/>
        </p:nvSpPr>
        <p:spPr>
          <a:xfrm>
            <a:off x="2528949" y="44871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643AB011-4337-4DB8-B4CE-8889A8D3048B}"/>
              </a:ext>
            </a:extLst>
          </p:cNvPr>
          <p:cNvSpPr/>
          <p:nvPr/>
        </p:nvSpPr>
        <p:spPr>
          <a:xfrm>
            <a:off x="3453413" y="351456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D2FDB71E-A1DF-4D57-9017-DCE0A9EC1E39}"/>
              </a:ext>
            </a:extLst>
          </p:cNvPr>
          <p:cNvSpPr/>
          <p:nvPr/>
        </p:nvSpPr>
        <p:spPr>
          <a:xfrm>
            <a:off x="4369437" y="2574039"/>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cxnSp>
        <p:nvCxnSpPr>
          <p:cNvPr id="12" name="直接连接符 11">
            <a:extLst>
              <a:ext uri="{FF2B5EF4-FFF2-40B4-BE49-F238E27FC236}">
                <a16:creationId xmlns:a16="http://schemas.microsoft.com/office/drawing/2014/main" id="{6BEF1157-0BD2-4643-B246-A75FCAEC7A21}"/>
              </a:ext>
            </a:extLst>
          </p:cNvPr>
          <p:cNvCxnSpPr>
            <a:cxnSpLocks/>
            <a:stCxn id="2" idx="3"/>
            <a:endCxn id="5" idx="7"/>
          </p:cNvCxnSpPr>
          <p:nvPr/>
        </p:nvCxnSpPr>
        <p:spPr>
          <a:xfrm flipH="1">
            <a:off x="5629036" y="1295654"/>
            <a:ext cx="664639" cy="5351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7F3B87C-E748-4E0C-BA90-F5E17373939A}"/>
              </a:ext>
            </a:extLst>
          </p:cNvPr>
          <p:cNvCxnSpPr>
            <a:cxnSpLocks/>
          </p:cNvCxnSpPr>
          <p:nvPr/>
        </p:nvCxnSpPr>
        <p:spPr>
          <a:xfrm flipH="1">
            <a:off x="4798822" y="2178982"/>
            <a:ext cx="480135" cy="463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E93D98B-42F4-4AE9-BD95-24C9D4D22BFE}"/>
              </a:ext>
            </a:extLst>
          </p:cNvPr>
          <p:cNvCxnSpPr>
            <a:cxnSpLocks/>
          </p:cNvCxnSpPr>
          <p:nvPr/>
        </p:nvCxnSpPr>
        <p:spPr>
          <a:xfrm flipH="1">
            <a:off x="3844031" y="2988815"/>
            <a:ext cx="584741" cy="5800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D3A3486-ECE7-4533-95FE-7E5D4C32CB76}"/>
              </a:ext>
            </a:extLst>
          </p:cNvPr>
          <p:cNvCxnSpPr>
            <a:cxnSpLocks/>
          </p:cNvCxnSpPr>
          <p:nvPr/>
        </p:nvCxnSpPr>
        <p:spPr>
          <a:xfrm flipH="1">
            <a:off x="2952044" y="3925895"/>
            <a:ext cx="619812" cy="602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EC66C25-D522-431E-8140-90275128182A}"/>
              </a:ext>
            </a:extLst>
          </p:cNvPr>
          <p:cNvCxnSpPr>
            <a:cxnSpLocks/>
          </p:cNvCxnSpPr>
          <p:nvPr/>
        </p:nvCxnSpPr>
        <p:spPr>
          <a:xfrm>
            <a:off x="3844031" y="3962508"/>
            <a:ext cx="429535" cy="5294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068A8E5-8C15-4FCE-BB71-5ACF542B6C50}"/>
              </a:ext>
            </a:extLst>
          </p:cNvPr>
          <p:cNvCxnSpPr>
            <a:cxnSpLocks/>
          </p:cNvCxnSpPr>
          <p:nvPr/>
        </p:nvCxnSpPr>
        <p:spPr>
          <a:xfrm>
            <a:off x="6648783" y="1223661"/>
            <a:ext cx="627947" cy="53559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263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97FAD050-5DC8-4371-B216-8CE18C1EDEB6}"/>
              </a:ext>
            </a:extLst>
          </p:cNvPr>
          <p:cNvSpPr/>
          <p:nvPr/>
        </p:nvSpPr>
        <p:spPr>
          <a:xfrm>
            <a:off x="7489799" y="62143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5" name="椭圆 4">
            <a:extLst>
              <a:ext uri="{FF2B5EF4-FFF2-40B4-BE49-F238E27FC236}">
                <a16:creationId xmlns:a16="http://schemas.microsoft.com/office/drawing/2014/main" id="{795C9244-7EC2-46B1-B406-3E77099011D7}"/>
              </a:ext>
            </a:extLst>
          </p:cNvPr>
          <p:cNvSpPr/>
          <p:nvPr/>
        </p:nvSpPr>
        <p:spPr>
          <a:xfrm>
            <a:off x="8682955" y="62143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6" name="椭圆 5">
            <a:extLst>
              <a:ext uri="{FF2B5EF4-FFF2-40B4-BE49-F238E27FC236}">
                <a16:creationId xmlns:a16="http://schemas.microsoft.com/office/drawing/2014/main" id="{92070C2E-17EB-42D6-BF94-3E8E7B988AFE}"/>
              </a:ext>
            </a:extLst>
          </p:cNvPr>
          <p:cNvSpPr/>
          <p:nvPr/>
        </p:nvSpPr>
        <p:spPr>
          <a:xfrm>
            <a:off x="6420930" y="634750"/>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2E29CBD2-0934-4F86-8C34-4FC008ADF845}"/>
              </a:ext>
            </a:extLst>
          </p:cNvPr>
          <p:cNvSpPr/>
          <p:nvPr/>
        </p:nvSpPr>
        <p:spPr>
          <a:xfrm>
            <a:off x="4296199" y="6347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FC682A94-72C2-4857-AB3E-9A907AC77548}"/>
              </a:ext>
            </a:extLst>
          </p:cNvPr>
          <p:cNvSpPr/>
          <p:nvPr/>
        </p:nvSpPr>
        <p:spPr>
          <a:xfrm>
            <a:off x="2227108" y="63475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576D904B-6E6C-4304-89BA-8EC6C34DF6CF}"/>
              </a:ext>
            </a:extLst>
          </p:cNvPr>
          <p:cNvSpPr/>
          <p:nvPr/>
        </p:nvSpPr>
        <p:spPr>
          <a:xfrm>
            <a:off x="3295977" y="6347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E379B14C-5F6B-4067-8CEE-7533D0B5F66B}"/>
              </a:ext>
            </a:extLst>
          </p:cNvPr>
          <p:cNvSpPr/>
          <p:nvPr/>
        </p:nvSpPr>
        <p:spPr>
          <a:xfrm>
            <a:off x="5296421" y="634751"/>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8" name="文本框 17">
            <a:extLst>
              <a:ext uri="{FF2B5EF4-FFF2-40B4-BE49-F238E27FC236}">
                <a16:creationId xmlns:a16="http://schemas.microsoft.com/office/drawing/2014/main" id="{7A8DE327-BA41-49CF-8649-7BAECEE8D281}"/>
              </a:ext>
            </a:extLst>
          </p:cNvPr>
          <p:cNvSpPr txBox="1"/>
          <p:nvPr/>
        </p:nvSpPr>
        <p:spPr>
          <a:xfrm>
            <a:off x="1014422" y="694219"/>
            <a:ext cx="910827" cy="369332"/>
          </a:xfrm>
          <a:prstGeom prst="rect">
            <a:avLst/>
          </a:prstGeom>
          <a:noFill/>
        </p:spPr>
        <p:txBody>
          <a:bodyPr wrap="none" rtlCol="0">
            <a:spAutoFit/>
          </a:bodyPr>
          <a:lstStyle/>
          <a:p>
            <a:r>
              <a:rPr lang="en-US" altLang="zh-CN" dirty="0" err="1"/>
              <a:t>Inorder</a:t>
            </a:r>
            <a:endParaRPr lang="zh-CN" altLang="en-US" dirty="0"/>
          </a:p>
        </p:txBody>
      </p:sp>
    </p:spTree>
    <p:extLst>
      <p:ext uri="{BB962C8B-B14F-4D97-AF65-F5344CB8AC3E}">
        <p14:creationId xmlns:p14="http://schemas.microsoft.com/office/powerpoint/2010/main" val="71151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97FAD050-5DC8-4371-B216-8CE18C1EDEB6}"/>
              </a:ext>
            </a:extLst>
          </p:cNvPr>
          <p:cNvSpPr/>
          <p:nvPr/>
        </p:nvSpPr>
        <p:spPr>
          <a:xfrm>
            <a:off x="7489799" y="62143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5" name="椭圆 4">
            <a:extLst>
              <a:ext uri="{FF2B5EF4-FFF2-40B4-BE49-F238E27FC236}">
                <a16:creationId xmlns:a16="http://schemas.microsoft.com/office/drawing/2014/main" id="{795C9244-7EC2-46B1-B406-3E77099011D7}"/>
              </a:ext>
            </a:extLst>
          </p:cNvPr>
          <p:cNvSpPr/>
          <p:nvPr/>
        </p:nvSpPr>
        <p:spPr>
          <a:xfrm>
            <a:off x="8682955" y="62143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6" name="椭圆 5">
            <a:extLst>
              <a:ext uri="{FF2B5EF4-FFF2-40B4-BE49-F238E27FC236}">
                <a16:creationId xmlns:a16="http://schemas.microsoft.com/office/drawing/2014/main" id="{92070C2E-17EB-42D6-BF94-3E8E7B988AFE}"/>
              </a:ext>
            </a:extLst>
          </p:cNvPr>
          <p:cNvSpPr/>
          <p:nvPr/>
        </p:nvSpPr>
        <p:spPr>
          <a:xfrm>
            <a:off x="6420930" y="634750"/>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2E29CBD2-0934-4F86-8C34-4FC008ADF845}"/>
              </a:ext>
            </a:extLst>
          </p:cNvPr>
          <p:cNvSpPr/>
          <p:nvPr/>
        </p:nvSpPr>
        <p:spPr>
          <a:xfrm>
            <a:off x="4296199" y="6347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FC682A94-72C2-4857-AB3E-9A907AC77548}"/>
              </a:ext>
            </a:extLst>
          </p:cNvPr>
          <p:cNvSpPr/>
          <p:nvPr/>
        </p:nvSpPr>
        <p:spPr>
          <a:xfrm>
            <a:off x="2227108" y="63475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576D904B-6E6C-4304-89BA-8EC6C34DF6CF}"/>
              </a:ext>
            </a:extLst>
          </p:cNvPr>
          <p:cNvSpPr/>
          <p:nvPr/>
        </p:nvSpPr>
        <p:spPr>
          <a:xfrm>
            <a:off x="3295977" y="6347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E379B14C-5F6B-4067-8CEE-7533D0B5F66B}"/>
              </a:ext>
            </a:extLst>
          </p:cNvPr>
          <p:cNvSpPr/>
          <p:nvPr/>
        </p:nvSpPr>
        <p:spPr>
          <a:xfrm>
            <a:off x="5225400" y="272100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8" name="文本框 17">
            <a:extLst>
              <a:ext uri="{FF2B5EF4-FFF2-40B4-BE49-F238E27FC236}">
                <a16:creationId xmlns:a16="http://schemas.microsoft.com/office/drawing/2014/main" id="{7A8DE327-BA41-49CF-8649-7BAECEE8D281}"/>
              </a:ext>
            </a:extLst>
          </p:cNvPr>
          <p:cNvSpPr txBox="1"/>
          <p:nvPr/>
        </p:nvSpPr>
        <p:spPr>
          <a:xfrm>
            <a:off x="1014422" y="694219"/>
            <a:ext cx="910827" cy="369332"/>
          </a:xfrm>
          <a:prstGeom prst="rect">
            <a:avLst/>
          </a:prstGeom>
          <a:noFill/>
        </p:spPr>
        <p:txBody>
          <a:bodyPr wrap="none" rtlCol="0">
            <a:spAutoFit/>
          </a:bodyPr>
          <a:lstStyle/>
          <a:p>
            <a:r>
              <a:rPr lang="en-US" altLang="zh-CN" dirty="0" err="1"/>
              <a:t>Inorder</a:t>
            </a:r>
            <a:endParaRPr lang="zh-CN" altLang="en-US" dirty="0"/>
          </a:p>
        </p:txBody>
      </p:sp>
      <p:cxnSp>
        <p:nvCxnSpPr>
          <p:cNvPr id="3" name="直接连接符 2">
            <a:extLst>
              <a:ext uri="{FF2B5EF4-FFF2-40B4-BE49-F238E27FC236}">
                <a16:creationId xmlns:a16="http://schemas.microsoft.com/office/drawing/2014/main" id="{AAFC947A-B14F-4678-A184-D3341FBBC00E}"/>
              </a:ext>
            </a:extLst>
          </p:cNvPr>
          <p:cNvCxnSpPr/>
          <p:nvPr/>
        </p:nvCxnSpPr>
        <p:spPr>
          <a:xfrm>
            <a:off x="5601810" y="25745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6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97FAD050-5DC8-4371-B216-8CE18C1EDEB6}"/>
              </a:ext>
            </a:extLst>
          </p:cNvPr>
          <p:cNvSpPr/>
          <p:nvPr/>
        </p:nvSpPr>
        <p:spPr>
          <a:xfrm>
            <a:off x="6150161" y="3704656"/>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5" name="椭圆 4">
            <a:extLst>
              <a:ext uri="{FF2B5EF4-FFF2-40B4-BE49-F238E27FC236}">
                <a16:creationId xmlns:a16="http://schemas.microsoft.com/office/drawing/2014/main" id="{795C9244-7EC2-46B1-B406-3E77099011D7}"/>
              </a:ext>
            </a:extLst>
          </p:cNvPr>
          <p:cNvSpPr/>
          <p:nvPr/>
        </p:nvSpPr>
        <p:spPr>
          <a:xfrm>
            <a:off x="8682955" y="62143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6" name="椭圆 5">
            <a:extLst>
              <a:ext uri="{FF2B5EF4-FFF2-40B4-BE49-F238E27FC236}">
                <a16:creationId xmlns:a16="http://schemas.microsoft.com/office/drawing/2014/main" id="{92070C2E-17EB-42D6-BF94-3E8E7B988AFE}"/>
              </a:ext>
            </a:extLst>
          </p:cNvPr>
          <p:cNvSpPr/>
          <p:nvPr/>
        </p:nvSpPr>
        <p:spPr>
          <a:xfrm>
            <a:off x="6420930" y="634750"/>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2E29CBD2-0934-4F86-8C34-4FC008ADF845}"/>
              </a:ext>
            </a:extLst>
          </p:cNvPr>
          <p:cNvSpPr/>
          <p:nvPr/>
        </p:nvSpPr>
        <p:spPr>
          <a:xfrm>
            <a:off x="4296199" y="634752"/>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FC682A94-72C2-4857-AB3E-9A907AC77548}"/>
              </a:ext>
            </a:extLst>
          </p:cNvPr>
          <p:cNvSpPr/>
          <p:nvPr/>
        </p:nvSpPr>
        <p:spPr>
          <a:xfrm>
            <a:off x="2227108" y="63475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576D904B-6E6C-4304-89BA-8EC6C34DF6CF}"/>
              </a:ext>
            </a:extLst>
          </p:cNvPr>
          <p:cNvSpPr/>
          <p:nvPr/>
        </p:nvSpPr>
        <p:spPr>
          <a:xfrm>
            <a:off x="4296199" y="3697548"/>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E379B14C-5F6B-4067-8CEE-7533D0B5F66B}"/>
              </a:ext>
            </a:extLst>
          </p:cNvPr>
          <p:cNvSpPr/>
          <p:nvPr/>
        </p:nvSpPr>
        <p:spPr>
          <a:xfrm>
            <a:off x="5225400" y="272100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8" name="文本框 17">
            <a:extLst>
              <a:ext uri="{FF2B5EF4-FFF2-40B4-BE49-F238E27FC236}">
                <a16:creationId xmlns:a16="http://schemas.microsoft.com/office/drawing/2014/main" id="{7A8DE327-BA41-49CF-8649-7BAECEE8D281}"/>
              </a:ext>
            </a:extLst>
          </p:cNvPr>
          <p:cNvSpPr txBox="1"/>
          <p:nvPr/>
        </p:nvSpPr>
        <p:spPr>
          <a:xfrm>
            <a:off x="1014422" y="694219"/>
            <a:ext cx="910827" cy="369332"/>
          </a:xfrm>
          <a:prstGeom prst="rect">
            <a:avLst/>
          </a:prstGeom>
          <a:noFill/>
        </p:spPr>
        <p:txBody>
          <a:bodyPr wrap="none" rtlCol="0">
            <a:spAutoFit/>
          </a:bodyPr>
          <a:lstStyle/>
          <a:p>
            <a:r>
              <a:rPr lang="en-US" altLang="zh-CN" dirty="0" err="1"/>
              <a:t>Inorder</a:t>
            </a:r>
            <a:endParaRPr lang="zh-CN" altLang="en-US" dirty="0"/>
          </a:p>
        </p:txBody>
      </p:sp>
      <p:cxnSp>
        <p:nvCxnSpPr>
          <p:cNvPr id="3" name="直接连接符 2">
            <a:extLst>
              <a:ext uri="{FF2B5EF4-FFF2-40B4-BE49-F238E27FC236}">
                <a16:creationId xmlns:a16="http://schemas.microsoft.com/office/drawing/2014/main" id="{AAFC947A-B14F-4678-A184-D3341FBBC00E}"/>
              </a:ext>
            </a:extLst>
          </p:cNvPr>
          <p:cNvCxnSpPr/>
          <p:nvPr/>
        </p:nvCxnSpPr>
        <p:spPr>
          <a:xfrm>
            <a:off x="5601810" y="25745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280EB6-42E7-4DB4-8346-489FC1652612}"/>
              </a:ext>
            </a:extLst>
          </p:cNvPr>
          <p:cNvCxnSpPr/>
          <p:nvPr/>
        </p:nvCxnSpPr>
        <p:spPr>
          <a:xfrm>
            <a:off x="3499282" y="25745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1510322-2D54-4E1B-8B3B-7FD51A976E85}"/>
              </a:ext>
            </a:extLst>
          </p:cNvPr>
          <p:cNvCxnSpPr/>
          <p:nvPr/>
        </p:nvCxnSpPr>
        <p:spPr>
          <a:xfrm>
            <a:off x="7841942" y="27964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58A9CDA-1626-41AE-931A-B227772A4C8C}"/>
              </a:ext>
            </a:extLst>
          </p:cNvPr>
          <p:cNvCxnSpPr>
            <a:cxnSpLocks/>
            <a:stCxn id="9" idx="7"/>
            <a:endCxn id="10" idx="3"/>
          </p:cNvCxnSpPr>
          <p:nvPr/>
        </p:nvCxnSpPr>
        <p:spPr>
          <a:xfrm flipV="1">
            <a:off x="4758431" y="3137768"/>
            <a:ext cx="546275" cy="631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1E7E51B-6B66-4403-85DE-FEC0B30F43AD}"/>
              </a:ext>
            </a:extLst>
          </p:cNvPr>
          <p:cNvCxnSpPr>
            <a:cxnSpLocks/>
            <a:stCxn id="4" idx="1"/>
            <a:endCxn id="10" idx="5"/>
          </p:cNvCxnSpPr>
          <p:nvPr/>
        </p:nvCxnSpPr>
        <p:spPr>
          <a:xfrm flipH="1" flipV="1">
            <a:off x="5687632" y="3137768"/>
            <a:ext cx="541835" cy="63839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0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97FAD050-5DC8-4371-B216-8CE18C1EDEB6}"/>
              </a:ext>
            </a:extLst>
          </p:cNvPr>
          <p:cNvSpPr/>
          <p:nvPr/>
        </p:nvSpPr>
        <p:spPr>
          <a:xfrm>
            <a:off x="6150161" y="3704656"/>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5" name="椭圆 4">
            <a:extLst>
              <a:ext uri="{FF2B5EF4-FFF2-40B4-BE49-F238E27FC236}">
                <a16:creationId xmlns:a16="http://schemas.microsoft.com/office/drawing/2014/main" id="{795C9244-7EC2-46B1-B406-3E77099011D7}"/>
              </a:ext>
            </a:extLst>
          </p:cNvPr>
          <p:cNvSpPr/>
          <p:nvPr/>
        </p:nvSpPr>
        <p:spPr>
          <a:xfrm>
            <a:off x="6916299" y="4736235"/>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6" name="椭圆 5">
            <a:extLst>
              <a:ext uri="{FF2B5EF4-FFF2-40B4-BE49-F238E27FC236}">
                <a16:creationId xmlns:a16="http://schemas.microsoft.com/office/drawing/2014/main" id="{92070C2E-17EB-42D6-BF94-3E8E7B988AFE}"/>
              </a:ext>
            </a:extLst>
          </p:cNvPr>
          <p:cNvSpPr/>
          <p:nvPr/>
        </p:nvSpPr>
        <p:spPr>
          <a:xfrm>
            <a:off x="5554462" y="4736236"/>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2E29CBD2-0934-4F86-8C34-4FC008ADF845}"/>
              </a:ext>
            </a:extLst>
          </p:cNvPr>
          <p:cNvSpPr/>
          <p:nvPr/>
        </p:nvSpPr>
        <p:spPr>
          <a:xfrm>
            <a:off x="4763168" y="4736236"/>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FC682A94-72C2-4857-AB3E-9A907AC77548}"/>
              </a:ext>
            </a:extLst>
          </p:cNvPr>
          <p:cNvSpPr/>
          <p:nvPr/>
        </p:nvSpPr>
        <p:spPr>
          <a:xfrm>
            <a:off x="3345694" y="4736237"/>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椭圆 8">
            <a:extLst>
              <a:ext uri="{FF2B5EF4-FFF2-40B4-BE49-F238E27FC236}">
                <a16:creationId xmlns:a16="http://schemas.microsoft.com/office/drawing/2014/main" id="{576D904B-6E6C-4304-89BA-8EC6C34DF6CF}"/>
              </a:ext>
            </a:extLst>
          </p:cNvPr>
          <p:cNvSpPr/>
          <p:nvPr/>
        </p:nvSpPr>
        <p:spPr>
          <a:xfrm>
            <a:off x="4296199" y="3697548"/>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E379B14C-5F6B-4067-8CEE-7533D0B5F66B}"/>
              </a:ext>
            </a:extLst>
          </p:cNvPr>
          <p:cNvSpPr/>
          <p:nvPr/>
        </p:nvSpPr>
        <p:spPr>
          <a:xfrm>
            <a:off x="5225400" y="2721003"/>
            <a:ext cx="541538"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8" name="文本框 17">
            <a:extLst>
              <a:ext uri="{FF2B5EF4-FFF2-40B4-BE49-F238E27FC236}">
                <a16:creationId xmlns:a16="http://schemas.microsoft.com/office/drawing/2014/main" id="{7A8DE327-BA41-49CF-8649-7BAECEE8D281}"/>
              </a:ext>
            </a:extLst>
          </p:cNvPr>
          <p:cNvSpPr txBox="1"/>
          <p:nvPr/>
        </p:nvSpPr>
        <p:spPr>
          <a:xfrm>
            <a:off x="1014422" y="694219"/>
            <a:ext cx="910827" cy="369332"/>
          </a:xfrm>
          <a:prstGeom prst="rect">
            <a:avLst/>
          </a:prstGeom>
          <a:noFill/>
        </p:spPr>
        <p:txBody>
          <a:bodyPr wrap="none" rtlCol="0">
            <a:spAutoFit/>
          </a:bodyPr>
          <a:lstStyle/>
          <a:p>
            <a:r>
              <a:rPr lang="en-US" altLang="zh-CN" dirty="0" err="1"/>
              <a:t>Inorder</a:t>
            </a:r>
            <a:endParaRPr lang="zh-CN" altLang="en-US" dirty="0"/>
          </a:p>
        </p:txBody>
      </p:sp>
      <p:cxnSp>
        <p:nvCxnSpPr>
          <p:cNvPr id="3" name="直接连接符 2">
            <a:extLst>
              <a:ext uri="{FF2B5EF4-FFF2-40B4-BE49-F238E27FC236}">
                <a16:creationId xmlns:a16="http://schemas.microsoft.com/office/drawing/2014/main" id="{AAFC947A-B14F-4678-A184-D3341FBBC00E}"/>
              </a:ext>
            </a:extLst>
          </p:cNvPr>
          <p:cNvCxnSpPr/>
          <p:nvPr/>
        </p:nvCxnSpPr>
        <p:spPr>
          <a:xfrm>
            <a:off x="5601810" y="25745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280EB6-42E7-4DB4-8346-489FC1652612}"/>
              </a:ext>
            </a:extLst>
          </p:cNvPr>
          <p:cNvCxnSpPr/>
          <p:nvPr/>
        </p:nvCxnSpPr>
        <p:spPr>
          <a:xfrm>
            <a:off x="3499282" y="25745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1510322-2D54-4E1B-8B3B-7FD51A976E85}"/>
              </a:ext>
            </a:extLst>
          </p:cNvPr>
          <p:cNvCxnSpPr/>
          <p:nvPr/>
        </p:nvCxnSpPr>
        <p:spPr>
          <a:xfrm>
            <a:off x="7841942" y="279642"/>
            <a:ext cx="0" cy="11984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58A9CDA-1626-41AE-931A-B227772A4C8C}"/>
              </a:ext>
            </a:extLst>
          </p:cNvPr>
          <p:cNvCxnSpPr>
            <a:cxnSpLocks/>
            <a:stCxn id="9" idx="7"/>
            <a:endCxn id="10" idx="3"/>
          </p:cNvCxnSpPr>
          <p:nvPr/>
        </p:nvCxnSpPr>
        <p:spPr>
          <a:xfrm flipV="1">
            <a:off x="4758431" y="3137768"/>
            <a:ext cx="546275" cy="631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1E7E51B-6B66-4403-85DE-FEC0B30F43AD}"/>
              </a:ext>
            </a:extLst>
          </p:cNvPr>
          <p:cNvCxnSpPr>
            <a:cxnSpLocks/>
            <a:stCxn id="4" idx="1"/>
            <a:endCxn id="10" idx="5"/>
          </p:cNvCxnSpPr>
          <p:nvPr/>
        </p:nvCxnSpPr>
        <p:spPr>
          <a:xfrm flipH="1" flipV="1">
            <a:off x="5687632" y="3137768"/>
            <a:ext cx="541835" cy="6383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2DFC750-65F5-4B5E-9D2A-6C7D45D255BA}"/>
              </a:ext>
            </a:extLst>
          </p:cNvPr>
          <p:cNvCxnSpPr>
            <a:cxnSpLocks/>
            <a:endCxn id="9" idx="3"/>
          </p:cNvCxnSpPr>
          <p:nvPr/>
        </p:nvCxnSpPr>
        <p:spPr>
          <a:xfrm flipV="1">
            <a:off x="3722702" y="4114313"/>
            <a:ext cx="652803" cy="6934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EEC47BC-F222-406F-9A6E-5AA1C64A44AA}"/>
              </a:ext>
            </a:extLst>
          </p:cNvPr>
          <p:cNvCxnSpPr>
            <a:cxnSpLocks/>
          </p:cNvCxnSpPr>
          <p:nvPr/>
        </p:nvCxnSpPr>
        <p:spPr>
          <a:xfrm flipV="1">
            <a:off x="5897282" y="4134741"/>
            <a:ext cx="397435" cy="6250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CB55E30-287B-4BDC-AE4B-DA7C983F06E6}"/>
              </a:ext>
            </a:extLst>
          </p:cNvPr>
          <p:cNvCxnSpPr>
            <a:cxnSpLocks/>
            <a:stCxn id="7" idx="0"/>
          </p:cNvCxnSpPr>
          <p:nvPr/>
        </p:nvCxnSpPr>
        <p:spPr>
          <a:xfrm flipH="1" flipV="1">
            <a:off x="4666179" y="4107206"/>
            <a:ext cx="367758" cy="6290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1709AB2-5C6D-428D-94FA-91A327460EB9}"/>
              </a:ext>
            </a:extLst>
          </p:cNvPr>
          <p:cNvCxnSpPr>
            <a:cxnSpLocks/>
            <a:stCxn id="5" idx="1"/>
          </p:cNvCxnSpPr>
          <p:nvPr/>
        </p:nvCxnSpPr>
        <p:spPr>
          <a:xfrm flipH="1" flipV="1">
            <a:off x="6572433" y="4156205"/>
            <a:ext cx="423172" cy="65153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72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7C6BC3-F927-44FC-AEAE-03A6C30CFCC9}"/>
                  </a:ext>
                </a:extLst>
              </p:cNvPr>
              <p:cNvSpPr>
                <a:spLocks noGrp="1"/>
              </p:cNvSpPr>
              <p:nvPr>
                <p:ph idx="1"/>
              </p:nvPr>
            </p:nvSpPr>
            <p:spPr>
              <a:xfrm>
                <a:off x="838200" y="568171"/>
                <a:ext cx="10515600" cy="5752730"/>
              </a:xfrm>
            </p:spPr>
            <p:txBody>
              <a:bodyPr>
                <a:normAutofit/>
              </a:bodyPr>
              <a:lstStyle/>
              <a:p>
                <a:pPr marL="0" indent="0" algn="just">
                  <a:buNone/>
                </a:pPr>
                <a:r>
                  <a:rPr lang="en-US" altLang="zh-CN" sz="2400" dirty="0"/>
                  <a:t>For the remainder of this problem, assume that the constant </a:t>
                </a:r>
                <a14:m>
                  <m:oMath xmlns:m="http://schemas.openxmlformats.org/officeDocument/2006/math">
                    <m:r>
                      <a:rPr lang="zh-CN" altLang="en-US" sz="2400" i="1" smtClean="0">
                        <a:latin typeface="Cambria Math" panose="02040503050406030204" pitchFamily="18" charset="0"/>
                      </a:rPr>
                      <m:t>𝛼</m:t>
                    </m:r>
                  </m:oMath>
                </a14:m>
                <a:r>
                  <a:rPr lang="zh-CN" altLang="en-US" sz="2400" dirty="0"/>
                  <a:t> </a:t>
                </a:r>
                <a:r>
                  <a:rPr lang="en-US" altLang="zh-CN" sz="2400" dirty="0"/>
                  <a:t>is strictly greater than 1/2. Suppose that we implement INSERT and DELETE as usual for an n-node binary search tree, except that after every such operation, if any node in the tree is no longer </a:t>
                </a:r>
                <a14:m>
                  <m:oMath xmlns:m="http://schemas.openxmlformats.org/officeDocument/2006/math">
                    <m:r>
                      <a:rPr lang="zh-CN" altLang="en-US" sz="2400" i="1">
                        <a:latin typeface="Cambria Math" panose="02040503050406030204" pitchFamily="18" charset="0"/>
                      </a:rPr>
                      <m:t>𝛼</m:t>
                    </m:r>
                  </m:oMath>
                </a14:m>
                <a:r>
                  <a:rPr lang="en-US" altLang="zh-CN" sz="2400" dirty="0"/>
                  <a:t>-balanced. then we "rebuild" the subtree rooted at the highest such node in the tree so that it becomes 1/2-balanced.</a:t>
                </a:r>
              </a:p>
              <a:p>
                <a:pPr marL="0" indent="0" algn="just">
                  <a:buNone/>
                </a:pPr>
                <a:r>
                  <a:rPr lang="en-US" altLang="zh-CN" sz="2400" dirty="0"/>
                  <a:t>We shall analyze this rebuilding scheme using the potential method. For a node x in a binary search tree T, we define</a:t>
                </a:r>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and we define the potential of T as </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Where c is a sufficiently large constant that depends on </a:t>
                </a:r>
                <a14:m>
                  <m:oMath xmlns:m="http://schemas.openxmlformats.org/officeDocument/2006/math">
                    <m:r>
                      <a:rPr lang="zh-CN" altLang="en-US" sz="2400" i="1">
                        <a:latin typeface="Cambria Math" panose="02040503050406030204" pitchFamily="18" charset="0"/>
                      </a:rPr>
                      <m:t>𝛼</m:t>
                    </m:r>
                  </m:oMath>
                </a14:m>
                <a:r>
                  <a:rPr lang="en-US" altLang="zh-CN" sz="2400" dirty="0"/>
                  <a:t> </a:t>
                </a:r>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687C6BC3-F927-44FC-AEAE-03A6C30CFCC9}"/>
                  </a:ext>
                </a:extLst>
              </p:cNvPr>
              <p:cNvSpPr>
                <a:spLocks noGrp="1" noRot="1" noChangeAspect="1" noMove="1" noResize="1" noEditPoints="1" noAdjustHandles="1" noChangeArrowheads="1" noChangeShapeType="1" noTextEdit="1"/>
              </p:cNvSpPr>
              <p:nvPr>
                <p:ph idx="1"/>
              </p:nvPr>
            </p:nvSpPr>
            <p:spPr>
              <a:xfrm>
                <a:off x="838200" y="568171"/>
                <a:ext cx="10515600" cy="5752730"/>
              </a:xfrm>
              <a:blipFill>
                <a:blip r:embed="rId2"/>
                <a:stretch>
                  <a:fillRect l="-928" t="-1377" r="-870" b="-190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961C02C-F2D6-49B1-BA04-45436E75C6A0}"/>
              </a:ext>
            </a:extLst>
          </p:cNvPr>
          <p:cNvPicPr>
            <a:picLocks noChangeAspect="1"/>
          </p:cNvPicPr>
          <p:nvPr/>
        </p:nvPicPr>
        <p:blipFill>
          <a:blip r:embed="rId3"/>
          <a:stretch>
            <a:fillRect/>
          </a:stretch>
        </p:blipFill>
        <p:spPr>
          <a:xfrm>
            <a:off x="3299355" y="3312643"/>
            <a:ext cx="4766377" cy="453941"/>
          </a:xfrm>
          <a:prstGeom prst="rect">
            <a:avLst/>
          </a:prstGeom>
        </p:spPr>
      </p:pic>
      <p:pic>
        <p:nvPicPr>
          <p:cNvPr id="6" name="图片 5">
            <a:extLst>
              <a:ext uri="{FF2B5EF4-FFF2-40B4-BE49-F238E27FC236}">
                <a16:creationId xmlns:a16="http://schemas.microsoft.com/office/drawing/2014/main" id="{3A88F51A-E796-45AA-A07B-95E9176803B0}"/>
              </a:ext>
            </a:extLst>
          </p:cNvPr>
          <p:cNvPicPr>
            <a:picLocks noChangeAspect="1"/>
          </p:cNvPicPr>
          <p:nvPr/>
        </p:nvPicPr>
        <p:blipFill>
          <a:blip r:embed="rId4"/>
          <a:stretch>
            <a:fillRect/>
          </a:stretch>
        </p:blipFill>
        <p:spPr>
          <a:xfrm>
            <a:off x="3778537" y="4738498"/>
            <a:ext cx="3106928" cy="765475"/>
          </a:xfrm>
          <a:prstGeom prst="rect">
            <a:avLst/>
          </a:prstGeom>
        </p:spPr>
      </p:pic>
    </p:spTree>
    <p:extLst>
      <p:ext uri="{BB962C8B-B14F-4D97-AF65-F5344CB8AC3E}">
        <p14:creationId xmlns:p14="http://schemas.microsoft.com/office/powerpoint/2010/main" val="1135942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E18E04-C59B-4BB1-B6DA-B1D57A32AEC4}"/>
                  </a:ext>
                </a:extLst>
              </p:cNvPr>
              <p:cNvSpPr>
                <a:spLocks noGrp="1"/>
              </p:cNvSpPr>
              <p:nvPr>
                <p:ph idx="1"/>
              </p:nvPr>
            </p:nvSpPr>
            <p:spPr>
              <a:xfrm>
                <a:off x="838200" y="541538"/>
                <a:ext cx="10515600" cy="5635425"/>
              </a:xfrm>
            </p:spPr>
            <p:txBody>
              <a:bodyPr>
                <a:normAutofit/>
              </a:bodyPr>
              <a:lstStyle/>
              <a:p>
                <a:pPr marL="0" indent="0" algn="just">
                  <a:buNone/>
                </a:pPr>
                <a:r>
                  <a:rPr lang="en-US" altLang="zh-CN" sz="2400" b="1" dirty="0"/>
                  <a:t>b. </a:t>
                </a:r>
                <a:r>
                  <a:rPr lang="en-US" altLang="zh-CN" sz="2400" dirty="0"/>
                  <a:t>Argue that any binary search tree has nonnegative potential and that a 1/2-balanced tree has potential 0.</a:t>
                </a:r>
              </a:p>
              <a:p>
                <a:pPr marL="0" indent="0" algn="just">
                  <a:buNone/>
                </a:pPr>
                <a:endParaRPr lang="en-US" altLang="zh-CN" sz="2400" dirty="0"/>
              </a:p>
              <a:p>
                <a:pPr marL="0" indent="0" algn="just">
                  <a:buNone/>
                </a:pPr>
                <a:r>
                  <a:rPr lang="en-US" altLang="zh-CN" sz="2400" b="1" dirty="0"/>
                  <a:t>c. </a:t>
                </a:r>
                <a:r>
                  <a:rPr lang="en-US" altLang="zh-CN" sz="2400" dirty="0"/>
                  <a:t>Suppose that m units of potential can pay for rebuilding an m-node subtree. How large must c be in terms of </a:t>
                </a:r>
                <a14:m>
                  <m:oMath xmlns:m="http://schemas.openxmlformats.org/officeDocument/2006/math">
                    <m:r>
                      <a:rPr lang="zh-CN" altLang="en-US" sz="2400" i="1">
                        <a:latin typeface="Cambria Math" panose="02040503050406030204" pitchFamily="18" charset="0"/>
                      </a:rPr>
                      <m:t>𝛼</m:t>
                    </m:r>
                  </m:oMath>
                </a14:m>
                <a:r>
                  <a:rPr lang="en-US" altLang="zh-CN" sz="2400" dirty="0"/>
                  <a:t> in order for it to take O(1) amortized time to rebuild a subtree that is not </a:t>
                </a:r>
                <a14:m>
                  <m:oMath xmlns:m="http://schemas.openxmlformats.org/officeDocument/2006/math">
                    <m:r>
                      <a:rPr lang="zh-CN" altLang="en-US" sz="2400" i="1">
                        <a:latin typeface="Cambria Math" panose="02040503050406030204" pitchFamily="18" charset="0"/>
                      </a:rPr>
                      <m:t>𝛼</m:t>
                    </m:r>
                  </m:oMath>
                </a14:m>
                <a:r>
                  <a:rPr lang="en-US" altLang="zh-CN" sz="2400" dirty="0"/>
                  <a:t>-balanced.</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16E18E04-C59B-4BB1-B6DA-B1D57A32AEC4}"/>
                  </a:ext>
                </a:extLst>
              </p:cNvPr>
              <p:cNvSpPr>
                <a:spLocks noGrp="1" noRot="1" noChangeAspect="1" noMove="1" noResize="1" noEditPoints="1" noAdjustHandles="1" noChangeArrowheads="1" noChangeShapeType="1" noTextEdit="1"/>
              </p:cNvSpPr>
              <p:nvPr>
                <p:ph idx="1"/>
              </p:nvPr>
            </p:nvSpPr>
            <p:spPr>
              <a:xfrm>
                <a:off x="838200" y="541538"/>
                <a:ext cx="10515600" cy="5635425"/>
              </a:xfrm>
              <a:blipFill>
                <a:blip r:embed="rId2"/>
                <a:stretch>
                  <a:fillRect l="-928" t="-1407" r="-15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9983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1EB94B-F7AA-4300-8143-2EE01331D374}"/>
                  </a:ext>
                </a:extLst>
              </p:cNvPr>
              <p:cNvSpPr>
                <a:spLocks noGrp="1"/>
              </p:cNvSpPr>
              <p:nvPr>
                <p:ph idx="1"/>
              </p:nvPr>
            </p:nvSpPr>
            <p:spPr>
              <a:xfrm>
                <a:off x="838200" y="488272"/>
                <a:ext cx="10515600" cy="5688691"/>
              </a:xfrm>
            </p:spPr>
            <p:txBody>
              <a:bodyPr>
                <a:normAutofit/>
              </a:bodyPr>
              <a:lstStyle/>
              <a:p>
                <a:pPr marL="0" indent="0" algn="just">
                  <a:buNone/>
                </a:pPr>
                <a:r>
                  <a:rPr lang="en-US" altLang="zh-CN" sz="2400" dirty="0"/>
                  <a:t>b.</a:t>
                </a:r>
              </a:p>
              <a:p>
                <a:pPr marL="0" indent="0" algn="just">
                  <a:buNone/>
                </a:pPr>
                <a:r>
                  <a:rPr lang="en-US" altLang="zh-CN" sz="2400" dirty="0"/>
                  <a:t>Note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oMath>
                </a14:m>
                <a:r>
                  <a:rPr lang="zh-CN" altLang="en-US" sz="2400" dirty="0"/>
                  <a:t> </a:t>
                </a:r>
                <a:r>
                  <a:rPr lang="en-US" altLang="zh-CN" sz="2400" dirty="0"/>
                  <a:t>is nonnegative according to its definition. Since c is also nonnegative constant, for any binary search tree </a:t>
                </a:r>
                <a14:m>
                  <m:oMath xmlns:m="http://schemas.openxmlformats.org/officeDocument/2006/math">
                    <m:r>
                      <m:rPr>
                        <m:sty m:val="p"/>
                      </m:rPr>
                      <a:rPr lang="el-GR" altLang="zh-CN" sz="2400" i="1">
                        <a:latin typeface="Cambria Math" panose="02040503050406030204" pitchFamily="18" charset="0"/>
                        <a:ea typeface="Cambria Math" panose="02040503050406030204" pitchFamily="18" charset="0"/>
                      </a:rPr>
                      <m:t>Φ</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𝑇</m:t>
                    </m:r>
                    <m:r>
                      <a:rPr lang="en-US" altLang="zh-CN" sz="2400" i="1">
                        <a:latin typeface="Cambria Math" panose="02040503050406030204" pitchFamily="18" charset="0"/>
                        <a:ea typeface="Cambria Math" panose="02040503050406030204" pitchFamily="18" charset="0"/>
                      </a:rPr>
                      <m:t>)</m:t>
                    </m:r>
                  </m:oMath>
                </a14:m>
                <a:r>
                  <a:rPr lang="en-US" altLang="zh-CN" sz="2400" dirty="0"/>
                  <a:t> is nonnegative.</a:t>
                </a:r>
              </a:p>
              <a:p>
                <a:pPr marL="0" indent="0" algn="just">
                  <a:buNone/>
                </a:pPr>
                <a:endParaRPr lang="en-US" altLang="zh-CN" sz="2400" dirty="0"/>
              </a:p>
              <a:p>
                <a:pPr marL="0" indent="0" algn="just">
                  <a:buNone/>
                </a:pPr>
                <a:r>
                  <a:rPr lang="en-US" altLang="zh-CN" sz="2400" dirty="0"/>
                  <a:t>Let p be the parent, node l and r be its left and right children respectively. By the definition of 1/2-balanced tree, the following conditions are satisfied:</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741EB94B-F7AA-4300-8143-2EE01331D374}"/>
                  </a:ext>
                </a:extLst>
              </p:cNvPr>
              <p:cNvSpPr>
                <a:spLocks noGrp="1" noRot="1" noChangeAspect="1" noMove="1" noResize="1" noEditPoints="1" noAdjustHandles="1" noChangeArrowheads="1" noChangeShapeType="1" noTextEdit="1"/>
              </p:cNvSpPr>
              <p:nvPr>
                <p:ph idx="1"/>
              </p:nvPr>
            </p:nvSpPr>
            <p:spPr>
              <a:xfrm>
                <a:off x="838200" y="488272"/>
                <a:ext cx="10515600" cy="5688691"/>
              </a:xfrm>
              <a:blipFill>
                <a:blip r:embed="rId2"/>
                <a:stretch>
                  <a:fillRect l="-928" t="-1393" r="-87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F4F09A5-8E54-40CC-ACE0-4710A3C8B41B}"/>
              </a:ext>
            </a:extLst>
          </p:cNvPr>
          <p:cNvPicPr>
            <a:picLocks noChangeAspect="1"/>
          </p:cNvPicPr>
          <p:nvPr/>
        </p:nvPicPr>
        <p:blipFill>
          <a:blip r:embed="rId3"/>
          <a:stretch>
            <a:fillRect/>
          </a:stretch>
        </p:blipFill>
        <p:spPr>
          <a:xfrm>
            <a:off x="3708781" y="3181696"/>
            <a:ext cx="3638095" cy="2066667"/>
          </a:xfrm>
          <a:prstGeom prst="rect">
            <a:avLst/>
          </a:prstGeom>
        </p:spPr>
      </p:pic>
      <p:sp>
        <p:nvSpPr>
          <p:cNvPr id="6" name="文本框 5">
            <a:extLst>
              <a:ext uri="{FF2B5EF4-FFF2-40B4-BE49-F238E27FC236}">
                <a16:creationId xmlns:a16="http://schemas.microsoft.com/office/drawing/2014/main" id="{B5481762-3F10-41AC-8974-B4223338B4FC}"/>
              </a:ext>
            </a:extLst>
          </p:cNvPr>
          <p:cNvSpPr txBox="1"/>
          <p:nvPr/>
        </p:nvSpPr>
        <p:spPr>
          <a:xfrm>
            <a:off x="8416031" y="3332617"/>
            <a:ext cx="441146" cy="369332"/>
          </a:xfrm>
          <a:prstGeom prst="rect">
            <a:avLst/>
          </a:prstGeom>
          <a:noFill/>
        </p:spPr>
        <p:txBody>
          <a:bodyPr wrap="none" rtlCol="0">
            <a:spAutoFit/>
          </a:bodyPr>
          <a:lstStyle/>
          <a:p>
            <a:r>
              <a:rPr lang="en-US" altLang="zh-CN" dirty="0"/>
              <a:t>(1)</a:t>
            </a:r>
            <a:endParaRPr lang="zh-CN" altLang="en-US" dirty="0"/>
          </a:p>
        </p:txBody>
      </p:sp>
      <p:sp>
        <p:nvSpPr>
          <p:cNvPr id="7" name="文本框 6">
            <a:extLst>
              <a:ext uri="{FF2B5EF4-FFF2-40B4-BE49-F238E27FC236}">
                <a16:creationId xmlns:a16="http://schemas.microsoft.com/office/drawing/2014/main" id="{1D157C60-0276-4A15-A488-4B8A757D7144}"/>
              </a:ext>
            </a:extLst>
          </p:cNvPr>
          <p:cNvSpPr txBox="1"/>
          <p:nvPr/>
        </p:nvSpPr>
        <p:spPr>
          <a:xfrm>
            <a:off x="8416031" y="4106453"/>
            <a:ext cx="441146" cy="369332"/>
          </a:xfrm>
          <a:prstGeom prst="rect">
            <a:avLst/>
          </a:prstGeom>
          <a:noFill/>
        </p:spPr>
        <p:txBody>
          <a:bodyPr wrap="none" rtlCol="0">
            <a:spAutoFit/>
          </a:bodyPr>
          <a:lstStyle/>
          <a:p>
            <a:r>
              <a:rPr lang="en-US" altLang="zh-CN" dirty="0"/>
              <a:t>(2)</a:t>
            </a:r>
            <a:endParaRPr lang="zh-CN" altLang="en-US" dirty="0"/>
          </a:p>
        </p:txBody>
      </p:sp>
      <p:sp>
        <p:nvSpPr>
          <p:cNvPr id="8" name="文本框 7">
            <a:extLst>
              <a:ext uri="{FF2B5EF4-FFF2-40B4-BE49-F238E27FC236}">
                <a16:creationId xmlns:a16="http://schemas.microsoft.com/office/drawing/2014/main" id="{F1603C62-D0C8-441D-9336-B349490A7C0F}"/>
              </a:ext>
            </a:extLst>
          </p:cNvPr>
          <p:cNvSpPr txBox="1"/>
          <p:nvPr/>
        </p:nvSpPr>
        <p:spPr>
          <a:xfrm>
            <a:off x="8416031" y="4695623"/>
            <a:ext cx="441146"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225128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4D4B22-37A8-48CA-8559-B75F9F697261}"/>
              </a:ext>
            </a:extLst>
          </p:cNvPr>
          <p:cNvSpPr>
            <a:spLocks noGrp="1"/>
          </p:cNvSpPr>
          <p:nvPr>
            <p:ph idx="1"/>
          </p:nvPr>
        </p:nvSpPr>
        <p:spPr>
          <a:xfrm>
            <a:off x="838200" y="470517"/>
            <a:ext cx="10515600" cy="5706446"/>
          </a:xfrm>
        </p:spPr>
        <p:txBody>
          <a:bodyPr>
            <a:normAutofit/>
          </a:bodyPr>
          <a:lstStyle/>
          <a:p>
            <a:pPr marL="0" indent="0" algn="just">
              <a:buNone/>
            </a:pPr>
            <a:r>
              <a:rPr lang="en-US" altLang="zh-CN" sz="2400" b="1" dirty="0"/>
              <a:t>a. </a:t>
            </a:r>
            <a:r>
              <a:rPr lang="en-US" altLang="zh-CN" sz="2400" dirty="0"/>
              <a:t>The SEARCHSEARCH operation can be performed by searching each of the individually sorted arrays. Since all the individual arrays are sorted, searching one of them using a binary search algorithm takes            time, where m is the size of the array. In an unsuccessful search, the time is           .In the worst case, we may assume that all the arrays                      are full,                          ,and we perform an unsuccessful search. The total time taken is </a:t>
            </a:r>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Thus, the worst-case running time is </a:t>
            </a:r>
          </a:p>
        </p:txBody>
      </p:sp>
      <p:pic>
        <p:nvPicPr>
          <p:cNvPr id="5" name="图片 4">
            <a:extLst>
              <a:ext uri="{FF2B5EF4-FFF2-40B4-BE49-F238E27FC236}">
                <a16:creationId xmlns:a16="http://schemas.microsoft.com/office/drawing/2014/main" id="{DA0500B8-D9A9-454A-9953-2B4B8FF4C40A}"/>
              </a:ext>
            </a:extLst>
          </p:cNvPr>
          <p:cNvPicPr>
            <a:picLocks noChangeAspect="1"/>
          </p:cNvPicPr>
          <p:nvPr/>
        </p:nvPicPr>
        <p:blipFill>
          <a:blip r:embed="rId2"/>
          <a:stretch>
            <a:fillRect/>
          </a:stretch>
        </p:blipFill>
        <p:spPr>
          <a:xfrm>
            <a:off x="7585892" y="1234109"/>
            <a:ext cx="794630" cy="267500"/>
          </a:xfrm>
          <a:prstGeom prst="rect">
            <a:avLst/>
          </a:prstGeom>
        </p:spPr>
      </p:pic>
      <p:pic>
        <p:nvPicPr>
          <p:cNvPr id="6" name="图片 5">
            <a:extLst>
              <a:ext uri="{FF2B5EF4-FFF2-40B4-BE49-F238E27FC236}">
                <a16:creationId xmlns:a16="http://schemas.microsoft.com/office/drawing/2014/main" id="{BD5239DE-FBB9-4B1C-9B68-64C0944F9BE5}"/>
              </a:ext>
            </a:extLst>
          </p:cNvPr>
          <p:cNvPicPr>
            <a:picLocks noChangeAspect="1"/>
          </p:cNvPicPr>
          <p:nvPr/>
        </p:nvPicPr>
        <p:blipFill>
          <a:blip r:embed="rId3"/>
          <a:stretch>
            <a:fillRect/>
          </a:stretch>
        </p:blipFill>
        <p:spPr>
          <a:xfrm>
            <a:off x="8062461" y="1572630"/>
            <a:ext cx="802500" cy="267500"/>
          </a:xfrm>
          <a:prstGeom prst="rect">
            <a:avLst/>
          </a:prstGeom>
        </p:spPr>
      </p:pic>
      <p:pic>
        <p:nvPicPr>
          <p:cNvPr id="7" name="图片 6">
            <a:extLst>
              <a:ext uri="{FF2B5EF4-FFF2-40B4-BE49-F238E27FC236}">
                <a16:creationId xmlns:a16="http://schemas.microsoft.com/office/drawing/2014/main" id="{E78D561A-05EE-40ED-A863-CB1A2B7ECCE7}"/>
              </a:ext>
            </a:extLst>
          </p:cNvPr>
          <p:cNvPicPr>
            <a:picLocks noChangeAspect="1"/>
          </p:cNvPicPr>
          <p:nvPr/>
        </p:nvPicPr>
        <p:blipFill>
          <a:blip r:embed="rId4"/>
          <a:stretch>
            <a:fillRect/>
          </a:stretch>
        </p:blipFill>
        <p:spPr>
          <a:xfrm>
            <a:off x="5396273" y="1840130"/>
            <a:ext cx="1750251" cy="352888"/>
          </a:xfrm>
          <a:prstGeom prst="rect">
            <a:avLst/>
          </a:prstGeom>
        </p:spPr>
      </p:pic>
      <p:pic>
        <p:nvPicPr>
          <p:cNvPr id="8" name="图片 7">
            <a:extLst>
              <a:ext uri="{FF2B5EF4-FFF2-40B4-BE49-F238E27FC236}">
                <a16:creationId xmlns:a16="http://schemas.microsoft.com/office/drawing/2014/main" id="{14A6F10D-C9A6-49B6-9F2C-072C111FDA35}"/>
              </a:ext>
            </a:extLst>
          </p:cNvPr>
          <p:cNvPicPr>
            <a:picLocks noChangeAspect="1"/>
          </p:cNvPicPr>
          <p:nvPr/>
        </p:nvPicPr>
        <p:blipFill>
          <a:blip r:embed="rId5"/>
          <a:stretch>
            <a:fillRect/>
          </a:stretch>
        </p:blipFill>
        <p:spPr>
          <a:xfrm>
            <a:off x="8430168" y="1857341"/>
            <a:ext cx="2068496" cy="335677"/>
          </a:xfrm>
          <a:prstGeom prst="rect">
            <a:avLst/>
          </a:prstGeom>
        </p:spPr>
      </p:pic>
      <p:pic>
        <p:nvPicPr>
          <p:cNvPr id="9" name="图片 8">
            <a:extLst>
              <a:ext uri="{FF2B5EF4-FFF2-40B4-BE49-F238E27FC236}">
                <a16:creationId xmlns:a16="http://schemas.microsoft.com/office/drawing/2014/main" id="{B4F2F03A-CD34-4023-A18A-685964202402}"/>
              </a:ext>
            </a:extLst>
          </p:cNvPr>
          <p:cNvPicPr>
            <a:picLocks noChangeAspect="1"/>
          </p:cNvPicPr>
          <p:nvPr/>
        </p:nvPicPr>
        <p:blipFill>
          <a:blip r:embed="rId6"/>
          <a:stretch>
            <a:fillRect/>
          </a:stretch>
        </p:blipFill>
        <p:spPr>
          <a:xfrm>
            <a:off x="2485433" y="2676121"/>
            <a:ext cx="5959217" cy="2006073"/>
          </a:xfrm>
          <a:prstGeom prst="rect">
            <a:avLst/>
          </a:prstGeom>
        </p:spPr>
      </p:pic>
      <p:pic>
        <p:nvPicPr>
          <p:cNvPr id="10" name="图片 9">
            <a:extLst>
              <a:ext uri="{FF2B5EF4-FFF2-40B4-BE49-F238E27FC236}">
                <a16:creationId xmlns:a16="http://schemas.microsoft.com/office/drawing/2014/main" id="{DBC681B9-8597-4B13-A070-76731E70D217}"/>
              </a:ext>
            </a:extLst>
          </p:cNvPr>
          <p:cNvPicPr>
            <a:picLocks noChangeAspect="1"/>
          </p:cNvPicPr>
          <p:nvPr/>
        </p:nvPicPr>
        <p:blipFill>
          <a:blip r:embed="rId7"/>
          <a:stretch>
            <a:fillRect/>
          </a:stretch>
        </p:blipFill>
        <p:spPr>
          <a:xfrm>
            <a:off x="5853452" y="4927233"/>
            <a:ext cx="839298" cy="335719"/>
          </a:xfrm>
          <a:prstGeom prst="rect">
            <a:avLst/>
          </a:prstGeom>
        </p:spPr>
      </p:pic>
    </p:spTree>
    <p:extLst>
      <p:ext uri="{BB962C8B-B14F-4D97-AF65-F5344CB8AC3E}">
        <p14:creationId xmlns:p14="http://schemas.microsoft.com/office/powerpoint/2010/main" val="3581630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E763AD-B29E-4084-89E9-C7BFC0FB154B}"/>
              </a:ext>
            </a:extLst>
          </p:cNvPr>
          <p:cNvSpPr>
            <a:spLocks noGrp="1"/>
          </p:cNvSpPr>
          <p:nvPr>
            <p:ph idx="1"/>
          </p:nvPr>
        </p:nvSpPr>
        <p:spPr>
          <a:xfrm>
            <a:off x="838200" y="497150"/>
            <a:ext cx="10515600" cy="5679813"/>
          </a:xfrm>
        </p:spPr>
        <p:txBody>
          <a:bodyPr>
            <a:normAutofit/>
          </a:bodyPr>
          <a:lstStyle/>
          <a:p>
            <a:pPr marL="0" indent="0">
              <a:buNone/>
            </a:pPr>
            <a:r>
              <a:rPr lang="en-US" altLang="zh-CN" sz="2400" dirty="0"/>
              <a:t>Equation 3 implies that:</a:t>
            </a:r>
          </a:p>
          <a:p>
            <a:pPr marL="0" indent="0">
              <a:buNone/>
            </a:pPr>
            <a:endParaRPr lang="en-US" altLang="zh-CN" sz="2400" dirty="0"/>
          </a:p>
          <a:p>
            <a:pPr marL="0" indent="0">
              <a:buNone/>
            </a:pPr>
            <a:r>
              <a:rPr lang="en-US" altLang="zh-CN" sz="2400" dirty="0"/>
              <a:t>Combined with equation 1, we can conclude that</a:t>
            </a:r>
          </a:p>
          <a:p>
            <a:pPr marL="0" indent="0">
              <a:buNone/>
            </a:pPr>
            <a:endParaRPr lang="en-US" altLang="zh-CN" sz="2400" dirty="0"/>
          </a:p>
          <a:p>
            <a:pPr marL="0" indent="0">
              <a:buNone/>
            </a:pPr>
            <a:endParaRPr lang="en-US" altLang="zh-CN" sz="2400" dirty="0"/>
          </a:p>
          <a:p>
            <a:pPr marL="0" indent="0">
              <a:buNone/>
            </a:pPr>
            <a:r>
              <a:rPr lang="en-US" altLang="zh-CN" sz="2400" dirty="0"/>
              <a:t>Together with equation 2, the following inequalities hold</a:t>
            </a:r>
          </a:p>
          <a:p>
            <a:pPr marL="0" indent="0">
              <a:buNone/>
            </a:pPr>
            <a:endParaRPr lang="en-US" altLang="zh-CN" sz="2400" dirty="0"/>
          </a:p>
          <a:p>
            <a:pPr marL="0" indent="0">
              <a:buNone/>
            </a:pPr>
            <a:endParaRPr lang="en-US" altLang="zh-CN" sz="2400" dirty="0"/>
          </a:p>
          <a:p>
            <a:pPr marL="0" indent="0">
              <a:buNone/>
            </a:pPr>
            <a:r>
              <a:rPr lang="en-US" altLang="zh-CN" sz="2400" dirty="0"/>
              <a:t>Similarly, this relation holds for the left child</a:t>
            </a:r>
          </a:p>
          <a:p>
            <a:pPr marL="0" indent="0">
              <a:buNone/>
            </a:pPr>
            <a:endParaRPr lang="en-US" altLang="zh-CN" sz="2400" dirty="0"/>
          </a:p>
          <a:p>
            <a:pPr marL="0" indent="0">
              <a:buNone/>
            </a:pPr>
            <a:endParaRPr lang="en-US" altLang="zh-CN" sz="2400" dirty="0"/>
          </a:p>
          <a:p>
            <a:pPr marL="0" indent="0">
              <a:buNone/>
            </a:pPr>
            <a:endParaRPr lang="zh-CN" altLang="en-US" sz="2400" dirty="0"/>
          </a:p>
        </p:txBody>
      </p:sp>
      <p:pic>
        <p:nvPicPr>
          <p:cNvPr id="4" name="图片 3">
            <a:extLst>
              <a:ext uri="{FF2B5EF4-FFF2-40B4-BE49-F238E27FC236}">
                <a16:creationId xmlns:a16="http://schemas.microsoft.com/office/drawing/2014/main" id="{087D9C4D-E05A-49A0-9C3A-CD498E8F726D}"/>
              </a:ext>
            </a:extLst>
          </p:cNvPr>
          <p:cNvPicPr>
            <a:picLocks noChangeAspect="1"/>
          </p:cNvPicPr>
          <p:nvPr/>
        </p:nvPicPr>
        <p:blipFill>
          <a:blip r:embed="rId2"/>
          <a:stretch>
            <a:fillRect/>
          </a:stretch>
        </p:blipFill>
        <p:spPr>
          <a:xfrm>
            <a:off x="3253603" y="984241"/>
            <a:ext cx="3447619" cy="361905"/>
          </a:xfrm>
          <a:prstGeom prst="rect">
            <a:avLst/>
          </a:prstGeom>
        </p:spPr>
      </p:pic>
      <p:sp>
        <p:nvSpPr>
          <p:cNvPr id="6" name="文本框 5">
            <a:extLst>
              <a:ext uri="{FF2B5EF4-FFF2-40B4-BE49-F238E27FC236}">
                <a16:creationId xmlns:a16="http://schemas.microsoft.com/office/drawing/2014/main" id="{94047809-31CB-4DF2-AD81-E8496FA3CEB7}"/>
              </a:ext>
            </a:extLst>
          </p:cNvPr>
          <p:cNvSpPr txBox="1"/>
          <p:nvPr/>
        </p:nvSpPr>
        <p:spPr>
          <a:xfrm>
            <a:off x="8078679" y="976814"/>
            <a:ext cx="441146" cy="369332"/>
          </a:xfrm>
          <a:prstGeom prst="rect">
            <a:avLst/>
          </a:prstGeom>
          <a:noFill/>
        </p:spPr>
        <p:txBody>
          <a:bodyPr wrap="none" rtlCol="0">
            <a:spAutoFit/>
          </a:bodyPr>
          <a:lstStyle/>
          <a:p>
            <a:r>
              <a:rPr lang="en-US" altLang="zh-CN" dirty="0"/>
              <a:t>(4)</a:t>
            </a:r>
            <a:endParaRPr lang="zh-CN" altLang="en-US" dirty="0"/>
          </a:p>
        </p:txBody>
      </p:sp>
      <p:pic>
        <p:nvPicPr>
          <p:cNvPr id="7" name="图片 6">
            <a:extLst>
              <a:ext uri="{FF2B5EF4-FFF2-40B4-BE49-F238E27FC236}">
                <a16:creationId xmlns:a16="http://schemas.microsoft.com/office/drawing/2014/main" id="{FC2E2C90-B09A-4F56-959C-C62A0776545A}"/>
              </a:ext>
            </a:extLst>
          </p:cNvPr>
          <p:cNvPicPr>
            <a:picLocks noChangeAspect="1"/>
          </p:cNvPicPr>
          <p:nvPr/>
        </p:nvPicPr>
        <p:blipFill>
          <a:blip r:embed="rId3"/>
          <a:stretch>
            <a:fillRect/>
          </a:stretch>
        </p:blipFill>
        <p:spPr>
          <a:xfrm>
            <a:off x="3648840" y="1896535"/>
            <a:ext cx="2657143" cy="685714"/>
          </a:xfrm>
          <a:prstGeom prst="rect">
            <a:avLst/>
          </a:prstGeom>
        </p:spPr>
      </p:pic>
      <p:sp>
        <p:nvSpPr>
          <p:cNvPr id="8" name="文本框 7">
            <a:extLst>
              <a:ext uri="{FF2B5EF4-FFF2-40B4-BE49-F238E27FC236}">
                <a16:creationId xmlns:a16="http://schemas.microsoft.com/office/drawing/2014/main" id="{EBB1E773-A48D-4C18-9EEA-4914E6799100}"/>
              </a:ext>
            </a:extLst>
          </p:cNvPr>
          <p:cNvSpPr txBox="1"/>
          <p:nvPr/>
        </p:nvSpPr>
        <p:spPr>
          <a:xfrm>
            <a:off x="8078679" y="1930709"/>
            <a:ext cx="441146" cy="369332"/>
          </a:xfrm>
          <a:prstGeom prst="rect">
            <a:avLst/>
          </a:prstGeom>
          <a:noFill/>
        </p:spPr>
        <p:txBody>
          <a:bodyPr wrap="none" rtlCol="0">
            <a:spAutoFit/>
          </a:bodyPr>
          <a:lstStyle/>
          <a:p>
            <a:r>
              <a:rPr lang="en-US" altLang="zh-CN" dirty="0"/>
              <a:t>(5)</a:t>
            </a:r>
            <a:endParaRPr lang="zh-CN" altLang="en-US" dirty="0"/>
          </a:p>
        </p:txBody>
      </p:sp>
      <p:pic>
        <p:nvPicPr>
          <p:cNvPr id="9" name="图片 8">
            <a:extLst>
              <a:ext uri="{FF2B5EF4-FFF2-40B4-BE49-F238E27FC236}">
                <a16:creationId xmlns:a16="http://schemas.microsoft.com/office/drawing/2014/main" id="{E4E26E7B-213E-4356-BBAF-44DB130B3856}"/>
              </a:ext>
            </a:extLst>
          </p:cNvPr>
          <p:cNvPicPr>
            <a:picLocks noChangeAspect="1"/>
          </p:cNvPicPr>
          <p:nvPr/>
        </p:nvPicPr>
        <p:blipFill>
          <a:blip r:embed="rId4"/>
          <a:stretch>
            <a:fillRect/>
          </a:stretch>
        </p:blipFill>
        <p:spPr>
          <a:xfrm>
            <a:off x="3253603" y="3293891"/>
            <a:ext cx="4028571" cy="723810"/>
          </a:xfrm>
          <a:prstGeom prst="rect">
            <a:avLst/>
          </a:prstGeom>
        </p:spPr>
      </p:pic>
      <p:sp>
        <p:nvSpPr>
          <p:cNvPr id="11" name="文本框 10">
            <a:extLst>
              <a:ext uri="{FF2B5EF4-FFF2-40B4-BE49-F238E27FC236}">
                <a16:creationId xmlns:a16="http://schemas.microsoft.com/office/drawing/2014/main" id="{851325DA-27D5-4E71-AD71-6F55EDED9745}"/>
              </a:ext>
            </a:extLst>
          </p:cNvPr>
          <p:cNvSpPr txBox="1"/>
          <p:nvPr/>
        </p:nvSpPr>
        <p:spPr>
          <a:xfrm>
            <a:off x="8067063" y="3471130"/>
            <a:ext cx="441146" cy="369332"/>
          </a:xfrm>
          <a:prstGeom prst="rect">
            <a:avLst/>
          </a:prstGeom>
          <a:noFill/>
        </p:spPr>
        <p:txBody>
          <a:bodyPr wrap="none" rtlCol="0">
            <a:spAutoFit/>
          </a:bodyPr>
          <a:lstStyle/>
          <a:p>
            <a:r>
              <a:rPr lang="en-US" altLang="zh-CN" dirty="0"/>
              <a:t>(6)</a:t>
            </a:r>
            <a:endParaRPr lang="zh-CN" altLang="en-US" dirty="0"/>
          </a:p>
        </p:txBody>
      </p:sp>
      <p:pic>
        <p:nvPicPr>
          <p:cNvPr id="12" name="图片 11">
            <a:extLst>
              <a:ext uri="{FF2B5EF4-FFF2-40B4-BE49-F238E27FC236}">
                <a16:creationId xmlns:a16="http://schemas.microsoft.com/office/drawing/2014/main" id="{A5B477DD-79AB-4E2A-8B76-15B08082FC4A}"/>
              </a:ext>
            </a:extLst>
          </p:cNvPr>
          <p:cNvPicPr>
            <a:picLocks noChangeAspect="1"/>
          </p:cNvPicPr>
          <p:nvPr/>
        </p:nvPicPr>
        <p:blipFill>
          <a:blip r:embed="rId5"/>
          <a:stretch>
            <a:fillRect/>
          </a:stretch>
        </p:blipFill>
        <p:spPr>
          <a:xfrm>
            <a:off x="3253603" y="4729343"/>
            <a:ext cx="3980952" cy="723810"/>
          </a:xfrm>
          <a:prstGeom prst="rect">
            <a:avLst/>
          </a:prstGeom>
        </p:spPr>
      </p:pic>
    </p:spTree>
    <p:extLst>
      <p:ext uri="{BB962C8B-B14F-4D97-AF65-F5344CB8AC3E}">
        <p14:creationId xmlns:p14="http://schemas.microsoft.com/office/powerpoint/2010/main" val="399698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C49239-0EA1-4F17-BD0D-3ED43290AB56}"/>
              </a:ext>
            </a:extLst>
          </p:cNvPr>
          <p:cNvSpPr>
            <a:spLocks noGrp="1"/>
          </p:cNvSpPr>
          <p:nvPr>
            <p:ph idx="1"/>
          </p:nvPr>
        </p:nvSpPr>
        <p:spPr>
          <a:xfrm>
            <a:off x="838200" y="426128"/>
            <a:ext cx="10515600" cy="5750835"/>
          </a:xfrm>
        </p:spPr>
        <p:txBody>
          <a:bodyPr/>
          <a:lstStyle/>
          <a:p>
            <a:pPr marL="0" indent="0">
              <a:buNone/>
            </a:pPr>
            <a:r>
              <a:rPr lang="en-US" altLang="zh-CN" dirty="0"/>
              <a:t>Therefore for 1/2-balanced tree</a:t>
            </a:r>
          </a:p>
          <a:p>
            <a:pPr marL="0" indent="0">
              <a:buNone/>
            </a:pPr>
            <a:endParaRPr lang="en-US" altLang="zh-CN" dirty="0"/>
          </a:p>
          <a:p>
            <a:pPr marL="0" indent="0">
              <a:buNone/>
            </a:pPr>
            <a:endParaRPr lang="en-US" altLang="zh-CN" dirty="0"/>
          </a:p>
          <a:p>
            <a:pPr marL="0" indent="0">
              <a:buNone/>
            </a:pPr>
            <a:r>
              <a:rPr lang="en-US" altLang="zh-CN" dirty="0"/>
              <a:t>Combined with </a:t>
            </a:r>
          </a:p>
          <a:p>
            <a:pPr marL="0" indent="0">
              <a:buNone/>
            </a:pPr>
            <a:endParaRPr lang="en-US" altLang="zh-CN" dirty="0"/>
          </a:p>
          <a:p>
            <a:pPr marL="0" indent="0">
              <a:buNone/>
            </a:pPr>
            <a:r>
              <a:rPr lang="en-US" altLang="zh-CN" dirty="0"/>
              <a:t>Its potential is 0.</a:t>
            </a:r>
          </a:p>
          <a:p>
            <a:pPr marL="0" indent="0">
              <a:buNone/>
            </a:pP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2DC9F907-1278-4518-B477-62071254F1D0}"/>
              </a:ext>
            </a:extLst>
          </p:cNvPr>
          <p:cNvPicPr>
            <a:picLocks noChangeAspect="1"/>
          </p:cNvPicPr>
          <p:nvPr/>
        </p:nvPicPr>
        <p:blipFill>
          <a:blip r:embed="rId2"/>
          <a:stretch>
            <a:fillRect/>
          </a:stretch>
        </p:blipFill>
        <p:spPr>
          <a:xfrm>
            <a:off x="3538840" y="1942032"/>
            <a:ext cx="2640018" cy="650439"/>
          </a:xfrm>
          <a:prstGeom prst="rect">
            <a:avLst/>
          </a:prstGeom>
        </p:spPr>
      </p:pic>
      <p:pic>
        <p:nvPicPr>
          <p:cNvPr id="6" name="图片 5">
            <a:extLst>
              <a:ext uri="{FF2B5EF4-FFF2-40B4-BE49-F238E27FC236}">
                <a16:creationId xmlns:a16="http://schemas.microsoft.com/office/drawing/2014/main" id="{FC3B020F-F01B-4565-97A1-CBE65B0D3C5F}"/>
              </a:ext>
            </a:extLst>
          </p:cNvPr>
          <p:cNvPicPr>
            <a:picLocks noChangeAspect="1"/>
          </p:cNvPicPr>
          <p:nvPr/>
        </p:nvPicPr>
        <p:blipFill>
          <a:blip r:embed="rId3"/>
          <a:stretch>
            <a:fillRect/>
          </a:stretch>
        </p:blipFill>
        <p:spPr>
          <a:xfrm>
            <a:off x="3787964" y="1154856"/>
            <a:ext cx="3266667" cy="304762"/>
          </a:xfrm>
          <a:prstGeom prst="rect">
            <a:avLst/>
          </a:prstGeom>
        </p:spPr>
      </p:pic>
    </p:spTree>
    <p:extLst>
      <p:ext uri="{BB962C8B-B14F-4D97-AF65-F5344CB8AC3E}">
        <p14:creationId xmlns:p14="http://schemas.microsoft.com/office/powerpoint/2010/main" val="3485553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44D51D-25C7-4F4C-9E16-8C4F3E7761CF}"/>
                  </a:ext>
                </a:extLst>
              </p:cNvPr>
              <p:cNvSpPr>
                <a:spLocks noGrp="1"/>
              </p:cNvSpPr>
              <p:nvPr>
                <p:ph idx="1"/>
              </p:nvPr>
            </p:nvSpPr>
            <p:spPr>
              <a:xfrm>
                <a:off x="838200" y="523783"/>
                <a:ext cx="10515600" cy="5653180"/>
              </a:xfrm>
            </p:spPr>
            <p:txBody>
              <a:bodyPr>
                <a:normAutofit/>
              </a:bodyPr>
              <a:lstStyle/>
              <a:p>
                <a:pPr marL="0" indent="0" algn="just">
                  <a:buNone/>
                </a:pPr>
                <a:r>
                  <a:rPr lang="en-US" altLang="zh-CN" sz="2400" dirty="0"/>
                  <a:t>c.</a:t>
                </a:r>
              </a:p>
              <a:p>
                <a:pPr marL="0" indent="0" algn="just">
                  <a:buNone/>
                </a:pPr>
                <a:r>
                  <a:rPr lang="en-US" altLang="zh-CN" sz="2400" dirty="0"/>
                  <a:t>First, if a tree is not </a:t>
                </a:r>
                <a14:m>
                  <m:oMath xmlns:m="http://schemas.openxmlformats.org/officeDocument/2006/math">
                    <m:r>
                      <a:rPr lang="zh-CN" altLang="en-US" sz="2400" i="1">
                        <a:latin typeface="Cambria Math" panose="02040503050406030204" pitchFamily="18" charset="0"/>
                      </a:rPr>
                      <m:t>𝛼</m:t>
                    </m:r>
                  </m:oMath>
                </a14:m>
                <a:r>
                  <a:rPr lang="en-US" altLang="zh-CN" sz="2400" dirty="0"/>
                  <a:t>-balanced, it is satisfied:</a:t>
                </a:r>
              </a:p>
              <a:p>
                <a:pPr marL="0" indent="0" algn="just">
                  <a:buNone/>
                </a:pPr>
                <a:endParaRPr lang="en-US" altLang="zh-CN" sz="2400" dirty="0"/>
              </a:p>
              <a:p>
                <a:pPr marL="0" indent="0" algn="just">
                  <a:buNone/>
                </a:pPr>
                <a:endParaRPr lang="en-US" altLang="zh-CN" sz="2400" dirty="0"/>
              </a:p>
              <a:p>
                <a:pPr marL="0" indent="0" algn="just">
                  <a:buNone/>
                </a:pPr>
                <a:r>
                  <a:rPr lang="en-US" altLang="zh-CN" sz="2400" dirty="0"/>
                  <a:t>Therefore</a:t>
                </a:r>
              </a:p>
              <a:p>
                <a:pPr marL="0" indent="0" algn="just">
                  <a:buNone/>
                </a:pPr>
                <a:endParaRPr lang="en-US" altLang="zh-CN" sz="2400" dirty="0"/>
              </a:p>
              <a:p>
                <a:pPr marL="0" indent="0" algn="just">
                  <a:buNone/>
                </a:pPr>
                <a:r>
                  <a:rPr lang="en-US" altLang="zh-CN" sz="2400" dirty="0"/>
                  <a:t>Secondly, after rebuilding the tree to 1/2-balanced tree, the potential </a:t>
                </a:r>
              </a:p>
              <a:p>
                <a:pPr marL="0" indent="0" algn="just">
                  <a:buNone/>
                </a:pPr>
                <a14:m>
                  <m:oMath xmlns:m="http://schemas.openxmlformats.org/officeDocument/2006/math">
                    <m:r>
                      <a:rPr lang="zh-CN" altLang="en-US" sz="2400" i="1" smtClean="0">
                        <a:latin typeface="Cambria Math" panose="02040503050406030204" pitchFamily="18" charset="0"/>
                      </a:rPr>
                      <m:t>𝜙</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=0</m:t>
                    </m:r>
                  </m:oMath>
                </a14:m>
                <a:r>
                  <a:rPr lang="en-US" altLang="zh-CN" sz="2400" dirty="0"/>
                  <a:t>.                             </a:t>
                </a:r>
              </a:p>
              <a:p>
                <a:pPr marL="0" indent="0" algn="just">
                  <a:buNone/>
                </a:pPr>
                <a:endParaRPr lang="en-US" altLang="zh-CN" sz="2400" dirty="0"/>
              </a:p>
              <a:p>
                <a:pPr marL="0" indent="0" algn="just">
                  <a:buNone/>
                </a:pPr>
                <a:r>
                  <a:rPr lang="en-US" altLang="zh-CN" sz="2400" dirty="0"/>
                  <a:t>This equation implies </a:t>
                </a:r>
              </a:p>
              <a:p>
                <a:pPr marL="0" indent="0" algn="just">
                  <a:buNone/>
                </a:pPr>
                <a:endParaRPr lang="zh-CN" altLang="en-US" sz="2400" dirty="0"/>
              </a:p>
            </p:txBody>
          </p:sp>
        </mc:Choice>
        <mc:Fallback>
          <p:sp>
            <p:nvSpPr>
              <p:cNvPr id="3" name="内容占位符 2">
                <a:extLst>
                  <a:ext uri="{FF2B5EF4-FFF2-40B4-BE49-F238E27FC236}">
                    <a16:creationId xmlns:a16="http://schemas.microsoft.com/office/drawing/2014/main" id="{2E44D51D-25C7-4F4C-9E16-8C4F3E7761CF}"/>
                  </a:ext>
                </a:extLst>
              </p:cNvPr>
              <p:cNvSpPr>
                <a:spLocks noGrp="1" noRot="1" noChangeAspect="1" noMove="1" noResize="1" noEditPoints="1" noAdjustHandles="1" noChangeArrowheads="1" noChangeShapeType="1" noTextEdit="1"/>
              </p:cNvSpPr>
              <p:nvPr>
                <p:ph idx="1"/>
              </p:nvPr>
            </p:nvSpPr>
            <p:spPr>
              <a:xfrm>
                <a:off x="838200" y="523783"/>
                <a:ext cx="10515600" cy="5653180"/>
              </a:xfrm>
              <a:blipFill>
                <a:blip r:embed="rId2"/>
                <a:stretch>
                  <a:fillRect l="-928" t="-140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38083AA-583A-4D1F-8611-9F07CEEF1FE8}"/>
              </a:ext>
            </a:extLst>
          </p:cNvPr>
          <p:cNvPicPr>
            <a:picLocks noChangeAspect="1"/>
          </p:cNvPicPr>
          <p:nvPr/>
        </p:nvPicPr>
        <p:blipFill>
          <a:blip r:embed="rId3"/>
          <a:stretch>
            <a:fillRect/>
          </a:stretch>
        </p:blipFill>
        <p:spPr>
          <a:xfrm>
            <a:off x="3692248" y="1596871"/>
            <a:ext cx="3209524" cy="752381"/>
          </a:xfrm>
          <a:prstGeom prst="rect">
            <a:avLst/>
          </a:prstGeom>
        </p:spPr>
      </p:pic>
      <p:pic>
        <p:nvPicPr>
          <p:cNvPr id="5" name="图片 4">
            <a:extLst>
              <a:ext uri="{FF2B5EF4-FFF2-40B4-BE49-F238E27FC236}">
                <a16:creationId xmlns:a16="http://schemas.microsoft.com/office/drawing/2014/main" id="{A7AD734C-A383-444F-A021-59569B2DD4D7}"/>
              </a:ext>
            </a:extLst>
          </p:cNvPr>
          <p:cNvPicPr>
            <a:picLocks noChangeAspect="1"/>
          </p:cNvPicPr>
          <p:nvPr/>
        </p:nvPicPr>
        <p:blipFill>
          <a:blip r:embed="rId4"/>
          <a:stretch>
            <a:fillRect/>
          </a:stretch>
        </p:blipFill>
        <p:spPr>
          <a:xfrm>
            <a:off x="2299215" y="2786408"/>
            <a:ext cx="5019048" cy="361905"/>
          </a:xfrm>
          <a:prstGeom prst="rect">
            <a:avLst/>
          </a:prstGeom>
        </p:spPr>
      </p:pic>
      <p:pic>
        <p:nvPicPr>
          <p:cNvPr id="8" name="图片 7">
            <a:extLst>
              <a:ext uri="{FF2B5EF4-FFF2-40B4-BE49-F238E27FC236}">
                <a16:creationId xmlns:a16="http://schemas.microsoft.com/office/drawing/2014/main" id="{E2239FFE-D29D-470B-BC5F-57BEE7F941D9}"/>
              </a:ext>
            </a:extLst>
          </p:cNvPr>
          <p:cNvPicPr>
            <a:picLocks noChangeAspect="1"/>
          </p:cNvPicPr>
          <p:nvPr/>
        </p:nvPicPr>
        <p:blipFill>
          <a:blip r:embed="rId5"/>
          <a:stretch>
            <a:fillRect/>
          </a:stretch>
        </p:blipFill>
        <p:spPr>
          <a:xfrm>
            <a:off x="2506852" y="3717701"/>
            <a:ext cx="2212845" cy="534703"/>
          </a:xfrm>
          <a:prstGeom prst="rect">
            <a:avLst/>
          </a:prstGeom>
        </p:spPr>
      </p:pic>
      <p:pic>
        <p:nvPicPr>
          <p:cNvPr id="9" name="图片 8">
            <a:extLst>
              <a:ext uri="{FF2B5EF4-FFF2-40B4-BE49-F238E27FC236}">
                <a16:creationId xmlns:a16="http://schemas.microsoft.com/office/drawing/2014/main" id="{5EA72F94-E5ED-407A-9F1D-57304A669261}"/>
              </a:ext>
            </a:extLst>
          </p:cNvPr>
          <p:cNvPicPr>
            <a:picLocks noChangeAspect="1"/>
          </p:cNvPicPr>
          <p:nvPr/>
        </p:nvPicPr>
        <p:blipFill>
          <a:blip r:embed="rId6"/>
          <a:stretch>
            <a:fillRect/>
          </a:stretch>
        </p:blipFill>
        <p:spPr>
          <a:xfrm>
            <a:off x="3753030" y="5096652"/>
            <a:ext cx="1933333" cy="628571"/>
          </a:xfrm>
          <a:prstGeom prst="rect">
            <a:avLst/>
          </a:prstGeom>
        </p:spPr>
      </p:pic>
    </p:spTree>
    <p:extLst>
      <p:ext uri="{BB962C8B-B14F-4D97-AF65-F5344CB8AC3E}">
        <p14:creationId xmlns:p14="http://schemas.microsoft.com/office/powerpoint/2010/main" val="85086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4842E20-E9E6-413A-AE61-AC2B9610449F}"/>
              </a:ext>
            </a:extLst>
          </p:cNvPr>
          <p:cNvPicPr>
            <a:picLocks noGrp="1" noChangeAspect="1"/>
          </p:cNvPicPr>
          <p:nvPr>
            <p:ph idx="1"/>
          </p:nvPr>
        </p:nvPicPr>
        <p:blipFill>
          <a:blip r:embed="rId2"/>
          <a:stretch>
            <a:fillRect/>
          </a:stretch>
        </p:blipFill>
        <p:spPr>
          <a:xfrm>
            <a:off x="2510508" y="650510"/>
            <a:ext cx="4809524" cy="685714"/>
          </a:xfrm>
          <a:prstGeom prst="rect">
            <a:avLst/>
          </a:prstGeom>
        </p:spPr>
      </p:pic>
      <p:pic>
        <p:nvPicPr>
          <p:cNvPr id="6" name="图片 5">
            <a:extLst>
              <a:ext uri="{FF2B5EF4-FFF2-40B4-BE49-F238E27FC236}">
                <a16:creationId xmlns:a16="http://schemas.microsoft.com/office/drawing/2014/main" id="{E8529C49-8402-4E29-BE98-AE9234A21C59}"/>
              </a:ext>
            </a:extLst>
          </p:cNvPr>
          <p:cNvPicPr>
            <a:picLocks noChangeAspect="1"/>
          </p:cNvPicPr>
          <p:nvPr/>
        </p:nvPicPr>
        <p:blipFill>
          <a:blip r:embed="rId3"/>
          <a:stretch>
            <a:fillRect/>
          </a:stretch>
        </p:blipFill>
        <p:spPr>
          <a:xfrm>
            <a:off x="3868678" y="2488266"/>
            <a:ext cx="1619048" cy="314286"/>
          </a:xfrm>
          <a:prstGeom prst="rect">
            <a:avLst/>
          </a:prstGeom>
        </p:spPr>
      </p:pic>
      <p:pic>
        <p:nvPicPr>
          <p:cNvPr id="7" name="图片 6">
            <a:extLst>
              <a:ext uri="{FF2B5EF4-FFF2-40B4-BE49-F238E27FC236}">
                <a16:creationId xmlns:a16="http://schemas.microsoft.com/office/drawing/2014/main" id="{E29DED75-3F9C-4B80-867C-E3228A5A04D5}"/>
              </a:ext>
            </a:extLst>
          </p:cNvPr>
          <p:cNvPicPr>
            <a:picLocks noChangeAspect="1"/>
          </p:cNvPicPr>
          <p:nvPr/>
        </p:nvPicPr>
        <p:blipFill>
          <a:blip r:embed="rId4"/>
          <a:stretch>
            <a:fillRect/>
          </a:stretch>
        </p:blipFill>
        <p:spPr>
          <a:xfrm>
            <a:off x="3868678" y="2971430"/>
            <a:ext cx="504762" cy="285714"/>
          </a:xfrm>
          <a:prstGeom prst="rect">
            <a:avLst/>
          </a:prstGeom>
        </p:spPr>
      </p:pic>
      <p:sp>
        <p:nvSpPr>
          <p:cNvPr id="8" name="文本框 7">
            <a:extLst>
              <a:ext uri="{FF2B5EF4-FFF2-40B4-BE49-F238E27FC236}">
                <a16:creationId xmlns:a16="http://schemas.microsoft.com/office/drawing/2014/main" id="{518ECB4F-D6BA-4EDE-BDE9-71433BA8CF28}"/>
              </a:ext>
            </a:extLst>
          </p:cNvPr>
          <p:cNvSpPr txBox="1"/>
          <p:nvPr/>
        </p:nvSpPr>
        <p:spPr>
          <a:xfrm>
            <a:off x="1233996" y="3906175"/>
            <a:ext cx="4971233" cy="369332"/>
          </a:xfrm>
          <a:prstGeom prst="rect">
            <a:avLst/>
          </a:prstGeom>
          <a:noFill/>
        </p:spPr>
        <p:txBody>
          <a:bodyPr wrap="none" rtlCol="0">
            <a:spAutoFit/>
          </a:bodyPr>
          <a:lstStyle/>
          <a:p>
            <a:r>
              <a:rPr lang="en-US" altLang="zh-CN" dirty="0"/>
              <a:t>From the above equation, we can conclude that </a:t>
            </a:r>
            <a:endParaRPr lang="zh-CN" altLang="en-US" dirty="0"/>
          </a:p>
        </p:txBody>
      </p:sp>
      <p:pic>
        <p:nvPicPr>
          <p:cNvPr id="9" name="图片 8">
            <a:extLst>
              <a:ext uri="{FF2B5EF4-FFF2-40B4-BE49-F238E27FC236}">
                <a16:creationId xmlns:a16="http://schemas.microsoft.com/office/drawing/2014/main" id="{00604F98-8E1A-4379-909A-9532FCB36046}"/>
              </a:ext>
            </a:extLst>
          </p:cNvPr>
          <p:cNvPicPr>
            <a:picLocks noChangeAspect="1"/>
          </p:cNvPicPr>
          <p:nvPr/>
        </p:nvPicPr>
        <p:blipFill>
          <a:blip r:embed="rId5"/>
          <a:stretch>
            <a:fillRect/>
          </a:stretch>
        </p:blipFill>
        <p:spPr>
          <a:xfrm>
            <a:off x="6205229" y="3690841"/>
            <a:ext cx="1285714" cy="800000"/>
          </a:xfrm>
          <a:prstGeom prst="rect">
            <a:avLst/>
          </a:prstGeom>
        </p:spPr>
      </p:pic>
      <p:pic>
        <p:nvPicPr>
          <p:cNvPr id="10" name="图片 9">
            <a:extLst>
              <a:ext uri="{FF2B5EF4-FFF2-40B4-BE49-F238E27FC236}">
                <a16:creationId xmlns:a16="http://schemas.microsoft.com/office/drawing/2014/main" id="{5A66EFFC-49A3-41D5-8CA3-953FB2DB4149}"/>
              </a:ext>
            </a:extLst>
          </p:cNvPr>
          <p:cNvPicPr>
            <a:picLocks noChangeAspect="1"/>
          </p:cNvPicPr>
          <p:nvPr/>
        </p:nvPicPr>
        <p:blipFill>
          <a:blip r:embed="rId6"/>
          <a:stretch>
            <a:fillRect/>
          </a:stretch>
        </p:blipFill>
        <p:spPr>
          <a:xfrm>
            <a:off x="3868678" y="1617407"/>
            <a:ext cx="2790476" cy="638095"/>
          </a:xfrm>
          <a:prstGeom prst="rect">
            <a:avLst/>
          </a:prstGeom>
        </p:spPr>
      </p:pic>
    </p:spTree>
    <p:extLst>
      <p:ext uri="{BB962C8B-B14F-4D97-AF65-F5344CB8AC3E}">
        <p14:creationId xmlns:p14="http://schemas.microsoft.com/office/powerpoint/2010/main" val="193975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B28AEC-CF5A-4E22-8704-AED6670F94DA}"/>
              </a:ext>
            </a:extLst>
          </p:cNvPr>
          <p:cNvSpPr>
            <a:spLocks noGrp="1"/>
          </p:cNvSpPr>
          <p:nvPr>
            <p:ph idx="1"/>
          </p:nvPr>
        </p:nvSpPr>
        <p:spPr>
          <a:xfrm>
            <a:off x="838200" y="275208"/>
            <a:ext cx="10515600" cy="5901755"/>
          </a:xfrm>
        </p:spPr>
        <p:txBody>
          <a:bodyPr>
            <a:normAutofit/>
          </a:bodyPr>
          <a:lstStyle/>
          <a:p>
            <a:pPr marL="0" indent="0" algn="just">
              <a:buNone/>
            </a:pPr>
            <a:r>
              <a:rPr lang="en-US" altLang="zh-CN" sz="2400" b="1" dirty="0" err="1"/>
              <a:t>b.</a:t>
            </a:r>
            <a:r>
              <a:rPr lang="en-US" altLang="zh-CN" sz="2400" dirty="0" err="1"/>
              <a:t>We</a:t>
            </a:r>
            <a:r>
              <a:rPr lang="en-US" altLang="zh-CN" sz="2400" dirty="0"/>
              <a:t> create a new sorted array of size 1 containing the new element to be inserted. If array     (which has size 1)is empty. Then we replace     with the new sorted array. Otherwise, we merge sort the two arrays into another sorted array of size 2. If      is empty, then we replace    with the new array; otherwise we merge sort the arrays as before and continue. Since array     is of size    ,if we merge sort two arrays of size    each, we obtain one of size      ,which is the size of      . Thus, this method will result in another list of arrays in the same structure that we had before.    </a:t>
            </a:r>
            <a:endParaRPr lang="zh-CN" altLang="en-US" sz="2400" dirty="0"/>
          </a:p>
        </p:txBody>
      </p:sp>
      <p:pic>
        <p:nvPicPr>
          <p:cNvPr id="4" name="图片 3">
            <a:extLst>
              <a:ext uri="{FF2B5EF4-FFF2-40B4-BE49-F238E27FC236}">
                <a16:creationId xmlns:a16="http://schemas.microsoft.com/office/drawing/2014/main" id="{70A1A025-9759-41FA-A11E-2568A99E6745}"/>
              </a:ext>
            </a:extLst>
          </p:cNvPr>
          <p:cNvPicPr>
            <a:picLocks noChangeAspect="1"/>
          </p:cNvPicPr>
          <p:nvPr/>
        </p:nvPicPr>
        <p:blipFill>
          <a:blip r:embed="rId2"/>
          <a:stretch>
            <a:fillRect/>
          </a:stretch>
        </p:blipFill>
        <p:spPr>
          <a:xfrm>
            <a:off x="3112934" y="693973"/>
            <a:ext cx="266667" cy="332800"/>
          </a:xfrm>
          <a:prstGeom prst="rect">
            <a:avLst/>
          </a:prstGeom>
        </p:spPr>
      </p:pic>
      <p:pic>
        <p:nvPicPr>
          <p:cNvPr id="5" name="图片 4">
            <a:extLst>
              <a:ext uri="{FF2B5EF4-FFF2-40B4-BE49-F238E27FC236}">
                <a16:creationId xmlns:a16="http://schemas.microsoft.com/office/drawing/2014/main" id="{6C21D1F8-EC40-4697-AB36-3FA29D5D2C2C}"/>
              </a:ext>
            </a:extLst>
          </p:cNvPr>
          <p:cNvPicPr>
            <a:picLocks noChangeAspect="1"/>
          </p:cNvPicPr>
          <p:nvPr/>
        </p:nvPicPr>
        <p:blipFill>
          <a:blip r:embed="rId2"/>
          <a:stretch>
            <a:fillRect/>
          </a:stretch>
        </p:blipFill>
        <p:spPr>
          <a:xfrm>
            <a:off x="9203016" y="693973"/>
            <a:ext cx="266667" cy="323810"/>
          </a:xfrm>
          <a:prstGeom prst="rect">
            <a:avLst/>
          </a:prstGeom>
        </p:spPr>
      </p:pic>
      <p:pic>
        <p:nvPicPr>
          <p:cNvPr id="6" name="图片 5">
            <a:extLst>
              <a:ext uri="{FF2B5EF4-FFF2-40B4-BE49-F238E27FC236}">
                <a16:creationId xmlns:a16="http://schemas.microsoft.com/office/drawing/2014/main" id="{87311D03-BE33-4789-A682-AA17EB7581C7}"/>
              </a:ext>
            </a:extLst>
          </p:cNvPr>
          <p:cNvPicPr>
            <a:picLocks noChangeAspect="1"/>
          </p:cNvPicPr>
          <p:nvPr/>
        </p:nvPicPr>
        <p:blipFill>
          <a:blip r:embed="rId3"/>
          <a:stretch>
            <a:fillRect/>
          </a:stretch>
        </p:blipFill>
        <p:spPr>
          <a:xfrm>
            <a:off x="3200483" y="1279138"/>
            <a:ext cx="358235" cy="332800"/>
          </a:xfrm>
          <a:prstGeom prst="rect">
            <a:avLst/>
          </a:prstGeom>
        </p:spPr>
      </p:pic>
      <p:pic>
        <p:nvPicPr>
          <p:cNvPr id="7" name="图片 6">
            <a:extLst>
              <a:ext uri="{FF2B5EF4-FFF2-40B4-BE49-F238E27FC236}">
                <a16:creationId xmlns:a16="http://schemas.microsoft.com/office/drawing/2014/main" id="{DBB32B58-22D2-48EA-9E2B-C49C29CF9B7F}"/>
              </a:ext>
            </a:extLst>
          </p:cNvPr>
          <p:cNvPicPr>
            <a:picLocks noChangeAspect="1"/>
          </p:cNvPicPr>
          <p:nvPr/>
        </p:nvPicPr>
        <p:blipFill>
          <a:blip r:embed="rId3"/>
          <a:stretch>
            <a:fillRect/>
          </a:stretch>
        </p:blipFill>
        <p:spPr>
          <a:xfrm>
            <a:off x="7079151" y="1302091"/>
            <a:ext cx="333333" cy="352381"/>
          </a:xfrm>
          <a:prstGeom prst="rect">
            <a:avLst/>
          </a:prstGeom>
        </p:spPr>
      </p:pic>
      <p:pic>
        <p:nvPicPr>
          <p:cNvPr id="8" name="图片 7">
            <a:extLst>
              <a:ext uri="{FF2B5EF4-FFF2-40B4-BE49-F238E27FC236}">
                <a16:creationId xmlns:a16="http://schemas.microsoft.com/office/drawing/2014/main" id="{E44D4267-3EC9-4CD6-8416-D3BF50607605}"/>
              </a:ext>
            </a:extLst>
          </p:cNvPr>
          <p:cNvPicPr>
            <a:picLocks noChangeAspect="1"/>
          </p:cNvPicPr>
          <p:nvPr/>
        </p:nvPicPr>
        <p:blipFill>
          <a:blip r:embed="rId4"/>
          <a:stretch>
            <a:fillRect/>
          </a:stretch>
        </p:blipFill>
        <p:spPr>
          <a:xfrm>
            <a:off x="9106952" y="1654472"/>
            <a:ext cx="276190" cy="304762"/>
          </a:xfrm>
          <a:prstGeom prst="rect">
            <a:avLst/>
          </a:prstGeom>
        </p:spPr>
      </p:pic>
      <p:pic>
        <p:nvPicPr>
          <p:cNvPr id="9" name="图片 8">
            <a:extLst>
              <a:ext uri="{FF2B5EF4-FFF2-40B4-BE49-F238E27FC236}">
                <a16:creationId xmlns:a16="http://schemas.microsoft.com/office/drawing/2014/main" id="{56325599-00FA-4849-A504-18086A2BA2A4}"/>
              </a:ext>
            </a:extLst>
          </p:cNvPr>
          <p:cNvPicPr>
            <a:picLocks noChangeAspect="1"/>
          </p:cNvPicPr>
          <p:nvPr/>
        </p:nvPicPr>
        <p:blipFill>
          <a:blip r:embed="rId5"/>
          <a:stretch>
            <a:fillRect/>
          </a:stretch>
        </p:blipFill>
        <p:spPr>
          <a:xfrm>
            <a:off x="10685298" y="1611938"/>
            <a:ext cx="247619" cy="295238"/>
          </a:xfrm>
          <a:prstGeom prst="rect">
            <a:avLst/>
          </a:prstGeom>
        </p:spPr>
      </p:pic>
      <p:pic>
        <p:nvPicPr>
          <p:cNvPr id="10" name="图片 9">
            <a:extLst>
              <a:ext uri="{FF2B5EF4-FFF2-40B4-BE49-F238E27FC236}">
                <a16:creationId xmlns:a16="http://schemas.microsoft.com/office/drawing/2014/main" id="{808E702F-4FD9-40A7-A91E-537F102D9B43}"/>
              </a:ext>
            </a:extLst>
          </p:cNvPr>
          <p:cNvPicPr>
            <a:picLocks noChangeAspect="1"/>
          </p:cNvPicPr>
          <p:nvPr/>
        </p:nvPicPr>
        <p:blipFill>
          <a:blip r:embed="rId5"/>
          <a:stretch>
            <a:fillRect/>
          </a:stretch>
        </p:blipFill>
        <p:spPr>
          <a:xfrm>
            <a:off x="5208711" y="1959234"/>
            <a:ext cx="247619" cy="295238"/>
          </a:xfrm>
          <a:prstGeom prst="rect">
            <a:avLst/>
          </a:prstGeom>
        </p:spPr>
      </p:pic>
      <p:pic>
        <p:nvPicPr>
          <p:cNvPr id="11" name="图片 10">
            <a:extLst>
              <a:ext uri="{FF2B5EF4-FFF2-40B4-BE49-F238E27FC236}">
                <a16:creationId xmlns:a16="http://schemas.microsoft.com/office/drawing/2014/main" id="{9E5F5039-88A8-4FF3-95C5-914618677946}"/>
              </a:ext>
            </a:extLst>
          </p:cNvPr>
          <p:cNvPicPr>
            <a:picLocks noChangeAspect="1"/>
          </p:cNvPicPr>
          <p:nvPr/>
        </p:nvPicPr>
        <p:blipFill>
          <a:blip r:embed="rId6"/>
          <a:stretch>
            <a:fillRect/>
          </a:stretch>
        </p:blipFill>
        <p:spPr>
          <a:xfrm>
            <a:off x="9136349" y="1970331"/>
            <a:ext cx="400000" cy="295238"/>
          </a:xfrm>
          <a:prstGeom prst="rect">
            <a:avLst/>
          </a:prstGeom>
        </p:spPr>
      </p:pic>
      <p:pic>
        <p:nvPicPr>
          <p:cNvPr id="12" name="图片 11">
            <a:extLst>
              <a:ext uri="{FF2B5EF4-FFF2-40B4-BE49-F238E27FC236}">
                <a16:creationId xmlns:a16="http://schemas.microsoft.com/office/drawing/2014/main" id="{73BB066F-8492-4CB7-BE89-E83078AD0792}"/>
              </a:ext>
            </a:extLst>
          </p:cNvPr>
          <p:cNvPicPr>
            <a:picLocks noChangeAspect="1"/>
          </p:cNvPicPr>
          <p:nvPr/>
        </p:nvPicPr>
        <p:blipFill>
          <a:blip r:embed="rId7"/>
          <a:stretch>
            <a:fillRect/>
          </a:stretch>
        </p:blipFill>
        <p:spPr>
          <a:xfrm>
            <a:off x="1823974" y="2329932"/>
            <a:ext cx="404321" cy="292488"/>
          </a:xfrm>
          <a:prstGeom prst="rect">
            <a:avLst/>
          </a:prstGeom>
        </p:spPr>
      </p:pic>
    </p:spTree>
    <p:extLst>
      <p:ext uri="{BB962C8B-B14F-4D97-AF65-F5344CB8AC3E}">
        <p14:creationId xmlns:p14="http://schemas.microsoft.com/office/powerpoint/2010/main" val="89292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2228132020"/>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spTree>
    <p:extLst>
      <p:ext uri="{BB962C8B-B14F-4D97-AF65-F5344CB8AC3E}">
        <p14:creationId xmlns:p14="http://schemas.microsoft.com/office/powerpoint/2010/main" val="101563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3608654651"/>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3</a:t>
                      </a:r>
                      <a:endParaRPr lang="zh-CN" altLang="en-US" dirty="0"/>
                    </a:p>
                  </a:txBody>
                  <a:tcPr/>
                </a:tc>
                <a:extLst>
                  <a:ext uri="{0D108BD9-81ED-4DB2-BD59-A6C34878D82A}">
                    <a16:rowId xmlns:a16="http://schemas.microsoft.com/office/drawing/2014/main" val="2645744547"/>
                  </a:ext>
                </a:extLst>
              </a:tr>
            </a:tbl>
          </a:graphicData>
        </a:graphic>
      </p:graphicFrame>
    </p:spTree>
    <p:extLst>
      <p:ext uri="{BB962C8B-B14F-4D97-AF65-F5344CB8AC3E}">
        <p14:creationId xmlns:p14="http://schemas.microsoft.com/office/powerpoint/2010/main" val="429097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4166192032"/>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extLst>
              <p:ext uri="{D42A27DB-BD31-4B8C-83A1-F6EECF244321}">
                <p14:modId xmlns:p14="http://schemas.microsoft.com/office/powerpoint/2010/main" val="762867962"/>
              </p:ext>
            </p:extLst>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127260850"/>
                  </a:ext>
                </a:extLst>
              </a:tr>
            </a:tbl>
          </a:graphicData>
        </a:graphic>
      </p:graphicFrame>
    </p:spTree>
    <p:extLst>
      <p:ext uri="{BB962C8B-B14F-4D97-AF65-F5344CB8AC3E}">
        <p14:creationId xmlns:p14="http://schemas.microsoft.com/office/powerpoint/2010/main" val="36291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3057049641"/>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r>
                        <a:rPr lang="en-US" altLang="zh-CN" dirty="0"/>
                        <a:t>8</a:t>
                      </a:r>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127260850"/>
                  </a:ext>
                </a:extLst>
              </a:tr>
            </a:tbl>
          </a:graphicData>
        </a:graphic>
      </p:graphicFrame>
    </p:spTree>
    <p:extLst>
      <p:ext uri="{BB962C8B-B14F-4D97-AF65-F5344CB8AC3E}">
        <p14:creationId xmlns:p14="http://schemas.microsoft.com/office/powerpoint/2010/main" val="358383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1283C4-A89E-4AB9-91E5-06D35FA9F4D6}"/>
              </a:ext>
            </a:extLst>
          </p:cNvPr>
          <p:cNvSpPr txBox="1"/>
          <p:nvPr/>
        </p:nvSpPr>
        <p:spPr>
          <a:xfrm>
            <a:off x="3187084" y="594804"/>
            <a:ext cx="3711272" cy="369332"/>
          </a:xfrm>
          <a:prstGeom prst="rect">
            <a:avLst/>
          </a:prstGeom>
          <a:noFill/>
        </p:spPr>
        <p:txBody>
          <a:bodyPr wrap="none" rtlCol="0">
            <a:spAutoFit/>
          </a:bodyPr>
          <a:lstStyle/>
          <a:p>
            <a:r>
              <a:rPr lang="en-US" altLang="zh-CN" dirty="0"/>
              <a:t>Insert 3, 1, 8, 2, 6, 7 ,5 12, 10, 11, 13</a:t>
            </a:r>
            <a:endParaRPr lang="zh-CN" altLang="en-US" dirty="0"/>
          </a:p>
        </p:txBody>
      </p:sp>
      <p:graphicFrame>
        <p:nvGraphicFramePr>
          <p:cNvPr id="5" name="表格 4">
            <a:extLst>
              <a:ext uri="{FF2B5EF4-FFF2-40B4-BE49-F238E27FC236}">
                <a16:creationId xmlns:a16="http://schemas.microsoft.com/office/drawing/2014/main" id="{95364568-E7D1-47A7-9553-88E8DBEDBCA0}"/>
              </a:ext>
            </a:extLst>
          </p:cNvPr>
          <p:cNvGraphicFramePr>
            <a:graphicFrameLocks noGrp="1"/>
          </p:cNvGraphicFramePr>
          <p:nvPr>
            <p:extLst>
              <p:ext uri="{D42A27DB-BD31-4B8C-83A1-F6EECF244321}">
                <p14:modId xmlns:p14="http://schemas.microsoft.com/office/powerpoint/2010/main" val="3540472335"/>
              </p:ext>
            </p:extLst>
          </p:nvPr>
        </p:nvGraphicFramePr>
        <p:xfrm>
          <a:off x="3258105" y="1145795"/>
          <a:ext cx="461639" cy="365760"/>
        </p:xfrm>
        <a:graphic>
          <a:graphicData uri="http://schemas.openxmlformats.org/drawingml/2006/table">
            <a:tbl>
              <a:tblPr firstRow="1" bandRow="1">
                <a:tableStyleId>{5C22544A-7EE6-4342-B048-85BDC9FD1C3A}</a:tableStyleId>
              </a:tblPr>
              <a:tblGrid>
                <a:gridCol w="461639">
                  <a:extLst>
                    <a:ext uri="{9D8B030D-6E8A-4147-A177-3AD203B41FA5}">
                      <a16:colId xmlns:a16="http://schemas.microsoft.com/office/drawing/2014/main" val="2169724570"/>
                    </a:ext>
                  </a:extLst>
                </a:gridCol>
              </a:tblGrid>
              <a:tr h="354532">
                <a:tc>
                  <a:txBody>
                    <a:bodyPr/>
                    <a:lstStyle/>
                    <a:p>
                      <a:endParaRPr lang="zh-CN" altLang="en-US" dirty="0"/>
                    </a:p>
                  </a:txBody>
                  <a:tcPr/>
                </a:tc>
                <a:extLst>
                  <a:ext uri="{0D108BD9-81ED-4DB2-BD59-A6C34878D82A}">
                    <a16:rowId xmlns:a16="http://schemas.microsoft.com/office/drawing/2014/main" val="2645744547"/>
                  </a:ext>
                </a:extLst>
              </a:tr>
            </a:tbl>
          </a:graphicData>
        </a:graphic>
      </p:graphicFrame>
      <p:graphicFrame>
        <p:nvGraphicFramePr>
          <p:cNvPr id="2" name="表格 1">
            <a:extLst>
              <a:ext uri="{FF2B5EF4-FFF2-40B4-BE49-F238E27FC236}">
                <a16:creationId xmlns:a16="http://schemas.microsoft.com/office/drawing/2014/main" id="{C3FDD9A2-8A8A-40DF-847A-1BE4BBE4E491}"/>
              </a:ext>
            </a:extLst>
          </p:cNvPr>
          <p:cNvGraphicFramePr>
            <a:graphicFrameLocks noGrp="1"/>
          </p:cNvGraphicFramePr>
          <p:nvPr>
            <p:extLst>
              <p:ext uri="{D42A27DB-BD31-4B8C-83A1-F6EECF244321}">
                <p14:modId xmlns:p14="http://schemas.microsoft.com/office/powerpoint/2010/main" val="3652558028"/>
              </p:ext>
            </p:extLst>
          </p:nvPr>
        </p:nvGraphicFramePr>
        <p:xfrm>
          <a:off x="3258105" y="1918151"/>
          <a:ext cx="861134" cy="370840"/>
        </p:xfrm>
        <a:graphic>
          <a:graphicData uri="http://schemas.openxmlformats.org/drawingml/2006/table">
            <a:tbl>
              <a:tblPr firstRow="1" bandRow="1">
                <a:tableStyleId>{5C22544A-7EE6-4342-B048-85BDC9FD1C3A}</a:tableStyleId>
              </a:tblPr>
              <a:tblGrid>
                <a:gridCol w="430567">
                  <a:extLst>
                    <a:ext uri="{9D8B030D-6E8A-4147-A177-3AD203B41FA5}">
                      <a16:colId xmlns:a16="http://schemas.microsoft.com/office/drawing/2014/main" val="2412653542"/>
                    </a:ext>
                  </a:extLst>
                </a:gridCol>
                <a:gridCol w="430567">
                  <a:extLst>
                    <a:ext uri="{9D8B030D-6E8A-4147-A177-3AD203B41FA5}">
                      <a16:colId xmlns:a16="http://schemas.microsoft.com/office/drawing/2014/main" val="3211569639"/>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27260850"/>
                  </a:ext>
                </a:extLst>
              </a:tr>
            </a:tbl>
          </a:graphicData>
        </a:graphic>
      </p:graphicFrame>
      <p:graphicFrame>
        <p:nvGraphicFramePr>
          <p:cNvPr id="3" name="表格 2">
            <a:extLst>
              <a:ext uri="{FF2B5EF4-FFF2-40B4-BE49-F238E27FC236}">
                <a16:creationId xmlns:a16="http://schemas.microsoft.com/office/drawing/2014/main" id="{E4C1533C-8F75-4968-B08F-03C7793063B9}"/>
              </a:ext>
            </a:extLst>
          </p:cNvPr>
          <p:cNvGraphicFramePr>
            <a:graphicFrameLocks noGrp="1"/>
          </p:cNvGraphicFramePr>
          <p:nvPr>
            <p:extLst>
              <p:ext uri="{D42A27DB-BD31-4B8C-83A1-F6EECF244321}">
                <p14:modId xmlns:p14="http://schemas.microsoft.com/office/powerpoint/2010/main" val="1450106674"/>
              </p:ext>
            </p:extLst>
          </p:nvPr>
        </p:nvGraphicFramePr>
        <p:xfrm>
          <a:off x="3187084" y="2695587"/>
          <a:ext cx="1873188" cy="370840"/>
        </p:xfrm>
        <a:graphic>
          <a:graphicData uri="http://schemas.openxmlformats.org/drawingml/2006/table">
            <a:tbl>
              <a:tblPr firstRow="1" bandRow="1">
                <a:tableStyleId>{5C22544A-7EE6-4342-B048-85BDC9FD1C3A}</a:tableStyleId>
              </a:tblPr>
              <a:tblGrid>
                <a:gridCol w="468297">
                  <a:extLst>
                    <a:ext uri="{9D8B030D-6E8A-4147-A177-3AD203B41FA5}">
                      <a16:colId xmlns:a16="http://schemas.microsoft.com/office/drawing/2014/main" val="414184815"/>
                    </a:ext>
                  </a:extLst>
                </a:gridCol>
                <a:gridCol w="468297">
                  <a:extLst>
                    <a:ext uri="{9D8B030D-6E8A-4147-A177-3AD203B41FA5}">
                      <a16:colId xmlns:a16="http://schemas.microsoft.com/office/drawing/2014/main" val="449003845"/>
                    </a:ext>
                  </a:extLst>
                </a:gridCol>
                <a:gridCol w="468297">
                  <a:extLst>
                    <a:ext uri="{9D8B030D-6E8A-4147-A177-3AD203B41FA5}">
                      <a16:colId xmlns:a16="http://schemas.microsoft.com/office/drawing/2014/main" val="1321751333"/>
                    </a:ext>
                  </a:extLst>
                </a:gridCol>
                <a:gridCol w="468297">
                  <a:extLst>
                    <a:ext uri="{9D8B030D-6E8A-4147-A177-3AD203B41FA5}">
                      <a16:colId xmlns:a16="http://schemas.microsoft.com/office/drawing/2014/main" val="1502926813"/>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131714799"/>
                  </a:ext>
                </a:extLst>
              </a:tr>
            </a:tbl>
          </a:graphicData>
        </a:graphic>
      </p:graphicFrame>
    </p:spTree>
    <p:extLst>
      <p:ext uri="{BB962C8B-B14F-4D97-AF65-F5344CB8AC3E}">
        <p14:creationId xmlns:p14="http://schemas.microsoft.com/office/powerpoint/2010/main" val="812415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1438</Words>
  <Application>Microsoft Office PowerPoint</Application>
  <PresentationFormat>宽屏</PresentationFormat>
  <Paragraphs>234</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建鹏</dc:creator>
  <cp:lastModifiedBy>毛 建鹏</cp:lastModifiedBy>
  <cp:revision>53</cp:revision>
  <dcterms:created xsi:type="dcterms:W3CDTF">2018-10-23T08:44:01Z</dcterms:created>
  <dcterms:modified xsi:type="dcterms:W3CDTF">2018-10-24T09:30:26Z</dcterms:modified>
</cp:coreProperties>
</file>