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4" r:id="rId5"/>
    <p:sldId id="265" r:id="rId6"/>
    <p:sldId id="260" r:id="rId7"/>
    <p:sldId id="261" r:id="rId8"/>
    <p:sldId id="262" r:id="rId9"/>
    <p:sldId id="263"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D709FC-819C-4FFC-BAD1-3A81513DC8E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464DA82-B0D0-423B-8EF6-737CAD3F1D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C194E4C-4929-4D70-91EA-26F89D3DCE3A}"/>
              </a:ext>
            </a:extLst>
          </p:cNvPr>
          <p:cNvSpPr>
            <a:spLocks noGrp="1"/>
          </p:cNvSpPr>
          <p:nvPr>
            <p:ph type="dt" sz="half" idx="10"/>
          </p:nvPr>
        </p:nvSpPr>
        <p:spPr/>
        <p:txBody>
          <a:bodyPr/>
          <a:lstStyle/>
          <a:p>
            <a:fld id="{0BD1865D-84D4-4E17-AD1C-2A75E2E8721F}" type="datetimeFigureOut">
              <a:rPr lang="zh-CN" altLang="en-US" smtClean="0"/>
              <a:t>2018/11/1</a:t>
            </a:fld>
            <a:endParaRPr lang="zh-CN" altLang="en-US"/>
          </a:p>
        </p:txBody>
      </p:sp>
      <p:sp>
        <p:nvSpPr>
          <p:cNvPr id="5" name="页脚占位符 4">
            <a:extLst>
              <a:ext uri="{FF2B5EF4-FFF2-40B4-BE49-F238E27FC236}">
                <a16:creationId xmlns:a16="http://schemas.microsoft.com/office/drawing/2014/main" id="{E0711D5B-ABD5-4F4E-BAAB-E1DA6C8FB1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8ECD7E-BE56-4C39-81B7-CB8CA964371D}"/>
              </a:ext>
            </a:extLst>
          </p:cNvPr>
          <p:cNvSpPr>
            <a:spLocks noGrp="1"/>
          </p:cNvSpPr>
          <p:nvPr>
            <p:ph type="sldNum" sz="quarter" idx="12"/>
          </p:nvPr>
        </p:nvSpPr>
        <p:spPr/>
        <p:txBody>
          <a:bodyPr/>
          <a:lstStyle/>
          <a:p>
            <a:fld id="{A22FA41C-F1B4-487E-81B2-331E0217DBB4}" type="slidenum">
              <a:rPr lang="zh-CN" altLang="en-US" smtClean="0"/>
              <a:t>‹#›</a:t>
            </a:fld>
            <a:endParaRPr lang="zh-CN" altLang="en-US"/>
          </a:p>
        </p:txBody>
      </p:sp>
    </p:spTree>
    <p:extLst>
      <p:ext uri="{BB962C8B-B14F-4D97-AF65-F5344CB8AC3E}">
        <p14:creationId xmlns:p14="http://schemas.microsoft.com/office/powerpoint/2010/main" val="1658399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FAEDE5-9611-4CBC-A614-A12A6F0EA84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7E0110F-B5AA-4043-A8E4-DCFDC3321C8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2BDC040-3C73-4ED7-8FC8-7373A3DB0510}"/>
              </a:ext>
            </a:extLst>
          </p:cNvPr>
          <p:cNvSpPr>
            <a:spLocks noGrp="1"/>
          </p:cNvSpPr>
          <p:nvPr>
            <p:ph type="dt" sz="half" idx="10"/>
          </p:nvPr>
        </p:nvSpPr>
        <p:spPr/>
        <p:txBody>
          <a:bodyPr/>
          <a:lstStyle/>
          <a:p>
            <a:fld id="{0BD1865D-84D4-4E17-AD1C-2A75E2E8721F}" type="datetimeFigureOut">
              <a:rPr lang="zh-CN" altLang="en-US" smtClean="0"/>
              <a:t>2018/11/1</a:t>
            </a:fld>
            <a:endParaRPr lang="zh-CN" altLang="en-US"/>
          </a:p>
        </p:txBody>
      </p:sp>
      <p:sp>
        <p:nvSpPr>
          <p:cNvPr id="5" name="页脚占位符 4">
            <a:extLst>
              <a:ext uri="{FF2B5EF4-FFF2-40B4-BE49-F238E27FC236}">
                <a16:creationId xmlns:a16="http://schemas.microsoft.com/office/drawing/2014/main" id="{255BA8F9-4EB8-44A7-8883-4A54FCD533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E3100C-8891-4AEE-A3D2-3BDAE5CBBA1B}"/>
              </a:ext>
            </a:extLst>
          </p:cNvPr>
          <p:cNvSpPr>
            <a:spLocks noGrp="1"/>
          </p:cNvSpPr>
          <p:nvPr>
            <p:ph type="sldNum" sz="quarter" idx="12"/>
          </p:nvPr>
        </p:nvSpPr>
        <p:spPr/>
        <p:txBody>
          <a:bodyPr/>
          <a:lstStyle/>
          <a:p>
            <a:fld id="{A22FA41C-F1B4-487E-81B2-331E0217DBB4}" type="slidenum">
              <a:rPr lang="zh-CN" altLang="en-US" smtClean="0"/>
              <a:t>‹#›</a:t>
            </a:fld>
            <a:endParaRPr lang="zh-CN" altLang="en-US"/>
          </a:p>
        </p:txBody>
      </p:sp>
    </p:spTree>
    <p:extLst>
      <p:ext uri="{BB962C8B-B14F-4D97-AF65-F5344CB8AC3E}">
        <p14:creationId xmlns:p14="http://schemas.microsoft.com/office/powerpoint/2010/main" val="3433869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87DEBD8-DAF0-4DBC-88DC-71AA24A605E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C468A4D-6D0A-4854-BD5F-64100160313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895A15C-DB5C-4136-AF36-DA5063ECBBB8}"/>
              </a:ext>
            </a:extLst>
          </p:cNvPr>
          <p:cNvSpPr>
            <a:spLocks noGrp="1"/>
          </p:cNvSpPr>
          <p:nvPr>
            <p:ph type="dt" sz="half" idx="10"/>
          </p:nvPr>
        </p:nvSpPr>
        <p:spPr/>
        <p:txBody>
          <a:bodyPr/>
          <a:lstStyle/>
          <a:p>
            <a:fld id="{0BD1865D-84D4-4E17-AD1C-2A75E2E8721F}" type="datetimeFigureOut">
              <a:rPr lang="zh-CN" altLang="en-US" smtClean="0"/>
              <a:t>2018/11/1</a:t>
            </a:fld>
            <a:endParaRPr lang="zh-CN" altLang="en-US"/>
          </a:p>
        </p:txBody>
      </p:sp>
      <p:sp>
        <p:nvSpPr>
          <p:cNvPr id="5" name="页脚占位符 4">
            <a:extLst>
              <a:ext uri="{FF2B5EF4-FFF2-40B4-BE49-F238E27FC236}">
                <a16:creationId xmlns:a16="http://schemas.microsoft.com/office/drawing/2014/main" id="{3F2B6FB8-CE69-443D-8FA2-15EB64A3DC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789E16-74FA-49EF-8C5E-83D1D2C265C7}"/>
              </a:ext>
            </a:extLst>
          </p:cNvPr>
          <p:cNvSpPr>
            <a:spLocks noGrp="1"/>
          </p:cNvSpPr>
          <p:nvPr>
            <p:ph type="sldNum" sz="quarter" idx="12"/>
          </p:nvPr>
        </p:nvSpPr>
        <p:spPr/>
        <p:txBody>
          <a:bodyPr/>
          <a:lstStyle/>
          <a:p>
            <a:fld id="{A22FA41C-F1B4-487E-81B2-331E0217DBB4}" type="slidenum">
              <a:rPr lang="zh-CN" altLang="en-US" smtClean="0"/>
              <a:t>‹#›</a:t>
            </a:fld>
            <a:endParaRPr lang="zh-CN" altLang="en-US"/>
          </a:p>
        </p:txBody>
      </p:sp>
    </p:spTree>
    <p:extLst>
      <p:ext uri="{BB962C8B-B14F-4D97-AF65-F5344CB8AC3E}">
        <p14:creationId xmlns:p14="http://schemas.microsoft.com/office/powerpoint/2010/main" val="129643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9C16C-DBFC-4A46-8155-8268CC8F874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AF6C261-0A53-41BC-A14B-AED98123484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2A5776D-F1E0-4AFE-A3C3-3CA66A410F00}"/>
              </a:ext>
            </a:extLst>
          </p:cNvPr>
          <p:cNvSpPr>
            <a:spLocks noGrp="1"/>
          </p:cNvSpPr>
          <p:nvPr>
            <p:ph type="dt" sz="half" idx="10"/>
          </p:nvPr>
        </p:nvSpPr>
        <p:spPr/>
        <p:txBody>
          <a:bodyPr/>
          <a:lstStyle/>
          <a:p>
            <a:fld id="{0BD1865D-84D4-4E17-AD1C-2A75E2E8721F}" type="datetimeFigureOut">
              <a:rPr lang="zh-CN" altLang="en-US" smtClean="0"/>
              <a:t>2018/11/1</a:t>
            </a:fld>
            <a:endParaRPr lang="zh-CN" altLang="en-US"/>
          </a:p>
        </p:txBody>
      </p:sp>
      <p:sp>
        <p:nvSpPr>
          <p:cNvPr id="5" name="页脚占位符 4">
            <a:extLst>
              <a:ext uri="{FF2B5EF4-FFF2-40B4-BE49-F238E27FC236}">
                <a16:creationId xmlns:a16="http://schemas.microsoft.com/office/drawing/2014/main" id="{908205BA-27B5-41ED-9313-3F02E9DB50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8E3FED-3810-47AE-8BB7-9771100EAD90}"/>
              </a:ext>
            </a:extLst>
          </p:cNvPr>
          <p:cNvSpPr>
            <a:spLocks noGrp="1"/>
          </p:cNvSpPr>
          <p:nvPr>
            <p:ph type="sldNum" sz="quarter" idx="12"/>
          </p:nvPr>
        </p:nvSpPr>
        <p:spPr/>
        <p:txBody>
          <a:bodyPr/>
          <a:lstStyle/>
          <a:p>
            <a:fld id="{A22FA41C-F1B4-487E-81B2-331E0217DBB4}" type="slidenum">
              <a:rPr lang="zh-CN" altLang="en-US" smtClean="0"/>
              <a:t>‹#›</a:t>
            </a:fld>
            <a:endParaRPr lang="zh-CN" altLang="en-US"/>
          </a:p>
        </p:txBody>
      </p:sp>
    </p:spTree>
    <p:extLst>
      <p:ext uri="{BB962C8B-B14F-4D97-AF65-F5344CB8AC3E}">
        <p14:creationId xmlns:p14="http://schemas.microsoft.com/office/powerpoint/2010/main" val="154033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6D8BE6-B55D-4A84-8552-DE61EF8ECA3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C6103C8-0D28-4191-941C-401757219A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56D6B9E-E571-4330-8F55-1029794A92CC}"/>
              </a:ext>
            </a:extLst>
          </p:cNvPr>
          <p:cNvSpPr>
            <a:spLocks noGrp="1"/>
          </p:cNvSpPr>
          <p:nvPr>
            <p:ph type="dt" sz="half" idx="10"/>
          </p:nvPr>
        </p:nvSpPr>
        <p:spPr/>
        <p:txBody>
          <a:bodyPr/>
          <a:lstStyle/>
          <a:p>
            <a:fld id="{0BD1865D-84D4-4E17-AD1C-2A75E2E8721F}" type="datetimeFigureOut">
              <a:rPr lang="zh-CN" altLang="en-US" smtClean="0"/>
              <a:t>2018/11/1</a:t>
            </a:fld>
            <a:endParaRPr lang="zh-CN" altLang="en-US"/>
          </a:p>
        </p:txBody>
      </p:sp>
      <p:sp>
        <p:nvSpPr>
          <p:cNvPr id="5" name="页脚占位符 4">
            <a:extLst>
              <a:ext uri="{FF2B5EF4-FFF2-40B4-BE49-F238E27FC236}">
                <a16:creationId xmlns:a16="http://schemas.microsoft.com/office/drawing/2014/main" id="{6FB06A1C-8A7C-49A0-B7E7-0B4FD494C8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82F6E9-B549-4058-851D-D2A322859E89}"/>
              </a:ext>
            </a:extLst>
          </p:cNvPr>
          <p:cNvSpPr>
            <a:spLocks noGrp="1"/>
          </p:cNvSpPr>
          <p:nvPr>
            <p:ph type="sldNum" sz="quarter" idx="12"/>
          </p:nvPr>
        </p:nvSpPr>
        <p:spPr/>
        <p:txBody>
          <a:bodyPr/>
          <a:lstStyle/>
          <a:p>
            <a:fld id="{A22FA41C-F1B4-487E-81B2-331E0217DBB4}" type="slidenum">
              <a:rPr lang="zh-CN" altLang="en-US" smtClean="0"/>
              <a:t>‹#›</a:t>
            </a:fld>
            <a:endParaRPr lang="zh-CN" altLang="en-US"/>
          </a:p>
        </p:txBody>
      </p:sp>
    </p:spTree>
    <p:extLst>
      <p:ext uri="{BB962C8B-B14F-4D97-AF65-F5344CB8AC3E}">
        <p14:creationId xmlns:p14="http://schemas.microsoft.com/office/powerpoint/2010/main" val="272087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F960ED-4290-443E-A9B6-DCEC77E4AD7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DC54C27-1268-46F7-AE4C-3DFE62546D2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E3FA360-BD4E-4BA6-9A15-65E94B70BC7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C39EC23-E409-46B9-BD41-12EE193DA072}"/>
              </a:ext>
            </a:extLst>
          </p:cNvPr>
          <p:cNvSpPr>
            <a:spLocks noGrp="1"/>
          </p:cNvSpPr>
          <p:nvPr>
            <p:ph type="dt" sz="half" idx="10"/>
          </p:nvPr>
        </p:nvSpPr>
        <p:spPr/>
        <p:txBody>
          <a:bodyPr/>
          <a:lstStyle/>
          <a:p>
            <a:fld id="{0BD1865D-84D4-4E17-AD1C-2A75E2E8721F}" type="datetimeFigureOut">
              <a:rPr lang="zh-CN" altLang="en-US" smtClean="0"/>
              <a:t>2018/11/1</a:t>
            </a:fld>
            <a:endParaRPr lang="zh-CN" altLang="en-US"/>
          </a:p>
        </p:txBody>
      </p:sp>
      <p:sp>
        <p:nvSpPr>
          <p:cNvPr id="6" name="页脚占位符 5">
            <a:extLst>
              <a:ext uri="{FF2B5EF4-FFF2-40B4-BE49-F238E27FC236}">
                <a16:creationId xmlns:a16="http://schemas.microsoft.com/office/drawing/2014/main" id="{10F69D35-B2DB-46F4-8D0C-780B77BB0B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47F5ECD-39B7-4FB2-AFAD-77B63AB14129}"/>
              </a:ext>
            </a:extLst>
          </p:cNvPr>
          <p:cNvSpPr>
            <a:spLocks noGrp="1"/>
          </p:cNvSpPr>
          <p:nvPr>
            <p:ph type="sldNum" sz="quarter" idx="12"/>
          </p:nvPr>
        </p:nvSpPr>
        <p:spPr/>
        <p:txBody>
          <a:bodyPr/>
          <a:lstStyle/>
          <a:p>
            <a:fld id="{A22FA41C-F1B4-487E-81B2-331E0217DBB4}" type="slidenum">
              <a:rPr lang="zh-CN" altLang="en-US" smtClean="0"/>
              <a:t>‹#›</a:t>
            </a:fld>
            <a:endParaRPr lang="zh-CN" altLang="en-US"/>
          </a:p>
        </p:txBody>
      </p:sp>
    </p:spTree>
    <p:extLst>
      <p:ext uri="{BB962C8B-B14F-4D97-AF65-F5344CB8AC3E}">
        <p14:creationId xmlns:p14="http://schemas.microsoft.com/office/powerpoint/2010/main" val="323089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C00B9B-51BA-4083-9C88-AB39E8F5A50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E389CDD-DE4A-4F85-A56D-D6C3250177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8CD2C38-F284-4755-B1F8-FB93D63E54C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81D1DF6-8204-4B86-B115-775DF0D4DC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0768258-9738-4FDC-A503-131869720EC6}"/>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160EC67-1AF9-4B31-B9D8-C6786D9A963C}"/>
              </a:ext>
            </a:extLst>
          </p:cNvPr>
          <p:cNvSpPr>
            <a:spLocks noGrp="1"/>
          </p:cNvSpPr>
          <p:nvPr>
            <p:ph type="dt" sz="half" idx="10"/>
          </p:nvPr>
        </p:nvSpPr>
        <p:spPr/>
        <p:txBody>
          <a:bodyPr/>
          <a:lstStyle/>
          <a:p>
            <a:fld id="{0BD1865D-84D4-4E17-AD1C-2A75E2E8721F}" type="datetimeFigureOut">
              <a:rPr lang="zh-CN" altLang="en-US" smtClean="0"/>
              <a:t>2018/11/1</a:t>
            </a:fld>
            <a:endParaRPr lang="zh-CN" altLang="en-US"/>
          </a:p>
        </p:txBody>
      </p:sp>
      <p:sp>
        <p:nvSpPr>
          <p:cNvPr id="8" name="页脚占位符 7">
            <a:extLst>
              <a:ext uri="{FF2B5EF4-FFF2-40B4-BE49-F238E27FC236}">
                <a16:creationId xmlns:a16="http://schemas.microsoft.com/office/drawing/2014/main" id="{3E484D21-A108-447F-9C04-D2A49AC7A2B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7AC387A-CC4C-4BAD-9693-F17F4D172036}"/>
              </a:ext>
            </a:extLst>
          </p:cNvPr>
          <p:cNvSpPr>
            <a:spLocks noGrp="1"/>
          </p:cNvSpPr>
          <p:nvPr>
            <p:ph type="sldNum" sz="quarter" idx="12"/>
          </p:nvPr>
        </p:nvSpPr>
        <p:spPr/>
        <p:txBody>
          <a:bodyPr/>
          <a:lstStyle/>
          <a:p>
            <a:fld id="{A22FA41C-F1B4-487E-81B2-331E0217DBB4}" type="slidenum">
              <a:rPr lang="zh-CN" altLang="en-US" smtClean="0"/>
              <a:t>‹#›</a:t>
            </a:fld>
            <a:endParaRPr lang="zh-CN" altLang="en-US"/>
          </a:p>
        </p:txBody>
      </p:sp>
    </p:spTree>
    <p:extLst>
      <p:ext uri="{BB962C8B-B14F-4D97-AF65-F5344CB8AC3E}">
        <p14:creationId xmlns:p14="http://schemas.microsoft.com/office/powerpoint/2010/main" val="3778857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BAC99F-1046-447C-81CE-0D39A945B39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7D55B14-38B7-42BB-B59A-EB33A15610E8}"/>
              </a:ext>
            </a:extLst>
          </p:cNvPr>
          <p:cNvSpPr>
            <a:spLocks noGrp="1"/>
          </p:cNvSpPr>
          <p:nvPr>
            <p:ph type="dt" sz="half" idx="10"/>
          </p:nvPr>
        </p:nvSpPr>
        <p:spPr/>
        <p:txBody>
          <a:bodyPr/>
          <a:lstStyle/>
          <a:p>
            <a:fld id="{0BD1865D-84D4-4E17-AD1C-2A75E2E8721F}" type="datetimeFigureOut">
              <a:rPr lang="zh-CN" altLang="en-US" smtClean="0"/>
              <a:t>2018/11/1</a:t>
            </a:fld>
            <a:endParaRPr lang="zh-CN" altLang="en-US"/>
          </a:p>
        </p:txBody>
      </p:sp>
      <p:sp>
        <p:nvSpPr>
          <p:cNvPr id="4" name="页脚占位符 3">
            <a:extLst>
              <a:ext uri="{FF2B5EF4-FFF2-40B4-BE49-F238E27FC236}">
                <a16:creationId xmlns:a16="http://schemas.microsoft.com/office/drawing/2014/main" id="{F4613800-8F56-42D0-B2F4-E28BADFAE1E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1BC6F5E-F951-4C3B-8A08-AC912640A68F}"/>
              </a:ext>
            </a:extLst>
          </p:cNvPr>
          <p:cNvSpPr>
            <a:spLocks noGrp="1"/>
          </p:cNvSpPr>
          <p:nvPr>
            <p:ph type="sldNum" sz="quarter" idx="12"/>
          </p:nvPr>
        </p:nvSpPr>
        <p:spPr/>
        <p:txBody>
          <a:bodyPr/>
          <a:lstStyle/>
          <a:p>
            <a:fld id="{A22FA41C-F1B4-487E-81B2-331E0217DBB4}" type="slidenum">
              <a:rPr lang="zh-CN" altLang="en-US" smtClean="0"/>
              <a:t>‹#›</a:t>
            </a:fld>
            <a:endParaRPr lang="zh-CN" altLang="en-US"/>
          </a:p>
        </p:txBody>
      </p:sp>
    </p:spTree>
    <p:extLst>
      <p:ext uri="{BB962C8B-B14F-4D97-AF65-F5344CB8AC3E}">
        <p14:creationId xmlns:p14="http://schemas.microsoft.com/office/powerpoint/2010/main" val="1213095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4913346-37E5-45C4-8004-C9844222979C}"/>
              </a:ext>
            </a:extLst>
          </p:cNvPr>
          <p:cNvSpPr>
            <a:spLocks noGrp="1"/>
          </p:cNvSpPr>
          <p:nvPr>
            <p:ph type="dt" sz="half" idx="10"/>
          </p:nvPr>
        </p:nvSpPr>
        <p:spPr/>
        <p:txBody>
          <a:bodyPr/>
          <a:lstStyle/>
          <a:p>
            <a:fld id="{0BD1865D-84D4-4E17-AD1C-2A75E2E8721F}" type="datetimeFigureOut">
              <a:rPr lang="zh-CN" altLang="en-US" smtClean="0"/>
              <a:t>2018/11/1</a:t>
            </a:fld>
            <a:endParaRPr lang="zh-CN" altLang="en-US"/>
          </a:p>
        </p:txBody>
      </p:sp>
      <p:sp>
        <p:nvSpPr>
          <p:cNvPr id="3" name="页脚占位符 2">
            <a:extLst>
              <a:ext uri="{FF2B5EF4-FFF2-40B4-BE49-F238E27FC236}">
                <a16:creationId xmlns:a16="http://schemas.microsoft.com/office/drawing/2014/main" id="{E6F797C0-4110-4761-8400-1900E6F2E0D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4D626C6-2A99-47EA-A1F6-C021016A0013}"/>
              </a:ext>
            </a:extLst>
          </p:cNvPr>
          <p:cNvSpPr>
            <a:spLocks noGrp="1"/>
          </p:cNvSpPr>
          <p:nvPr>
            <p:ph type="sldNum" sz="quarter" idx="12"/>
          </p:nvPr>
        </p:nvSpPr>
        <p:spPr/>
        <p:txBody>
          <a:bodyPr/>
          <a:lstStyle/>
          <a:p>
            <a:fld id="{A22FA41C-F1B4-487E-81B2-331E0217DBB4}" type="slidenum">
              <a:rPr lang="zh-CN" altLang="en-US" smtClean="0"/>
              <a:t>‹#›</a:t>
            </a:fld>
            <a:endParaRPr lang="zh-CN" altLang="en-US"/>
          </a:p>
        </p:txBody>
      </p:sp>
    </p:spTree>
    <p:extLst>
      <p:ext uri="{BB962C8B-B14F-4D97-AF65-F5344CB8AC3E}">
        <p14:creationId xmlns:p14="http://schemas.microsoft.com/office/powerpoint/2010/main" val="2611245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DAA3D5-C922-4B70-9B1E-EB1B2D39FB1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706ECDB-B38A-415A-ABF6-2768CC736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C826A93-91AB-4712-A44C-FEBB3713D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1AC9873-ABA2-4D4A-A919-5577C5FBFEBF}"/>
              </a:ext>
            </a:extLst>
          </p:cNvPr>
          <p:cNvSpPr>
            <a:spLocks noGrp="1"/>
          </p:cNvSpPr>
          <p:nvPr>
            <p:ph type="dt" sz="half" idx="10"/>
          </p:nvPr>
        </p:nvSpPr>
        <p:spPr/>
        <p:txBody>
          <a:bodyPr/>
          <a:lstStyle/>
          <a:p>
            <a:fld id="{0BD1865D-84D4-4E17-AD1C-2A75E2E8721F}" type="datetimeFigureOut">
              <a:rPr lang="zh-CN" altLang="en-US" smtClean="0"/>
              <a:t>2018/11/1</a:t>
            </a:fld>
            <a:endParaRPr lang="zh-CN" altLang="en-US"/>
          </a:p>
        </p:txBody>
      </p:sp>
      <p:sp>
        <p:nvSpPr>
          <p:cNvPr id="6" name="页脚占位符 5">
            <a:extLst>
              <a:ext uri="{FF2B5EF4-FFF2-40B4-BE49-F238E27FC236}">
                <a16:creationId xmlns:a16="http://schemas.microsoft.com/office/drawing/2014/main" id="{C0CE1E2D-CE80-4FE2-A646-414099EE63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335FA7-4D48-47B2-B5D6-FC31051BAFB4}"/>
              </a:ext>
            </a:extLst>
          </p:cNvPr>
          <p:cNvSpPr>
            <a:spLocks noGrp="1"/>
          </p:cNvSpPr>
          <p:nvPr>
            <p:ph type="sldNum" sz="quarter" idx="12"/>
          </p:nvPr>
        </p:nvSpPr>
        <p:spPr/>
        <p:txBody>
          <a:bodyPr/>
          <a:lstStyle/>
          <a:p>
            <a:fld id="{A22FA41C-F1B4-487E-81B2-331E0217DBB4}" type="slidenum">
              <a:rPr lang="zh-CN" altLang="en-US" smtClean="0"/>
              <a:t>‹#›</a:t>
            </a:fld>
            <a:endParaRPr lang="zh-CN" altLang="en-US"/>
          </a:p>
        </p:txBody>
      </p:sp>
    </p:spTree>
    <p:extLst>
      <p:ext uri="{BB962C8B-B14F-4D97-AF65-F5344CB8AC3E}">
        <p14:creationId xmlns:p14="http://schemas.microsoft.com/office/powerpoint/2010/main" val="3013827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9C7C3B-E55A-4ECD-8FB9-DC43CC46E63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C37505-7A47-4B3E-AE51-B97750742E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F231782-C214-4D32-A41C-B9645D68DA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60CBF4C-9947-4A2E-B7C1-89DE537A546F}"/>
              </a:ext>
            </a:extLst>
          </p:cNvPr>
          <p:cNvSpPr>
            <a:spLocks noGrp="1"/>
          </p:cNvSpPr>
          <p:nvPr>
            <p:ph type="dt" sz="half" idx="10"/>
          </p:nvPr>
        </p:nvSpPr>
        <p:spPr/>
        <p:txBody>
          <a:bodyPr/>
          <a:lstStyle/>
          <a:p>
            <a:fld id="{0BD1865D-84D4-4E17-AD1C-2A75E2E8721F}" type="datetimeFigureOut">
              <a:rPr lang="zh-CN" altLang="en-US" smtClean="0"/>
              <a:t>2018/11/1</a:t>
            </a:fld>
            <a:endParaRPr lang="zh-CN" altLang="en-US"/>
          </a:p>
        </p:txBody>
      </p:sp>
      <p:sp>
        <p:nvSpPr>
          <p:cNvPr id="6" name="页脚占位符 5">
            <a:extLst>
              <a:ext uri="{FF2B5EF4-FFF2-40B4-BE49-F238E27FC236}">
                <a16:creationId xmlns:a16="http://schemas.microsoft.com/office/drawing/2014/main" id="{AFED4470-7573-42EB-9444-D7E198A3BC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C9805F6-B090-4F51-B0A2-0A43C6587BA1}"/>
              </a:ext>
            </a:extLst>
          </p:cNvPr>
          <p:cNvSpPr>
            <a:spLocks noGrp="1"/>
          </p:cNvSpPr>
          <p:nvPr>
            <p:ph type="sldNum" sz="quarter" idx="12"/>
          </p:nvPr>
        </p:nvSpPr>
        <p:spPr/>
        <p:txBody>
          <a:bodyPr/>
          <a:lstStyle/>
          <a:p>
            <a:fld id="{A22FA41C-F1B4-487E-81B2-331E0217DBB4}" type="slidenum">
              <a:rPr lang="zh-CN" altLang="en-US" smtClean="0"/>
              <a:t>‹#›</a:t>
            </a:fld>
            <a:endParaRPr lang="zh-CN" altLang="en-US"/>
          </a:p>
        </p:txBody>
      </p:sp>
    </p:spTree>
    <p:extLst>
      <p:ext uri="{BB962C8B-B14F-4D97-AF65-F5344CB8AC3E}">
        <p14:creationId xmlns:p14="http://schemas.microsoft.com/office/powerpoint/2010/main" val="1010141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4D9A604-68C6-4D76-A945-1CC621FE3C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D26128F-F1CB-451F-84B0-55E65186FB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2BAA1E7-2C30-4B68-96CB-39D11BAD9E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D1865D-84D4-4E17-AD1C-2A75E2E8721F}" type="datetimeFigureOut">
              <a:rPr lang="zh-CN" altLang="en-US" smtClean="0"/>
              <a:t>2018/11/1</a:t>
            </a:fld>
            <a:endParaRPr lang="zh-CN" altLang="en-US"/>
          </a:p>
        </p:txBody>
      </p:sp>
      <p:sp>
        <p:nvSpPr>
          <p:cNvPr id="5" name="页脚占位符 4">
            <a:extLst>
              <a:ext uri="{FF2B5EF4-FFF2-40B4-BE49-F238E27FC236}">
                <a16:creationId xmlns:a16="http://schemas.microsoft.com/office/drawing/2014/main" id="{7645C4EC-E9D0-4A33-A839-807F035E87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81D0F12-3296-4A35-9950-DD6E865B2B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2FA41C-F1B4-487E-81B2-331E0217DBB4}" type="slidenum">
              <a:rPr lang="zh-CN" altLang="en-US" smtClean="0"/>
              <a:t>‹#›</a:t>
            </a:fld>
            <a:endParaRPr lang="zh-CN" altLang="en-US"/>
          </a:p>
        </p:txBody>
      </p:sp>
    </p:spTree>
    <p:extLst>
      <p:ext uri="{BB962C8B-B14F-4D97-AF65-F5344CB8AC3E}">
        <p14:creationId xmlns:p14="http://schemas.microsoft.com/office/powerpoint/2010/main" val="695897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AAD71ED-2C7F-4393-A76E-F5EF3402055D}"/>
              </a:ext>
            </a:extLst>
          </p:cNvPr>
          <p:cNvSpPr>
            <a:spLocks noGrp="1"/>
          </p:cNvSpPr>
          <p:nvPr>
            <p:ph idx="1"/>
          </p:nvPr>
        </p:nvSpPr>
        <p:spPr>
          <a:xfrm>
            <a:off x="838200" y="443883"/>
            <a:ext cx="10515600" cy="5733080"/>
          </a:xfrm>
        </p:spPr>
        <p:txBody>
          <a:bodyPr>
            <a:normAutofit/>
          </a:bodyPr>
          <a:lstStyle/>
          <a:p>
            <a:pPr marL="0" indent="0" algn="just">
              <a:buNone/>
            </a:pPr>
            <a:r>
              <a:rPr lang="en-US" altLang="zh-CN" sz="2400" dirty="0"/>
              <a:t>Exercise1</a:t>
            </a:r>
          </a:p>
          <a:p>
            <a:pPr marL="0" indent="0" algn="just">
              <a:buNone/>
            </a:pPr>
            <a:r>
              <a:rPr lang="zh-CN" altLang="en-US" sz="2400" dirty="0"/>
              <a:t>一家公司计划制造两种产品。已知各制造一件分别占用的设备</a:t>
            </a:r>
            <a:r>
              <a:rPr lang="en-US" altLang="zh-CN" sz="2400" dirty="0"/>
              <a:t>A</a:t>
            </a:r>
            <a:r>
              <a:rPr lang="zh-CN" altLang="en-US" sz="2400" dirty="0"/>
              <a:t>、设备</a:t>
            </a:r>
            <a:r>
              <a:rPr lang="en-US" altLang="zh-CN" sz="2400" dirty="0"/>
              <a:t>B</a:t>
            </a:r>
            <a:r>
              <a:rPr lang="zh-CN" altLang="en-US" sz="2400" dirty="0"/>
              <a:t>的时间、调试工序时间以及每天可用于这两种产品的时间、各出售一件时的获利情况，如下表所示。问这家公司应制造两种产品各多少件，使获取的利润最大。用单纯形算法求解。</a:t>
            </a:r>
          </a:p>
        </p:txBody>
      </p:sp>
      <p:graphicFrame>
        <p:nvGraphicFramePr>
          <p:cNvPr id="4" name="表格 3">
            <a:extLst>
              <a:ext uri="{FF2B5EF4-FFF2-40B4-BE49-F238E27FC236}">
                <a16:creationId xmlns:a16="http://schemas.microsoft.com/office/drawing/2014/main" id="{8490A80D-8424-4571-AFCF-0C1424FB2768}"/>
              </a:ext>
            </a:extLst>
          </p:cNvPr>
          <p:cNvGraphicFramePr>
            <a:graphicFrameLocks noGrp="1"/>
          </p:cNvGraphicFramePr>
          <p:nvPr>
            <p:extLst>
              <p:ext uri="{D42A27DB-BD31-4B8C-83A1-F6EECF244321}">
                <p14:modId xmlns:p14="http://schemas.microsoft.com/office/powerpoint/2010/main" val="3943446512"/>
              </p:ext>
            </p:extLst>
          </p:nvPr>
        </p:nvGraphicFramePr>
        <p:xfrm>
          <a:off x="2032000" y="2777107"/>
          <a:ext cx="8128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017112475"/>
                    </a:ext>
                  </a:extLst>
                </a:gridCol>
                <a:gridCol w="2032000">
                  <a:extLst>
                    <a:ext uri="{9D8B030D-6E8A-4147-A177-3AD203B41FA5}">
                      <a16:colId xmlns:a16="http://schemas.microsoft.com/office/drawing/2014/main" val="2890484047"/>
                    </a:ext>
                  </a:extLst>
                </a:gridCol>
                <a:gridCol w="2032000">
                  <a:extLst>
                    <a:ext uri="{9D8B030D-6E8A-4147-A177-3AD203B41FA5}">
                      <a16:colId xmlns:a16="http://schemas.microsoft.com/office/drawing/2014/main" val="2192281605"/>
                    </a:ext>
                  </a:extLst>
                </a:gridCol>
                <a:gridCol w="2032000">
                  <a:extLst>
                    <a:ext uri="{9D8B030D-6E8A-4147-A177-3AD203B41FA5}">
                      <a16:colId xmlns:a16="http://schemas.microsoft.com/office/drawing/2014/main" val="1741109315"/>
                    </a:ext>
                  </a:extLst>
                </a:gridCol>
              </a:tblGrid>
              <a:tr h="370840">
                <a:tc>
                  <a:txBody>
                    <a:bodyPr/>
                    <a:lstStyle/>
                    <a:p>
                      <a:pPr algn="ctr"/>
                      <a:r>
                        <a:rPr lang="zh-CN" altLang="en-US" dirty="0"/>
                        <a:t>项目</a:t>
                      </a:r>
                    </a:p>
                  </a:txBody>
                  <a:tcPr/>
                </a:tc>
                <a:tc>
                  <a:txBody>
                    <a:bodyPr/>
                    <a:lstStyle/>
                    <a:p>
                      <a:pPr algn="ctr"/>
                      <a:r>
                        <a:rPr lang="zh-CN" altLang="en-US" dirty="0"/>
                        <a:t>产品</a:t>
                      </a:r>
                      <a:r>
                        <a:rPr lang="en-US" altLang="zh-CN" dirty="0"/>
                        <a:t>1</a:t>
                      </a:r>
                      <a:endParaRPr lang="zh-CN" altLang="en-US" dirty="0"/>
                    </a:p>
                  </a:txBody>
                  <a:tcPr/>
                </a:tc>
                <a:tc>
                  <a:txBody>
                    <a:bodyPr/>
                    <a:lstStyle/>
                    <a:p>
                      <a:pPr algn="ctr"/>
                      <a:r>
                        <a:rPr lang="zh-CN" altLang="en-US" dirty="0"/>
                        <a:t>产品</a:t>
                      </a:r>
                      <a:r>
                        <a:rPr lang="en-US" altLang="zh-CN" dirty="0"/>
                        <a:t>2</a:t>
                      </a:r>
                      <a:endParaRPr lang="zh-CN" altLang="en-US" dirty="0"/>
                    </a:p>
                  </a:txBody>
                  <a:tcPr/>
                </a:tc>
                <a:tc>
                  <a:txBody>
                    <a:bodyPr/>
                    <a:lstStyle/>
                    <a:p>
                      <a:pPr algn="ctr"/>
                      <a:r>
                        <a:rPr lang="zh-CN" altLang="en-US" dirty="0"/>
                        <a:t>每天可用时间</a:t>
                      </a:r>
                    </a:p>
                  </a:txBody>
                  <a:tcPr/>
                </a:tc>
                <a:extLst>
                  <a:ext uri="{0D108BD9-81ED-4DB2-BD59-A6C34878D82A}">
                    <a16:rowId xmlns:a16="http://schemas.microsoft.com/office/drawing/2014/main" val="2704391604"/>
                  </a:ext>
                </a:extLst>
              </a:tr>
              <a:tr h="370840">
                <a:tc>
                  <a:txBody>
                    <a:bodyPr/>
                    <a:lstStyle/>
                    <a:p>
                      <a:pPr algn="ctr"/>
                      <a:r>
                        <a:rPr lang="zh-CN" altLang="en-US" dirty="0"/>
                        <a:t>设备</a:t>
                      </a:r>
                      <a:r>
                        <a:rPr lang="en-US" altLang="zh-CN" dirty="0"/>
                        <a:t>A  /h</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15</a:t>
                      </a:r>
                      <a:endParaRPr lang="zh-CN" altLang="en-US" dirty="0"/>
                    </a:p>
                  </a:txBody>
                  <a:tcPr/>
                </a:tc>
                <a:extLst>
                  <a:ext uri="{0D108BD9-81ED-4DB2-BD59-A6C34878D82A}">
                    <a16:rowId xmlns:a16="http://schemas.microsoft.com/office/drawing/2014/main" val="584459353"/>
                  </a:ext>
                </a:extLst>
              </a:tr>
              <a:tr h="370840">
                <a:tc>
                  <a:txBody>
                    <a:bodyPr/>
                    <a:lstStyle/>
                    <a:p>
                      <a:pPr algn="ctr"/>
                      <a:r>
                        <a:rPr lang="zh-CN" altLang="en-US" dirty="0"/>
                        <a:t>设备</a:t>
                      </a:r>
                      <a:r>
                        <a:rPr lang="en-US" altLang="zh-CN" dirty="0"/>
                        <a:t>B  /h</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24</a:t>
                      </a:r>
                      <a:endParaRPr lang="zh-CN" altLang="en-US" dirty="0"/>
                    </a:p>
                  </a:txBody>
                  <a:tcPr/>
                </a:tc>
                <a:extLst>
                  <a:ext uri="{0D108BD9-81ED-4DB2-BD59-A6C34878D82A}">
                    <a16:rowId xmlns:a16="http://schemas.microsoft.com/office/drawing/2014/main" val="4187398899"/>
                  </a:ext>
                </a:extLst>
              </a:tr>
              <a:tr h="370840">
                <a:tc>
                  <a:txBody>
                    <a:bodyPr/>
                    <a:lstStyle/>
                    <a:p>
                      <a:pPr algn="ctr"/>
                      <a:r>
                        <a:rPr lang="zh-CN" altLang="en-US" dirty="0"/>
                        <a:t>调试工序  </a:t>
                      </a:r>
                      <a:r>
                        <a:rPr lang="en-US" altLang="zh-CN" dirty="0"/>
                        <a:t>/h</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1594952199"/>
                  </a:ext>
                </a:extLst>
              </a:tr>
              <a:tr h="370840">
                <a:tc>
                  <a:txBody>
                    <a:bodyPr/>
                    <a:lstStyle/>
                    <a:p>
                      <a:pPr algn="ctr"/>
                      <a:r>
                        <a:rPr lang="zh-CN" altLang="en-US" dirty="0"/>
                        <a:t>利润   </a:t>
                      </a:r>
                      <a:r>
                        <a:rPr lang="en-US" altLang="zh-CN" dirty="0"/>
                        <a:t>/</a:t>
                      </a:r>
                      <a:r>
                        <a:rPr lang="zh-CN" altLang="en-US" dirty="0"/>
                        <a:t>万元</a:t>
                      </a:r>
                    </a:p>
                  </a:txBody>
                  <a:tcPr/>
                </a:tc>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797346778"/>
                  </a:ext>
                </a:extLst>
              </a:tr>
            </a:tbl>
          </a:graphicData>
        </a:graphic>
      </p:graphicFrame>
    </p:spTree>
    <p:extLst>
      <p:ext uri="{BB962C8B-B14F-4D97-AF65-F5344CB8AC3E}">
        <p14:creationId xmlns:p14="http://schemas.microsoft.com/office/powerpoint/2010/main" val="2939393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14B3664-B07F-4020-80A7-CB118C5DF8B6}"/>
                  </a:ext>
                </a:extLst>
              </p:cNvPr>
              <p:cNvSpPr>
                <a:spLocks noGrp="1"/>
              </p:cNvSpPr>
              <p:nvPr>
                <p:ph idx="1"/>
              </p:nvPr>
            </p:nvSpPr>
            <p:spPr>
              <a:xfrm>
                <a:off x="838200" y="506027"/>
                <a:ext cx="10515600" cy="5670936"/>
              </a:xfrm>
            </p:spPr>
            <p:txBody>
              <a:bodyPr>
                <a:normAutofit/>
              </a:bodyPr>
              <a:lstStyle/>
              <a:p>
                <a:pPr marL="0" indent="0">
                  <a:buNone/>
                </a:pPr>
                <a:r>
                  <a:rPr lang="zh-CN" altLang="en-US" sz="2600" dirty="0"/>
                  <a:t>用变量</a:t>
                </a:r>
                <a14:m>
                  <m:oMath xmlns:m="http://schemas.openxmlformats.org/officeDocument/2006/math">
                    <m:sSub>
                      <m:sSubPr>
                        <m:ctrlPr>
                          <a:rPr lang="en-US" altLang="zh-CN" sz="2600" i="1" smtClean="0">
                            <a:latin typeface="Cambria Math" panose="02040503050406030204" pitchFamily="18" charset="0"/>
                          </a:rPr>
                        </m:ctrlPr>
                      </m:sSubPr>
                      <m:e>
                        <m:r>
                          <m:rPr>
                            <m:sty m:val="p"/>
                          </m:rPr>
                          <a:rPr lang="en-US" altLang="zh-CN" sz="2600" i="1">
                            <a:latin typeface="Cambria Math" panose="02040503050406030204" pitchFamily="18" charset="0"/>
                          </a:rPr>
                          <m:t>x</m:t>
                        </m:r>
                      </m:e>
                      <m:sub>
                        <m:r>
                          <a:rPr lang="en-US" altLang="zh-CN" sz="2600" b="0" i="1" smtClean="0">
                            <a:latin typeface="Cambria Math" panose="02040503050406030204" pitchFamily="18" charset="0"/>
                          </a:rPr>
                          <m:t>1</m:t>
                        </m:r>
                      </m:sub>
                    </m:sSub>
                    <m:r>
                      <a:rPr lang="zh-CN" altLang="en-US" sz="2600" i="1">
                        <a:latin typeface="Cambria Math" panose="02040503050406030204" pitchFamily="18" charset="0"/>
                      </a:rPr>
                      <m:t>和</m:t>
                    </m:r>
                    <m:sSub>
                      <m:sSubPr>
                        <m:ctrlPr>
                          <a:rPr lang="en-US" altLang="zh-CN" sz="2600" i="1" smtClean="0">
                            <a:latin typeface="Cambria Math" panose="02040503050406030204" pitchFamily="18" charset="0"/>
                          </a:rPr>
                        </m:ctrlPr>
                      </m:sSubPr>
                      <m:e>
                        <m:r>
                          <m:rPr>
                            <m:sty m:val="p"/>
                          </m:rPr>
                          <a:rPr lang="en-US" altLang="zh-CN" sz="2600" i="1">
                            <a:latin typeface="Cambria Math" panose="02040503050406030204" pitchFamily="18" charset="0"/>
                          </a:rPr>
                          <m:t>x</m:t>
                        </m:r>
                      </m:e>
                      <m:sub>
                        <m:r>
                          <a:rPr lang="en-US" altLang="zh-CN" sz="2600" b="0" i="1" smtClean="0">
                            <a:latin typeface="Cambria Math" panose="02040503050406030204" pitchFamily="18" charset="0"/>
                          </a:rPr>
                          <m:t>2</m:t>
                        </m:r>
                      </m:sub>
                    </m:sSub>
                  </m:oMath>
                </a14:m>
                <a:r>
                  <a:rPr lang="zh-CN" altLang="en-US" sz="2600" dirty="0"/>
                  <a:t>分别表示公司制造产品</a:t>
                </a:r>
                <a:r>
                  <a:rPr lang="en-US" altLang="zh-CN" sz="2600" dirty="0"/>
                  <a:t>1</a:t>
                </a:r>
                <a:r>
                  <a:rPr lang="zh-CN" altLang="en-US" sz="2600" dirty="0"/>
                  <a:t>和产品</a:t>
                </a:r>
                <a:r>
                  <a:rPr lang="en-US" altLang="zh-CN" sz="2600" dirty="0"/>
                  <a:t>2</a:t>
                </a:r>
                <a:r>
                  <a:rPr lang="zh-CN" altLang="en-US" sz="2600" dirty="0"/>
                  <a:t>的数量。这时该公司可获取的利润为</a:t>
                </a:r>
                <a14:m>
                  <m:oMath xmlns:m="http://schemas.openxmlformats.org/officeDocument/2006/math">
                    <m:r>
                      <a:rPr lang="en-US" altLang="zh-CN" sz="2600" b="0" i="1" smtClean="0">
                        <a:latin typeface="Cambria Math" panose="02040503050406030204" pitchFamily="18" charset="0"/>
                      </a:rPr>
                      <m:t>(2</m:t>
                    </m:r>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𝑥</m:t>
                        </m:r>
                      </m:e>
                      <m:sub>
                        <m:r>
                          <a:rPr lang="en-US" altLang="zh-CN" sz="2600" b="0" i="1" smtClean="0">
                            <a:latin typeface="Cambria Math" panose="02040503050406030204" pitchFamily="18" charset="0"/>
                          </a:rPr>
                          <m:t>1</m:t>
                        </m:r>
                      </m:sub>
                    </m:sSub>
                    <m:r>
                      <a:rPr lang="en-US" altLang="zh-CN" sz="2600" b="0" i="1" smtClean="0">
                        <a:latin typeface="Cambria Math" panose="02040503050406030204" pitchFamily="18" charset="0"/>
                      </a:rPr>
                      <m:t>+</m:t>
                    </m:r>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𝑥</m:t>
                        </m:r>
                      </m:e>
                      <m:sub>
                        <m:r>
                          <a:rPr lang="en-US" altLang="zh-CN" sz="2600" b="0" i="1" smtClean="0">
                            <a:latin typeface="Cambria Math" panose="02040503050406030204" pitchFamily="18" charset="0"/>
                          </a:rPr>
                          <m:t>2</m:t>
                        </m:r>
                      </m:sub>
                    </m:sSub>
                    <m:r>
                      <a:rPr lang="en-US" altLang="zh-CN" sz="2600" b="0" i="1" smtClean="0">
                        <a:latin typeface="Cambria Math" panose="02040503050406030204" pitchFamily="18" charset="0"/>
                      </a:rPr>
                      <m:t>)</m:t>
                    </m:r>
                  </m:oMath>
                </a14:m>
                <a:r>
                  <a:rPr lang="zh-CN" altLang="en-US" sz="2600" dirty="0"/>
                  <a:t>万元，因问题中要求获取的利润最大，即</a:t>
                </a:r>
                <a:r>
                  <a:rPr lang="en-US" altLang="zh-CN" sz="2600" dirty="0"/>
                  <a:t>maximize</a:t>
                </a:r>
                <a:r>
                  <a:rPr lang="en-US" altLang="zh-CN" sz="2600" b="0" dirty="0"/>
                  <a:t> </a:t>
                </a:r>
                <a14:m>
                  <m:oMath xmlns:m="http://schemas.openxmlformats.org/officeDocument/2006/math">
                    <m:r>
                      <a:rPr lang="en-US" altLang="zh-CN" sz="2600" b="0" i="1" smtClean="0">
                        <a:latin typeface="Cambria Math" panose="02040503050406030204" pitchFamily="18" charset="0"/>
                      </a:rPr>
                      <m:t>(2</m:t>
                    </m:r>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𝑥</m:t>
                        </m:r>
                      </m:e>
                      <m:sub>
                        <m:r>
                          <a:rPr lang="en-US" altLang="zh-CN" sz="2600" b="0" i="1" smtClean="0">
                            <a:latin typeface="Cambria Math" panose="02040503050406030204" pitchFamily="18" charset="0"/>
                          </a:rPr>
                          <m:t>1</m:t>
                        </m:r>
                      </m:sub>
                    </m:sSub>
                    <m:r>
                      <a:rPr lang="en-US" altLang="zh-CN" sz="2600" b="0" i="1" smtClean="0">
                        <a:latin typeface="Cambria Math" panose="02040503050406030204" pitchFamily="18" charset="0"/>
                      </a:rPr>
                      <m:t>+</m:t>
                    </m:r>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𝑥</m:t>
                        </m:r>
                      </m:e>
                      <m:sub>
                        <m:r>
                          <a:rPr lang="en-US" altLang="zh-CN" sz="2600" b="0" i="1" smtClean="0">
                            <a:latin typeface="Cambria Math" panose="02040503050406030204" pitchFamily="18" charset="0"/>
                          </a:rPr>
                          <m:t>2</m:t>
                        </m:r>
                      </m:sub>
                    </m:sSub>
                    <m:r>
                      <a:rPr lang="en-US" altLang="zh-CN" sz="2600" b="0" i="1" smtClean="0">
                        <a:latin typeface="Cambria Math" panose="02040503050406030204" pitchFamily="18" charset="0"/>
                      </a:rPr>
                      <m:t>) </m:t>
                    </m:r>
                  </m:oMath>
                </a14:m>
                <a:r>
                  <a:rPr lang="zh-CN" altLang="en-US" sz="2600" dirty="0"/>
                  <a:t>。</a:t>
                </a:r>
                <a:r>
                  <a:rPr lang="en-US" altLang="zh-CN" sz="2600" b="0" dirty="0"/>
                  <a:t> </a:t>
                </a:r>
                <a14:m>
                  <m:oMath xmlns:m="http://schemas.openxmlformats.org/officeDocument/2006/math">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𝑥</m:t>
                        </m:r>
                      </m:e>
                      <m:sub>
                        <m:r>
                          <a:rPr lang="en-US" altLang="zh-CN" sz="2600" b="0" i="1" smtClean="0">
                            <a:latin typeface="Cambria Math" panose="02040503050406030204" pitchFamily="18" charset="0"/>
                          </a:rPr>
                          <m:t>1</m:t>
                        </m:r>
                      </m:sub>
                    </m:sSub>
                    <m:r>
                      <a:rPr lang="zh-CN" altLang="en-US" sz="2600" i="1">
                        <a:latin typeface="Cambria Math" panose="02040503050406030204" pitchFamily="18" charset="0"/>
                      </a:rPr>
                      <m:t>，</m:t>
                    </m:r>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𝑥</m:t>
                        </m:r>
                      </m:e>
                      <m:sub>
                        <m:r>
                          <a:rPr lang="en-US" altLang="zh-CN" sz="2600" b="0" i="1" smtClean="0">
                            <a:latin typeface="Cambria Math" panose="02040503050406030204" pitchFamily="18" charset="0"/>
                          </a:rPr>
                          <m:t>2</m:t>
                        </m:r>
                      </m:sub>
                    </m:sSub>
                    <m:r>
                      <a:rPr lang="zh-CN" altLang="en-US" sz="2600" i="1">
                        <a:latin typeface="Cambria Math" panose="02040503050406030204" pitchFamily="18" charset="0"/>
                      </a:rPr>
                      <m:t>的</m:t>
                    </m:r>
                  </m:oMath>
                </a14:m>
                <a:r>
                  <a:rPr lang="zh-CN" altLang="en-US" sz="2600" dirty="0"/>
                  <a:t>取值受到设备</a:t>
                </a:r>
                <a:r>
                  <a:rPr lang="en-US" altLang="zh-CN" sz="2600" dirty="0"/>
                  <a:t>A</a:t>
                </a:r>
                <a:r>
                  <a:rPr lang="zh-CN" altLang="en-US" sz="2600" dirty="0"/>
                  <a:t>、</a:t>
                </a:r>
                <a:r>
                  <a:rPr lang="en-US" altLang="zh-CN" sz="2600" dirty="0"/>
                  <a:t>B</a:t>
                </a:r>
                <a:r>
                  <a:rPr lang="zh-CN" altLang="en-US" sz="2600" dirty="0"/>
                  <a:t>和调试工序能力的限制。所以对于该问题，我们有线性规划：</a:t>
                </a:r>
                <a:endParaRPr lang="en-US" altLang="zh-CN" sz="2600" dirty="0"/>
              </a:p>
              <a:p>
                <a:pPr marL="0" indent="0">
                  <a:buNone/>
                </a:pPr>
                <a:r>
                  <a:rPr lang="en-US" altLang="zh-CN" sz="2400" dirty="0"/>
                  <a:t>		maximize</a:t>
                </a:r>
              </a:p>
              <a:p>
                <a:pPr marL="0" indent="0">
                  <a:buNone/>
                </a:pPr>
                <a:r>
                  <a:rPr lang="en-US" altLang="zh-CN" sz="2400" dirty="0"/>
                  <a:t>			</a:t>
                </a:r>
                <a14:m>
                  <m:oMath xmlns:m="http://schemas.openxmlformats.org/officeDocument/2006/math">
                    <m:r>
                      <a:rPr lang="en-US" altLang="zh-CN" sz="2400" b="0" i="1" smtClean="0">
                        <a:latin typeface="Cambria Math" panose="02040503050406030204" pitchFamily="18" charset="0"/>
                      </a:rPr>
                      <m:t>2</m:t>
                    </m:r>
                    <m:sSub>
                      <m:sSubPr>
                        <m:ctrlPr>
                          <a:rPr lang="en-US" altLang="zh-CN" sz="2400" b="0" i="1" smtClean="0">
                            <a:latin typeface="Cambria Math" panose="02040503050406030204" pitchFamily="18" charset="0"/>
                          </a:rPr>
                        </m:ctrlPr>
                      </m:sSubPr>
                      <m:e>
                        <m:r>
                          <m:rPr>
                            <m:sty m:val="p"/>
                          </m:rPr>
                          <a:rPr lang="en-US" altLang="zh-CN" sz="2400" i="1">
                            <a:latin typeface="Cambria Math" panose="02040503050406030204" pitchFamily="18" charset="0"/>
                          </a:rPr>
                          <m:t>x</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oMath>
                </a14:m>
                <a:endParaRPr lang="en-US" altLang="zh-CN" sz="2400" dirty="0"/>
              </a:p>
              <a:p>
                <a:pPr marL="0" indent="0">
                  <a:buNone/>
                </a:pPr>
                <a:r>
                  <a:rPr lang="en-US" altLang="zh-CN" sz="2400" dirty="0"/>
                  <a:t>		subject to</a:t>
                </a:r>
              </a:p>
              <a:p>
                <a:pPr marL="0" indent="0">
                  <a:buNone/>
                </a:pPr>
                <a:r>
                  <a:rPr lang="en-US" altLang="zh-CN" sz="2400" dirty="0"/>
                  <a:t>			</a:t>
                </a:r>
                <a14:m>
                  <m:oMath xmlns:m="http://schemas.openxmlformats.org/officeDocument/2006/math">
                    <m:r>
                      <a:rPr lang="en-US" altLang="zh-CN" sz="2400" b="0" i="1" smtClean="0">
                        <a:latin typeface="Cambria Math" panose="02040503050406030204" pitchFamily="18" charset="0"/>
                      </a:rPr>
                      <m:t>5</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ea typeface="Cambria Math" panose="02040503050406030204" pitchFamily="18" charset="0"/>
                      </a:rPr>
                      <m:t>≤15</m:t>
                    </m:r>
                  </m:oMath>
                </a14:m>
                <a:endParaRPr lang="en-US" altLang="zh-CN" sz="2400" dirty="0"/>
              </a:p>
              <a:p>
                <a:pPr marL="0" indent="0">
                  <a:buNone/>
                </a:pPr>
                <a:r>
                  <a:rPr lang="en-US" altLang="zh-CN" sz="2400" dirty="0"/>
                  <a:t>			</a:t>
                </a:r>
                <a14:m>
                  <m:oMath xmlns:m="http://schemas.openxmlformats.org/officeDocument/2006/math">
                    <m:r>
                      <a:rPr lang="en-US" altLang="zh-CN" sz="2400" b="0" i="1" smtClean="0">
                        <a:latin typeface="Cambria Math" panose="02040503050406030204" pitchFamily="18" charset="0"/>
                      </a:rPr>
                      <m:t>6</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+2</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ea typeface="Cambria Math" panose="02040503050406030204" pitchFamily="18" charset="0"/>
                      </a:rPr>
                      <m:t>≤24</m:t>
                    </m:r>
                  </m:oMath>
                </a14:m>
                <a:endParaRPr lang="en-US" altLang="zh-CN" sz="2400" dirty="0"/>
              </a:p>
              <a:p>
                <a:pPr marL="0" indent="0">
                  <a:buNone/>
                </a:pPr>
                <a:r>
                  <a:rPr lang="en-US" altLang="zh-CN" sz="2400" dirty="0"/>
                  <a: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ea typeface="Cambria Math" panose="02040503050406030204" pitchFamily="18" charset="0"/>
                      </a:rPr>
                      <m:t>≤5</m:t>
                    </m:r>
                  </m:oMath>
                </a14:m>
                <a:endParaRPr lang="en-US" altLang="zh-CN" sz="2400" dirty="0"/>
              </a:p>
              <a:p>
                <a:pPr marL="0" indent="0">
                  <a:buNone/>
                </a:pPr>
                <a:r>
                  <a:rPr lang="en-US" altLang="zh-CN" sz="2400" dirty="0"/>
                  <a: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ea typeface="Cambria Math" panose="02040503050406030204" pitchFamily="18" charset="0"/>
                      </a:rPr>
                      <m:t>≥0</m:t>
                    </m:r>
                  </m:oMath>
                </a14:m>
                <a:endParaRPr lang="en-US" altLang="zh-CN" sz="2400" dirty="0"/>
              </a:p>
              <a:p>
                <a:pPr marL="0" indent="0">
                  <a:buNone/>
                </a:pPr>
                <a:r>
                  <a:rPr lang="en-US" altLang="zh-CN" sz="2400" dirty="0"/>
                  <a:t>			</a:t>
                </a:r>
              </a:p>
              <a:p>
                <a:pPr marL="0" indent="0">
                  <a:buNone/>
                </a:pPr>
                <a:r>
                  <a:rPr lang="en-US" altLang="zh-CN" sz="2400" dirty="0"/>
                  <a:t>	</a:t>
                </a:r>
                <a:endParaRPr lang="zh-CN" altLang="en-US" sz="2400" dirty="0"/>
              </a:p>
            </p:txBody>
          </p:sp>
        </mc:Choice>
        <mc:Fallback>
          <p:sp>
            <p:nvSpPr>
              <p:cNvPr id="3" name="内容占位符 2">
                <a:extLst>
                  <a:ext uri="{FF2B5EF4-FFF2-40B4-BE49-F238E27FC236}">
                    <a16:creationId xmlns:a16="http://schemas.microsoft.com/office/drawing/2014/main" id="{914B3664-B07F-4020-80A7-CB118C5DF8B6}"/>
                  </a:ext>
                </a:extLst>
              </p:cNvPr>
              <p:cNvSpPr>
                <a:spLocks noGrp="1" noRot="1" noChangeAspect="1" noMove="1" noResize="1" noEditPoints="1" noAdjustHandles="1" noChangeArrowheads="1" noChangeShapeType="1" noTextEdit="1"/>
              </p:cNvSpPr>
              <p:nvPr>
                <p:ph idx="1"/>
              </p:nvPr>
            </p:nvSpPr>
            <p:spPr>
              <a:xfrm>
                <a:off x="838200" y="506027"/>
                <a:ext cx="10515600" cy="5670936"/>
              </a:xfrm>
              <a:blipFill>
                <a:blip r:embed="rId2"/>
                <a:stretch>
                  <a:fillRect l="-1043" t="-16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18530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C9F6C95-6665-44B8-86C0-19D3A066441D}"/>
                  </a:ext>
                </a:extLst>
              </p:cNvPr>
              <p:cNvSpPr>
                <a:spLocks noGrp="1"/>
              </p:cNvSpPr>
              <p:nvPr>
                <p:ph idx="1"/>
              </p:nvPr>
            </p:nvSpPr>
            <p:spPr>
              <a:xfrm>
                <a:off x="838200" y="355107"/>
                <a:ext cx="10515600" cy="5821856"/>
              </a:xfrm>
            </p:spPr>
            <p:txBody>
              <a:bodyPr>
                <a:normAutofit/>
              </a:bodyPr>
              <a:lstStyle/>
              <a:p>
                <a:pPr marL="0" indent="0">
                  <a:buNone/>
                </a:pPr>
                <a:r>
                  <a:rPr lang="zh-CN" altLang="en-US" sz="2400" dirty="0"/>
                  <a:t>松弛型：</a:t>
                </a:r>
                <a:endParaRPr lang="en-US" altLang="zh-CN" sz="2400" dirty="0"/>
              </a:p>
              <a:p>
                <a:pPr marL="0" indent="0">
                  <a:buNone/>
                </a:pPr>
                <a:endParaRPr lang="en-US" altLang="zh-CN" sz="2400" dirty="0"/>
              </a:p>
              <a:p>
                <a:pPr marL="0" indent="0">
                  <a:buNone/>
                </a:pPr>
                <a:r>
                  <a:rPr lang="en-US" altLang="zh-CN" sz="2400" dirty="0"/>
                  <a:t>		maximize</a:t>
                </a:r>
              </a:p>
              <a:p>
                <a:pPr marL="0" indent="0">
                  <a:buNone/>
                </a:pPr>
                <a:r>
                  <a:rPr lang="en-US" altLang="zh-CN" sz="2400" dirty="0"/>
                  <a:t>			</a:t>
                </a:r>
                <a14:m>
                  <m:oMath xmlns:m="http://schemas.openxmlformats.org/officeDocument/2006/math">
                    <m:r>
                      <m:rPr>
                        <m:sty m:val="p"/>
                      </m:rPr>
                      <a:rPr lang="en-US" altLang="zh-CN" sz="2400" b="0" i="1" dirty="0">
                        <a:latin typeface="Cambria Math" panose="02040503050406030204" pitchFamily="18" charset="0"/>
                      </a:rPr>
                      <m:t>z</m:t>
                    </m:r>
                    <m:r>
                      <a:rPr lang="en-US" altLang="zh-CN" sz="2400" i="1" dirty="0">
                        <a:latin typeface="Cambria Math" panose="02040503050406030204" pitchFamily="18" charset="0"/>
                      </a:rPr>
                      <m:t>=</m:t>
                    </m:r>
                    <m:r>
                      <a:rPr lang="en-US" altLang="zh-CN" sz="2400" b="0" i="1" smtClean="0">
                        <a:latin typeface="Cambria Math" panose="02040503050406030204" pitchFamily="18" charset="0"/>
                      </a:rPr>
                      <m:t>2</m:t>
                    </m:r>
                    <m:sSub>
                      <m:sSubPr>
                        <m:ctrlPr>
                          <a:rPr lang="en-US" altLang="zh-CN" sz="2400" b="0" i="1" smtClean="0">
                            <a:latin typeface="Cambria Math" panose="02040503050406030204" pitchFamily="18" charset="0"/>
                          </a:rPr>
                        </m:ctrlPr>
                      </m:sSubPr>
                      <m:e>
                        <m:r>
                          <m:rPr>
                            <m:sty m:val="p"/>
                          </m:rPr>
                          <a:rPr lang="en-US" altLang="zh-CN" sz="2400" i="1">
                            <a:latin typeface="Cambria Math" panose="02040503050406030204" pitchFamily="18" charset="0"/>
                          </a:rPr>
                          <m:t>x</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oMath>
                </a14:m>
                <a:endParaRPr lang="en-US" altLang="zh-CN" sz="2400" dirty="0"/>
              </a:p>
              <a:p>
                <a:pPr marL="0" indent="0">
                  <a:buNone/>
                </a:pPr>
                <a:r>
                  <a:rPr lang="en-US" altLang="zh-CN" sz="2400" dirty="0"/>
                  <a:t>		subject to</a:t>
                </a:r>
              </a:p>
              <a:p>
                <a:pPr marL="0" indent="0">
                  <a:buNone/>
                </a:pPr>
                <a:r>
                  <a:rPr lang="en-US" altLang="zh-CN" sz="2400" dirty="0"/>
                  <a:t>			</a:t>
                </a:r>
                <a14:m>
                  <m:oMath xmlns:m="http://schemas.openxmlformats.org/officeDocument/2006/math">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3</m:t>
                        </m:r>
                      </m:sub>
                    </m:sSub>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15</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rPr>
                      <m:t>5</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oMath>
                </a14:m>
                <a:endParaRPr lang="en-US" altLang="zh-CN" sz="2400" dirty="0"/>
              </a:p>
              <a:p>
                <a:pPr marL="0" indent="0">
                  <a:buNone/>
                </a:pPr>
                <a:r>
                  <a:rPr lang="en-US" altLang="zh-CN" sz="2400" dirty="0"/>
                  <a:t>			</a:t>
                </a:r>
                <a14:m>
                  <m:oMath xmlns:m="http://schemas.openxmlformats.org/officeDocument/2006/math">
                    <m:sSub>
                      <m:sSubPr>
                        <m:ctrlPr>
                          <a:rPr lang="zh-CN" altLang="zh-CN" sz="2400" i="1"/>
                        </m:ctrlPr>
                      </m:sSubPr>
                      <m:e>
                        <m:r>
                          <a:rPr lang="en-US" altLang="zh-CN" sz="2400" i="1"/>
                          <m:t>𝑥</m:t>
                        </m:r>
                      </m:e>
                      <m:sub>
                        <m:r>
                          <a:rPr lang="en-US" altLang="zh-CN" sz="2400" i="1"/>
                          <m:t>4</m:t>
                        </m:r>
                      </m:sub>
                    </m:sSub>
                    <m:r>
                      <a:rPr lang="en-US" altLang="zh-CN" sz="2400" i="1"/>
                      <m:t>=24−6</m:t>
                    </m:r>
                    <m:sSub>
                      <m:sSubPr>
                        <m:ctrlPr>
                          <a:rPr lang="zh-CN" altLang="zh-CN" sz="2400" i="1"/>
                        </m:ctrlPr>
                      </m:sSubPr>
                      <m:e>
                        <m:r>
                          <a:rPr lang="en-US" altLang="zh-CN" sz="2400" i="1"/>
                          <m:t>𝑥</m:t>
                        </m:r>
                      </m:e>
                      <m:sub>
                        <m:r>
                          <a:rPr lang="en-US" altLang="zh-CN" sz="2400" i="1"/>
                          <m:t>1</m:t>
                        </m:r>
                      </m:sub>
                    </m:sSub>
                    <m:r>
                      <a:rPr lang="en-US" altLang="zh-CN" sz="2400" i="1"/>
                      <m:t>−2</m:t>
                    </m:r>
                    <m:sSub>
                      <m:sSubPr>
                        <m:ctrlPr>
                          <a:rPr lang="zh-CN" altLang="zh-CN" sz="2400" i="1"/>
                        </m:ctrlPr>
                      </m:sSubPr>
                      <m:e>
                        <m:r>
                          <a:rPr lang="en-US" altLang="zh-CN" sz="2400" i="1"/>
                          <m:t>𝑥</m:t>
                        </m:r>
                      </m:e>
                      <m:sub>
                        <m:r>
                          <a:rPr lang="en-US" altLang="zh-CN" sz="2400" i="1"/>
                          <m:t>2</m:t>
                        </m:r>
                      </m:sub>
                    </m:sSub>
                  </m:oMath>
                </a14:m>
                <a:endParaRPr lang="en-US" altLang="zh-CN" sz="2400" dirty="0"/>
              </a:p>
              <a:p>
                <a:pPr marL="0" indent="0">
                  <a:buNone/>
                </a:pPr>
                <a:r>
                  <a:rPr lang="en-US" altLang="zh-CN" sz="2400" dirty="0"/>
                  <a:t>			</a:t>
                </a:r>
                <a14:m>
                  <m:oMath xmlns:m="http://schemas.openxmlformats.org/officeDocument/2006/math">
                    <m:sSub>
                      <m:sSubPr>
                        <m:ctrlPr>
                          <a:rPr lang="zh-CN" altLang="zh-CN" sz="2400" i="1"/>
                        </m:ctrlPr>
                      </m:sSubPr>
                      <m:e>
                        <m:r>
                          <a:rPr lang="en-US" altLang="zh-CN" sz="2400" i="1"/>
                          <m:t>𝑥</m:t>
                        </m:r>
                      </m:e>
                      <m:sub>
                        <m:r>
                          <a:rPr lang="en-US" altLang="zh-CN" sz="2400" i="1"/>
                          <m:t>5</m:t>
                        </m:r>
                      </m:sub>
                    </m:sSub>
                    <m:r>
                      <a:rPr lang="en-US" altLang="zh-CN" sz="2400" i="1"/>
                      <m:t>=5−</m:t>
                    </m:r>
                    <m:sSub>
                      <m:sSubPr>
                        <m:ctrlPr>
                          <a:rPr lang="zh-CN" altLang="zh-CN" sz="2400" i="1"/>
                        </m:ctrlPr>
                      </m:sSubPr>
                      <m:e>
                        <m:r>
                          <a:rPr lang="en-US" altLang="zh-CN" sz="2400" i="1"/>
                          <m:t>𝑥</m:t>
                        </m:r>
                      </m:e>
                      <m:sub>
                        <m:r>
                          <a:rPr lang="en-US" altLang="zh-CN" sz="2400" i="1"/>
                          <m:t>1</m:t>
                        </m:r>
                      </m:sub>
                    </m:sSub>
                    <m:r>
                      <a:rPr lang="en-US" altLang="zh-CN" sz="2400" i="1"/>
                      <m:t>− </m:t>
                    </m:r>
                    <m:sSub>
                      <m:sSubPr>
                        <m:ctrlPr>
                          <a:rPr lang="zh-CN" altLang="zh-CN" sz="2400" i="1"/>
                        </m:ctrlPr>
                      </m:sSubPr>
                      <m:e>
                        <m:r>
                          <a:rPr lang="en-US" altLang="zh-CN" sz="2400" i="1"/>
                          <m:t>𝑥</m:t>
                        </m:r>
                      </m:e>
                      <m:sub>
                        <m:r>
                          <a:rPr lang="en-US" altLang="zh-CN" sz="2400" i="1"/>
                          <m:t>2</m:t>
                        </m:r>
                      </m:sub>
                    </m:sSub>
                  </m:oMath>
                </a14:m>
                <a:endParaRPr lang="zh-CN" altLang="zh-CN" dirty="0"/>
              </a:p>
              <a:p>
                <a:pPr marL="0" indent="0">
                  <a:buNone/>
                </a:pPr>
                <a:r>
                  <a:rPr lang="en-US" altLang="zh-CN" sz="2400" dirty="0"/>
                  <a:t>			</a:t>
                </a:r>
              </a:p>
              <a:p>
                <a:pPr marL="0" indent="0">
                  <a:buNone/>
                </a:pPr>
                <a:r>
                  <a:rPr lang="en-US" altLang="zh-CN" sz="2400" dirty="0"/>
                  <a:t>Basic solution</a:t>
                </a:r>
                <a:r>
                  <a:rPr lang="zh-CN" altLang="en-US" sz="2400" dirty="0"/>
                  <a:t>： </a:t>
                </a:r>
                <a:r>
                  <a:rPr lang="en-US" altLang="zh-CN" sz="2400" dirty="0"/>
                  <a:t>(</a:t>
                </a:r>
                <a14:m>
                  <m:oMath xmlns:m="http://schemas.openxmlformats.org/officeDocument/2006/math">
                    <m:bar>
                      <m:barPr>
                        <m:pos m:val="top"/>
                        <m:ctrlPr>
                          <a:rPr lang="en-US" altLang="zh-CN" sz="2400" i="1" smtClean="0">
                            <a:latin typeface="Cambria Math" panose="02040503050406030204" pitchFamily="18" charset="0"/>
                          </a:rPr>
                        </m:ctrlPr>
                      </m:barPr>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e>
                    </m:bar>
                    <m:r>
                      <a:rPr lang="en-US" altLang="zh-CN" sz="2400" b="0" i="1" smtClean="0">
                        <a:latin typeface="Cambria Math" panose="02040503050406030204" pitchFamily="18" charset="0"/>
                      </a:rPr>
                      <m:t>,</m:t>
                    </m:r>
                    <m:bar>
                      <m:barPr>
                        <m:pos m:val="top"/>
                        <m:ctrlPr>
                          <a:rPr lang="en-US" altLang="zh-CN" sz="2400" i="1" smtClean="0">
                            <a:latin typeface="Cambria Math" panose="02040503050406030204" pitchFamily="18" charset="0"/>
                          </a:rPr>
                        </m:ctrlPr>
                      </m:barPr>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e>
                    </m:bar>
                    <m:r>
                      <a:rPr lang="en-US" altLang="zh-CN" sz="2400" b="0" i="1" smtClean="0">
                        <a:latin typeface="Cambria Math" panose="02040503050406030204" pitchFamily="18" charset="0"/>
                      </a:rPr>
                      <m:t>,</m:t>
                    </m:r>
                    <m:bar>
                      <m:barPr>
                        <m:pos m:val="top"/>
                        <m:ctrlPr>
                          <a:rPr lang="en-US" altLang="zh-CN" sz="2400" i="1" smtClean="0">
                            <a:latin typeface="Cambria Math" panose="02040503050406030204" pitchFamily="18" charset="0"/>
                          </a:rPr>
                        </m:ctrlPr>
                      </m:barPr>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e>
                    </m:bar>
                    <m:r>
                      <a:rPr lang="en-US" altLang="zh-CN" sz="2400" b="0" i="1" smtClean="0">
                        <a:latin typeface="Cambria Math" panose="02040503050406030204" pitchFamily="18" charset="0"/>
                      </a:rPr>
                      <m:t>,</m:t>
                    </m:r>
                    <m:bar>
                      <m:barPr>
                        <m:pos m:val="top"/>
                        <m:ctrlPr>
                          <a:rPr lang="en-US" altLang="zh-CN" sz="2400" i="1" smtClean="0">
                            <a:latin typeface="Cambria Math" panose="02040503050406030204" pitchFamily="18" charset="0"/>
                          </a:rPr>
                        </m:ctrlPr>
                      </m:barPr>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4</m:t>
                            </m:r>
                          </m:sub>
                        </m:sSub>
                      </m:e>
                    </m:bar>
                    <m:r>
                      <a:rPr lang="en-US" altLang="zh-CN" sz="2400" b="0" i="1" smtClean="0">
                        <a:latin typeface="Cambria Math" panose="02040503050406030204" pitchFamily="18" charset="0"/>
                      </a:rPr>
                      <m:t>,</m:t>
                    </m:r>
                    <m:bar>
                      <m:barPr>
                        <m:pos m:val="top"/>
                        <m:ctrlPr>
                          <a:rPr lang="en-US" altLang="zh-CN" sz="2400" i="1" smtClean="0">
                            <a:latin typeface="Cambria Math" panose="02040503050406030204" pitchFamily="18" charset="0"/>
                          </a:rPr>
                        </m:ctrlPr>
                      </m:barPr>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5</m:t>
                            </m:r>
                          </m:sub>
                        </m:sSub>
                      </m:e>
                    </m:bar>
                    <m:r>
                      <a:rPr lang="en-US" altLang="zh-CN" sz="2400" b="0" i="1" smtClean="0">
                        <a:latin typeface="Cambria Math" panose="02040503050406030204" pitchFamily="18" charset="0"/>
                      </a:rPr>
                      <m:t>)=(0, 0, 15, 24, 5)</m:t>
                    </m:r>
                  </m:oMath>
                </a14:m>
                <a:endParaRPr lang="en-US" altLang="zh-CN" sz="2400" dirty="0"/>
              </a:p>
            </p:txBody>
          </p:sp>
        </mc:Choice>
        <mc:Fallback>
          <p:sp>
            <p:nvSpPr>
              <p:cNvPr id="3" name="内容占位符 2">
                <a:extLst>
                  <a:ext uri="{FF2B5EF4-FFF2-40B4-BE49-F238E27FC236}">
                    <a16:creationId xmlns:a16="http://schemas.microsoft.com/office/drawing/2014/main" id="{4C9F6C95-6665-44B8-86C0-19D3A066441D}"/>
                  </a:ext>
                </a:extLst>
              </p:cNvPr>
              <p:cNvSpPr>
                <a:spLocks noGrp="1" noRot="1" noChangeAspect="1" noMove="1" noResize="1" noEditPoints="1" noAdjustHandles="1" noChangeArrowheads="1" noChangeShapeType="1" noTextEdit="1"/>
              </p:cNvSpPr>
              <p:nvPr>
                <p:ph idx="1"/>
              </p:nvPr>
            </p:nvSpPr>
            <p:spPr>
              <a:xfrm>
                <a:off x="838200" y="355107"/>
                <a:ext cx="10515600" cy="5821856"/>
              </a:xfrm>
              <a:blipFill>
                <a:blip r:embed="rId2"/>
                <a:stretch>
                  <a:fillRect l="-928" t="-13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23900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682EE08-8F4F-462E-89E6-BA4EF8D3286C}"/>
                  </a:ext>
                </a:extLst>
              </p:cNvPr>
              <p:cNvSpPr>
                <a:spLocks noGrp="1"/>
              </p:cNvSpPr>
              <p:nvPr>
                <p:ph idx="1"/>
              </p:nvPr>
            </p:nvSpPr>
            <p:spPr>
              <a:xfrm>
                <a:off x="838200" y="390617"/>
                <a:ext cx="10515600" cy="5786346"/>
              </a:xfrm>
            </p:spPr>
            <p:txBody>
              <a:bodyPr>
                <a:normAutofit lnSpcReduction="10000"/>
              </a:bodyPr>
              <a:lstStyle/>
              <a:p>
                <a:pPr marL="0" indent="0">
                  <a:buNone/>
                </a:pPr>
                <a:r>
                  <a:rPr lang="zh-CN" altLang="en-US" sz="2400" dirty="0"/>
                  <a:t>交换</a:t>
                </a:r>
                <a14:m>
                  <m:oMath xmlns:m="http://schemas.openxmlformats.org/officeDocument/2006/math">
                    <m:sSub>
                      <m:sSubPr>
                        <m:ctrlPr>
                          <a:rPr lang="en-US" altLang="zh-CN" sz="2400" b="0" i="1" smtClean="0">
                            <a:latin typeface="Cambria Math" panose="02040503050406030204" pitchFamily="18" charset="0"/>
                          </a:rPr>
                        </m:ctrlPr>
                      </m:sSubPr>
                      <m:e>
                        <m:r>
                          <m:rPr>
                            <m:sty m:val="p"/>
                          </m:rPr>
                          <a:rPr lang="en-US" altLang="zh-CN" sz="2400" i="1">
                            <a:latin typeface="Cambria Math" panose="02040503050406030204" pitchFamily="18" charset="0"/>
                          </a:rPr>
                          <m:t>x</m:t>
                        </m:r>
                      </m:e>
                      <m:sub>
                        <m:r>
                          <a:rPr lang="en-US" altLang="zh-CN" sz="2400" b="0" i="1" smtClean="0">
                            <a:latin typeface="Cambria Math" panose="02040503050406030204" pitchFamily="18" charset="0"/>
                          </a:rPr>
                          <m:t>1</m:t>
                        </m:r>
                      </m:sub>
                    </m:sSub>
                  </m:oMath>
                </a14:m>
                <a:r>
                  <a:rPr lang="zh-CN" altLang="en-US" sz="2400" dirty="0"/>
                  <a:t>和</a:t>
                </a:r>
                <a14:m>
                  <m:oMath xmlns:m="http://schemas.openxmlformats.org/officeDocument/2006/math">
                    <m:sSub>
                      <m:sSubPr>
                        <m:ctrlPr>
                          <a:rPr lang="en-US" altLang="zh-CN" sz="2400" b="0" i="1" smtClean="0">
                            <a:latin typeface="Cambria Math" panose="02040503050406030204" pitchFamily="18" charset="0"/>
                          </a:rPr>
                        </m:ctrlPr>
                      </m:sSubPr>
                      <m:e>
                        <m:r>
                          <m:rPr>
                            <m:sty m:val="p"/>
                          </m:rPr>
                          <a:rPr lang="en-US" altLang="zh-CN" sz="2400" i="1">
                            <a:latin typeface="Cambria Math" panose="02040503050406030204" pitchFamily="18" charset="0"/>
                          </a:rPr>
                          <m:t>x</m:t>
                        </m:r>
                      </m:e>
                      <m:sub>
                        <m:r>
                          <a:rPr lang="en-US" altLang="zh-CN" sz="2400" b="0" i="1" smtClean="0">
                            <a:latin typeface="Cambria Math" panose="02040503050406030204" pitchFamily="18" charset="0"/>
                          </a:rPr>
                          <m:t>4</m:t>
                        </m:r>
                      </m:sub>
                    </m:sSub>
                  </m:oMath>
                </a14:m>
                <a:r>
                  <a:rPr lang="zh-CN" altLang="en-US" sz="2400" dirty="0"/>
                  <a:t>：</a:t>
                </a:r>
                <a:endParaRPr lang="en-US" altLang="zh-CN" sz="2400" dirty="0"/>
              </a:p>
              <a:p>
                <a:pPr marL="0" indent="0">
                  <a:buNone/>
                </a:pPr>
                <a:endParaRPr lang="en-US" altLang="zh-CN" sz="2400" dirty="0"/>
              </a:p>
              <a:p>
                <a:pPr marL="0" indent="0">
                  <a:buNone/>
                </a:pPr>
                <a:endParaRPr lang="en-US" altLang="zh-CN" sz="2400" dirty="0"/>
              </a:p>
              <a:p>
                <a:pPr marL="0" indent="0">
                  <a:buNone/>
                </a:pPr>
                <a:r>
                  <a:rPr lang="zh-CN" altLang="en-US" sz="2400" dirty="0"/>
                  <a:t>线性规划如下：</a:t>
                </a: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r>
                  <a:rPr lang="en-US" altLang="zh-CN" sz="2400" dirty="0"/>
                  <a:t>New basic solution: (</a:t>
                </a:r>
                <a14:m>
                  <m:oMath xmlns:m="http://schemas.openxmlformats.org/officeDocument/2006/math">
                    <m:bar>
                      <m:barPr>
                        <m:pos m:val="top"/>
                        <m:ctrlPr>
                          <a:rPr lang="en-US" altLang="zh-CN" sz="2400" i="1" smtClean="0">
                            <a:latin typeface="Cambria Math" panose="02040503050406030204" pitchFamily="18" charset="0"/>
                          </a:rPr>
                        </m:ctrlPr>
                      </m:barPr>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e>
                    </m:bar>
                    <m:r>
                      <a:rPr lang="en-US" altLang="zh-CN" sz="2400" b="0" i="1" smtClean="0">
                        <a:latin typeface="Cambria Math" panose="02040503050406030204" pitchFamily="18" charset="0"/>
                      </a:rPr>
                      <m:t>,</m:t>
                    </m:r>
                    <m:bar>
                      <m:barPr>
                        <m:pos m:val="top"/>
                        <m:ctrlPr>
                          <a:rPr lang="en-US" altLang="zh-CN" sz="2400" i="1" smtClean="0">
                            <a:latin typeface="Cambria Math" panose="02040503050406030204" pitchFamily="18" charset="0"/>
                          </a:rPr>
                        </m:ctrlPr>
                      </m:barPr>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e>
                    </m:bar>
                    <m:r>
                      <a:rPr lang="en-US" altLang="zh-CN" sz="2400" b="0" i="1" smtClean="0">
                        <a:latin typeface="Cambria Math" panose="02040503050406030204" pitchFamily="18" charset="0"/>
                      </a:rPr>
                      <m:t>,</m:t>
                    </m:r>
                    <m:bar>
                      <m:barPr>
                        <m:pos m:val="top"/>
                        <m:ctrlPr>
                          <a:rPr lang="en-US" altLang="zh-CN" sz="2400" i="1" smtClean="0">
                            <a:latin typeface="Cambria Math" panose="02040503050406030204" pitchFamily="18" charset="0"/>
                          </a:rPr>
                        </m:ctrlPr>
                      </m:barPr>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e>
                    </m:bar>
                    <m:r>
                      <a:rPr lang="en-US" altLang="zh-CN" sz="2400" b="0" i="1" smtClean="0">
                        <a:latin typeface="Cambria Math" panose="02040503050406030204" pitchFamily="18" charset="0"/>
                      </a:rPr>
                      <m:t>,</m:t>
                    </m:r>
                    <m:bar>
                      <m:barPr>
                        <m:pos m:val="top"/>
                        <m:ctrlPr>
                          <a:rPr lang="en-US" altLang="zh-CN" sz="2400" i="1" smtClean="0">
                            <a:latin typeface="Cambria Math" panose="02040503050406030204" pitchFamily="18" charset="0"/>
                          </a:rPr>
                        </m:ctrlPr>
                      </m:barPr>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4</m:t>
                            </m:r>
                          </m:sub>
                        </m:sSub>
                      </m:e>
                    </m:bar>
                    <m:r>
                      <a:rPr lang="en-US" altLang="zh-CN" sz="2400" b="0" i="1" smtClean="0">
                        <a:latin typeface="Cambria Math" panose="02040503050406030204" pitchFamily="18" charset="0"/>
                      </a:rPr>
                      <m:t>,</m:t>
                    </m:r>
                    <m:bar>
                      <m:barPr>
                        <m:pos m:val="top"/>
                        <m:ctrlPr>
                          <a:rPr lang="en-US" altLang="zh-CN" sz="2400" i="1" smtClean="0">
                            <a:latin typeface="Cambria Math" panose="02040503050406030204" pitchFamily="18" charset="0"/>
                          </a:rPr>
                        </m:ctrlPr>
                      </m:barPr>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5</m:t>
                            </m:r>
                          </m:sub>
                        </m:sSub>
                      </m:e>
                    </m:bar>
                    <m:r>
                      <a:rPr lang="en-US" altLang="zh-CN" sz="2400" b="0" i="1" smtClean="0">
                        <a:latin typeface="Cambria Math" panose="02040503050406030204" pitchFamily="18" charset="0"/>
                      </a:rPr>
                      <m:t>)=</m:t>
                    </m:r>
                  </m:oMath>
                </a14:m>
                <a:r>
                  <a:rPr lang="en-US" altLang="zh-CN" sz="2400" dirty="0"/>
                  <a:t>(4, 0, 15, 0, 1) 		</a:t>
                </a:r>
              </a:p>
              <a:p>
                <a:pPr marL="0" indent="0">
                  <a:buNone/>
                </a:pPr>
                <a:r>
                  <a:rPr lang="en-US" altLang="zh-CN" sz="2400" dirty="0"/>
                  <a:t>		Z=8</a:t>
                </a:r>
                <a:endParaRPr lang="zh-CN" altLang="en-US" sz="2400" dirty="0"/>
              </a:p>
            </p:txBody>
          </p:sp>
        </mc:Choice>
        <mc:Fallback>
          <p:sp>
            <p:nvSpPr>
              <p:cNvPr id="3" name="内容占位符 2">
                <a:extLst>
                  <a:ext uri="{FF2B5EF4-FFF2-40B4-BE49-F238E27FC236}">
                    <a16:creationId xmlns:a16="http://schemas.microsoft.com/office/drawing/2014/main" id="{4682EE08-8F4F-462E-89E6-BA4EF8D3286C}"/>
                  </a:ext>
                </a:extLst>
              </p:cNvPr>
              <p:cNvSpPr>
                <a:spLocks noGrp="1" noRot="1" noChangeAspect="1" noMove="1" noResize="1" noEditPoints="1" noAdjustHandles="1" noChangeArrowheads="1" noChangeShapeType="1" noTextEdit="1"/>
              </p:cNvSpPr>
              <p:nvPr>
                <p:ph idx="1"/>
              </p:nvPr>
            </p:nvSpPr>
            <p:spPr>
              <a:xfrm>
                <a:off x="838200" y="390617"/>
                <a:ext cx="10515600" cy="5786346"/>
              </a:xfrm>
              <a:blipFill>
                <a:blip r:embed="rId2"/>
                <a:stretch>
                  <a:fillRect l="-928" t="-1897"/>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C18488C8-F25B-4953-B37F-63E573979A3C}"/>
              </a:ext>
            </a:extLst>
          </p:cNvPr>
          <p:cNvPicPr>
            <a:picLocks noChangeAspect="1"/>
          </p:cNvPicPr>
          <p:nvPr/>
        </p:nvPicPr>
        <p:blipFill>
          <a:blip r:embed="rId3"/>
          <a:stretch>
            <a:fillRect/>
          </a:stretch>
        </p:blipFill>
        <p:spPr>
          <a:xfrm>
            <a:off x="3215296" y="861317"/>
            <a:ext cx="2020997" cy="613663"/>
          </a:xfrm>
          <a:prstGeom prst="rect">
            <a:avLst/>
          </a:prstGeom>
        </p:spPr>
      </p:pic>
      <p:pic>
        <p:nvPicPr>
          <p:cNvPr id="5" name="图片 4">
            <a:extLst>
              <a:ext uri="{FF2B5EF4-FFF2-40B4-BE49-F238E27FC236}">
                <a16:creationId xmlns:a16="http://schemas.microsoft.com/office/drawing/2014/main" id="{A9324387-38F0-47CE-8377-6F9FDD558527}"/>
              </a:ext>
            </a:extLst>
          </p:cNvPr>
          <p:cNvPicPr>
            <a:picLocks noChangeAspect="1"/>
          </p:cNvPicPr>
          <p:nvPr/>
        </p:nvPicPr>
        <p:blipFill>
          <a:blip r:embed="rId4"/>
          <a:stretch>
            <a:fillRect/>
          </a:stretch>
        </p:blipFill>
        <p:spPr>
          <a:xfrm>
            <a:off x="3856020" y="2180806"/>
            <a:ext cx="2020997" cy="2407829"/>
          </a:xfrm>
          <a:prstGeom prst="rect">
            <a:avLst/>
          </a:prstGeom>
        </p:spPr>
      </p:pic>
    </p:spTree>
    <p:extLst>
      <p:ext uri="{BB962C8B-B14F-4D97-AF65-F5344CB8AC3E}">
        <p14:creationId xmlns:p14="http://schemas.microsoft.com/office/powerpoint/2010/main" val="1412033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AB910C65-E95A-44C7-A9B4-1E6BCD2B9BF1}"/>
                  </a:ext>
                </a:extLst>
              </p:cNvPr>
              <p:cNvSpPr>
                <a:spLocks noGrp="1"/>
              </p:cNvSpPr>
              <p:nvPr>
                <p:ph idx="1"/>
              </p:nvPr>
            </p:nvSpPr>
            <p:spPr>
              <a:xfrm>
                <a:off x="838200" y="523783"/>
                <a:ext cx="10515600" cy="5653180"/>
              </a:xfrm>
            </p:spPr>
            <p:txBody>
              <a:bodyPr>
                <a:normAutofit/>
              </a:bodyPr>
              <a:lstStyle/>
              <a:p>
                <a:pPr marL="0" indent="0">
                  <a:buNone/>
                </a:pPr>
                <a:r>
                  <a:rPr lang="zh-CN" altLang="en-US" sz="2400" dirty="0"/>
                  <a:t>交换</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oMath>
                </a14:m>
                <a:r>
                  <a:rPr lang="zh-CN" altLang="en-US" sz="2400" dirty="0"/>
                  <a:t>和</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5</m:t>
                        </m:r>
                      </m:sub>
                    </m:sSub>
                  </m:oMath>
                </a14:m>
                <a:r>
                  <a:rPr lang="zh-CN" altLang="en-US" sz="2400" dirty="0"/>
                  <a:t>：</a:t>
                </a:r>
                <a:endParaRPr lang="en-US" altLang="zh-CN" sz="2400" dirty="0"/>
              </a:p>
              <a:p>
                <a:pPr marL="0" indent="0">
                  <a:buNone/>
                </a:pPr>
                <a:endParaRPr lang="en-US" altLang="zh-CN" sz="2400" dirty="0"/>
              </a:p>
              <a:p>
                <a:pPr marL="0" indent="0">
                  <a:buNone/>
                </a:pPr>
                <a:endParaRPr lang="en-US" altLang="zh-CN" sz="2400" dirty="0"/>
              </a:p>
              <a:p>
                <a:pPr marL="0" indent="0">
                  <a:buNone/>
                </a:pPr>
                <a:r>
                  <a:rPr lang="zh-CN" altLang="en-US" sz="2400" dirty="0"/>
                  <a:t>线性规划如下：</a:t>
                </a: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r>
                  <a:rPr lang="en-US" altLang="zh-CN" sz="2400" dirty="0"/>
                  <a:t>New basic solution: (</a:t>
                </a:r>
                <a14:m>
                  <m:oMath xmlns:m="http://schemas.openxmlformats.org/officeDocument/2006/math">
                    <m:bar>
                      <m:barPr>
                        <m:pos m:val="top"/>
                        <m:ctrlPr>
                          <a:rPr lang="en-US" altLang="zh-CN" sz="2400" i="1" smtClean="0">
                            <a:latin typeface="Cambria Math" panose="02040503050406030204" pitchFamily="18" charset="0"/>
                          </a:rPr>
                        </m:ctrlPr>
                      </m:barPr>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e>
                    </m:bar>
                    <m:r>
                      <a:rPr lang="en-US" altLang="zh-CN" sz="2400" b="0" i="1" smtClean="0">
                        <a:latin typeface="Cambria Math" panose="02040503050406030204" pitchFamily="18" charset="0"/>
                      </a:rPr>
                      <m:t>,</m:t>
                    </m:r>
                    <m:bar>
                      <m:barPr>
                        <m:pos m:val="top"/>
                        <m:ctrlPr>
                          <a:rPr lang="en-US" altLang="zh-CN" sz="2400" i="1" smtClean="0">
                            <a:latin typeface="Cambria Math" panose="02040503050406030204" pitchFamily="18" charset="0"/>
                          </a:rPr>
                        </m:ctrlPr>
                      </m:barPr>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e>
                    </m:bar>
                    <m:r>
                      <a:rPr lang="en-US" altLang="zh-CN" sz="2400" b="0" i="1" smtClean="0">
                        <a:latin typeface="Cambria Math" panose="02040503050406030204" pitchFamily="18" charset="0"/>
                      </a:rPr>
                      <m:t>,</m:t>
                    </m:r>
                    <m:bar>
                      <m:barPr>
                        <m:pos m:val="top"/>
                        <m:ctrlPr>
                          <a:rPr lang="en-US" altLang="zh-CN" sz="2400" i="1" smtClean="0">
                            <a:latin typeface="Cambria Math" panose="02040503050406030204" pitchFamily="18" charset="0"/>
                          </a:rPr>
                        </m:ctrlPr>
                      </m:barPr>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e>
                    </m:bar>
                    <m:r>
                      <a:rPr lang="en-US" altLang="zh-CN" sz="2400" b="0" i="1" smtClean="0">
                        <a:latin typeface="Cambria Math" panose="02040503050406030204" pitchFamily="18" charset="0"/>
                      </a:rPr>
                      <m:t>,</m:t>
                    </m:r>
                    <m:bar>
                      <m:barPr>
                        <m:pos m:val="top"/>
                        <m:ctrlPr>
                          <a:rPr lang="en-US" altLang="zh-CN" sz="2400" i="1" smtClean="0">
                            <a:latin typeface="Cambria Math" panose="02040503050406030204" pitchFamily="18" charset="0"/>
                          </a:rPr>
                        </m:ctrlPr>
                      </m:barPr>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4</m:t>
                            </m:r>
                          </m:sub>
                        </m:sSub>
                      </m:e>
                    </m:bar>
                    <m:r>
                      <a:rPr lang="en-US" altLang="zh-CN" sz="2400" b="0" i="1" smtClean="0">
                        <a:latin typeface="Cambria Math" panose="02040503050406030204" pitchFamily="18" charset="0"/>
                      </a:rPr>
                      <m:t>,</m:t>
                    </m:r>
                    <m:bar>
                      <m:barPr>
                        <m:pos m:val="top"/>
                        <m:ctrlPr>
                          <a:rPr lang="en-US" altLang="zh-CN" sz="2400" i="1" smtClean="0">
                            <a:latin typeface="Cambria Math" panose="02040503050406030204" pitchFamily="18" charset="0"/>
                          </a:rPr>
                        </m:ctrlPr>
                      </m:barPr>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5</m:t>
                            </m:r>
                          </m:sub>
                        </m:sSub>
                      </m:e>
                    </m:bar>
                    <m:r>
                      <a:rPr lang="en-US" altLang="zh-CN" sz="2400" b="0" i="1" smtClean="0">
                        <a:latin typeface="Cambria Math" panose="02040503050406030204" pitchFamily="18" charset="0"/>
                      </a:rPr>
                      <m:t>)=</m:t>
                    </m:r>
                  </m:oMath>
                </a14:m>
                <a:r>
                  <a:rPr lang="en-US" altLang="zh-CN" sz="2400" dirty="0"/>
                  <a:t>(</a:t>
                </a:r>
                <a14:m>
                  <m:oMath xmlns:m="http://schemas.openxmlformats.org/officeDocument/2006/math">
                    <m:f>
                      <m:fPr>
                        <m:ctrlPr>
                          <a:rPr lang="en-US" altLang="zh-CN" sz="2400" i="1" dirty="0" smtClean="0">
                            <a:latin typeface="Cambria Math" panose="02040503050406030204" pitchFamily="18" charset="0"/>
                          </a:rPr>
                        </m:ctrlPr>
                      </m:fPr>
                      <m:num>
                        <m:r>
                          <a:rPr lang="en-US" altLang="zh-CN" sz="2400" b="0" i="1" dirty="0" smtClean="0">
                            <a:latin typeface="Cambria Math" panose="02040503050406030204" pitchFamily="18" charset="0"/>
                          </a:rPr>
                          <m:t>7</m:t>
                        </m:r>
                      </m:num>
                      <m:den>
                        <m:r>
                          <a:rPr lang="en-US" altLang="zh-CN" sz="2400" b="0" i="1" dirty="0" smtClean="0">
                            <a:latin typeface="Cambria Math" panose="02040503050406030204" pitchFamily="18" charset="0"/>
                          </a:rPr>
                          <m:t>2</m:t>
                        </m:r>
                      </m:den>
                    </m:f>
                  </m:oMath>
                </a14:m>
                <a:r>
                  <a:rPr lang="en-US" altLang="zh-CN" sz="2400" dirty="0"/>
                  <a:t>, </a:t>
                </a:r>
                <a14:m>
                  <m:oMath xmlns:m="http://schemas.openxmlformats.org/officeDocument/2006/math">
                    <m:f>
                      <m:fP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3</m:t>
                        </m:r>
                      </m:num>
                      <m:den>
                        <m:r>
                          <a:rPr lang="en-US" altLang="zh-CN" sz="2400" b="0" i="1" smtClean="0">
                            <a:latin typeface="Cambria Math" panose="02040503050406030204" pitchFamily="18" charset="0"/>
                          </a:rPr>
                          <m:t>2</m:t>
                        </m:r>
                      </m:den>
                    </m:f>
                  </m:oMath>
                </a14:m>
                <a:r>
                  <a:rPr lang="en-US" altLang="zh-CN" sz="2400" dirty="0"/>
                  <a:t>, </a:t>
                </a:r>
                <a14:m>
                  <m:oMath xmlns:m="http://schemas.openxmlformats.org/officeDocument/2006/math">
                    <m:r>
                      <a:rPr lang="en-US" altLang="zh-CN" sz="2400" b="0" i="0" dirty="0" smtClean="0">
                        <a:latin typeface="Cambria Math" panose="02040503050406030204" pitchFamily="18" charset="0"/>
                      </a:rPr>
                      <m:t> </m:t>
                    </m:r>
                    <m:f>
                      <m:fPr>
                        <m:ctrlPr>
                          <a:rPr lang="en-US" altLang="zh-CN" sz="2400" i="1" dirty="0" smtClean="0">
                            <a:latin typeface="Cambria Math" panose="02040503050406030204" pitchFamily="18" charset="0"/>
                          </a:rPr>
                        </m:ctrlPr>
                      </m:fPr>
                      <m:num>
                        <m:r>
                          <a:rPr lang="en-US" altLang="zh-CN" sz="2400" b="0" i="1" dirty="0" smtClean="0">
                            <a:latin typeface="Cambria Math" panose="02040503050406030204" pitchFamily="18" charset="0"/>
                          </a:rPr>
                          <m:t>15</m:t>
                        </m:r>
                      </m:num>
                      <m:den>
                        <m:r>
                          <a:rPr lang="en-US" altLang="zh-CN" sz="2400" b="0" i="1" dirty="0" smtClean="0">
                            <a:latin typeface="Cambria Math" panose="02040503050406030204" pitchFamily="18" charset="0"/>
                          </a:rPr>
                          <m:t>2</m:t>
                        </m:r>
                      </m:den>
                    </m:f>
                  </m:oMath>
                </a14:m>
                <a:r>
                  <a:rPr lang="en-US" altLang="zh-CN" sz="2400" dirty="0"/>
                  <a:t>, 0, 0) 		</a:t>
                </a:r>
              </a:p>
              <a:p>
                <a:pPr marL="0" indent="0">
                  <a:buNone/>
                </a:pPr>
                <a:r>
                  <a:rPr lang="en-US" altLang="zh-CN" sz="2400" dirty="0"/>
                  <a:t>		Z=8.5	</a:t>
                </a:r>
                <a:endParaRPr lang="zh-CN" altLang="en-US" sz="2400" dirty="0"/>
              </a:p>
            </p:txBody>
          </p:sp>
        </mc:Choice>
        <mc:Fallback>
          <p:sp>
            <p:nvSpPr>
              <p:cNvPr id="3" name="内容占位符 2">
                <a:extLst>
                  <a:ext uri="{FF2B5EF4-FFF2-40B4-BE49-F238E27FC236}">
                    <a16:creationId xmlns:a16="http://schemas.microsoft.com/office/drawing/2014/main" id="{AB910C65-E95A-44C7-A9B4-1E6BCD2B9BF1}"/>
                  </a:ext>
                </a:extLst>
              </p:cNvPr>
              <p:cNvSpPr>
                <a:spLocks noGrp="1" noRot="1" noChangeAspect="1" noMove="1" noResize="1" noEditPoints="1" noAdjustHandles="1" noChangeArrowheads="1" noChangeShapeType="1" noTextEdit="1"/>
              </p:cNvSpPr>
              <p:nvPr>
                <p:ph idx="1"/>
              </p:nvPr>
            </p:nvSpPr>
            <p:spPr>
              <a:xfrm>
                <a:off x="838200" y="523783"/>
                <a:ext cx="10515600" cy="5653180"/>
              </a:xfrm>
              <a:blipFill>
                <a:blip r:embed="rId2"/>
                <a:stretch>
                  <a:fillRect l="-928" t="-1402" b="-1294"/>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C53DDABD-7D6C-4927-A23D-F3D2F1BB2585}"/>
              </a:ext>
            </a:extLst>
          </p:cNvPr>
          <p:cNvPicPr>
            <a:picLocks noChangeAspect="1"/>
          </p:cNvPicPr>
          <p:nvPr/>
        </p:nvPicPr>
        <p:blipFill>
          <a:blip r:embed="rId3"/>
          <a:stretch>
            <a:fillRect/>
          </a:stretch>
        </p:blipFill>
        <p:spPr>
          <a:xfrm>
            <a:off x="3131282" y="983020"/>
            <a:ext cx="1991134" cy="671805"/>
          </a:xfrm>
          <a:prstGeom prst="rect">
            <a:avLst/>
          </a:prstGeom>
        </p:spPr>
      </p:pic>
      <p:pic>
        <p:nvPicPr>
          <p:cNvPr id="5" name="图片 4">
            <a:extLst>
              <a:ext uri="{FF2B5EF4-FFF2-40B4-BE49-F238E27FC236}">
                <a16:creationId xmlns:a16="http://schemas.microsoft.com/office/drawing/2014/main" id="{439151C2-3BEC-44FF-AC39-BA6D8ABEA30F}"/>
              </a:ext>
            </a:extLst>
          </p:cNvPr>
          <p:cNvPicPr>
            <a:picLocks noChangeAspect="1"/>
          </p:cNvPicPr>
          <p:nvPr/>
        </p:nvPicPr>
        <p:blipFill>
          <a:blip r:embed="rId4"/>
          <a:stretch>
            <a:fillRect/>
          </a:stretch>
        </p:blipFill>
        <p:spPr>
          <a:xfrm>
            <a:off x="3503976" y="2233593"/>
            <a:ext cx="1991134" cy="2390814"/>
          </a:xfrm>
          <a:prstGeom prst="rect">
            <a:avLst/>
          </a:prstGeom>
        </p:spPr>
      </p:pic>
    </p:spTree>
    <p:extLst>
      <p:ext uri="{BB962C8B-B14F-4D97-AF65-F5344CB8AC3E}">
        <p14:creationId xmlns:p14="http://schemas.microsoft.com/office/powerpoint/2010/main" val="461316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235AFF-6D35-44A3-8C2B-33982B808376}"/>
              </a:ext>
            </a:extLst>
          </p:cNvPr>
          <p:cNvSpPr>
            <a:spLocks noGrp="1"/>
          </p:cNvSpPr>
          <p:nvPr>
            <p:ph idx="1"/>
          </p:nvPr>
        </p:nvSpPr>
        <p:spPr>
          <a:xfrm>
            <a:off x="838200" y="488272"/>
            <a:ext cx="10515600" cy="5688691"/>
          </a:xfrm>
        </p:spPr>
        <p:txBody>
          <a:bodyPr>
            <a:normAutofit/>
          </a:bodyPr>
          <a:lstStyle/>
          <a:p>
            <a:pPr marL="0" indent="0">
              <a:buNone/>
            </a:pPr>
            <a:r>
              <a:rPr lang="en-US" altLang="zh-CN" sz="2400" dirty="0"/>
              <a:t>Exercise2</a:t>
            </a:r>
          </a:p>
          <a:p>
            <a:pPr marL="0" indent="0">
              <a:buNone/>
            </a:pPr>
            <a:r>
              <a:rPr lang="zh-CN" altLang="en-US" sz="2400" dirty="0"/>
              <a:t>某公司根据合同，每个季度末向销售公司提供产品，有关信息如下表。若当季的产品过多，季末有积余，则一个季度每积压一吨产品需支付贮存费</a:t>
            </a:r>
            <a:r>
              <a:rPr lang="en-US" altLang="zh-CN" sz="2400" dirty="0"/>
              <a:t>0.2</a:t>
            </a:r>
            <a:r>
              <a:rPr lang="zh-CN" altLang="en-US" sz="2400" dirty="0"/>
              <a:t>万元。现该厂考虑最佳生产方案，使该厂在完成合同的情况下（且年末无积余），全年的生产费用最低。试对本问题定义三种不同形式的决策变量，从而从不同的途径来构建线性规划。</a:t>
            </a:r>
          </a:p>
        </p:txBody>
      </p:sp>
      <mc:AlternateContent xmlns:mc="http://schemas.openxmlformats.org/markup-compatibility/2006">
        <mc:Choice xmlns:a14="http://schemas.microsoft.com/office/drawing/2010/main" Requires="a14">
          <p:graphicFrame>
            <p:nvGraphicFramePr>
              <p:cNvPr id="4" name="表格 3">
                <a:extLst>
                  <a:ext uri="{FF2B5EF4-FFF2-40B4-BE49-F238E27FC236}">
                    <a16:creationId xmlns:a16="http://schemas.microsoft.com/office/drawing/2014/main" id="{94FBFC00-6EED-4CD5-9B85-1BF4881E459C}"/>
                  </a:ext>
                </a:extLst>
              </p:cNvPr>
              <p:cNvGraphicFramePr>
                <a:graphicFrameLocks noGrp="1"/>
              </p:cNvGraphicFramePr>
              <p:nvPr>
                <p:extLst>
                  <p:ext uri="{D42A27DB-BD31-4B8C-83A1-F6EECF244321}">
                    <p14:modId xmlns:p14="http://schemas.microsoft.com/office/powerpoint/2010/main" val="3752468778"/>
                  </p:ext>
                </p:extLst>
              </p:nvPr>
            </p:nvGraphicFramePr>
            <p:xfrm>
              <a:off x="2032000" y="3332617"/>
              <a:ext cx="8128000" cy="1874584"/>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900898285"/>
                        </a:ext>
                      </a:extLst>
                    </a:gridCol>
                    <a:gridCol w="2032000">
                      <a:extLst>
                        <a:ext uri="{9D8B030D-6E8A-4147-A177-3AD203B41FA5}">
                          <a16:colId xmlns:a16="http://schemas.microsoft.com/office/drawing/2014/main" val="1437942221"/>
                        </a:ext>
                      </a:extLst>
                    </a:gridCol>
                    <a:gridCol w="2032000">
                      <a:extLst>
                        <a:ext uri="{9D8B030D-6E8A-4147-A177-3AD203B41FA5}">
                          <a16:colId xmlns:a16="http://schemas.microsoft.com/office/drawing/2014/main" val="1503412392"/>
                        </a:ext>
                      </a:extLst>
                    </a:gridCol>
                    <a:gridCol w="2032000">
                      <a:extLst>
                        <a:ext uri="{9D8B030D-6E8A-4147-A177-3AD203B41FA5}">
                          <a16:colId xmlns:a16="http://schemas.microsoft.com/office/drawing/2014/main" val="1279774148"/>
                        </a:ext>
                      </a:extLst>
                    </a:gridCol>
                  </a:tblGrid>
                  <a:tr h="370840">
                    <a:tc>
                      <a:txBody>
                        <a:bodyPr/>
                        <a:lstStyle/>
                        <a:p>
                          <a:pPr algn="ctr"/>
                          <a:r>
                            <a:rPr lang="zh-CN" altLang="en-US" dirty="0"/>
                            <a:t>季度 </a:t>
                          </a:r>
                          <a:r>
                            <a:rPr lang="en-US" altLang="zh-CN" dirty="0"/>
                            <a:t>j</a:t>
                          </a:r>
                          <a:endParaRPr lang="zh-CN" altLang="en-US" dirty="0"/>
                        </a:p>
                      </a:txBody>
                      <a:tcPr/>
                    </a:tc>
                    <a:tc>
                      <a:txBody>
                        <a:bodyPr/>
                        <a:lstStyle/>
                        <a:p>
                          <a:pPr algn="ctr"/>
                          <a:r>
                            <a:rPr lang="zh-CN" altLang="en-US" dirty="0"/>
                            <a:t>生产能力</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smtClean="0">
                                      <a:latin typeface="Cambria Math" panose="02040503050406030204" pitchFamily="18" charset="0"/>
                                    </a:rPr>
                                    <m:t>a</m:t>
                                  </m:r>
                                </m:e>
                                <m:sub>
                                  <m:r>
                                    <m:rPr>
                                      <m:sty m:val="p"/>
                                    </m:rPr>
                                    <a:rPr lang="en-US" altLang="zh-CN" i="1" smtClean="0">
                                      <a:latin typeface="Cambria Math" panose="02040503050406030204" pitchFamily="18" charset="0"/>
                                    </a:rPr>
                                    <m:t>j</m:t>
                                  </m:r>
                                </m:sub>
                              </m:sSub>
                            </m:oMath>
                          </a14:m>
                          <a:r>
                            <a:rPr lang="en-US" altLang="zh-CN" dirty="0"/>
                            <a:t>(</a:t>
                          </a:r>
                          <a:r>
                            <a:rPr lang="zh-CN" altLang="en-US" dirty="0"/>
                            <a:t>吨</a:t>
                          </a:r>
                          <a:r>
                            <a:rPr lang="en-US" altLang="zh-CN" dirty="0"/>
                            <a:t>)</a:t>
                          </a:r>
                          <a:endParaRPr lang="zh-CN" altLang="en-US" dirty="0"/>
                        </a:p>
                      </a:txBody>
                      <a:tcPr/>
                    </a:tc>
                    <a:tc>
                      <a:txBody>
                        <a:bodyPr/>
                        <a:lstStyle/>
                        <a:p>
                          <a:pPr algn="ctr"/>
                          <a:r>
                            <a:rPr lang="zh-CN" altLang="en-US" dirty="0"/>
                            <a:t>生产成本</a:t>
                          </a:r>
                          <a:r>
                            <a:rPr lang="en-US" altLang="zh-CN" dirty="0"/>
                            <a:t>(</a:t>
                          </a:r>
                          <a:r>
                            <a:rPr lang="zh-CN" altLang="en-US" dirty="0"/>
                            <a:t>万元</a:t>
                          </a:r>
                          <a:r>
                            <a:rPr lang="en-US" altLang="zh-CN" dirty="0"/>
                            <a:t>/</a:t>
                          </a:r>
                          <a:r>
                            <a:rPr lang="zh-CN" altLang="en-US" dirty="0"/>
                            <a:t>吨</a:t>
                          </a:r>
                          <a:r>
                            <a:rPr lang="en-US" altLang="zh-CN" dirty="0"/>
                            <a:t>)</a:t>
                          </a:r>
                          <a:endParaRPr lang="zh-CN" altLang="en-US" dirty="0"/>
                        </a:p>
                      </a:txBody>
                      <a:tcPr/>
                    </a:tc>
                    <a:tc>
                      <a:txBody>
                        <a:bodyPr/>
                        <a:lstStyle/>
                        <a:p>
                          <a:pPr algn="ctr"/>
                          <a:r>
                            <a:rPr lang="zh-CN" altLang="en-US" dirty="0"/>
                            <a:t>需求量</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smtClean="0">
                                      <a:latin typeface="Cambria Math" panose="02040503050406030204" pitchFamily="18" charset="0"/>
                                    </a:rPr>
                                    <m:t>b</m:t>
                                  </m:r>
                                </m:e>
                                <m:sub>
                                  <m:r>
                                    <m:rPr>
                                      <m:sty m:val="p"/>
                                    </m:rPr>
                                    <a:rPr lang="en-US" altLang="zh-CN" i="1" smtClean="0">
                                      <a:latin typeface="Cambria Math" panose="02040503050406030204" pitchFamily="18" charset="0"/>
                                    </a:rPr>
                                    <m:t>j</m:t>
                                  </m:r>
                                </m:sub>
                              </m:sSub>
                            </m:oMath>
                          </a14:m>
                          <a:r>
                            <a:rPr lang="en-US" altLang="zh-CN" dirty="0"/>
                            <a:t>(</a:t>
                          </a:r>
                          <a:r>
                            <a:rPr lang="zh-CN" altLang="en-US" dirty="0"/>
                            <a:t>吨</a:t>
                          </a:r>
                          <a:r>
                            <a:rPr lang="en-US" altLang="zh-CN" dirty="0"/>
                            <a:t>)</a:t>
                          </a:r>
                          <a:endParaRPr lang="zh-CN" altLang="en-US" dirty="0"/>
                        </a:p>
                      </a:txBody>
                      <a:tcPr/>
                    </a:tc>
                    <a:extLst>
                      <a:ext uri="{0D108BD9-81ED-4DB2-BD59-A6C34878D82A}">
                        <a16:rowId xmlns:a16="http://schemas.microsoft.com/office/drawing/2014/main" val="2994306117"/>
                      </a:ext>
                    </a:extLst>
                  </a:tr>
                  <a:tr h="370840">
                    <a:tc>
                      <a:txBody>
                        <a:bodyPr/>
                        <a:lstStyle/>
                        <a:p>
                          <a:pPr algn="ctr"/>
                          <a:r>
                            <a:rPr lang="en-US" altLang="zh-CN" dirty="0"/>
                            <a:t>1</a:t>
                          </a:r>
                          <a:endParaRPr lang="zh-CN" altLang="en-US" dirty="0"/>
                        </a:p>
                      </a:txBody>
                      <a:tcPr/>
                    </a:tc>
                    <a:tc>
                      <a:txBody>
                        <a:bodyPr/>
                        <a:lstStyle/>
                        <a:p>
                          <a:pPr algn="ctr"/>
                          <a:r>
                            <a:rPr lang="en-US" altLang="zh-CN" dirty="0"/>
                            <a:t>30</a:t>
                          </a:r>
                          <a:endParaRPr lang="zh-CN" altLang="en-US" dirty="0"/>
                        </a:p>
                      </a:txBody>
                      <a:tcPr/>
                    </a:tc>
                    <a:tc>
                      <a:txBody>
                        <a:bodyPr/>
                        <a:lstStyle/>
                        <a:p>
                          <a:pPr algn="ctr"/>
                          <a:r>
                            <a:rPr lang="en-US" altLang="zh-CN" dirty="0"/>
                            <a:t>15.0</a:t>
                          </a:r>
                          <a:endParaRPr lang="zh-CN" altLang="en-US" dirty="0"/>
                        </a:p>
                      </a:txBody>
                      <a:tcPr/>
                    </a:tc>
                    <a:tc>
                      <a:txBody>
                        <a:bodyPr/>
                        <a:lstStyle/>
                        <a:p>
                          <a:pPr algn="ctr"/>
                          <a:r>
                            <a:rPr lang="en-US" altLang="zh-CN" dirty="0"/>
                            <a:t>20</a:t>
                          </a:r>
                          <a:endParaRPr lang="zh-CN" altLang="en-US" dirty="0"/>
                        </a:p>
                      </a:txBody>
                      <a:tcPr/>
                    </a:tc>
                    <a:extLst>
                      <a:ext uri="{0D108BD9-81ED-4DB2-BD59-A6C34878D82A}">
                        <a16:rowId xmlns:a16="http://schemas.microsoft.com/office/drawing/2014/main" val="3440106241"/>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tc>
                      <a:txBody>
                        <a:bodyPr/>
                        <a:lstStyle/>
                        <a:p>
                          <a:pPr algn="ctr"/>
                          <a:r>
                            <a:rPr lang="en-US" altLang="zh-CN" dirty="0"/>
                            <a:t>14.0</a:t>
                          </a:r>
                          <a:endParaRPr lang="zh-CN" altLang="en-US" dirty="0"/>
                        </a:p>
                      </a:txBody>
                      <a:tcPr/>
                    </a:tc>
                    <a:tc>
                      <a:txBody>
                        <a:bodyPr/>
                        <a:lstStyle/>
                        <a:p>
                          <a:pPr algn="ctr"/>
                          <a:r>
                            <a:rPr lang="en-US" altLang="zh-CN" dirty="0"/>
                            <a:t>20</a:t>
                          </a:r>
                          <a:endParaRPr lang="zh-CN" altLang="en-US" dirty="0"/>
                        </a:p>
                      </a:txBody>
                      <a:tcPr/>
                    </a:tc>
                    <a:extLst>
                      <a:ext uri="{0D108BD9-81ED-4DB2-BD59-A6C34878D82A}">
                        <a16:rowId xmlns:a16="http://schemas.microsoft.com/office/drawing/2014/main" val="2486636199"/>
                      </a:ext>
                    </a:extLst>
                  </a:tr>
                  <a:tr h="370840">
                    <a:tc>
                      <a:txBody>
                        <a:bodyPr/>
                        <a:lstStyle/>
                        <a:p>
                          <a:pPr algn="ctr"/>
                          <a:r>
                            <a:rPr lang="en-US" altLang="zh-CN" dirty="0"/>
                            <a:t>3</a:t>
                          </a:r>
                          <a:endParaRPr lang="zh-CN" altLang="en-US" dirty="0"/>
                        </a:p>
                      </a:txBody>
                      <a:tcPr/>
                    </a:tc>
                    <a:tc>
                      <a:txBody>
                        <a:bodyPr/>
                        <a:lstStyle/>
                        <a:p>
                          <a:pPr algn="ctr"/>
                          <a:r>
                            <a:rPr lang="en-US" altLang="zh-CN" dirty="0"/>
                            <a:t>20</a:t>
                          </a:r>
                          <a:endParaRPr lang="zh-CN" altLang="en-US" dirty="0"/>
                        </a:p>
                      </a:txBody>
                      <a:tcPr/>
                    </a:tc>
                    <a:tc>
                      <a:txBody>
                        <a:bodyPr/>
                        <a:lstStyle/>
                        <a:p>
                          <a:pPr algn="ctr"/>
                          <a:r>
                            <a:rPr lang="en-US" altLang="zh-CN" dirty="0"/>
                            <a:t>15.3</a:t>
                          </a:r>
                          <a:endParaRPr lang="zh-CN" altLang="en-US" dirty="0"/>
                        </a:p>
                      </a:txBody>
                      <a:tcPr/>
                    </a:tc>
                    <a:tc>
                      <a:txBody>
                        <a:bodyPr/>
                        <a:lstStyle/>
                        <a:p>
                          <a:pPr algn="ctr"/>
                          <a:r>
                            <a:rPr lang="en-US" altLang="zh-CN" dirty="0"/>
                            <a:t>30</a:t>
                          </a:r>
                          <a:endParaRPr lang="zh-CN" altLang="en-US" dirty="0"/>
                        </a:p>
                      </a:txBody>
                      <a:tcPr/>
                    </a:tc>
                    <a:extLst>
                      <a:ext uri="{0D108BD9-81ED-4DB2-BD59-A6C34878D82A}">
                        <a16:rowId xmlns:a16="http://schemas.microsoft.com/office/drawing/2014/main" val="1885140507"/>
                      </a:ext>
                    </a:extLst>
                  </a:tr>
                  <a:tr h="370840">
                    <a:tc>
                      <a:txBody>
                        <a:bodyPr/>
                        <a:lstStyle/>
                        <a:p>
                          <a:pPr algn="ctr"/>
                          <a:r>
                            <a:rPr lang="en-US" altLang="zh-CN" dirty="0"/>
                            <a:t>4</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14.8</a:t>
                          </a:r>
                          <a:endParaRPr lang="zh-CN" altLang="en-US" dirty="0"/>
                        </a:p>
                      </a:txBody>
                      <a:tcPr/>
                    </a:tc>
                    <a:tc>
                      <a:txBody>
                        <a:bodyPr/>
                        <a:lstStyle/>
                        <a:p>
                          <a:pPr algn="ctr"/>
                          <a:r>
                            <a:rPr lang="en-US" altLang="zh-CN" dirty="0"/>
                            <a:t>10</a:t>
                          </a:r>
                          <a:endParaRPr lang="zh-CN" altLang="en-US" dirty="0"/>
                        </a:p>
                      </a:txBody>
                      <a:tcPr/>
                    </a:tc>
                    <a:extLst>
                      <a:ext uri="{0D108BD9-81ED-4DB2-BD59-A6C34878D82A}">
                        <a16:rowId xmlns:a16="http://schemas.microsoft.com/office/drawing/2014/main" val="1369374965"/>
                      </a:ext>
                    </a:extLst>
                  </a:tr>
                </a:tbl>
              </a:graphicData>
            </a:graphic>
          </p:graphicFrame>
        </mc:Choice>
        <mc:Fallback>
          <p:graphicFrame>
            <p:nvGraphicFramePr>
              <p:cNvPr id="4" name="表格 3">
                <a:extLst>
                  <a:ext uri="{FF2B5EF4-FFF2-40B4-BE49-F238E27FC236}">
                    <a16:creationId xmlns:a16="http://schemas.microsoft.com/office/drawing/2014/main" id="{94FBFC00-6EED-4CD5-9B85-1BF4881E459C}"/>
                  </a:ext>
                </a:extLst>
              </p:cNvPr>
              <p:cNvGraphicFramePr>
                <a:graphicFrameLocks noGrp="1"/>
              </p:cNvGraphicFramePr>
              <p:nvPr>
                <p:extLst>
                  <p:ext uri="{D42A27DB-BD31-4B8C-83A1-F6EECF244321}">
                    <p14:modId xmlns:p14="http://schemas.microsoft.com/office/powerpoint/2010/main" val="3752468778"/>
                  </p:ext>
                </p:extLst>
              </p:nvPr>
            </p:nvGraphicFramePr>
            <p:xfrm>
              <a:off x="2032000" y="3332617"/>
              <a:ext cx="8128000" cy="1874584"/>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900898285"/>
                        </a:ext>
                      </a:extLst>
                    </a:gridCol>
                    <a:gridCol w="2032000">
                      <a:extLst>
                        <a:ext uri="{9D8B030D-6E8A-4147-A177-3AD203B41FA5}">
                          <a16:colId xmlns:a16="http://schemas.microsoft.com/office/drawing/2014/main" val="1437942221"/>
                        </a:ext>
                      </a:extLst>
                    </a:gridCol>
                    <a:gridCol w="2032000">
                      <a:extLst>
                        <a:ext uri="{9D8B030D-6E8A-4147-A177-3AD203B41FA5}">
                          <a16:colId xmlns:a16="http://schemas.microsoft.com/office/drawing/2014/main" val="1503412392"/>
                        </a:ext>
                      </a:extLst>
                    </a:gridCol>
                    <a:gridCol w="2032000">
                      <a:extLst>
                        <a:ext uri="{9D8B030D-6E8A-4147-A177-3AD203B41FA5}">
                          <a16:colId xmlns:a16="http://schemas.microsoft.com/office/drawing/2014/main" val="1279774148"/>
                        </a:ext>
                      </a:extLst>
                    </a:gridCol>
                  </a:tblGrid>
                  <a:tr h="391224">
                    <a:tc>
                      <a:txBody>
                        <a:bodyPr/>
                        <a:lstStyle/>
                        <a:p>
                          <a:pPr algn="ctr"/>
                          <a:r>
                            <a:rPr lang="zh-CN" altLang="en-US" dirty="0"/>
                            <a:t>季度 </a:t>
                          </a:r>
                          <a:r>
                            <a:rPr lang="en-US" altLang="zh-CN" dirty="0"/>
                            <a:t>j</a:t>
                          </a:r>
                          <a:endParaRPr lang="zh-CN" altLang="en-US" dirty="0"/>
                        </a:p>
                      </a:txBody>
                      <a:tcPr/>
                    </a:tc>
                    <a:tc>
                      <a:txBody>
                        <a:bodyPr/>
                        <a:lstStyle/>
                        <a:p>
                          <a:endParaRPr lang="zh-CN"/>
                        </a:p>
                      </a:txBody>
                      <a:tcPr>
                        <a:blipFill>
                          <a:blip r:embed="rId2"/>
                          <a:stretch>
                            <a:fillRect l="-100601" t="-7813" r="-201502" b="-404688"/>
                          </a:stretch>
                        </a:blipFill>
                      </a:tcPr>
                    </a:tc>
                    <a:tc>
                      <a:txBody>
                        <a:bodyPr/>
                        <a:lstStyle/>
                        <a:p>
                          <a:pPr algn="ctr"/>
                          <a:r>
                            <a:rPr lang="zh-CN" altLang="en-US" dirty="0"/>
                            <a:t>生产成本</a:t>
                          </a:r>
                          <a:r>
                            <a:rPr lang="en-US" altLang="zh-CN" dirty="0"/>
                            <a:t>(</a:t>
                          </a:r>
                          <a:r>
                            <a:rPr lang="zh-CN" altLang="en-US" dirty="0"/>
                            <a:t>万元</a:t>
                          </a:r>
                          <a:r>
                            <a:rPr lang="en-US" altLang="zh-CN" dirty="0"/>
                            <a:t>/</a:t>
                          </a:r>
                          <a:r>
                            <a:rPr lang="zh-CN" altLang="en-US" dirty="0"/>
                            <a:t>吨</a:t>
                          </a:r>
                          <a:r>
                            <a:rPr lang="en-US" altLang="zh-CN" dirty="0"/>
                            <a:t>)</a:t>
                          </a:r>
                          <a:endParaRPr lang="zh-CN" altLang="en-US" dirty="0"/>
                        </a:p>
                      </a:txBody>
                      <a:tcPr/>
                    </a:tc>
                    <a:tc>
                      <a:txBody>
                        <a:bodyPr/>
                        <a:lstStyle/>
                        <a:p>
                          <a:endParaRPr lang="zh-CN"/>
                        </a:p>
                      </a:txBody>
                      <a:tcPr>
                        <a:blipFill>
                          <a:blip r:embed="rId2"/>
                          <a:stretch>
                            <a:fillRect l="-300901" t="-7813" r="-1201" b="-404688"/>
                          </a:stretch>
                        </a:blipFill>
                      </a:tcPr>
                    </a:tc>
                    <a:extLst>
                      <a:ext uri="{0D108BD9-81ED-4DB2-BD59-A6C34878D82A}">
                        <a16:rowId xmlns:a16="http://schemas.microsoft.com/office/drawing/2014/main" val="2994306117"/>
                      </a:ext>
                    </a:extLst>
                  </a:tr>
                  <a:tr h="370840">
                    <a:tc>
                      <a:txBody>
                        <a:bodyPr/>
                        <a:lstStyle/>
                        <a:p>
                          <a:pPr algn="ctr"/>
                          <a:r>
                            <a:rPr lang="en-US" altLang="zh-CN" dirty="0"/>
                            <a:t>1</a:t>
                          </a:r>
                          <a:endParaRPr lang="zh-CN" altLang="en-US" dirty="0"/>
                        </a:p>
                      </a:txBody>
                      <a:tcPr/>
                    </a:tc>
                    <a:tc>
                      <a:txBody>
                        <a:bodyPr/>
                        <a:lstStyle/>
                        <a:p>
                          <a:pPr algn="ctr"/>
                          <a:r>
                            <a:rPr lang="en-US" altLang="zh-CN" dirty="0"/>
                            <a:t>30</a:t>
                          </a:r>
                          <a:endParaRPr lang="zh-CN" altLang="en-US" dirty="0"/>
                        </a:p>
                      </a:txBody>
                      <a:tcPr/>
                    </a:tc>
                    <a:tc>
                      <a:txBody>
                        <a:bodyPr/>
                        <a:lstStyle/>
                        <a:p>
                          <a:pPr algn="ctr"/>
                          <a:r>
                            <a:rPr lang="en-US" altLang="zh-CN" dirty="0"/>
                            <a:t>15.0</a:t>
                          </a:r>
                          <a:endParaRPr lang="zh-CN" altLang="en-US" dirty="0"/>
                        </a:p>
                      </a:txBody>
                      <a:tcPr/>
                    </a:tc>
                    <a:tc>
                      <a:txBody>
                        <a:bodyPr/>
                        <a:lstStyle/>
                        <a:p>
                          <a:pPr algn="ctr"/>
                          <a:r>
                            <a:rPr lang="en-US" altLang="zh-CN" dirty="0"/>
                            <a:t>20</a:t>
                          </a:r>
                          <a:endParaRPr lang="zh-CN" altLang="en-US" dirty="0"/>
                        </a:p>
                      </a:txBody>
                      <a:tcPr/>
                    </a:tc>
                    <a:extLst>
                      <a:ext uri="{0D108BD9-81ED-4DB2-BD59-A6C34878D82A}">
                        <a16:rowId xmlns:a16="http://schemas.microsoft.com/office/drawing/2014/main" val="3440106241"/>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tc>
                      <a:txBody>
                        <a:bodyPr/>
                        <a:lstStyle/>
                        <a:p>
                          <a:pPr algn="ctr"/>
                          <a:r>
                            <a:rPr lang="en-US" altLang="zh-CN" dirty="0"/>
                            <a:t>14.0</a:t>
                          </a:r>
                          <a:endParaRPr lang="zh-CN" altLang="en-US" dirty="0"/>
                        </a:p>
                      </a:txBody>
                      <a:tcPr/>
                    </a:tc>
                    <a:tc>
                      <a:txBody>
                        <a:bodyPr/>
                        <a:lstStyle/>
                        <a:p>
                          <a:pPr algn="ctr"/>
                          <a:r>
                            <a:rPr lang="en-US" altLang="zh-CN" dirty="0"/>
                            <a:t>20</a:t>
                          </a:r>
                          <a:endParaRPr lang="zh-CN" altLang="en-US" dirty="0"/>
                        </a:p>
                      </a:txBody>
                      <a:tcPr/>
                    </a:tc>
                    <a:extLst>
                      <a:ext uri="{0D108BD9-81ED-4DB2-BD59-A6C34878D82A}">
                        <a16:rowId xmlns:a16="http://schemas.microsoft.com/office/drawing/2014/main" val="2486636199"/>
                      </a:ext>
                    </a:extLst>
                  </a:tr>
                  <a:tr h="370840">
                    <a:tc>
                      <a:txBody>
                        <a:bodyPr/>
                        <a:lstStyle/>
                        <a:p>
                          <a:pPr algn="ctr"/>
                          <a:r>
                            <a:rPr lang="en-US" altLang="zh-CN" dirty="0"/>
                            <a:t>3</a:t>
                          </a:r>
                          <a:endParaRPr lang="zh-CN" altLang="en-US" dirty="0"/>
                        </a:p>
                      </a:txBody>
                      <a:tcPr/>
                    </a:tc>
                    <a:tc>
                      <a:txBody>
                        <a:bodyPr/>
                        <a:lstStyle/>
                        <a:p>
                          <a:pPr algn="ctr"/>
                          <a:r>
                            <a:rPr lang="en-US" altLang="zh-CN" dirty="0"/>
                            <a:t>20</a:t>
                          </a:r>
                          <a:endParaRPr lang="zh-CN" altLang="en-US" dirty="0"/>
                        </a:p>
                      </a:txBody>
                      <a:tcPr/>
                    </a:tc>
                    <a:tc>
                      <a:txBody>
                        <a:bodyPr/>
                        <a:lstStyle/>
                        <a:p>
                          <a:pPr algn="ctr"/>
                          <a:r>
                            <a:rPr lang="en-US" altLang="zh-CN" dirty="0"/>
                            <a:t>15.3</a:t>
                          </a:r>
                          <a:endParaRPr lang="zh-CN" altLang="en-US" dirty="0"/>
                        </a:p>
                      </a:txBody>
                      <a:tcPr/>
                    </a:tc>
                    <a:tc>
                      <a:txBody>
                        <a:bodyPr/>
                        <a:lstStyle/>
                        <a:p>
                          <a:pPr algn="ctr"/>
                          <a:r>
                            <a:rPr lang="en-US" altLang="zh-CN" dirty="0"/>
                            <a:t>30</a:t>
                          </a:r>
                          <a:endParaRPr lang="zh-CN" altLang="en-US" dirty="0"/>
                        </a:p>
                      </a:txBody>
                      <a:tcPr/>
                    </a:tc>
                    <a:extLst>
                      <a:ext uri="{0D108BD9-81ED-4DB2-BD59-A6C34878D82A}">
                        <a16:rowId xmlns:a16="http://schemas.microsoft.com/office/drawing/2014/main" val="1885140507"/>
                      </a:ext>
                    </a:extLst>
                  </a:tr>
                  <a:tr h="370840">
                    <a:tc>
                      <a:txBody>
                        <a:bodyPr/>
                        <a:lstStyle/>
                        <a:p>
                          <a:pPr algn="ctr"/>
                          <a:r>
                            <a:rPr lang="en-US" altLang="zh-CN" dirty="0"/>
                            <a:t>4</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14.8</a:t>
                          </a:r>
                          <a:endParaRPr lang="zh-CN" altLang="en-US" dirty="0"/>
                        </a:p>
                      </a:txBody>
                      <a:tcPr/>
                    </a:tc>
                    <a:tc>
                      <a:txBody>
                        <a:bodyPr/>
                        <a:lstStyle/>
                        <a:p>
                          <a:pPr algn="ctr"/>
                          <a:r>
                            <a:rPr lang="en-US" altLang="zh-CN" dirty="0"/>
                            <a:t>10</a:t>
                          </a:r>
                          <a:endParaRPr lang="zh-CN" altLang="en-US" dirty="0"/>
                        </a:p>
                      </a:txBody>
                      <a:tcPr/>
                    </a:tc>
                    <a:extLst>
                      <a:ext uri="{0D108BD9-81ED-4DB2-BD59-A6C34878D82A}">
                        <a16:rowId xmlns:a16="http://schemas.microsoft.com/office/drawing/2014/main" val="1369374965"/>
                      </a:ext>
                    </a:extLst>
                  </a:tr>
                </a:tbl>
              </a:graphicData>
            </a:graphic>
          </p:graphicFrame>
        </mc:Fallback>
      </mc:AlternateContent>
    </p:spTree>
    <p:extLst>
      <p:ext uri="{BB962C8B-B14F-4D97-AF65-F5344CB8AC3E}">
        <p14:creationId xmlns:p14="http://schemas.microsoft.com/office/powerpoint/2010/main" val="1569040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88DC080-03D8-4139-AD1D-CAC6972167FD}"/>
                  </a:ext>
                </a:extLst>
              </p:cNvPr>
              <p:cNvSpPr>
                <a:spLocks noGrp="1"/>
              </p:cNvSpPr>
              <p:nvPr>
                <p:ph idx="1"/>
              </p:nvPr>
            </p:nvSpPr>
            <p:spPr>
              <a:xfrm>
                <a:off x="838200" y="399495"/>
                <a:ext cx="10515600" cy="5948040"/>
              </a:xfrm>
            </p:spPr>
            <p:txBody>
              <a:bodyPr>
                <a:normAutofit/>
              </a:bodyPr>
              <a:lstStyle/>
              <a:p>
                <a:pPr marL="0" indent="0" algn="just">
                  <a:buNone/>
                </a:pPr>
                <a:r>
                  <a:rPr lang="en-US" altLang="zh-CN" sz="2000" dirty="0"/>
                  <a:t>(1)</a:t>
                </a:r>
                <a:r>
                  <a:rPr lang="zh-CN" altLang="en-US" sz="2000" dirty="0"/>
                  <a:t>设工厂第</a:t>
                </a:r>
                <a:r>
                  <a:rPr lang="en-US" altLang="zh-CN" sz="2000" dirty="0"/>
                  <a:t>j</a:t>
                </a:r>
                <a:r>
                  <a:rPr lang="zh-CN" altLang="en-US" sz="2000" dirty="0"/>
                  <a:t>季度生产产品</a:t>
                </a:r>
                <a14:m>
                  <m:oMath xmlns:m="http://schemas.openxmlformats.org/officeDocument/2006/math">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x</m:t>
                        </m:r>
                      </m:e>
                      <m:sub>
                        <m:r>
                          <a:rPr lang="en-US" altLang="zh-CN" sz="2000" b="0" i="1" smtClean="0">
                            <a:latin typeface="Cambria Math" panose="02040503050406030204" pitchFamily="18" charset="0"/>
                          </a:rPr>
                          <m:t>𝑗</m:t>
                        </m:r>
                      </m:sub>
                    </m:sSub>
                  </m:oMath>
                </a14:m>
                <a:r>
                  <a:rPr lang="zh-CN" altLang="en-US" sz="2000" dirty="0"/>
                  <a:t>吨</a:t>
                </a:r>
                <a:endParaRPr lang="en-US" altLang="zh-CN" sz="2000" dirty="0"/>
              </a:p>
              <a:p>
                <a:pPr marL="0" indent="0" algn="just">
                  <a:buNone/>
                </a:pPr>
                <a:r>
                  <a:rPr lang="zh-CN" altLang="en-US" sz="2000" dirty="0"/>
                  <a:t>    首先，考虑约束条件：第一季度末工厂需交货</a:t>
                </a:r>
                <a:r>
                  <a:rPr lang="en-US" altLang="zh-CN" sz="2000" dirty="0"/>
                  <a:t>20</a:t>
                </a:r>
                <a:r>
                  <a:rPr lang="zh-CN" altLang="en-US" sz="2000" dirty="0"/>
                  <a:t>吨。故应有</a:t>
                </a:r>
                <a14:m>
                  <m:oMath xmlns:m="http://schemas.openxmlformats.org/officeDocument/2006/math">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x</m:t>
                        </m:r>
                      </m:e>
                      <m:sub>
                        <m:r>
                          <a:rPr lang="en-US" altLang="zh-CN" sz="2000" b="0" i="1" smtClean="0">
                            <a:latin typeface="Cambria Math" panose="02040503050406030204" pitchFamily="18" charset="0"/>
                          </a:rPr>
                          <m:t>1</m:t>
                        </m:r>
                      </m:sub>
                    </m:sSub>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20</m:t>
                    </m:r>
                  </m:oMath>
                </a14:m>
                <a:r>
                  <a:rPr lang="zh-CN" altLang="en-US" sz="2000" dirty="0"/>
                  <a:t>；第一季度末交货后积余</a:t>
                </a:r>
                <a14:m>
                  <m:oMath xmlns:m="http://schemas.openxmlformats.org/officeDocument/2006/math">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−20)</m:t>
                    </m:r>
                  </m:oMath>
                </a14:m>
                <a:r>
                  <a:rPr lang="zh-CN" altLang="en-US" sz="2000" dirty="0"/>
                  <a:t>吨；第二季度末工厂需交货</a:t>
                </a:r>
                <a:r>
                  <a:rPr lang="en-US" altLang="zh-CN" sz="2000" dirty="0"/>
                  <a:t>20</a:t>
                </a:r>
                <a:r>
                  <a:rPr lang="zh-CN" altLang="en-US" sz="2000" dirty="0"/>
                  <a:t>吨，故应有</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−20+</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ea typeface="Cambria Math" panose="02040503050406030204" pitchFamily="18" charset="0"/>
                      </a:rPr>
                      <m:t>≥20</m:t>
                    </m:r>
                    <m:r>
                      <a:rPr lang="zh-CN" altLang="en-US" sz="2000" i="1">
                        <a:latin typeface="Cambria Math" panose="02040503050406030204" pitchFamily="18" charset="0"/>
                        <a:ea typeface="Cambria Math" panose="02040503050406030204" pitchFamily="18" charset="0"/>
                      </a:rPr>
                      <m:t>；</m:t>
                    </m:r>
                  </m:oMath>
                </a14:m>
                <a:r>
                  <a:rPr lang="zh-CN" altLang="en-US" sz="2000" dirty="0"/>
                  <a:t>类似地，应有</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−40+</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ea typeface="Cambria Math" panose="02040503050406030204" pitchFamily="18" charset="0"/>
                      </a:rPr>
                      <m:t>≥30</m:t>
                    </m:r>
                    <m:r>
                      <a:rPr lang="zh-CN" altLang="en-US" sz="2000" i="1">
                        <a:latin typeface="Cambria Math" panose="02040503050406030204" pitchFamily="18" charset="0"/>
                        <a:ea typeface="Cambria Math" panose="02040503050406030204" pitchFamily="18" charset="0"/>
                      </a:rPr>
                      <m:t>；</m:t>
                    </m:r>
                  </m:oMath>
                </a14:m>
                <a:r>
                  <a:rPr lang="zh-CN" altLang="en-US" sz="2000" dirty="0"/>
                  <a:t>第四季度末供货后工厂不能积压产品，故应有</a:t>
                </a:r>
                <a14:m>
                  <m:oMath xmlns:m="http://schemas.openxmlformats.org/officeDocument/2006/math">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x</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−70+</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4</m:t>
                        </m:r>
                      </m:sub>
                    </m:sSub>
                    <m:r>
                      <a:rPr lang="en-US" altLang="zh-CN" sz="2000" b="0" i="1" smtClean="0">
                        <a:latin typeface="Cambria Math" panose="02040503050406030204" pitchFamily="18" charset="0"/>
                      </a:rPr>
                      <m:t>=10</m:t>
                    </m:r>
                    <m:r>
                      <a:rPr lang="zh-CN" altLang="en-US" sz="2000" i="1">
                        <a:latin typeface="Cambria Math" panose="02040503050406030204" pitchFamily="18" charset="0"/>
                      </a:rPr>
                      <m:t>；</m:t>
                    </m:r>
                  </m:oMath>
                </a14:m>
                <a:r>
                  <a:rPr lang="zh-CN" altLang="en-US" sz="2000" dirty="0"/>
                  <a:t>又考虑到工厂每个季度的生产能力，故应有</a:t>
                </a:r>
                <a14:m>
                  <m:oMath xmlns:m="http://schemas.openxmlformats.org/officeDocument/2006/math">
                    <m:r>
                      <a:rPr lang="en-US" altLang="zh-CN" sz="2000" b="0" i="1" smtClean="0">
                        <a:latin typeface="Cambria Math" panose="02040503050406030204" pitchFamily="18" charset="0"/>
                      </a:rPr>
                      <m:t>0</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m:rPr>
                            <m:sty m:val="p"/>
                          </m:rPr>
                          <a:rPr lang="en-US" altLang="zh-CN" sz="2000" i="1">
                            <a:latin typeface="Cambria Math" panose="02040503050406030204" pitchFamily="18" charset="0"/>
                            <a:ea typeface="Cambria Math" panose="02040503050406030204" pitchFamily="18" charset="0"/>
                          </a:rPr>
                          <m:t>x</m:t>
                        </m:r>
                      </m:e>
                      <m:sub>
                        <m:r>
                          <a:rPr lang="en-US" altLang="zh-CN" sz="2000" b="0" i="1" smtClean="0">
                            <a:latin typeface="Cambria Math" panose="02040503050406030204" pitchFamily="18" charset="0"/>
                            <a:ea typeface="Cambria Math" panose="02040503050406030204" pitchFamily="18" charset="0"/>
                          </a:rPr>
                          <m:t>𝑗</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𝑎</m:t>
                        </m:r>
                      </m:e>
                      <m:sub>
                        <m:r>
                          <a:rPr lang="en-US" altLang="zh-CN" sz="2000" b="0" i="1" smtClean="0">
                            <a:latin typeface="Cambria Math" panose="02040503050406030204" pitchFamily="18" charset="0"/>
                            <a:ea typeface="Cambria Math" panose="02040503050406030204" pitchFamily="18" charset="0"/>
                          </a:rPr>
                          <m:t>𝑗</m:t>
                        </m:r>
                      </m:sub>
                    </m:sSub>
                    <m:r>
                      <a:rPr lang="en-US" altLang="zh-CN" sz="2000" b="0" i="1" smtClean="0">
                        <a:latin typeface="Cambria Math" panose="02040503050406030204" pitchFamily="18" charset="0"/>
                        <a:ea typeface="Cambria Math" panose="02040503050406030204" pitchFamily="18" charset="0"/>
                      </a:rPr>
                      <m:t>.</m:t>
                    </m:r>
                  </m:oMath>
                </a14:m>
                <a:endParaRPr lang="en-US" altLang="zh-CN" sz="2000" dirty="0"/>
              </a:p>
              <a:p>
                <a:pPr marL="0" indent="0" algn="just">
                  <a:buNone/>
                </a:pPr>
                <a:r>
                  <a:rPr lang="en-US" altLang="zh-CN" sz="2000" dirty="0"/>
                  <a:t>    </a:t>
                </a:r>
                <a:r>
                  <a:rPr lang="zh-CN" altLang="en-US" sz="2000" dirty="0"/>
                  <a:t>其次，考虑目标函数：第一季度工厂的生产费为</a:t>
                </a:r>
                <a:r>
                  <a:rPr lang="en-US" altLang="zh-CN" sz="2000" dirty="0"/>
                  <a:t>15.0</a:t>
                </a:r>
                <a14:m>
                  <m:oMath xmlns:m="http://schemas.openxmlformats.org/officeDocument/2006/math">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x</m:t>
                        </m:r>
                      </m:e>
                      <m:sub>
                        <m:r>
                          <a:rPr lang="en-US" altLang="zh-CN" sz="2000" b="0" i="1" smtClean="0">
                            <a:latin typeface="Cambria Math" panose="02040503050406030204" pitchFamily="18" charset="0"/>
                          </a:rPr>
                          <m:t>1</m:t>
                        </m:r>
                      </m:sub>
                    </m:sSub>
                    <m:r>
                      <a:rPr lang="zh-CN" altLang="en-US" sz="2000" i="1">
                        <a:latin typeface="Cambria Math" panose="02040503050406030204" pitchFamily="18" charset="0"/>
                      </a:rPr>
                      <m:t>，</m:t>
                    </m:r>
                  </m:oMath>
                </a14:m>
                <a:r>
                  <a:rPr lang="zh-CN" altLang="en-US" sz="2000" dirty="0"/>
                  <a:t>第二季度工厂生产的费用包括生产费用</a:t>
                </a:r>
                <a14:m>
                  <m:oMath xmlns:m="http://schemas.openxmlformats.org/officeDocument/2006/math">
                    <m:r>
                      <a:rPr lang="en-US" altLang="zh-CN" sz="2000" b="0" i="1" smtClean="0">
                        <a:latin typeface="Cambria Math" panose="02040503050406030204" pitchFamily="18" charset="0"/>
                      </a:rPr>
                      <m:t>14</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r>
                      <a:rPr lang="zh-CN" altLang="en-US" sz="2000" i="1">
                        <a:latin typeface="Cambria Math" panose="02040503050406030204" pitchFamily="18" charset="0"/>
                      </a:rPr>
                      <m:t>及</m:t>
                    </m:r>
                  </m:oMath>
                </a14:m>
                <a:r>
                  <a:rPr lang="zh-CN" altLang="en-US" sz="2000" dirty="0"/>
                  <a:t>积压产品的存贮费</a:t>
                </a:r>
                <a14:m>
                  <m:oMath xmlns:m="http://schemas.openxmlformats.org/officeDocument/2006/math">
                    <m:r>
                      <a:rPr lang="en-US" altLang="zh-CN" sz="2000" b="0" i="1" smtClean="0">
                        <a:latin typeface="Cambria Math" panose="02040503050406030204" pitchFamily="18" charset="0"/>
                      </a:rPr>
                      <m:t>0.2(</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−20)</m:t>
                    </m:r>
                    <m:r>
                      <a:rPr lang="zh-CN" altLang="en-US" sz="2000" i="1">
                        <a:latin typeface="Cambria Math" panose="02040503050406030204" pitchFamily="18" charset="0"/>
                      </a:rPr>
                      <m:t>；</m:t>
                    </m:r>
                  </m:oMath>
                </a14:m>
                <a:r>
                  <a:rPr lang="zh-CN" altLang="en-US" sz="2000" dirty="0"/>
                  <a:t>类似地，第三季度费用为</a:t>
                </a:r>
                <a14:m>
                  <m:oMath xmlns:m="http://schemas.openxmlformats.org/officeDocument/2006/math">
                    <m:r>
                      <a:rPr lang="en-US" altLang="zh-CN" sz="2000" b="0" i="1" smtClean="0">
                        <a:latin typeface="Cambria Math" panose="02040503050406030204" pitchFamily="18" charset="0"/>
                      </a:rPr>
                      <m:t>15.3</m:t>
                    </m:r>
                    <m:sSub>
                      <m:sSubPr>
                        <m:ctrlPr>
                          <a:rPr lang="en-US" altLang="zh-CN" sz="2000" b="0" i="1" smtClean="0">
                            <a:latin typeface="Cambria Math" panose="02040503050406030204" pitchFamily="18" charset="0"/>
                          </a:rPr>
                        </m:ctrlPr>
                      </m:sSubPr>
                      <m:e>
                        <m:r>
                          <m:rPr>
                            <m:sty m:val="p"/>
                          </m:rPr>
                          <a:rPr lang="en-US" altLang="zh-CN" sz="2000" i="1">
                            <a:latin typeface="Cambria Math" panose="02040503050406030204" pitchFamily="18" charset="0"/>
                          </a:rPr>
                          <m:t>x</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+0.2(</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−20)</m:t>
                    </m:r>
                  </m:oMath>
                </a14:m>
                <a:r>
                  <a:rPr lang="zh-CN" altLang="en-US" sz="2000" dirty="0"/>
                  <a:t>，第四季度费用为</a:t>
                </a:r>
                <a14:m>
                  <m:oMath xmlns:m="http://schemas.openxmlformats.org/officeDocument/2006/math">
                    <m:r>
                      <a:rPr lang="en-US" altLang="zh-CN" sz="2000" b="0" i="1" smtClean="0">
                        <a:latin typeface="Cambria Math" panose="02040503050406030204" pitchFamily="18" charset="0"/>
                      </a:rPr>
                      <m:t>14.8</m:t>
                    </m:r>
                    <m:sSub>
                      <m:sSubPr>
                        <m:ctrlPr>
                          <a:rPr lang="en-US" altLang="zh-CN" sz="2000" b="0" i="1" smtClean="0">
                            <a:latin typeface="Cambria Math" panose="02040503050406030204" pitchFamily="18" charset="0"/>
                          </a:rPr>
                        </m:ctrlPr>
                      </m:sSubPr>
                      <m:e>
                        <m:r>
                          <m:rPr>
                            <m:sty m:val="p"/>
                          </m:rPr>
                          <a:rPr lang="en-US" altLang="zh-CN" sz="2000" i="1">
                            <a:latin typeface="Cambria Math" panose="02040503050406030204" pitchFamily="18" charset="0"/>
                          </a:rPr>
                          <m:t>x</m:t>
                        </m:r>
                      </m:e>
                      <m:sub>
                        <m:r>
                          <a:rPr lang="en-US" altLang="zh-CN" sz="2000" b="0" i="1" smtClean="0">
                            <a:latin typeface="Cambria Math" panose="02040503050406030204" pitchFamily="18" charset="0"/>
                          </a:rPr>
                          <m:t>4</m:t>
                        </m:r>
                      </m:sub>
                    </m:sSub>
                    <m:r>
                      <a:rPr lang="en-US" altLang="zh-CN" sz="2000" b="0" i="1" smtClean="0">
                        <a:latin typeface="Cambria Math" panose="02040503050406030204" pitchFamily="18" charset="0"/>
                      </a:rPr>
                      <m:t>+0.2</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−70</m:t>
                        </m:r>
                      </m:e>
                    </m:d>
                    <m:r>
                      <a:rPr lang="zh-CN" altLang="en-US" sz="2000" i="1">
                        <a:latin typeface="Cambria Math" panose="02040503050406030204" pitchFamily="18" charset="0"/>
                      </a:rPr>
                      <m:t>。</m:t>
                    </m:r>
                  </m:oMath>
                </a14:m>
                <a:r>
                  <a:rPr lang="zh-CN" altLang="en-US" sz="2000" dirty="0"/>
                  <a:t>工厂一年的费用即为这四个季度费用之和。整理后，得到下列线性规划模型：</a:t>
                </a:r>
                <a:endParaRPr lang="en-US" altLang="zh-CN" sz="2000" dirty="0"/>
              </a:p>
              <a:p>
                <a:pPr marL="0" indent="0" algn="just">
                  <a:buNone/>
                </a:pPr>
                <a:r>
                  <a:rPr lang="en-US" altLang="zh-CN" sz="2400" dirty="0"/>
                  <a:t>	min 	</a:t>
                </a:r>
                <a14:m>
                  <m:oMath xmlns:m="http://schemas.openxmlformats.org/officeDocument/2006/math">
                    <m:r>
                      <a:rPr lang="en-US" altLang="zh-CN" sz="2400" b="0" i="1" smtClean="0">
                        <a:latin typeface="Cambria Math" panose="02040503050406030204" pitchFamily="18" charset="0"/>
                      </a:rPr>
                      <m:t>15.6</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+14.4</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+15.5</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+14.8</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4</m:t>
                        </m:r>
                      </m:sub>
                    </m:sSub>
                    <m:r>
                      <a:rPr lang="en-US" altLang="zh-CN" sz="2400" b="0" i="1" smtClean="0">
                        <a:latin typeface="Cambria Math" panose="02040503050406030204" pitchFamily="18" charset="0"/>
                      </a:rPr>
                      <m:t>−26</m:t>
                    </m:r>
                  </m:oMath>
                </a14:m>
                <a:endParaRPr lang="en-US" altLang="zh-CN" sz="2400" dirty="0"/>
              </a:p>
              <a:p>
                <a:pPr marL="0" indent="0" algn="just">
                  <a:buNone/>
                </a:pPr>
                <a:r>
                  <a:rPr lang="en-US" altLang="zh-CN" sz="2400" dirty="0"/>
                  <a:t>	</a:t>
                </a:r>
                <a:r>
                  <a:rPr lang="en-US" altLang="zh-CN" sz="2400" dirty="0" err="1"/>
                  <a:t>s.t.</a:t>
                </a:r>
                <a:r>
                  <a:rPr lang="en-US" altLang="zh-CN" sz="2400" dirty="0"/>
                  <a: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ea typeface="Cambria Math" panose="02040503050406030204" pitchFamily="18" charset="0"/>
                      </a:rPr>
                      <m:t>≥40</m:t>
                    </m:r>
                  </m:oMath>
                </a14:m>
                <a:endParaRPr lang="en-US" altLang="zh-CN" sz="2400" dirty="0"/>
              </a:p>
              <a:p>
                <a:pPr marL="0" indent="0" algn="just">
                  <a:buNone/>
                </a:pPr>
                <a:r>
                  <a:rPr lang="en-US" altLang="zh-CN" sz="2400" dirty="0"/>
                  <a: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ea typeface="Cambria Math" panose="02040503050406030204" pitchFamily="18" charset="0"/>
                      </a:rPr>
                      <m:t>≥70</m:t>
                    </m:r>
                  </m:oMath>
                </a14:m>
                <a:endParaRPr lang="en-US" altLang="zh-CN" sz="2400" b="0" dirty="0">
                  <a:ea typeface="Cambria Math" panose="02040503050406030204" pitchFamily="18" charset="0"/>
                </a:endParaRPr>
              </a:p>
              <a:p>
                <a:pPr marL="0" indent="0" algn="just">
                  <a:buNone/>
                </a:pPr>
                <a:r>
                  <a:rPr lang="en-US" altLang="zh-CN" sz="2400" dirty="0"/>
                  <a: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4</m:t>
                        </m:r>
                      </m:sub>
                    </m:sSub>
                    <m:r>
                      <a:rPr lang="en-US" altLang="zh-CN" sz="2400" b="0" i="0" smtClean="0">
                        <a:latin typeface="Cambria Math" panose="02040503050406030204" pitchFamily="18" charset="0"/>
                      </a:rPr>
                      <m:t>=80</m:t>
                    </m:r>
                  </m:oMath>
                </a14:m>
                <a:endParaRPr lang="en-US" altLang="zh-CN" sz="2400" b="0" dirty="0"/>
              </a:p>
              <a:p>
                <a:pPr marL="0" indent="0" algn="just">
                  <a:buNone/>
                </a:pPr>
                <a:r>
                  <a:rPr lang="en-US" altLang="zh-CN" sz="2400" dirty="0"/>
                  <a:t>		</a:t>
                </a:r>
                <a14:m>
                  <m:oMath xmlns:m="http://schemas.openxmlformats.org/officeDocument/2006/math">
                    <m:r>
                      <a:rPr lang="en-US" altLang="zh-CN" sz="2400" b="0" i="1" smtClean="0">
                        <a:latin typeface="Cambria Math" panose="02040503050406030204" pitchFamily="18" charset="0"/>
                      </a:rPr>
                      <m:t>20</m:t>
                    </m: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1</m:t>
                        </m:r>
                      </m:sub>
                    </m:sSub>
                    <m:r>
                      <a:rPr lang="en-US" altLang="zh-CN" sz="2400" b="0" i="1" smtClean="0">
                        <a:latin typeface="Cambria Math" panose="02040503050406030204" pitchFamily="18" charset="0"/>
                        <a:ea typeface="Cambria Math" panose="02040503050406030204" pitchFamily="18" charset="0"/>
                      </a:rPr>
                      <m:t>≤30,  0≤</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2</m:t>
                        </m:r>
                      </m:sub>
                    </m:sSub>
                    <m:r>
                      <a:rPr lang="en-US" altLang="zh-CN" sz="2400" b="0" i="1" smtClean="0">
                        <a:latin typeface="Cambria Math" panose="02040503050406030204" pitchFamily="18" charset="0"/>
                        <a:ea typeface="Cambria Math" panose="02040503050406030204" pitchFamily="18" charset="0"/>
                      </a:rPr>
                      <m:t>≤40,  0≤</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3</m:t>
                        </m:r>
                      </m:sub>
                    </m:sSub>
                    <m:r>
                      <a:rPr lang="en-US" altLang="zh-CN" sz="2400" b="0" i="1" smtClean="0">
                        <a:latin typeface="Cambria Math" panose="02040503050406030204" pitchFamily="18" charset="0"/>
                        <a:ea typeface="Cambria Math" panose="02040503050406030204" pitchFamily="18" charset="0"/>
                      </a:rPr>
                      <m:t>≤20,  0≤</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4</m:t>
                        </m:r>
                      </m:sub>
                    </m:sSub>
                    <m:r>
                      <a:rPr lang="en-US" altLang="zh-CN" sz="2400" b="0" i="1" smtClean="0">
                        <a:latin typeface="Cambria Math" panose="02040503050406030204" pitchFamily="18" charset="0"/>
                        <a:ea typeface="Cambria Math" panose="02040503050406030204" pitchFamily="18" charset="0"/>
                      </a:rPr>
                      <m:t>≤10</m:t>
                    </m:r>
                  </m:oMath>
                </a14:m>
                <a:endParaRPr lang="en-US" altLang="zh-CN" sz="2400" b="0" dirty="0"/>
              </a:p>
              <a:p>
                <a:pPr marL="0" indent="0" algn="just">
                  <a:buNone/>
                </a:pPr>
                <a:endParaRPr lang="zh-CN" altLang="en-US" sz="2400" dirty="0"/>
              </a:p>
            </p:txBody>
          </p:sp>
        </mc:Choice>
        <mc:Fallback>
          <p:sp>
            <p:nvSpPr>
              <p:cNvPr id="3" name="内容占位符 2">
                <a:extLst>
                  <a:ext uri="{FF2B5EF4-FFF2-40B4-BE49-F238E27FC236}">
                    <a16:creationId xmlns:a16="http://schemas.microsoft.com/office/drawing/2014/main" id="{088DC080-03D8-4139-AD1D-CAC6972167FD}"/>
                  </a:ext>
                </a:extLst>
              </p:cNvPr>
              <p:cNvSpPr>
                <a:spLocks noGrp="1" noRot="1" noChangeAspect="1" noMove="1" noResize="1" noEditPoints="1" noAdjustHandles="1" noChangeArrowheads="1" noChangeShapeType="1" noTextEdit="1"/>
              </p:cNvSpPr>
              <p:nvPr>
                <p:ph idx="1"/>
              </p:nvPr>
            </p:nvSpPr>
            <p:spPr>
              <a:xfrm>
                <a:off x="838200" y="399495"/>
                <a:ext cx="10515600" cy="5948040"/>
              </a:xfrm>
              <a:blipFill>
                <a:blip r:embed="rId2"/>
                <a:stretch>
                  <a:fillRect l="-638" t="-923" r="-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28682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30E5E302-6C75-4068-B9A0-57A2FF0E4B59}"/>
                  </a:ext>
                </a:extLst>
              </p:cNvPr>
              <p:cNvSpPr>
                <a:spLocks noGrp="1"/>
              </p:cNvSpPr>
              <p:nvPr>
                <p:ph idx="1"/>
              </p:nvPr>
            </p:nvSpPr>
            <p:spPr>
              <a:xfrm>
                <a:off x="838200" y="301842"/>
                <a:ext cx="10515600" cy="5875122"/>
              </a:xfrm>
            </p:spPr>
            <p:txBody>
              <a:bodyPr>
                <a:normAutofit/>
              </a:bodyPr>
              <a:lstStyle/>
              <a:p>
                <a:pPr marL="0" indent="0" algn="just">
                  <a:buNone/>
                </a:pPr>
                <a:r>
                  <a:rPr lang="en-US" altLang="zh-CN" sz="2000" dirty="0"/>
                  <a:t>(2)</a:t>
                </a:r>
                <a:r>
                  <a:rPr lang="zh-CN" altLang="en-US" sz="2000" dirty="0"/>
                  <a:t>第</a:t>
                </a:r>
                <a:r>
                  <a:rPr lang="en-US" altLang="zh-CN" sz="2000" dirty="0"/>
                  <a:t>j</a:t>
                </a:r>
                <a:r>
                  <a:rPr lang="zh-CN" altLang="en-US" sz="2000" dirty="0"/>
                  <a:t>季度工厂生产的产品为</a:t>
                </a:r>
                <a14:m>
                  <m:oMath xmlns:m="http://schemas.openxmlformats.org/officeDocument/2006/math">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x</m:t>
                        </m:r>
                      </m:e>
                      <m:sub>
                        <m:r>
                          <a:rPr lang="en-US" altLang="zh-CN" sz="2000" b="0" i="1" smtClean="0">
                            <a:latin typeface="Cambria Math" panose="02040503050406030204" pitchFamily="18" charset="0"/>
                          </a:rPr>
                          <m:t>𝑗</m:t>
                        </m:r>
                      </m:sub>
                    </m:sSub>
                  </m:oMath>
                </a14:m>
                <a:r>
                  <a:rPr lang="zh-CN" altLang="en-US" sz="2000" dirty="0"/>
                  <a:t>吨，第</a:t>
                </a:r>
                <a:r>
                  <a:rPr lang="en-US" altLang="zh-CN" sz="2000" dirty="0"/>
                  <a:t>j</a:t>
                </a:r>
                <a:r>
                  <a:rPr lang="zh-CN" altLang="en-US" sz="2000" dirty="0"/>
                  <a:t>季度初存贮的产品为</a:t>
                </a:r>
                <a14:m>
                  <m:oMath xmlns:m="http://schemas.openxmlformats.org/officeDocument/2006/math">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y</m:t>
                        </m:r>
                      </m:e>
                      <m:sub>
                        <m:r>
                          <m:rPr>
                            <m:sty m:val="p"/>
                          </m:rPr>
                          <a:rPr lang="en-US" altLang="zh-CN" sz="2000" i="1">
                            <a:latin typeface="Cambria Math" panose="02040503050406030204" pitchFamily="18" charset="0"/>
                          </a:rPr>
                          <m:t>j</m:t>
                        </m:r>
                      </m:sub>
                    </m:sSub>
                  </m:oMath>
                </a14:m>
                <a:r>
                  <a:rPr lang="zh-CN" altLang="en-US" sz="2000" dirty="0"/>
                  <a:t>吨（显然，</a:t>
                </a:r>
                <a14:m>
                  <m:oMath xmlns:m="http://schemas.openxmlformats.org/officeDocument/2006/math">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y</m:t>
                        </m:r>
                      </m:e>
                      <m:sub>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oMath>
                </a14:m>
                <a:r>
                  <a:rPr lang="en-US" altLang="zh-CN" sz="2000" dirty="0"/>
                  <a:t>0</a:t>
                </a:r>
                <a:r>
                  <a:rPr lang="zh-CN" altLang="en-US" sz="2000" dirty="0"/>
                  <a:t>）。因为每季度初的存贮量为上季度存贮量、生产量之和与上季度需求量之差，又考虑到第四季度末存贮量为</a:t>
                </a:r>
                <a:r>
                  <a:rPr lang="en-US" altLang="zh-CN" sz="2000" dirty="0"/>
                  <a:t>0</a:t>
                </a:r>
                <a:r>
                  <a:rPr lang="zh-CN" altLang="en-US" sz="2000" dirty="0"/>
                  <a:t>，故有：</a:t>
                </a:r>
                <a:endParaRPr lang="en-US" altLang="zh-CN" sz="2000" dirty="0"/>
              </a:p>
              <a:p>
                <a:pPr marL="0" indent="0" algn="just">
                  <a:buNone/>
                </a:pPr>
                <a:r>
                  <a:rPr lang="en-US" altLang="zh-CN" sz="2000" dirty="0"/>
                  <a:t>	</a:t>
                </a:r>
                <a14:m>
                  <m:oMath xmlns:m="http://schemas.openxmlformats.org/officeDocument/2006/math">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x</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−20=</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−20=</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3</m:t>
                        </m:r>
                      </m:sub>
                    </m:sSub>
                  </m:oMath>
                </a14:m>
                <a:endParaRPr lang="en-US" altLang="zh-CN" sz="2000" dirty="0"/>
              </a:p>
              <a:p>
                <a:pPr marL="0" indent="0" algn="just">
                  <a:buNone/>
                </a:pPr>
                <a:r>
                  <a:rPr lang="en-US" altLang="zh-CN" sz="2000" dirty="0"/>
                  <a: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−30=</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4</m:t>
                        </m:r>
                      </m:sub>
                    </m:sSub>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4</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4</m:t>
                        </m:r>
                      </m:sub>
                    </m:sSub>
                    <m:r>
                      <a:rPr lang="en-US" altLang="zh-CN" sz="2000" b="0" i="1" smtClean="0">
                        <a:latin typeface="Cambria Math" panose="02040503050406030204" pitchFamily="18" charset="0"/>
                      </a:rPr>
                      <m:t>=10 </m:t>
                    </m:r>
                  </m:oMath>
                </a14:m>
                <a:endParaRPr lang="en-US" altLang="zh-CN" sz="2000" dirty="0"/>
              </a:p>
              <a:p>
                <a:pPr marL="0" indent="0" algn="just">
                  <a:buNone/>
                </a:pPr>
                <a:r>
                  <a:rPr lang="en-US" altLang="zh-CN" sz="2000" dirty="0"/>
                  <a:t>      </a:t>
                </a:r>
                <a:r>
                  <a:rPr lang="zh-CN" altLang="en-US" sz="2000" dirty="0"/>
                  <a:t>同时，每季度的生产量不能超过生产能力：</a:t>
                </a:r>
                <a14:m>
                  <m:oMath xmlns:m="http://schemas.openxmlformats.org/officeDocument/2006/math">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x</m:t>
                        </m:r>
                      </m:e>
                      <m:sub>
                        <m:r>
                          <a:rPr lang="en-US" altLang="zh-CN" sz="2000" b="0" i="1" smtClean="0">
                            <a:latin typeface="Cambria Math" panose="02040503050406030204" pitchFamily="18" charset="0"/>
                          </a:rPr>
                          <m:t>𝑗</m:t>
                        </m:r>
                      </m:sub>
                    </m:sSub>
                    <m:r>
                      <a:rPr lang="en-US" altLang="zh-CN" sz="2000" i="1" smtClean="0">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𝑎</m:t>
                        </m:r>
                      </m:e>
                      <m:sub>
                        <m:r>
                          <a:rPr lang="en-US" altLang="zh-CN" sz="2000" b="0" i="1" smtClean="0">
                            <a:latin typeface="Cambria Math" panose="02040503050406030204" pitchFamily="18" charset="0"/>
                            <a:ea typeface="Cambria Math" panose="02040503050406030204" pitchFamily="18" charset="0"/>
                          </a:rPr>
                          <m:t>𝑗</m:t>
                        </m:r>
                      </m:sub>
                    </m:sSub>
                    <m:r>
                      <a:rPr lang="zh-CN" altLang="en-US" sz="2000" i="1">
                        <a:latin typeface="Cambria Math" panose="02040503050406030204" pitchFamily="18" charset="0"/>
                        <a:ea typeface="Cambria Math" panose="02040503050406030204" pitchFamily="18" charset="0"/>
                      </a:rPr>
                      <m:t>；</m:t>
                    </m:r>
                  </m:oMath>
                </a14:m>
                <a:r>
                  <a:rPr lang="zh-CN" altLang="en-US" sz="2000" dirty="0"/>
                  <a:t>而工厂四个季度的总费用有每季的生产费用与存贮费用组成，于是的线性规划：</a:t>
                </a:r>
                <a:endParaRPr lang="en-US" altLang="zh-CN" sz="2000" dirty="0"/>
              </a:p>
              <a:p>
                <a:pPr marL="0" indent="0" algn="just">
                  <a:buNone/>
                </a:pPr>
                <a:r>
                  <a:rPr lang="en-US" altLang="zh-CN" sz="2000" dirty="0"/>
                  <a:t>	min </a:t>
                </a:r>
                <a14:m>
                  <m:oMath xmlns:m="http://schemas.openxmlformats.org/officeDocument/2006/math">
                    <m:r>
                      <a:rPr lang="en-US" altLang="zh-CN" sz="2000" b="0" i="0" smtClean="0">
                        <a:latin typeface="Cambria Math" panose="02040503050406030204" pitchFamily="18" charset="0"/>
                      </a:rPr>
                      <m:t> </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15.0</m:t>
                        </m:r>
                        <m:r>
                          <m:rPr>
                            <m:sty m:val="p"/>
                          </m:rPr>
                          <a:rPr lang="en-US" altLang="zh-CN" sz="2000" i="1">
                            <a:latin typeface="Cambria Math" panose="02040503050406030204" pitchFamily="18" charset="0"/>
                          </a:rPr>
                          <m:t>x</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+0.2</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+14</m:t>
                    </m:r>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x</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+0.2</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+15.3</m:t>
                    </m:r>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x</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+0.2</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4</m:t>
                        </m:r>
                      </m:sub>
                    </m:sSub>
                    <m:r>
                      <a:rPr lang="en-US" altLang="zh-CN" sz="2000" b="0" i="1" smtClean="0">
                        <a:latin typeface="Cambria Math" panose="02040503050406030204" pitchFamily="18" charset="0"/>
                      </a:rPr>
                      <m:t>+14.8</m:t>
                    </m:r>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x</m:t>
                        </m:r>
                      </m:e>
                      <m:sub>
                        <m:r>
                          <a:rPr lang="en-US" altLang="zh-CN" sz="2000" b="0" i="1" smtClean="0">
                            <a:latin typeface="Cambria Math" panose="02040503050406030204" pitchFamily="18" charset="0"/>
                          </a:rPr>
                          <m:t>4</m:t>
                        </m:r>
                      </m:sub>
                    </m:sSub>
                  </m:oMath>
                </a14:m>
                <a:endParaRPr lang="en-US" altLang="zh-CN" sz="2000" dirty="0"/>
              </a:p>
              <a:p>
                <a:pPr marL="0" indent="0" algn="just">
                  <a:buNone/>
                </a:pPr>
                <a:r>
                  <a:rPr lang="en-US" altLang="zh-CN" sz="2000" dirty="0"/>
                  <a:t>	s.t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=20</m:t>
                    </m:r>
                  </m:oMath>
                </a14:m>
                <a:endParaRPr lang="en-US" altLang="zh-CN" sz="2000" b="0" dirty="0"/>
              </a:p>
              <a:p>
                <a:pPr marL="0" indent="0" algn="just">
                  <a:buNone/>
                </a:pPr>
                <a:r>
                  <a:rPr lang="en-US" altLang="zh-CN" sz="2000" dirty="0"/>
                  <a: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=20</m:t>
                    </m:r>
                  </m:oMath>
                </a14:m>
                <a:endParaRPr lang="en-US" altLang="zh-CN" sz="2000" dirty="0"/>
              </a:p>
              <a:p>
                <a:pPr marL="0" indent="0" algn="just">
                  <a:buNone/>
                </a:pPr>
                <a:r>
                  <a:rPr lang="en-US" altLang="zh-CN" sz="2000" dirty="0"/>
                  <a: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4</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3</m:t>
                    </m:r>
                    <m:r>
                      <a:rPr lang="en-US" altLang="zh-CN" sz="2000" b="0" i="1" smtClean="0">
                        <a:latin typeface="Cambria Math" panose="02040503050406030204" pitchFamily="18" charset="0"/>
                      </a:rPr>
                      <m:t>0</m:t>
                    </m:r>
                  </m:oMath>
                </a14:m>
                <a:endParaRPr lang="en-US" altLang="zh-CN" sz="2000" b="0" dirty="0"/>
              </a:p>
              <a:p>
                <a:pPr marL="0" indent="0" algn="just">
                  <a:buNone/>
                </a:pPr>
                <a:r>
                  <a:rPr lang="en-US" altLang="zh-CN" sz="2000" dirty="0"/>
                  <a: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4</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4</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0</m:t>
                    </m:r>
                  </m:oMath>
                </a14:m>
                <a:endParaRPr lang="en-US" altLang="zh-CN" sz="2000" b="0" i="1"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0</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1</m:t>
                          </m:r>
                        </m:sub>
                      </m:sSub>
                      <m:r>
                        <a:rPr lang="en-US" altLang="zh-CN" sz="2000" b="0" i="1" smtClean="0">
                          <a:latin typeface="Cambria Math" panose="02040503050406030204" pitchFamily="18" charset="0"/>
                          <a:ea typeface="Cambria Math" panose="02040503050406030204" pitchFamily="18" charset="0"/>
                        </a:rPr>
                        <m:t>≤30,  0≤</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2</m:t>
                          </m:r>
                        </m:sub>
                      </m:sSub>
                      <m:r>
                        <a:rPr lang="en-US" altLang="zh-CN" sz="2000" b="0" i="1" smtClean="0">
                          <a:latin typeface="Cambria Math" panose="02040503050406030204" pitchFamily="18" charset="0"/>
                          <a:ea typeface="Cambria Math" panose="02040503050406030204" pitchFamily="18" charset="0"/>
                        </a:rPr>
                        <m:t>≤40,  0≤</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3</m:t>
                          </m:r>
                        </m:sub>
                      </m:sSub>
                      <m:r>
                        <a:rPr lang="en-US" altLang="zh-CN" sz="2000" b="0" i="1" smtClean="0">
                          <a:latin typeface="Cambria Math" panose="02040503050406030204" pitchFamily="18" charset="0"/>
                          <a:ea typeface="Cambria Math" panose="02040503050406030204" pitchFamily="18" charset="0"/>
                        </a:rPr>
                        <m:t>≤20,  0≤</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4</m:t>
                          </m:r>
                        </m:sub>
                      </m:sSub>
                      <m:r>
                        <a:rPr lang="en-US" altLang="zh-CN" sz="2000" b="0" i="1" smtClean="0">
                          <a:latin typeface="Cambria Math" panose="02040503050406030204" pitchFamily="18" charset="0"/>
                          <a:ea typeface="Cambria Math" panose="02040503050406030204" pitchFamily="18" charset="0"/>
                        </a:rPr>
                        <m:t>≤10</m:t>
                      </m:r>
                    </m:oMath>
                  </m:oMathPara>
                </a14:m>
                <a:endParaRPr lang="en-US" altLang="zh-CN" sz="2000" dirty="0"/>
              </a:p>
              <a:p>
                <a:pPr marL="0" indent="0" algn="just">
                  <a:buNone/>
                </a:pPr>
                <a:r>
                  <a:rPr lang="en-US" altLang="zh-CN" sz="2000" dirty="0"/>
                  <a:t>	           </a:t>
                </a:r>
                <a14:m>
                  <m:oMath xmlns:m="http://schemas.openxmlformats.org/officeDocument/2006/math">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y</m:t>
                        </m:r>
                      </m:e>
                      <m:sub>
                        <m:r>
                          <a:rPr lang="en-US" altLang="zh-CN" sz="2000" b="0" i="1" smtClean="0">
                            <a:latin typeface="Cambria Math" panose="02040503050406030204" pitchFamily="18" charset="0"/>
                          </a:rPr>
                          <m:t>𝑗</m:t>
                        </m:r>
                      </m:sub>
                    </m:sSub>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0,              </m:t>
                    </m:r>
                    <m:r>
                      <a:rPr lang="en-US" altLang="zh-CN" sz="2000" b="0" i="1" smtClean="0">
                        <a:latin typeface="Cambria Math" panose="02040503050406030204" pitchFamily="18" charset="0"/>
                        <a:ea typeface="Cambria Math" panose="02040503050406030204" pitchFamily="18" charset="0"/>
                      </a:rPr>
                      <m:t>𝑗</m:t>
                    </m:r>
                    <m:r>
                      <a:rPr lang="en-US" altLang="zh-CN" sz="2000" b="0" i="1" smtClean="0">
                        <a:latin typeface="Cambria Math" panose="02040503050406030204" pitchFamily="18" charset="0"/>
                        <a:ea typeface="Cambria Math" panose="02040503050406030204" pitchFamily="18" charset="0"/>
                      </a:rPr>
                      <m:t>=1,2,3,4</m:t>
                    </m:r>
                  </m:oMath>
                </a14:m>
                <a:endParaRPr lang="en-US" altLang="zh-CN" sz="2000" dirty="0"/>
              </a:p>
            </p:txBody>
          </p:sp>
        </mc:Choice>
        <mc:Fallback>
          <p:sp>
            <p:nvSpPr>
              <p:cNvPr id="3" name="内容占位符 2">
                <a:extLst>
                  <a:ext uri="{FF2B5EF4-FFF2-40B4-BE49-F238E27FC236}">
                    <a16:creationId xmlns:a16="http://schemas.microsoft.com/office/drawing/2014/main" id="{30E5E302-6C75-4068-B9A0-57A2FF0E4B59}"/>
                  </a:ext>
                </a:extLst>
              </p:cNvPr>
              <p:cNvSpPr>
                <a:spLocks noGrp="1" noRot="1" noChangeAspect="1" noMove="1" noResize="1" noEditPoints="1" noAdjustHandles="1" noChangeArrowheads="1" noChangeShapeType="1" noTextEdit="1"/>
              </p:cNvSpPr>
              <p:nvPr>
                <p:ph idx="1"/>
              </p:nvPr>
            </p:nvSpPr>
            <p:spPr>
              <a:xfrm>
                <a:off x="838200" y="301842"/>
                <a:ext cx="10515600" cy="5875122"/>
              </a:xfrm>
              <a:blipFill>
                <a:blip r:embed="rId2"/>
                <a:stretch>
                  <a:fillRect l="-638" t="-1038" r="-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45065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8FE633A-0C34-4DA9-99DD-92CC7E51E4F6}"/>
                  </a:ext>
                </a:extLst>
              </p:cNvPr>
              <p:cNvSpPr>
                <a:spLocks noGrp="1"/>
              </p:cNvSpPr>
              <p:nvPr>
                <p:ph idx="1"/>
              </p:nvPr>
            </p:nvSpPr>
            <p:spPr>
              <a:xfrm>
                <a:off x="838200" y="408374"/>
                <a:ext cx="10515600" cy="6143346"/>
              </a:xfrm>
            </p:spPr>
            <p:txBody>
              <a:bodyPr>
                <a:normAutofit fontScale="92500" lnSpcReduction="10000"/>
              </a:bodyPr>
              <a:lstStyle/>
              <a:p>
                <a:pPr marL="0" indent="0" algn="just">
                  <a:buNone/>
                </a:pPr>
                <a:r>
                  <a:rPr lang="en-US" altLang="zh-CN" sz="2000" dirty="0"/>
                  <a:t>(3)</a:t>
                </a:r>
                <a:r>
                  <a:rPr lang="zh-CN" altLang="en-US" sz="2000" dirty="0"/>
                  <a:t>设第</a:t>
                </a:r>
                <a:r>
                  <a:rPr lang="en-US" altLang="zh-CN" sz="2000" dirty="0" err="1"/>
                  <a:t>i</a:t>
                </a:r>
                <a:r>
                  <a:rPr lang="zh-CN" altLang="en-US" sz="2000" dirty="0"/>
                  <a:t>季度生产而用于第</a:t>
                </a:r>
                <a:r>
                  <a:rPr lang="en-US" altLang="zh-CN" sz="2000" dirty="0"/>
                  <a:t>j</a:t>
                </a:r>
                <a:r>
                  <a:rPr lang="zh-CN" altLang="en-US" sz="2000" dirty="0"/>
                  <a:t>季度末交货的产品数量为</a:t>
                </a:r>
                <a14:m>
                  <m:oMath xmlns:m="http://schemas.openxmlformats.org/officeDocument/2006/math">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x</m:t>
                        </m:r>
                      </m:e>
                      <m:sub>
                        <m:r>
                          <a:rPr lang="en-US" altLang="zh-CN" sz="2000" b="0" i="1" smtClean="0">
                            <a:latin typeface="Cambria Math" panose="02040503050406030204" pitchFamily="18" charset="0"/>
                          </a:rPr>
                          <m:t>𝑖𝑗</m:t>
                        </m:r>
                      </m:sub>
                    </m:sSub>
                    <m:r>
                      <a:rPr lang="zh-CN" altLang="en-US" sz="2000" i="1">
                        <a:latin typeface="Cambria Math" panose="02040503050406030204" pitchFamily="18" charset="0"/>
                      </a:rPr>
                      <m:t>吨</m:t>
                    </m:r>
                  </m:oMath>
                </a14:m>
                <a:r>
                  <a:rPr lang="zh-CN" altLang="en-US" sz="2000" dirty="0"/>
                  <a:t>。根据合同要求，必须有：</a:t>
                </a:r>
                <a:endParaRPr lang="en-US" altLang="zh-CN" sz="2000" dirty="0"/>
              </a:p>
              <a:p>
                <a:pPr marL="0" indent="0" algn="just">
                  <a:buNone/>
                </a:pPr>
                <a:r>
                  <a:rPr lang="en-US" altLang="zh-CN" sz="2000" dirty="0"/>
                  <a:t>	</a:t>
                </a:r>
                <a14:m>
                  <m:oMath xmlns:m="http://schemas.openxmlformats.org/officeDocument/2006/math">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x</m:t>
                        </m:r>
                      </m:e>
                      <m:sub>
                        <m:r>
                          <a:rPr lang="en-US" altLang="zh-CN" sz="2000" b="0" i="1" smtClean="0">
                            <a:latin typeface="Cambria Math" panose="02040503050406030204" pitchFamily="18" charset="0"/>
                          </a:rPr>
                          <m:t>11</m:t>
                        </m:r>
                      </m:sub>
                    </m:sSub>
                    <m:r>
                      <a:rPr lang="en-US" altLang="zh-CN" sz="2000" b="0" i="1" smtClean="0">
                        <a:latin typeface="Cambria Math" panose="02040503050406030204" pitchFamily="18" charset="0"/>
                      </a:rPr>
                      <m:t>=20,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22</m:t>
                        </m:r>
                      </m:sub>
                    </m:sSub>
                    <m:r>
                      <a:rPr lang="en-US" altLang="zh-CN" sz="2000" b="0" i="1" smtClean="0">
                        <a:latin typeface="Cambria Math" panose="02040503050406030204" pitchFamily="18" charset="0"/>
                      </a:rPr>
                      <m:t>=20,</m:t>
                    </m:r>
                  </m:oMath>
                </a14:m>
                <a:endParaRPr lang="en-US" altLang="zh-CN" sz="2000" dirty="0"/>
              </a:p>
              <a:p>
                <a:pPr marL="0" indent="0" algn="just">
                  <a:buNone/>
                </a:pPr>
                <a:r>
                  <a:rPr lang="en-US" altLang="zh-CN" sz="2000" dirty="0"/>
                  <a: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13</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23</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33</m:t>
                        </m:r>
                      </m:sub>
                    </m:sSub>
                    <m:r>
                      <a:rPr lang="en-US" altLang="zh-CN" sz="2000" b="0" i="1" smtClean="0">
                        <a:latin typeface="Cambria Math" panose="02040503050406030204" pitchFamily="18" charset="0"/>
                      </a:rPr>
                      <m:t>=30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14</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24</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34</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44</m:t>
                        </m:r>
                      </m:sub>
                    </m:sSub>
                    <m:r>
                      <a:rPr lang="en-US" altLang="zh-CN" sz="2000" b="0" i="1" smtClean="0">
                        <a:latin typeface="Cambria Math" panose="02040503050406030204" pitchFamily="18" charset="0"/>
                      </a:rPr>
                      <m:t>=10</m:t>
                    </m:r>
                  </m:oMath>
                </a14:m>
                <a:endParaRPr lang="en-US" altLang="zh-CN" sz="2000" dirty="0"/>
              </a:p>
              <a:p>
                <a:pPr marL="0" indent="0" algn="just">
                  <a:buNone/>
                </a:pPr>
                <a:r>
                  <a:rPr lang="zh-CN" altLang="en-US" sz="2000" dirty="0"/>
                  <a:t>又每季度生产而用于当季和以后各季交货的产品数不可能超过该季工厂的生产能力，故应有：</a:t>
                </a:r>
                <a:endParaRPr lang="en-US" altLang="zh-CN" sz="2000" dirty="0"/>
              </a:p>
              <a:p>
                <a:pPr marL="0" indent="0" algn="just">
                  <a:buNone/>
                </a:pPr>
                <a:r>
                  <a:rPr lang="en-US" altLang="zh-CN" sz="2000" dirty="0"/>
                  <a:t>	</a:t>
                </a:r>
                <a:r>
                  <a:rPr lang="en-US" altLang="zh-CN" sz="2000" b="0" dirty="0"/>
                  <a: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13</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4</m:t>
                        </m:r>
                      </m:sub>
                    </m:sSub>
                    <m:r>
                      <a:rPr lang="en-US" altLang="zh-CN" sz="2000" b="0" i="1" smtClean="0">
                        <a:latin typeface="Cambria Math" panose="02040503050406030204" pitchFamily="18" charset="0"/>
                      </a:rPr>
                      <m:t> </m:t>
                    </m:r>
                    <m:r>
                      <a:rPr lang="en-US" altLang="zh-CN" sz="2000" b="0" i="1" smtClean="0">
                        <a:latin typeface="Cambria Math" panose="02040503050406030204" pitchFamily="18" charset="0"/>
                        <a:ea typeface="Cambria Math" panose="02040503050406030204" pitchFamily="18" charset="0"/>
                      </a:rPr>
                      <m:t>≤30</m:t>
                    </m:r>
                  </m:oMath>
                </a14:m>
                <a:endParaRPr lang="en-US" altLang="zh-CN" sz="2000" dirty="0"/>
              </a:p>
              <a:p>
                <a:pPr marL="0" indent="0" algn="just">
                  <a:buNone/>
                </a:pPr>
                <a:r>
                  <a:rPr lang="en-US" altLang="zh-CN" sz="2000" dirty="0"/>
                  <a:t>	 </a:t>
                </a:r>
                <a14:m>
                  <m:oMath xmlns:m="http://schemas.openxmlformats.org/officeDocument/2006/math">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x</m:t>
                        </m:r>
                      </m:e>
                      <m:sub>
                        <m:r>
                          <a:rPr lang="en-US" altLang="zh-CN" sz="2000" b="0" i="1" smtClean="0">
                            <a:latin typeface="Cambria Math" panose="02040503050406030204" pitchFamily="18" charset="0"/>
                          </a:rPr>
                          <m:t>22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23</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24</m:t>
                        </m:r>
                      </m:sub>
                    </m:sSub>
                    <m:r>
                      <a:rPr lang="en-US" altLang="zh-CN" sz="2000" b="0" i="1" smtClean="0">
                        <a:latin typeface="Cambria Math" panose="02040503050406030204" pitchFamily="18" charset="0"/>
                        <a:ea typeface="Cambria Math" panose="02040503050406030204" pitchFamily="18" charset="0"/>
                      </a:rPr>
                      <m:t>≤40</m:t>
                    </m:r>
                  </m:oMath>
                </a14:m>
                <a:endParaRPr lang="en-US" altLang="zh-CN" sz="2000" b="0" dirty="0">
                  <a:ea typeface="Cambria Math" panose="02040503050406030204" pitchFamily="18" charset="0"/>
                </a:endParaRPr>
              </a:p>
              <a:p>
                <a:pPr marL="0" indent="0" algn="just">
                  <a:buNone/>
                </a:pPr>
                <a:r>
                  <a:rPr lang="en-US" altLang="zh-CN" sz="2000" dirty="0"/>
                  <a: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33</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34</m:t>
                        </m:r>
                      </m:sub>
                    </m:sSub>
                    <m:r>
                      <a:rPr lang="en-US" altLang="zh-CN" sz="2000" b="0" i="1" smtClean="0">
                        <a:latin typeface="Cambria Math" panose="02040503050406030204" pitchFamily="18" charset="0"/>
                        <a:ea typeface="Cambria Math" panose="02040503050406030204" pitchFamily="18" charset="0"/>
                      </a:rPr>
                      <m:t>≤20</m:t>
                    </m:r>
                  </m:oMath>
                </a14:m>
                <a:r>
                  <a:rPr lang="en-US" altLang="zh-CN" sz="2000" dirty="0"/>
                  <a: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44</m:t>
                        </m:r>
                      </m:sub>
                    </m:sSub>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10</m:t>
                    </m:r>
                  </m:oMath>
                </a14:m>
                <a:r>
                  <a:rPr lang="en-US" altLang="zh-CN" sz="2000" dirty="0"/>
                  <a:t>	</a:t>
                </a:r>
              </a:p>
              <a:p>
                <a:pPr marL="0" indent="0" algn="just">
                  <a:buNone/>
                </a:pPr>
                <a:r>
                  <a:rPr lang="zh-CN" altLang="en-US" sz="2000" dirty="0"/>
                  <a:t>第</a:t>
                </a:r>
                <a:r>
                  <a:rPr lang="en-US" altLang="zh-CN" sz="2000" dirty="0" err="1"/>
                  <a:t>i</a:t>
                </a:r>
                <a:r>
                  <a:rPr lang="zh-CN" altLang="en-US" sz="2000" dirty="0"/>
                  <a:t>季度生产的用于第</a:t>
                </a:r>
                <a:r>
                  <a:rPr lang="en-US" altLang="zh-CN" sz="2000" dirty="0"/>
                  <a:t>j</a:t>
                </a:r>
                <a:r>
                  <a:rPr lang="zh-CN" altLang="en-US" sz="2000" dirty="0"/>
                  <a:t>季度交货的每吨产品的费用</a:t>
                </a:r>
                <a14:m>
                  <m:oMath xmlns:m="http://schemas.openxmlformats.org/officeDocument/2006/math">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c</m:t>
                        </m:r>
                      </m:e>
                      <m:sub>
                        <m:r>
                          <a:rPr lang="en-US" altLang="zh-CN" sz="2000" b="0" i="1" smtClean="0">
                            <a:latin typeface="Cambria Math" panose="02040503050406030204" pitchFamily="18" charset="0"/>
                          </a:rPr>
                          <m:t>𝑖𝑗</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𝑑</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+0.2(</m:t>
                    </m:r>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zh-CN" altLang="en-US" sz="2000" i="1">
                        <a:latin typeface="Cambria Math" panose="02040503050406030204" pitchFamily="18" charset="0"/>
                      </a:rPr>
                      <m:t>，</m:t>
                    </m:r>
                  </m:oMath>
                </a14:m>
                <a:r>
                  <a:rPr lang="zh-CN" altLang="en-US" sz="2000" dirty="0"/>
                  <a:t>于是，有线性规划：</a:t>
                </a:r>
                <a:endParaRPr lang="en-US" altLang="zh-CN" sz="2000" dirty="0"/>
              </a:p>
              <a:p>
                <a:pPr marL="0" indent="0" algn="just">
                  <a:buNone/>
                </a:pPr>
                <a:r>
                  <a:rPr lang="en-US" altLang="zh-CN" sz="2000" dirty="0"/>
                  <a:t>	min     </a:t>
                </a:r>
                <a14:m>
                  <m:oMath xmlns:m="http://schemas.openxmlformats.org/officeDocument/2006/math">
                    <m:r>
                      <a:rPr lang="en-US" altLang="zh-CN" sz="2000" b="0" i="0" smtClean="0">
                        <a:latin typeface="Cambria Math" panose="02040503050406030204" pitchFamily="18" charset="0"/>
                      </a:rPr>
                      <m:t>15.0</m:t>
                    </m:r>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x</m:t>
                        </m:r>
                      </m:e>
                      <m:sub>
                        <m:r>
                          <a:rPr lang="en-US" altLang="zh-CN" sz="2000" b="0" i="1" smtClean="0">
                            <a:latin typeface="Cambria Math" panose="02040503050406030204" pitchFamily="18" charset="0"/>
                          </a:rPr>
                          <m:t>11</m:t>
                        </m:r>
                      </m:sub>
                    </m:sSub>
                    <m:r>
                      <a:rPr lang="en-US" altLang="zh-CN" sz="2000" b="0" i="1" smtClean="0">
                        <a:latin typeface="Cambria Math" panose="02040503050406030204" pitchFamily="18" charset="0"/>
                      </a:rPr>
                      <m:t>+15.2</m:t>
                    </m:r>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x</m:t>
                        </m:r>
                      </m:e>
                      <m:sub>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+15.4</m:t>
                    </m:r>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x</m:t>
                        </m:r>
                      </m:e>
                      <m:sub>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+15.6</m:t>
                    </m:r>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x</m:t>
                        </m:r>
                      </m:e>
                      <m:sub>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4</m:t>
                        </m:r>
                      </m:sub>
                    </m:sSub>
                    <m:r>
                      <a:rPr lang="en-US" altLang="zh-CN" sz="2000" b="0" i="1" smtClean="0">
                        <a:latin typeface="Cambria Math" panose="02040503050406030204" pitchFamily="18" charset="0"/>
                      </a:rPr>
                      <m:t>+14</m:t>
                    </m:r>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x</m:t>
                        </m:r>
                      </m:e>
                      <m:sub>
                        <m:r>
                          <a:rPr lang="en-US" altLang="zh-CN" sz="2000" b="0" i="1" smtClean="0">
                            <a:latin typeface="Cambria Math" panose="02040503050406030204" pitchFamily="18" charset="0"/>
                          </a:rPr>
                          <m:t>22</m:t>
                        </m:r>
                      </m:sub>
                    </m:sSub>
                    <m:r>
                      <a:rPr lang="en-US" altLang="zh-CN" sz="2000" b="0" i="1" smtClean="0">
                        <a:latin typeface="Cambria Math" panose="02040503050406030204" pitchFamily="18" charset="0"/>
                      </a:rPr>
                      <m:t>+14.2</m:t>
                    </m:r>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x</m:t>
                        </m:r>
                      </m:e>
                      <m:sub>
                        <m:r>
                          <a:rPr lang="en-US" altLang="zh-CN" sz="2000" b="0" i="1" smtClean="0">
                            <a:latin typeface="Cambria Math" panose="02040503050406030204" pitchFamily="18" charset="0"/>
                          </a:rPr>
                          <m:t>23</m:t>
                        </m:r>
                      </m:sub>
                    </m:sSub>
                    <m:r>
                      <a:rPr lang="en-US" altLang="zh-CN" sz="2000" b="0" i="1" smtClean="0">
                        <a:latin typeface="Cambria Math" panose="02040503050406030204" pitchFamily="18" charset="0"/>
                      </a:rPr>
                      <m:t>+14.4</m:t>
                    </m:r>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x</m:t>
                        </m:r>
                      </m:e>
                      <m:sub>
                        <m:r>
                          <a:rPr lang="en-US" altLang="zh-CN" sz="2000" b="0" i="1" smtClean="0">
                            <a:latin typeface="Cambria Math" panose="02040503050406030204" pitchFamily="18" charset="0"/>
                          </a:rPr>
                          <m:t>24</m:t>
                        </m:r>
                      </m:sub>
                    </m:sSub>
                  </m:oMath>
                </a14:m>
                <a:endParaRPr lang="en-US" altLang="zh-CN" sz="2000" b="0" dirty="0"/>
              </a:p>
              <a:p>
                <a:pPr marL="0" indent="0" algn="just">
                  <a:buNone/>
                </a:pPr>
                <a:r>
                  <a:rPr lang="en-US" altLang="zh-CN" sz="2000" dirty="0"/>
                  <a:t>	           </a:t>
                </a:r>
                <a14:m>
                  <m:oMath xmlns:m="http://schemas.openxmlformats.org/officeDocument/2006/math">
                    <m:r>
                      <a:rPr lang="en-US" altLang="zh-CN" sz="2000" b="0" i="0" smtClean="0">
                        <a:latin typeface="Cambria Math" panose="02040503050406030204" pitchFamily="18" charset="0"/>
                      </a:rPr>
                      <m:t>+</m:t>
                    </m:r>
                    <m:r>
                      <a:rPr lang="en-US" altLang="zh-CN" sz="2000" b="0" i="1" smtClean="0">
                        <a:latin typeface="Cambria Math" panose="02040503050406030204" pitchFamily="18" charset="0"/>
                      </a:rPr>
                      <m:t>15.3</m:t>
                    </m:r>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x</m:t>
                        </m:r>
                      </m:e>
                      <m:sub>
                        <m:r>
                          <a:rPr lang="en-US" altLang="zh-CN" sz="2000" b="0" i="1" smtClean="0">
                            <a:latin typeface="Cambria Math" panose="02040503050406030204" pitchFamily="18" charset="0"/>
                          </a:rPr>
                          <m:t>33</m:t>
                        </m:r>
                      </m:sub>
                    </m:sSub>
                    <m:r>
                      <a:rPr lang="en-US" altLang="zh-CN" sz="2000" b="0" i="1" smtClean="0">
                        <a:latin typeface="Cambria Math" panose="02040503050406030204" pitchFamily="18" charset="0"/>
                      </a:rPr>
                      <m:t>+15.5</m:t>
                    </m:r>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x</m:t>
                        </m:r>
                      </m:e>
                      <m:sub>
                        <m:r>
                          <a:rPr lang="en-US" altLang="zh-CN" sz="2000" b="0" i="1" smtClean="0">
                            <a:latin typeface="Cambria Math" panose="02040503050406030204" pitchFamily="18" charset="0"/>
                          </a:rPr>
                          <m:t>34</m:t>
                        </m:r>
                      </m:sub>
                    </m:sSub>
                    <m:r>
                      <a:rPr lang="en-US" altLang="zh-CN" sz="2000" b="0" i="1" smtClean="0">
                        <a:latin typeface="Cambria Math" panose="02040503050406030204" pitchFamily="18" charset="0"/>
                      </a:rPr>
                      <m:t>+14.8</m:t>
                    </m:r>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x</m:t>
                        </m:r>
                      </m:e>
                      <m:sub>
                        <m:r>
                          <a:rPr lang="en-US" altLang="zh-CN" sz="2000" b="0" i="1" smtClean="0">
                            <a:latin typeface="Cambria Math" panose="02040503050406030204" pitchFamily="18" charset="0"/>
                          </a:rPr>
                          <m:t>44</m:t>
                        </m:r>
                      </m:sub>
                    </m:sSub>
                  </m:oMath>
                </a14:m>
                <a:endParaRPr lang="en-US" altLang="zh-CN" sz="2000" dirty="0"/>
              </a:p>
              <a:p>
                <a:pPr marL="0" indent="0" algn="just">
                  <a:buNone/>
                </a:pPr>
                <a:r>
                  <a:rPr lang="en-US" altLang="zh-CN" sz="2000" dirty="0"/>
                  <a:t>	</a:t>
                </a:r>
                <a:r>
                  <a:rPr lang="en-US" altLang="zh-CN" sz="2000" dirty="0" err="1"/>
                  <a:t>s.t.</a:t>
                </a:r>
                <a:r>
                  <a:rPr lang="en-US" altLang="zh-CN" sz="2000" dirty="0"/>
                  <a:t>       </a:t>
                </a:r>
                <a14:m>
                  <m:oMath xmlns:m="http://schemas.openxmlformats.org/officeDocument/2006/math">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x</m:t>
                        </m:r>
                      </m:e>
                      <m:sub>
                        <m:r>
                          <a:rPr lang="en-US" altLang="zh-CN" sz="2000" b="0" i="1" smtClean="0">
                            <a:latin typeface="Cambria Math" panose="02040503050406030204" pitchFamily="18" charset="0"/>
                          </a:rPr>
                          <m:t>11</m:t>
                        </m:r>
                      </m:sub>
                    </m:sSub>
                    <m:r>
                      <a:rPr lang="en-US" altLang="zh-CN" sz="2000" b="0" i="1" smtClean="0">
                        <a:latin typeface="Cambria Math" panose="02040503050406030204" pitchFamily="18" charset="0"/>
                      </a:rPr>
                      <m:t>=20,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22</m:t>
                        </m:r>
                      </m:sub>
                    </m:sSub>
                    <m:r>
                      <a:rPr lang="en-US" altLang="zh-CN" sz="2000" b="0" i="1" smtClean="0">
                        <a:latin typeface="Cambria Math" panose="02040503050406030204" pitchFamily="18" charset="0"/>
                      </a:rPr>
                      <m:t>=20,</m:t>
                    </m:r>
                  </m:oMath>
                </a14:m>
                <a:endParaRPr lang="en-US" altLang="zh-CN" sz="2000" dirty="0"/>
              </a:p>
              <a:p>
                <a:pPr marL="0" indent="0" algn="just">
                  <a:buNone/>
                </a:pPr>
                <a:r>
                  <a:rPr lang="en-US" altLang="zh-CN" sz="2000" dirty="0"/>
                  <a: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13</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23</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33</m:t>
                        </m:r>
                      </m:sub>
                    </m:sSub>
                    <m:r>
                      <a:rPr lang="en-US" altLang="zh-CN" sz="2000" b="0" i="1" smtClean="0">
                        <a:latin typeface="Cambria Math" panose="02040503050406030204" pitchFamily="18" charset="0"/>
                      </a:rPr>
                      <m:t>=30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14</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24</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34</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44</m:t>
                        </m:r>
                      </m:sub>
                    </m:sSub>
                    <m:r>
                      <a:rPr lang="en-US" altLang="zh-CN" sz="2000" b="0" i="1" smtClean="0">
                        <a:latin typeface="Cambria Math" panose="02040503050406030204" pitchFamily="18" charset="0"/>
                      </a:rPr>
                      <m:t>=10</m:t>
                    </m:r>
                  </m:oMath>
                </a14:m>
                <a:endParaRPr lang="en-US" altLang="zh-CN" sz="2000" dirty="0"/>
              </a:p>
              <a:p>
                <a:pPr marL="0" indent="0" algn="just">
                  <a:buNone/>
                </a:pPr>
                <a:r>
                  <a:rPr lang="en-US" altLang="zh-CN" sz="2000" dirty="0"/>
                  <a:t>	</a:t>
                </a:r>
                <a:r>
                  <a:rPr lang="en-US" altLang="zh-CN" sz="2000" b="0" dirty="0"/>
                  <a:t> </a:t>
                </a:r>
                <a14:m>
                  <m:oMath xmlns:m="http://schemas.openxmlformats.org/officeDocument/2006/math">
                    <m:r>
                      <a:rPr lang="en-US" altLang="zh-CN" sz="2000" b="0" i="0"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13</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4</m:t>
                        </m:r>
                      </m:sub>
                    </m:sSub>
                    <m:r>
                      <a:rPr lang="en-US" altLang="zh-CN" sz="2000" b="0" i="1" smtClean="0">
                        <a:latin typeface="Cambria Math" panose="02040503050406030204" pitchFamily="18" charset="0"/>
                      </a:rPr>
                      <m:t> </m:t>
                    </m:r>
                    <m:r>
                      <a:rPr lang="en-US" altLang="zh-CN" sz="2000" b="0" i="1" smtClean="0">
                        <a:latin typeface="Cambria Math" panose="02040503050406030204" pitchFamily="18" charset="0"/>
                        <a:ea typeface="Cambria Math" panose="02040503050406030204" pitchFamily="18" charset="0"/>
                      </a:rPr>
                      <m:t>≤30</m:t>
                    </m:r>
                  </m:oMath>
                </a14:m>
                <a:endParaRPr lang="en-US" altLang="zh-CN" sz="2000" dirty="0"/>
              </a:p>
              <a:p>
                <a:pPr marL="0" indent="0" algn="just">
                  <a:buNone/>
                </a:pPr>
                <a:r>
                  <a:rPr lang="en-US" altLang="zh-CN" sz="2000" dirty="0"/>
                  <a:t>	 </a:t>
                </a:r>
                <a14:m>
                  <m:oMath xmlns:m="http://schemas.openxmlformats.org/officeDocument/2006/math">
                    <m:r>
                      <a:rPr lang="en-US" altLang="zh-CN" sz="2000" b="0" i="0" smtClean="0">
                        <a:latin typeface="Cambria Math" panose="02040503050406030204" pitchFamily="18" charset="0"/>
                      </a:rPr>
                      <m:t>              </m:t>
                    </m:r>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x</m:t>
                        </m:r>
                      </m:e>
                      <m:sub>
                        <m:r>
                          <a:rPr lang="en-US" altLang="zh-CN" sz="2000" b="0" i="1" smtClean="0">
                            <a:latin typeface="Cambria Math" panose="02040503050406030204" pitchFamily="18" charset="0"/>
                          </a:rPr>
                          <m:t>22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23</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24</m:t>
                        </m:r>
                      </m:sub>
                    </m:sSub>
                    <m:r>
                      <a:rPr lang="en-US" altLang="zh-CN" sz="2000" b="0" i="1" smtClean="0">
                        <a:latin typeface="Cambria Math" panose="02040503050406030204" pitchFamily="18" charset="0"/>
                        <a:ea typeface="Cambria Math" panose="02040503050406030204" pitchFamily="18" charset="0"/>
                      </a:rPr>
                      <m:t>≤40</m:t>
                    </m:r>
                  </m:oMath>
                </a14:m>
                <a:endParaRPr lang="en-US" altLang="zh-CN" sz="2000" b="0" dirty="0">
                  <a:ea typeface="Cambria Math" panose="02040503050406030204" pitchFamily="18" charset="0"/>
                </a:endParaRPr>
              </a:p>
              <a:p>
                <a:pPr marL="0" indent="0" algn="just">
                  <a:buNone/>
                </a:pPr>
                <a:r>
                  <a:rPr lang="en-US" altLang="zh-CN" sz="2000" dirty="0"/>
                  <a:t>	</a:t>
                </a:r>
                <a14:m>
                  <m:oMath xmlns:m="http://schemas.openxmlformats.org/officeDocument/2006/math">
                    <m:r>
                      <a:rPr lang="en-US" altLang="zh-CN" sz="2000" b="0" i="0" smtClean="0">
                        <a:latin typeface="Cambria Math" panose="02040503050406030204" pitchFamily="18" charset="0"/>
                      </a:rPr>
                      <m:t>              </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33</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34</m:t>
                        </m:r>
                      </m:sub>
                    </m:sSub>
                    <m:r>
                      <a:rPr lang="en-US" altLang="zh-CN" sz="2000" b="0" i="1" smtClean="0">
                        <a:latin typeface="Cambria Math" panose="02040503050406030204" pitchFamily="18" charset="0"/>
                        <a:ea typeface="Cambria Math" panose="02040503050406030204" pitchFamily="18" charset="0"/>
                      </a:rPr>
                      <m:t>≤20</m:t>
                    </m:r>
                  </m:oMath>
                </a14:m>
                <a:r>
                  <a:rPr lang="en-US" altLang="zh-CN" sz="2000" dirty="0"/>
                  <a: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44</m:t>
                        </m:r>
                      </m:sub>
                    </m:sSub>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10</m:t>
                    </m:r>
                  </m:oMath>
                </a14:m>
                <a:endParaRPr lang="en-US" altLang="zh-CN" sz="2000" dirty="0"/>
              </a:p>
              <a:p>
                <a:pPr marL="0" indent="0" algn="just">
                  <a:buNone/>
                </a:pPr>
                <a:r>
                  <a:rPr lang="en-US" altLang="zh-CN" sz="2000" dirty="0"/>
                  <a: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𝑖𝑗</m:t>
                        </m:r>
                      </m:sub>
                    </m:sSub>
                    <m:r>
                      <a:rPr lang="en-US" altLang="zh-CN" sz="2000" b="0" i="1" smtClean="0">
                        <a:latin typeface="Cambria Math" panose="02040503050406030204" pitchFamily="18" charset="0"/>
                        <a:ea typeface="Cambria Math" panose="02040503050406030204" pitchFamily="18" charset="0"/>
                      </a:rPr>
                      <m:t>≥0</m:t>
                    </m:r>
                  </m:oMath>
                </a14:m>
                <a:r>
                  <a:rPr lang="en-US" altLang="zh-CN" sz="2000" dirty="0"/>
                  <a:t>           </a:t>
                </a:r>
                <a:r>
                  <a:rPr lang="en-US" altLang="zh-CN" sz="2000" dirty="0" err="1"/>
                  <a:t>i</a:t>
                </a:r>
                <a:r>
                  <a:rPr lang="en-US" altLang="zh-CN" sz="2000" dirty="0"/>
                  <a:t>=1,…,4;  j=1,…,4,   </a:t>
                </a:r>
                <a14:m>
                  <m:oMath xmlns:m="http://schemas.openxmlformats.org/officeDocument/2006/math">
                    <m:r>
                      <a:rPr lang="en-US" altLang="zh-CN" sz="2000" b="0" i="1" smtClean="0">
                        <a:latin typeface="Cambria Math" panose="02040503050406030204" pitchFamily="18" charset="0"/>
                      </a:rPr>
                      <m:t>𝑗</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𝑖</m:t>
                    </m:r>
                  </m:oMath>
                </a14:m>
                <a:endParaRPr lang="en-US" altLang="zh-CN" sz="2000" dirty="0"/>
              </a:p>
            </p:txBody>
          </p:sp>
        </mc:Choice>
        <mc:Fallback>
          <p:sp>
            <p:nvSpPr>
              <p:cNvPr id="3" name="内容占位符 2">
                <a:extLst>
                  <a:ext uri="{FF2B5EF4-FFF2-40B4-BE49-F238E27FC236}">
                    <a16:creationId xmlns:a16="http://schemas.microsoft.com/office/drawing/2014/main" id="{28FE633A-0C34-4DA9-99DD-92CC7E51E4F6}"/>
                  </a:ext>
                </a:extLst>
              </p:cNvPr>
              <p:cNvSpPr>
                <a:spLocks noGrp="1" noRot="1" noChangeAspect="1" noMove="1" noResize="1" noEditPoints="1" noAdjustHandles="1" noChangeArrowheads="1" noChangeShapeType="1" noTextEdit="1"/>
              </p:cNvSpPr>
              <p:nvPr>
                <p:ph idx="1"/>
              </p:nvPr>
            </p:nvSpPr>
            <p:spPr>
              <a:xfrm>
                <a:off x="838200" y="408374"/>
                <a:ext cx="10515600" cy="6143346"/>
              </a:xfrm>
              <a:blipFill>
                <a:blip r:embed="rId2"/>
                <a:stretch>
                  <a:fillRect l="-580" t="-11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150581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673</Words>
  <Application>Microsoft Office PowerPoint</Application>
  <PresentationFormat>宽屏</PresentationFormat>
  <Paragraphs>123</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等线</vt:lpstr>
      <vt:lpstr>等线 Light</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毛 建鹏</dc:creator>
  <cp:lastModifiedBy>毛 建鹏</cp:lastModifiedBy>
  <cp:revision>32</cp:revision>
  <dcterms:created xsi:type="dcterms:W3CDTF">2018-11-01T06:36:13Z</dcterms:created>
  <dcterms:modified xsi:type="dcterms:W3CDTF">2018-11-01T12:25:57Z</dcterms:modified>
</cp:coreProperties>
</file>