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EF248C-D171-40FC-918E-DBCCCD05417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B7D4BF2-F1DB-4669-96D9-0DBD9B5128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2569BF4-9B4D-4E40-8FB5-20B0D0398FC9}"/>
              </a:ext>
            </a:extLst>
          </p:cNvPr>
          <p:cNvSpPr>
            <a:spLocks noGrp="1"/>
          </p:cNvSpPr>
          <p:nvPr>
            <p:ph type="dt" sz="half" idx="10"/>
          </p:nvPr>
        </p:nvSpPr>
        <p:spPr/>
        <p:txBody>
          <a:bodyPr/>
          <a:lstStyle/>
          <a:p>
            <a:fld id="{43E6985B-6FEA-4DA2-BA8B-C24D840A8420}" type="datetimeFigureOut">
              <a:rPr lang="zh-CN" altLang="en-US" smtClean="0"/>
              <a:t>2018/10/28</a:t>
            </a:fld>
            <a:endParaRPr lang="zh-CN" altLang="en-US"/>
          </a:p>
        </p:txBody>
      </p:sp>
      <p:sp>
        <p:nvSpPr>
          <p:cNvPr id="5" name="页脚占位符 4">
            <a:extLst>
              <a:ext uri="{FF2B5EF4-FFF2-40B4-BE49-F238E27FC236}">
                <a16:creationId xmlns:a16="http://schemas.microsoft.com/office/drawing/2014/main" id="{EF8699D2-DDC6-425E-81CC-6A638093CC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D0F163-85FD-4675-8AA0-D9ABCD451B28}"/>
              </a:ext>
            </a:extLst>
          </p:cNvPr>
          <p:cNvSpPr>
            <a:spLocks noGrp="1"/>
          </p:cNvSpPr>
          <p:nvPr>
            <p:ph type="sldNum" sz="quarter" idx="12"/>
          </p:nvPr>
        </p:nvSpPr>
        <p:spPr/>
        <p:txBody>
          <a:bodyPr/>
          <a:lstStyle/>
          <a:p>
            <a:fld id="{04B28DD9-AE74-4BDC-962B-083FD6DBD789}" type="slidenum">
              <a:rPr lang="zh-CN" altLang="en-US" smtClean="0"/>
              <a:t>‹#›</a:t>
            </a:fld>
            <a:endParaRPr lang="zh-CN" altLang="en-US"/>
          </a:p>
        </p:txBody>
      </p:sp>
    </p:spTree>
    <p:extLst>
      <p:ext uri="{BB962C8B-B14F-4D97-AF65-F5344CB8AC3E}">
        <p14:creationId xmlns:p14="http://schemas.microsoft.com/office/powerpoint/2010/main" val="2089350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3CEA3D-E53A-47C8-9CC3-4F9A4146664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E2EBD21-E2B6-4834-A813-768C5CA54D3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5B53B0D-FC6D-4D55-8D5B-C1DB1983614F}"/>
              </a:ext>
            </a:extLst>
          </p:cNvPr>
          <p:cNvSpPr>
            <a:spLocks noGrp="1"/>
          </p:cNvSpPr>
          <p:nvPr>
            <p:ph type="dt" sz="half" idx="10"/>
          </p:nvPr>
        </p:nvSpPr>
        <p:spPr/>
        <p:txBody>
          <a:bodyPr/>
          <a:lstStyle/>
          <a:p>
            <a:fld id="{43E6985B-6FEA-4DA2-BA8B-C24D840A8420}" type="datetimeFigureOut">
              <a:rPr lang="zh-CN" altLang="en-US" smtClean="0"/>
              <a:t>2018/10/28</a:t>
            </a:fld>
            <a:endParaRPr lang="zh-CN" altLang="en-US"/>
          </a:p>
        </p:txBody>
      </p:sp>
      <p:sp>
        <p:nvSpPr>
          <p:cNvPr id="5" name="页脚占位符 4">
            <a:extLst>
              <a:ext uri="{FF2B5EF4-FFF2-40B4-BE49-F238E27FC236}">
                <a16:creationId xmlns:a16="http://schemas.microsoft.com/office/drawing/2014/main" id="{C62F1828-C0F0-4E0D-A98C-EED552A83C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D7828D-04D1-434F-8E4B-2C74F92EC804}"/>
              </a:ext>
            </a:extLst>
          </p:cNvPr>
          <p:cNvSpPr>
            <a:spLocks noGrp="1"/>
          </p:cNvSpPr>
          <p:nvPr>
            <p:ph type="sldNum" sz="quarter" idx="12"/>
          </p:nvPr>
        </p:nvSpPr>
        <p:spPr/>
        <p:txBody>
          <a:bodyPr/>
          <a:lstStyle/>
          <a:p>
            <a:fld id="{04B28DD9-AE74-4BDC-962B-083FD6DBD789}" type="slidenum">
              <a:rPr lang="zh-CN" altLang="en-US" smtClean="0"/>
              <a:t>‹#›</a:t>
            </a:fld>
            <a:endParaRPr lang="zh-CN" altLang="en-US"/>
          </a:p>
        </p:txBody>
      </p:sp>
    </p:spTree>
    <p:extLst>
      <p:ext uri="{BB962C8B-B14F-4D97-AF65-F5344CB8AC3E}">
        <p14:creationId xmlns:p14="http://schemas.microsoft.com/office/powerpoint/2010/main" val="159305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917727D-2B8D-4243-AB6A-8B1E4A9B70B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492D4F4-43A2-46DD-9EBA-90C26B47B7A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F33B0C6-EADE-4169-A0B2-663D6EE913D5}"/>
              </a:ext>
            </a:extLst>
          </p:cNvPr>
          <p:cNvSpPr>
            <a:spLocks noGrp="1"/>
          </p:cNvSpPr>
          <p:nvPr>
            <p:ph type="dt" sz="half" idx="10"/>
          </p:nvPr>
        </p:nvSpPr>
        <p:spPr/>
        <p:txBody>
          <a:bodyPr/>
          <a:lstStyle/>
          <a:p>
            <a:fld id="{43E6985B-6FEA-4DA2-BA8B-C24D840A8420}" type="datetimeFigureOut">
              <a:rPr lang="zh-CN" altLang="en-US" smtClean="0"/>
              <a:t>2018/10/28</a:t>
            </a:fld>
            <a:endParaRPr lang="zh-CN" altLang="en-US"/>
          </a:p>
        </p:txBody>
      </p:sp>
      <p:sp>
        <p:nvSpPr>
          <p:cNvPr id="5" name="页脚占位符 4">
            <a:extLst>
              <a:ext uri="{FF2B5EF4-FFF2-40B4-BE49-F238E27FC236}">
                <a16:creationId xmlns:a16="http://schemas.microsoft.com/office/drawing/2014/main" id="{9A181171-ADEB-444A-9E5B-A8C9FCBC9D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F32A9F-C4E8-4741-B072-0E592E479948}"/>
              </a:ext>
            </a:extLst>
          </p:cNvPr>
          <p:cNvSpPr>
            <a:spLocks noGrp="1"/>
          </p:cNvSpPr>
          <p:nvPr>
            <p:ph type="sldNum" sz="quarter" idx="12"/>
          </p:nvPr>
        </p:nvSpPr>
        <p:spPr/>
        <p:txBody>
          <a:bodyPr/>
          <a:lstStyle/>
          <a:p>
            <a:fld id="{04B28DD9-AE74-4BDC-962B-083FD6DBD789}" type="slidenum">
              <a:rPr lang="zh-CN" altLang="en-US" smtClean="0"/>
              <a:t>‹#›</a:t>
            </a:fld>
            <a:endParaRPr lang="zh-CN" altLang="en-US"/>
          </a:p>
        </p:txBody>
      </p:sp>
    </p:spTree>
    <p:extLst>
      <p:ext uri="{BB962C8B-B14F-4D97-AF65-F5344CB8AC3E}">
        <p14:creationId xmlns:p14="http://schemas.microsoft.com/office/powerpoint/2010/main" val="178869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3AEA71-BAED-49A8-B12D-1DFE905E1A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F5269ED-D794-4058-B2AD-079F1069358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8C96804-59B5-4E5B-AAD3-5891D29E2744}"/>
              </a:ext>
            </a:extLst>
          </p:cNvPr>
          <p:cNvSpPr>
            <a:spLocks noGrp="1"/>
          </p:cNvSpPr>
          <p:nvPr>
            <p:ph type="dt" sz="half" idx="10"/>
          </p:nvPr>
        </p:nvSpPr>
        <p:spPr/>
        <p:txBody>
          <a:bodyPr/>
          <a:lstStyle/>
          <a:p>
            <a:fld id="{43E6985B-6FEA-4DA2-BA8B-C24D840A8420}" type="datetimeFigureOut">
              <a:rPr lang="zh-CN" altLang="en-US" smtClean="0"/>
              <a:t>2018/10/28</a:t>
            </a:fld>
            <a:endParaRPr lang="zh-CN" altLang="en-US"/>
          </a:p>
        </p:txBody>
      </p:sp>
      <p:sp>
        <p:nvSpPr>
          <p:cNvPr id="5" name="页脚占位符 4">
            <a:extLst>
              <a:ext uri="{FF2B5EF4-FFF2-40B4-BE49-F238E27FC236}">
                <a16:creationId xmlns:a16="http://schemas.microsoft.com/office/drawing/2014/main" id="{8196C9FB-4E15-46EC-B2BF-992E592B91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B3DDCC-2972-4E38-829C-C98E519F5557}"/>
              </a:ext>
            </a:extLst>
          </p:cNvPr>
          <p:cNvSpPr>
            <a:spLocks noGrp="1"/>
          </p:cNvSpPr>
          <p:nvPr>
            <p:ph type="sldNum" sz="quarter" idx="12"/>
          </p:nvPr>
        </p:nvSpPr>
        <p:spPr/>
        <p:txBody>
          <a:bodyPr/>
          <a:lstStyle/>
          <a:p>
            <a:fld id="{04B28DD9-AE74-4BDC-962B-083FD6DBD789}" type="slidenum">
              <a:rPr lang="zh-CN" altLang="en-US" smtClean="0"/>
              <a:t>‹#›</a:t>
            </a:fld>
            <a:endParaRPr lang="zh-CN" altLang="en-US"/>
          </a:p>
        </p:txBody>
      </p:sp>
    </p:spTree>
    <p:extLst>
      <p:ext uri="{BB962C8B-B14F-4D97-AF65-F5344CB8AC3E}">
        <p14:creationId xmlns:p14="http://schemas.microsoft.com/office/powerpoint/2010/main" val="852470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05664F-6232-44A4-BBCD-25C2188C4EA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18BD648-A534-4BF9-B7EB-1CBD0C72AF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AA2C692-A00B-4964-90B0-1E5D736F172E}"/>
              </a:ext>
            </a:extLst>
          </p:cNvPr>
          <p:cNvSpPr>
            <a:spLocks noGrp="1"/>
          </p:cNvSpPr>
          <p:nvPr>
            <p:ph type="dt" sz="half" idx="10"/>
          </p:nvPr>
        </p:nvSpPr>
        <p:spPr/>
        <p:txBody>
          <a:bodyPr/>
          <a:lstStyle/>
          <a:p>
            <a:fld id="{43E6985B-6FEA-4DA2-BA8B-C24D840A8420}" type="datetimeFigureOut">
              <a:rPr lang="zh-CN" altLang="en-US" smtClean="0"/>
              <a:t>2018/10/28</a:t>
            </a:fld>
            <a:endParaRPr lang="zh-CN" altLang="en-US"/>
          </a:p>
        </p:txBody>
      </p:sp>
      <p:sp>
        <p:nvSpPr>
          <p:cNvPr id="5" name="页脚占位符 4">
            <a:extLst>
              <a:ext uri="{FF2B5EF4-FFF2-40B4-BE49-F238E27FC236}">
                <a16:creationId xmlns:a16="http://schemas.microsoft.com/office/drawing/2014/main" id="{7099AC75-EFAD-48E2-B6D2-1844A46936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5B65D9-9F70-40A5-98AB-3677216B0E40}"/>
              </a:ext>
            </a:extLst>
          </p:cNvPr>
          <p:cNvSpPr>
            <a:spLocks noGrp="1"/>
          </p:cNvSpPr>
          <p:nvPr>
            <p:ph type="sldNum" sz="quarter" idx="12"/>
          </p:nvPr>
        </p:nvSpPr>
        <p:spPr/>
        <p:txBody>
          <a:bodyPr/>
          <a:lstStyle/>
          <a:p>
            <a:fld id="{04B28DD9-AE74-4BDC-962B-083FD6DBD789}" type="slidenum">
              <a:rPr lang="zh-CN" altLang="en-US" smtClean="0"/>
              <a:t>‹#›</a:t>
            </a:fld>
            <a:endParaRPr lang="zh-CN" altLang="en-US"/>
          </a:p>
        </p:txBody>
      </p:sp>
    </p:spTree>
    <p:extLst>
      <p:ext uri="{BB962C8B-B14F-4D97-AF65-F5344CB8AC3E}">
        <p14:creationId xmlns:p14="http://schemas.microsoft.com/office/powerpoint/2010/main" val="1203647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DB2B7E-2D0F-4D78-A370-8C31D40C3E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A08BF20-4FA1-414C-974D-7933EFB2714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0AEE797-2BF0-4D6B-AC9F-F2AFA2E1E9A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B31119A-7F62-41A4-8483-A2081A15FE4A}"/>
              </a:ext>
            </a:extLst>
          </p:cNvPr>
          <p:cNvSpPr>
            <a:spLocks noGrp="1"/>
          </p:cNvSpPr>
          <p:nvPr>
            <p:ph type="dt" sz="half" idx="10"/>
          </p:nvPr>
        </p:nvSpPr>
        <p:spPr/>
        <p:txBody>
          <a:bodyPr/>
          <a:lstStyle/>
          <a:p>
            <a:fld id="{43E6985B-6FEA-4DA2-BA8B-C24D840A8420}" type="datetimeFigureOut">
              <a:rPr lang="zh-CN" altLang="en-US" smtClean="0"/>
              <a:t>2018/10/28</a:t>
            </a:fld>
            <a:endParaRPr lang="zh-CN" altLang="en-US"/>
          </a:p>
        </p:txBody>
      </p:sp>
      <p:sp>
        <p:nvSpPr>
          <p:cNvPr id="6" name="页脚占位符 5">
            <a:extLst>
              <a:ext uri="{FF2B5EF4-FFF2-40B4-BE49-F238E27FC236}">
                <a16:creationId xmlns:a16="http://schemas.microsoft.com/office/drawing/2014/main" id="{0707519D-FCE9-4634-BF1F-AAF6E4AE79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C35F4EB-AFA0-45BD-B6FD-84F7A624CCDB}"/>
              </a:ext>
            </a:extLst>
          </p:cNvPr>
          <p:cNvSpPr>
            <a:spLocks noGrp="1"/>
          </p:cNvSpPr>
          <p:nvPr>
            <p:ph type="sldNum" sz="quarter" idx="12"/>
          </p:nvPr>
        </p:nvSpPr>
        <p:spPr/>
        <p:txBody>
          <a:bodyPr/>
          <a:lstStyle/>
          <a:p>
            <a:fld id="{04B28DD9-AE74-4BDC-962B-083FD6DBD789}" type="slidenum">
              <a:rPr lang="zh-CN" altLang="en-US" smtClean="0"/>
              <a:t>‹#›</a:t>
            </a:fld>
            <a:endParaRPr lang="zh-CN" altLang="en-US"/>
          </a:p>
        </p:txBody>
      </p:sp>
    </p:spTree>
    <p:extLst>
      <p:ext uri="{BB962C8B-B14F-4D97-AF65-F5344CB8AC3E}">
        <p14:creationId xmlns:p14="http://schemas.microsoft.com/office/powerpoint/2010/main" val="2667327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818F4D-4EA3-4777-ABCA-27B1D70438E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D2FD286-09DD-41F3-BCC1-75AA499771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1FED096-FD3C-4CD7-9255-668EF86DAA7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BD1FE41-26AA-48BB-8452-D8D1E11AF3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791EF60-07BD-477A-8F77-873B67AE9D8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00F4507-70FC-4C54-BDA8-0F4B427B7ADD}"/>
              </a:ext>
            </a:extLst>
          </p:cNvPr>
          <p:cNvSpPr>
            <a:spLocks noGrp="1"/>
          </p:cNvSpPr>
          <p:nvPr>
            <p:ph type="dt" sz="half" idx="10"/>
          </p:nvPr>
        </p:nvSpPr>
        <p:spPr/>
        <p:txBody>
          <a:bodyPr/>
          <a:lstStyle/>
          <a:p>
            <a:fld id="{43E6985B-6FEA-4DA2-BA8B-C24D840A8420}" type="datetimeFigureOut">
              <a:rPr lang="zh-CN" altLang="en-US" smtClean="0"/>
              <a:t>2018/10/28</a:t>
            </a:fld>
            <a:endParaRPr lang="zh-CN" altLang="en-US"/>
          </a:p>
        </p:txBody>
      </p:sp>
      <p:sp>
        <p:nvSpPr>
          <p:cNvPr id="8" name="页脚占位符 7">
            <a:extLst>
              <a:ext uri="{FF2B5EF4-FFF2-40B4-BE49-F238E27FC236}">
                <a16:creationId xmlns:a16="http://schemas.microsoft.com/office/drawing/2014/main" id="{4CAF4BCE-9B9E-4BD3-8841-B883D6B3B1D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0DD9F17-0F96-40B6-B525-AD6404C86E8E}"/>
              </a:ext>
            </a:extLst>
          </p:cNvPr>
          <p:cNvSpPr>
            <a:spLocks noGrp="1"/>
          </p:cNvSpPr>
          <p:nvPr>
            <p:ph type="sldNum" sz="quarter" idx="12"/>
          </p:nvPr>
        </p:nvSpPr>
        <p:spPr/>
        <p:txBody>
          <a:bodyPr/>
          <a:lstStyle/>
          <a:p>
            <a:fld id="{04B28DD9-AE74-4BDC-962B-083FD6DBD789}" type="slidenum">
              <a:rPr lang="zh-CN" altLang="en-US" smtClean="0"/>
              <a:t>‹#›</a:t>
            </a:fld>
            <a:endParaRPr lang="zh-CN" altLang="en-US"/>
          </a:p>
        </p:txBody>
      </p:sp>
    </p:spTree>
    <p:extLst>
      <p:ext uri="{BB962C8B-B14F-4D97-AF65-F5344CB8AC3E}">
        <p14:creationId xmlns:p14="http://schemas.microsoft.com/office/powerpoint/2010/main" val="228361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9E6CE8-2392-447E-ABF5-55F2A98CB1F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285722C-998F-42AA-B643-7D9BA3914E12}"/>
              </a:ext>
            </a:extLst>
          </p:cNvPr>
          <p:cNvSpPr>
            <a:spLocks noGrp="1"/>
          </p:cNvSpPr>
          <p:nvPr>
            <p:ph type="dt" sz="half" idx="10"/>
          </p:nvPr>
        </p:nvSpPr>
        <p:spPr/>
        <p:txBody>
          <a:bodyPr/>
          <a:lstStyle/>
          <a:p>
            <a:fld id="{43E6985B-6FEA-4DA2-BA8B-C24D840A8420}" type="datetimeFigureOut">
              <a:rPr lang="zh-CN" altLang="en-US" smtClean="0"/>
              <a:t>2018/10/28</a:t>
            </a:fld>
            <a:endParaRPr lang="zh-CN" altLang="en-US"/>
          </a:p>
        </p:txBody>
      </p:sp>
      <p:sp>
        <p:nvSpPr>
          <p:cNvPr id="4" name="页脚占位符 3">
            <a:extLst>
              <a:ext uri="{FF2B5EF4-FFF2-40B4-BE49-F238E27FC236}">
                <a16:creationId xmlns:a16="http://schemas.microsoft.com/office/drawing/2014/main" id="{AD30C70A-EB15-401D-B177-1D73DD044C0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8BC0090-5135-431F-B129-8602F227D1F3}"/>
              </a:ext>
            </a:extLst>
          </p:cNvPr>
          <p:cNvSpPr>
            <a:spLocks noGrp="1"/>
          </p:cNvSpPr>
          <p:nvPr>
            <p:ph type="sldNum" sz="quarter" idx="12"/>
          </p:nvPr>
        </p:nvSpPr>
        <p:spPr/>
        <p:txBody>
          <a:bodyPr/>
          <a:lstStyle/>
          <a:p>
            <a:fld id="{04B28DD9-AE74-4BDC-962B-083FD6DBD789}" type="slidenum">
              <a:rPr lang="zh-CN" altLang="en-US" smtClean="0"/>
              <a:t>‹#›</a:t>
            </a:fld>
            <a:endParaRPr lang="zh-CN" altLang="en-US"/>
          </a:p>
        </p:txBody>
      </p:sp>
    </p:spTree>
    <p:extLst>
      <p:ext uri="{BB962C8B-B14F-4D97-AF65-F5344CB8AC3E}">
        <p14:creationId xmlns:p14="http://schemas.microsoft.com/office/powerpoint/2010/main" val="3432915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CAEB104-069E-43A4-8A35-35221C40ECCE}"/>
              </a:ext>
            </a:extLst>
          </p:cNvPr>
          <p:cNvSpPr>
            <a:spLocks noGrp="1"/>
          </p:cNvSpPr>
          <p:nvPr>
            <p:ph type="dt" sz="half" idx="10"/>
          </p:nvPr>
        </p:nvSpPr>
        <p:spPr/>
        <p:txBody>
          <a:bodyPr/>
          <a:lstStyle/>
          <a:p>
            <a:fld id="{43E6985B-6FEA-4DA2-BA8B-C24D840A8420}" type="datetimeFigureOut">
              <a:rPr lang="zh-CN" altLang="en-US" smtClean="0"/>
              <a:t>2018/10/28</a:t>
            </a:fld>
            <a:endParaRPr lang="zh-CN" altLang="en-US"/>
          </a:p>
        </p:txBody>
      </p:sp>
      <p:sp>
        <p:nvSpPr>
          <p:cNvPr id="3" name="页脚占位符 2">
            <a:extLst>
              <a:ext uri="{FF2B5EF4-FFF2-40B4-BE49-F238E27FC236}">
                <a16:creationId xmlns:a16="http://schemas.microsoft.com/office/drawing/2014/main" id="{5B3C65A6-617F-4B4B-9829-604F3AEC44E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C712FB1-B07D-4376-B892-750756D18ABA}"/>
              </a:ext>
            </a:extLst>
          </p:cNvPr>
          <p:cNvSpPr>
            <a:spLocks noGrp="1"/>
          </p:cNvSpPr>
          <p:nvPr>
            <p:ph type="sldNum" sz="quarter" idx="12"/>
          </p:nvPr>
        </p:nvSpPr>
        <p:spPr/>
        <p:txBody>
          <a:bodyPr/>
          <a:lstStyle/>
          <a:p>
            <a:fld id="{04B28DD9-AE74-4BDC-962B-083FD6DBD789}" type="slidenum">
              <a:rPr lang="zh-CN" altLang="en-US" smtClean="0"/>
              <a:t>‹#›</a:t>
            </a:fld>
            <a:endParaRPr lang="zh-CN" altLang="en-US"/>
          </a:p>
        </p:txBody>
      </p:sp>
    </p:spTree>
    <p:extLst>
      <p:ext uri="{BB962C8B-B14F-4D97-AF65-F5344CB8AC3E}">
        <p14:creationId xmlns:p14="http://schemas.microsoft.com/office/powerpoint/2010/main" val="1880126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55E81-D7BE-4EAB-A8A4-FDC0B2ABBA8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58213E6-C37E-46C8-A9E8-89C63FAC02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FF7AF0D-B9FB-434A-B6C1-83EF32E48F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A69DC9A-EB6D-4AB5-865D-CA33C1AB1D76}"/>
              </a:ext>
            </a:extLst>
          </p:cNvPr>
          <p:cNvSpPr>
            <a:spLocks noGrp="1"/>
          </p:cNvSpPr>
          <p:nvPr>
            <p:ph type="dt" sz="half" idx="10"/>
          </p:nvPr>
        </p:nvSpPr>
        <p:spPr/>
        <p:txBody>
          <a:bodyPr/>
          <a:lstStyle/>
          <a:p>
            <a:fld id="{43E6985B-6FEA-4DA2-BA8B-C24D840A8420}" type="datetimeFigureOut">
              <a:rPr lang="zh-CN" altLang="en-US" smtClean="0"/>
              <a:t>2018/10/28</a:t>
            </a:fld>
            <a:endParaRPr lang="zh-CN" altLang="en-US"/>
          </a:p>
        </p:txBody>
      </p:sp>
      <p:sp>
        <p:nvSpPr>
          <p:cNvPr id="6" name="页脚占位符 5">
            <a:extLst>
              <a:ext uri="{FF2B5EF4-FFF2-40B4-BE49-F238E27FC236}">
                <a16:creationId xmlns:a16="http://schemas.microsoft.com/office/drawing/2014/main" id="{455D4545-24B6-4D31-B5B5-F8D3FF339C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7AFA2CE-A483-469B-A87B-2CA075DB12CC}"/>
              </a:ext>
            </a:extLst>
          </p:cNvPr>
          <p:cNvSpPr>
            <a:spLocks noGrp="1"/>
          </p:cNvSpPr>
          <p:nvPr>
            <p:ph type="sldNum" sz="quarter" idx="12"/>
          </p:nvPr>
        </p:nvSpPr>
        <p:spPr/>
        <p:txBody>
          <a:bodyPr/>
          <a:lstStyle/>
          <a:p>
            <a:fld id="{04B28DD9-AE74-4BDC-962B-083FD6DBD789}" type="slidenum">
              <a:rPr lang="zh-CN" altLang="en-US" smtClean="0"/>
              <a:t>‹#›</a:t>
            </a:fld>
            <a:endParaRPr lang="zh-CN" altLang="en-US"/>
          </a:p>
        </p:txBody>
      </p:sp>
    </p:spTree>
    <p:extLst>
      <p:ext uri="{BB962C8B-B14F-4D97-AF65-F5344CB8AC3E}">
        <p14:creationId xmlns:p14="http://schemas.microsoft.com/office/powerpoint/2010/main" val="28780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0FCBFF-8EB4-4B8A-A1B7-BBD2A0737F9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D8C8581-6974-459E-8EDC-BBADA6E458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B5AC5FE-DAD5-4912-9264-F98E19304E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F862B26-7A71-445E-9ECC-6CFC82E8A062}"/>
              </a:ext>
            </a:extLst>
          </p:cNvPr>
          <p:cNvSpPr>
            <a:spLocks noGrp="1"/>
          </p:cNvSpPr>
          <p:nvPr>
            <p:ph type="dt" sz="half" idx="10"/>
          </p:nvPr>
        </p:nvSpPr>
        <p:spPr/>
        <p:txBody>
          <a:bodyPr/>
          <a:lstStyle/>
          <a:p>
            <a:fld id="{43E6985B-6FEA-4DA2-BA8B-C24D840A8420}" type="datetimeFigureOut">
              <a:rPr lang="zh-CN" altLang="en-US" smtClean="0"/>
              <a:t>2018/10/28</a:t>
            </a:fld>
            <a:endParaRPr lang="zh-CN" altLang="en-US"/>
          </a:p>
        </p:txBody>
      </p:sp>
      <p:sp>
        <p:nvSpPr>
          <p:cNvPr id="6" name="页脚占位符 5">
            <a:extLst>
              <a:ext uri="{FF2B5EF4-FFF2-40B4-BE49-F238E27FC236}">
                <a16:creationId xmlns:a16="http://schemas.microsoft.com/office/drawing/2014/main" id="{16516DC5-A036-4E18-8E45-3374D52E23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70CB6A-DDB6-4255-88EF-FCFFF327685B}"/>
              </a:ext>
            </a:extLst>
          </p:cNvPr>
          <p:cNvSpPr>
            <a:spLocks noGrp="1"/>
          </p:cNvSpPr>
          <p:nvPr>
            <p:ph type="sldNum" sz="quarter" idx="12"/>
          </p:nvPr>
        </p:nvSpPr>
        <p:spPr/>
        <p:txBody>
          <a:bodyPr/>
          <a:lstStyle/>
          <a:p>
            <a:fld id="{04B28DD9-AE74-4BDC-962B-083FD6DBD789}" type="slidenum">
              <a:rPr lang="zh-CN" altLang="en-US" smtClean="0"/>
              <a:t>‹#›</a:t>
            </a:fld>
            <a:endParaRPr lang="zh-CN" altLang="en-US"/>
          </a:p>
        </p:txBody>
      </p:sp>
    </p:spTree>
    <p:extLst>
      <p:ext uri="{BB962C8B-B14F-4D97-AF65-F5344CB8AC3E}">
        <p14:creationId xmlns:p14="http://schemas.microsoft.com/office/powerpoint/2010/main" val="2908002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B24F536-C041-4495-A864-CEB80B9758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3A07E92-4F43-4B0E-A20F-535FE48B4F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83E242D-6319-455F-AFB1-CAD03E99CC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E6985B-6FEA-4DA2-BA8B-C24D840A8420}" type="datetimeFigureOut">
              <a:rPr lang="zh-CN" altLang="en-US" smtClean="0"/>
              <a:t>2018/10/28</a:t>
            </a:fld>
            <a:endParaRPr lang="zh-CN" altLang="en-US"/>
          </a:p>
        </p:txBody>
      </p:sp>
      <p:sp>
        <p:nvSpPr>
          <p:cNvPr id="5" name="页脚占位符 4">
            <a:extLst>
              <a:ext uri="{FF2B5EF4-FFF2-40B4-BE49-F238E27FC236}">
                <a16:creationId xmlns:a16="http://schemas.microsoft.com/office/drawing/2014/main" id="{E641BEFC-AAA0-4BF3-B287-BEBB3550DF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371B225-7E08-469A-9BB0-998B42C741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B28DD9-AE74-4BDC-962B-083FD6DBD789}" type="slidenum">
              <a:rPr lang="zh-CN" altLang="en-US" smtClean="0"/>
              <a:t>‹#›</a:t>
            </a:fld>
            <a:endParaRPr lang="zh-CN" altLang="en-US"/>
          </a:p>
        </p:txBody>
      </p:sp>
    </p:spTree>
    <p:extLst>
      <p:ext uri="{BB962C8B-B14F-4D97-AF65-F5344CB8AC3E}">
        <p14:creationId xmlns:p14="http://schemas.microsoft.com/office/powerpoint/2010/main" val="4132137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719D381-6B59-4250-B681-385BE15E63E9}"/>
                  </a:ext>
                </a:extLst>
              </p:cNvPr>
              <p:cNvSpPr>
                <a:spLocks noGrp="1"/>
              </p:cNvSpPr>
              <p:nvPr>
                <p:ph idx="1"/>
              </p:nvPr>
            </p:nvSpPr>
            <p:spPr>
              <a:xfrm>
                <a:off x="838200" y="479394"/>
                <a:ext cx="10515600" cy="5697569"/>
              </a:xfrm>
            </p:spPr>
            <p:txBody>
              <a:bodyPr>
                <a:normAutofit/>
              </a:bodyPr>
              <a:lstStyle/>
              <a:p>
                <a:pPr marL="0" indent="0" algn="just">
                  <a:buNone/>
                </a:pPr>
                <a:r>
                  <a:rPr lang="en-US" altLang="zh-CN" sz="2400" dirty="0"/>
                  <a:t>Consider the problem of making change for n</a:t>
                </a:r>
                <a:r>
                  <a:rPr lang="zh-CN" altLang="en-US" sz="2400" dirty="0"/>
                  <a:t> </a:t>
                </a:r>
                <a:r>
                  <a:rPr lang="en-US" altLang="zh-CN" sz="2400" dirty="0"/>
                  <a:t>cents using the fewest number of coins. Assume that each coin's value is an integer.</a:t>
                </a:r>
              </a:p>
              <a:p>
                <a:pPr marL="0" indent="0" algn="just">
                  <a:buNone/>
                </a:pPr>
                <a:endParaRPr lang="en-US" altLang="zh-CN" sz="2400" dirty="0"/>
              </a:p>
              <a:p>
                <a:pPr marL="457200" indent="-457200" algn="just">
                  <a:buAutoNum type="alphaLcPeriod"/>
                </a:pPr>
                <a:r>
                  <a:rPr lang="en-US" altLang="zh-CN" sz="2400" dirty="0"/>
                  <a:t>Describe a greedy algorithm to make change consisting of quarters, dimes, nickels, and pennies. Prove that your algorithm yields an optimal solution.</a:t>
                </a:r>
              </a:p>
              <a:p>
                <a:pPr marL="457200" indent="-457200" algn="just">
                  <a:buAutoNum type="alphaLcPeriod"/>
                </a:pPr>
                <a:r>
                  <a:rPr lang="en-US" altLang="zh-CN" sz="2400" dirty="0"/>
                  <a:t>Suppose that the available coins are in the denominations that are powers of c, i.e. the denominations are </a:t>
                </a:r>
                <a14:m>
                  <m:oMath xmlns:m="http://schemas.openxmlformats.org/officeDocument/2006/math">
                    <m:sSup>
                      <m:sSupPr>
                        <m:ctrlPr>
                          <a:rPr lang="en-US" altLang="zh-CN" sz="2400" i="1" smtClean="0">
                            <a:latin typeface="Cambria Math" panose="02040503050406030204" pitchFamily="18" charset="0"/>
                          </a:rPr>
                        </m:ctrlPr>
                      </m:sSupPr>
                      <m:e>
                        <m:r>
                          <m:rPr>
                            <m:sty m:val="p"/>
                          </m:rPr>
                          <a:rPr lang="en-US" altLang="zh-CN" sz="2400" i="1">
                            <a:latin typeface="Cambria Math" panose="02040503050406030204" pitchFamily="18" charset="0"/>
                          </a:rPr>
                          <m:t>c</m:t>
                        </m:r>
                      </m:e>
                      <m:sup>
                        <m:r>
                          <a:rPr lang="en-US" altLang="zh-CN" sz="2400" b="0" i="1" smtClean="0">
                            <a:latin typeface="Cambria Math" panose="02040503050406030204" pitchFamily="18" charset="0"/>
                          </a:rPr>
                          <m:t>0</m:t>
                        </m:r>
                      </m:sup>
                    </m:sSup>
                    <m:r>
                      <a:rPr lang="en-US" altLang="zh-CN" sz="2400" b="0" i="1" smtClean="0">
                        <a:latin typeface="Cambria Math" panose="02040503050406030204" pitchFamily="18" charset="0"/>
                      </a:rPr>
                      <m:t>, </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𝑐</m:t>
                        </m:r>
                      </m:e>
                      <m:sup>
                        <m:r>
                          <a:rPr lang="en-US" altLang="zh-CN" sz="2400" b="0" i="1" smtClean="0">
                            <a:latin typeface="Cambria Math" panose="02040503050406030204" pitchFamily="18" charset="0"/>
                          </a:rPr>
                          <m:t>1</m:t>
                        </m:r>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𝑐</m:t>
                        </m:r>
                      </m:e>
                      <m:sup>
                        <m:r>
                          <a:rPr lang="en-US" altLang="zh-CN" sz="2400" b="0" i="1" smtClean="0">
                            <a:latin typeface="Cambria Math" panose="02040503050406030204" pitchFamily="18" charset="0"/>
                          </a:rPr>
                          <m:t>𝑘</m:t>
                        </m:r>
                      </m:sup>
                    </m:sSup>
                  </m:oMath>
                </a14:m>
                <a:r>
                  <a:rPr lang="zh-CN" altLang="en-US" sz="2400" dirty="0"/>
                  <a:t> </a:t>
                </a:r>
                <a:r>
                  <a:rPr lang="en-US" altLang="zh-CN" sz="2400" dirty="0"/>
                  <a:t>for some integers c&gt;1 and </a:t>
                </a:r>
                <a14:m>
                  <m:oMath xmlns:m="http://schemas.openxmlformats.org/officeDocument/2006/math">
                    <m:r>
                      <m:rPr>
                        <m:sty m:val="p"/>
                      </m:rPr>
                      <a:rPr lang="en-US" altLang="zh-CN" sz="2400" i="1" dirty="0" smtClean="0">
                        <a:latin typeface="Cambria Math" panose="02040503050406030204" pitchFamily="18" charset="0"/>
                      </a:rPr>
                      <m:t>k</m:t>
                    </m:r>
                    <m:r>
                      <a:rPr lang="en-US" altLang="zh-CN" sz="240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1</m:t>
                    </m:r>
                  </m:oMath>
                </a14:m>
                <a:r>
                  <a:rPr lang="en-US" altLang="zh-CN" sz="2400" dirty="0"/>
                  <a:t>. Show that the greedy algorithm always yields an optimal solution.</a:t>
                </a:r>
              </a:p>
              <a:p>
                <a:pPr marL="457200" indent="-457200" algn="just">
                  <a:buAutoNum type="alphaLcPeriod"/>
                </a:pPr>
                <a:r>
                  <a:rPr lang="en-US" altLang="zh-CN" sz="2400" dirty="0"/>
                  <a:t>Give a set of coin denominations for which the greedy algorithm does not yield an optimal solution. Your set should include a penny so that there is a solution for every value of  n.</a:t>
                </a:r>
              </a:p>
              <a:p>
                <a:pPr marL="457200" indent="-457200" algn="just">
                  <a:buAutoNum type="alphaLcPeriod"/>
                </a:pPr>
                <a:r>
                  <a:rPr lang="en-US" altLang="zh-CN" sz="2400" dirty="0"/>
                  <a:t>Give an O(</a:t>
                </a:r>
                <a:r>
                  <a:rPr lang="en-US" altLang="zh-CN" sz="2400" dirty="0" err="1"/>
                  <a:t>nk</a:t>
                </a:r>
                <a:r>
                  <a:rPr lang="en-US" altLang="zh-CN" sz="2400" dirty="0"/>
                  <a:t>)-time algorithm that makes change for any set of  k different coin denominations, assuming that one of the coins is a penny.</a:t>
                </a:r>
              </a:p>
              <a:p>
                <a:pPr marL="457200" indent="-457200" algn="just">
                  <a:buAutoNum type="alphaLcPeriod"/>
                </a:pPr>
                <a:endParaRPr lang="en-US" altLang="zh-CN" sz="2400" dirty="0"/>
              </a:p>
              <a:p>
                <a:pPr marL="457200" indent="-457200" algn="just">
                  <a:buAutoNum type="alphaLcPeriod"/>
                </a:pPr>
                <a:endParaRPr lang="zh-CN" altLang="en-US" sz="2400" dirty="0"/>
              </a:p>
            </p:txBody>
          </p:sp>
        </mc:Choice>
        <mc:Fallback>
          <p:sp>
            <p:nvSpPr>
              <p:cNvPr id="3" name="内容占位符 2">
                <a:extLst>
                  <a:ext uri="{FF2B5EF4-FFF2-40B4-BE49-F238E27FC236}">
                    <a16:creationId xmlns:a16="http://schemas.microsoft.com/office/drawing/2014/main" id="{6719D381-6B59-4250-B681-385BE15E63E9}"/>
                  </a:ext>
                </a:extLst>
              </p:cNvPr>
              <p:cNvSpPr>
                <a:spLocks noGrp="1" noRot="1" noChangeAspect="1" noMove="1" noResize="1" noEditPoints="1" noAdjustHandles="1" noChangeArrowheads="1" noChangeShapeType="1" noTextEdit="1"/>
              </p:cNvSpPr>
              <p:nvPr>
                <p:ph idx="1"/>
              </p:nvPr>
            </p:nvSpPr>
            <p:spPr>
              <a:xfrm>
                <a:off x="838200" y="479394"/>
                <a:ext cx="10515600" cy="5697569"/>
              </a:xfrm>
              <a:blipFill>
                <a:blip r:embed="rId2"/>
                <a:stretch>
                  <a:fillRect l="-928" t="-1392" r="-8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32600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234A796-71D9-46A4-BC04-6B6BD402F319}"/>
              </a:ext>
            </a:extLst>
          </p:cNvPr>
          <p:cNvSpPr>
            <a:spLocks noGrp="1"/>
          </p:cNvSpPr>
          <p:nvPr>
            <p:ph idx="1"/>
          </p:nvPr>
        </p:nvSpPr>
        <p:spPr>
          <a:xfrm>
            <a:off x="838200" y="470517"/>
            <a:ext cx="10515600" cy="5706446"/>
          </a:xfrm>
        </p:spPr>
        <p:txBody>
          <a:bodyPr>
            <a:normAutofit/>
          </a:bodyPr>
          <a:lstStyle/>
          <a:p>
            <a:pPr marL="0" indent="0" algn="just">
              <a:buNone/>
            </a:pPr>
            <a:r>
              <a:rPr lang="en-US" altLang="zh-CN" sz="2400" b="1" dirty="0"/>
              <a:t>C.</a:t>
            </a:r>
          </a:p>
          <a:p>
            <a:pPr marL="0" indent="0" algn="just">
              <a:buNone/>
            </a:pPr>
            <a:r>
              <a:rPr lang="en-US" altLang="zh-CN" sz="2400" dirty="0"/>
              <a:t>we can use coins of denomination 1, 10, and 25. When n=30 cents, the greedy solution gives one quarter and five pennies, for a total of six coins. The non-greedy solution of three dimes is better.</a:t>
            </a:r>
          </a:p>
          <a:p>
            <a:pPr marL="0" indent="0" algn="just">
              <a:buNone/>
            </a:pPr>
            <a:endParaRPr lang="en-US" altLang="zh-CN" sz="2400" dirty="0"/>
          </a:p>
          <a:p>
            <a:pPr marL="0" indent="0" algn="just">
              <a:buNone/>
            </a:pPr>
            <a:r>
              <a:rPr lang="en-US" altLang="zh-CN" sz="2400" dirty="0"/>
              <a:t>The smallest integer numbers we can use are 1,3, and 4. When n=6 cents, the greedy solution gives one 4-cent coin and two 1-cent coins, for a total of three coins. The non-greedy solution of two 3-cent coins is better.</a:t>
            </a:r>
          </a:p>
        </p:txBody>
      </p:sp>
    </p:spTree>
    <p:extLst>
      <p:ext uri="{BB962C8B-B14F-4D97-AF65-F5344CB8AC3E}">
        <p14:creationId xmlns:p14="http://schemas.microsoft.com/office/powerpoint/2010/main" val="1006861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0D2CF66-BEAB-4A24-A102-AB34610B7E14}"/>
                  </a:ext>
                </a:extLst>
              </p:cNvPr>
              <p:cNvSpPr>
                <a:spLocks noGrp="1"/>
              </p:cNvSpPr>
              <p:nvPr>
                <p:ph idx="1"/>
              </p:nvPr>
            </p:nvSpPr>
            <p:spPr>
              <a:xfrm>
                <a:off x="838200" y="514905"/>
                <a:ext cx="10515600" cy="5662058"/>
              </a:xfrm>
            </p:spPr>
            <p:txBody>
              <a:bodyPr>
                <a:normAutofit/>
              </a:bodyPr>
              <a:lstStyle/>
              <a:p>
                <a:pPr marL="0" indent="0" algn="just">
                  <a:buNone/>
                </a:pPr>
                <a:r>
                  <a:rPr lang="en-US" altLang="zh-CN" sz="2400" b="1" dirty="0"/>
                  <a:t>d. </a:t>
                </a:r>
                <a:r>
                  <a:rPr lang="en-US" altLang="zh-CN" sz="2400" dirty="0"/>
                  <a:t>Since we have optimal substructure, dynamic programming might apply. And indeed it does.</a:t>
                </a:r>
              </a:p>
              <a:p>
                <a:pPr marL="0" indent="0" algn="just">
                  <a:buNone/>
                </a:pPr>
                <a:r>
                  <a:rPr lang="en-US" altLang="zh-CN" sz="2400" dirty="0"/>
                  <a:t>Let us define c[ j ] to be the minimum number of coins we need to make change for j cents. Let the coin denominations be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𝑑</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𝑑</m:t>
                        </m:r>
                      </m:e>
                      <m:sub>
                        <m:r>
                          <a:rPr lang="en-US" altLang="zh-CN" sz="2400" b="0" i="1" smtClean="0">
                            <a:latin typeface="Cambria Math" panose="02040503050406030204" pitchFamily="18" charset="0"/>
                          </a:rPr>
                          <m:t>𝑘</m:t>
                        </m:r>
                      </m:sub>
                    </m:sSub>
                  </m:oMath>
                </a14:m>
                <a:r>
                  <a:rPr lang="en-US" altLang="zh-CN" sz="2400" dirty="0"/>
                  <a:t>. Since one of the coins is a penny, there is a way to make change for any amount </a:t>
                </a:r>
                <a14:m>
                  <m:oMath xmlns:m="http://schemas.openxmlformats.org/officeDocument/2006/math">
                    <m:r>
                      <a:rPr lang="en-US" altLang="zh-CN" sz="2400" b="0" i="1" smtClean="0">
                        <a:latin typeface="Cambria Math" panose="02040503050406030204" pitchFamily="18" charset="0"/>
                      </a:rPr>
                      <m:t>𝑗</m:t>
                    </m:r>
                    <m:r>
                      <a:rPr lang="en-US" altLang="zh-CN" sz="2400" b="0" i="1" smtClean="0">
                        <a:latin typeface="Cambria Math" panose="02040503050406030204" pitchFamily="18" charset="0"/>
                        <a:ea typeface="Cambria Math" panose="02040503050406030204" pitchFamily="18" charset="0"/>
                      </a:rPr>
                      <m:t>≥1</m:t>
                    </m:r>
                  </m:oMath>
                </a14:m>
                <a:r>
                  <a:rPr lang="en-US" altLang="zh-CN" sz="2400" dirty="0"/>
                  <a:t>.</a:t>
                </a:r>
              </a:p>
              <a:p>
                <a:pPr marL="0" indent="0" algn="just">
                  <a:buNone/>
                </a:pPr>
                <a:r>
                  <a:rPr lang="en-US" altLang="zh-CN" sz="2400" dirty="0"/>
                  <a:t>Because of the optimal substructure, if we knew that an optimal solution for the problem of making change for j cents used a coin of denomination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𝑑</m:t>
                        </m:r>
                      </m:e>
                      <m:sub>
                        <m:r>
                          <a:rPr lang="en-US" altLang="zh-CN" sz="2400" b="0" i="1" smtClean="0">
                            <a:latin typeface="Cambria Math" panose="02040503050406030204" pitchFamily="18" charset="0"/>
                          </a:rPr>
                          <m:t>𝑖</m:t>
                        </m:r>
                      </m:sub>
                    </m:sSub>
                  </m:oMath>
                </a14:m>
                <a:r>
                  <a:rPr lang="en-US" altLang="zh-CN" sz="2400" dirty="0"/>
                  <a:t>, we have that c[ j ]=0 for all </a:t>
                </a:r>
                <a14:m>
                  <m:oMath xmlns:m="http://schemas.openxmlformats.org/officeDocument/2006/math">
                    <m:r>
                      <a:rPr lang="en-US" altLang="zh-CN" sz="2400" b="0" i="1" smtClean="0">
                        <a:latin typeface="Cambria Math" panose="02040503050406030204" pitchFamily="18" charset="0"/>
                      </a:rPr>
                      <m:t>𝑗</m:t>
                    </m:r>
                    <m:r>
                      <a:rPr lang="en-US" altLang="zh-CN" sz="2400" b="0" i="1" smtClean="0">
                        <a:latin typeface="Cambria Math" panose="02040503050406030204" pitchFamily="18" charset="0"/>
                        <a:ea typeface="Cambria Math" panose="02040503050406030204" pitchFamily="18" charset="0"/>
                      </a:rPr>
                      <m:t>≤0</m:t>
                    </m:r>
                  </m:oMath>
                </a14:m>
                <a:r>
                  <a:rPr lang="en-US" altLang="zh-CN" sz="2400" dirty="0"/>
                  <a:t>.</a:t>
                </a:r>
              </a:p>
              <a:p>
                <a:pPr marL="0" indent="0" algn="just">
                  <a:buNone/>
                </a:pPr>
                <a:r>
                  <a:rPr lang="en-US" altLang="zh-CN" sz="2400" dirty="0"/>
                  <a:t>To develop a recursive formulation, we have to check all denominations, giving</a:t>
                </a:r>
              </a:p>
              <a:p>
                <a:pPr marL="0" indent="0" algn="just">
                  <a:buNone/>
                </a:pPr>
                <a:endParaRPr lang="en-US" altLang="zh-CN" sz="2400" dirty="0"/>
              </a:p>
              <a:p>
                <a:pPr marL="0" indent="0" algn="just">
                  <a:buNone/>
                </a:pPr>
                <a:endParaRPr lang="en-US" altLang="zh-CN" sz="2400" dirty="0"/>
              </a:p>
              <a:p>
                <a:pPr marL="0" indent="0" algn="just">
                  <a:buNone/>
                </a:pPr>
                <a:endParaRPr lang="zh-CN" altLang="en-US" sz="2400" dirty="0"/>
              </a:p>
            </p:txBody>
          </p:sp>
        </mc:Choice>
        <mc:Fallback>
          <p:sp>
            <p:nvSpPr>
              <p:cNvPr id="3" name="内容占位符 2">
                <a:extLst>
                  <a:ext uri="{FF2B5EF4-FFF2-40B4-BE49-F238E27FC236}">
                    <a16:creationId xmlns:a16="http://schemas.microsoft.com/office/drawing/2014/main" id="{00D2CF66-BEAB-4A24-A102-AB34610B7E14}"/>
                  </a:ext>
                </a:extLst>
              </p:cNvPr>
              <p:cNvSpPr>
                <a:spLocks noGrp="1" noRot="1" noChangeAspect="1" noMove="1" noResize="1" noEditPoints="1" noAdjustHandles="1" noChangeArrowheads="1" noChangeShapeType="1" noTextEdit="1"/>
              </p:cNvSpPr>
              <p:nvPr>
                <p:ph idx="1"/>
              </p:nvPr>
            </p:nvSpPr>
            <p:spPr>
              <a:xfrm>
                <a:off x="838200" y="514905"/>
                <a:ext cx="10515600" cy="5662058"/>
              </a:xfrm>
              <a:blipFill>
                <a:blip r:embed="rId2"/>
                <a:stretch>
                  <a:fillRect l="-928" t="-1399" r="-870"/>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D53F05C5-ED23-44CB-96D6-5CCB0024C31A}"/>
              </a:ext>
            </a:extLst>
          </p:cNvPr>
          <p:cNvPicPr>
            <a:picLocks noChangeAspect="1"/>
          </p:cNvPicPr>
          <p:nvPr/>
        </p:nvPicPr>
        <p:blipFill>
          <a:blip r:embed="rId3"/>
          <a:stretch>
            <a:fillRect/>
          </a:stretch>
        </p:blipFill>
        <p:spPr>
          <a:xfrm>
            <a:off x="2427502" y="4240240"/>
            <a:ext cx="4976475" cy="1066387"/>
          </a:xfrm>
          <a:prstGeom prst="rect">
            <a:avLst/>
          </a:prstGeom>
        </p:spPr>
      </p:pic>
    </p:spTree>
    <p:extLst>
      <p:ext uri="{BB962C8B-B14F-4D97-AF65-F5344CB8AC3E}">
        <p14:creationId xmlns:p14="http://schemas.microsoft.com/office/powerpoint/2010/main" val="473907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FBB4E34-C27D-4FBB-ACC6-EF9D05D96102}"/>
              </a:ext>
            </a:extLst>
          </p:cNvPr>
          <p:cNvSpPr>
            <a:spLocks noGrp="1"/>
          </p:cNvSpPr>
          <p:nvPr>
            <p:ph idx="1"/>
          </p:nvPr>
        </p:nvSpPr>
        <p:spPr>
          <a:xfrm>
            <a:off x="838200" y="559293"/>
            <a:ext cx="10515600" cy="5617670"/>
          </a:xfrm>
        </p:spPr>
        <p:txBody>
          <a:bodyPr>
            <a:normAutofit/>
          </a:bodyPr>
          <a:lstStyle/>
          <a:p>
            <a:pPr marL="0" indent="0" algn="just">
              <a:buNone/>
            </a:pPr>
            <a:r>
              <a:rPr lang="en-US" altLang="zh-CN" sz="2400" dirty="0"/>
              <a:t>Before we go into the various parts of this problem, let us first prove once and for all that the coin-changing problem has optimal substructure.</a:t>
            </a:r>
          </a:p>
          <a:p>
            <a:pPr marL="0" indent="0" algn="just">
              <a:buNone/>
            </a:pPr>
            <a:r>
              <a:rPr lang="en-US" altLang="zh-CN" sz="2400" dirty="0"/>
              <a:t>Suppose we have an optimal solution for a problem of making change for n cents, and we know that this optimal solution uses a coin whose value is c cents; let this optimal solution use k coins. We claim that this optimal solution for the problem of n cents must contain within it an optimal solution for the problem of n-c cents. Clearly, there are k-1 coins in the solution to the n-c cents problem used within our optimal solution to the n cents problem. If we had a solution to the n-c cents problem that used fewer than k-1 coins, then we could use this solution to produce a solution to the n cents problem that uses fewer than k coins, which contradicts the optimality of our solution.</a:t>
            </a:r>
          </a:p>
          <a:p>
            <a:pPr marL="0" indent="0" algn="just">
              <a:buNone/>
            </a:pPr>
            <a:endParaRPr lang="zh-CN" altLang="en-US" sz="2400" dirty="0"/>
          </a:p>
        </p:txBody>
      </p:sp>
    </p:spTree>
    <p:extLst>
      <p:ext uri="{BB962C8B-B14F-4D97-AF65-F5344CB8AC3E}">
        <p14:creationId xmlns:p14="http://schemas.microsoft.com/office/powerpoint/2010/main" val="3073403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B326B2D-A887-4A17-9717-CA4F0D5E176B}"/>
                  </a:ext>
                </a:extLst>
              </p:cNvPr>
              <p:cNvSpPr>
                <a:spLocks noGrp="1"/>
              </p:cNvSpPr>
              <p:nvPr>
                <p:ph idx="1"/>
              </p:nvPr>
            </p:nvSpPr>
            <p:spPr>
              <a:xfrm>
                <a:off x="838200" y="683581"/>
                <a:ext cx="10515600" cy="5743852"/>
              </a:xfrm>
            </p:spPr>
            <p:txBody>
              <a:bodyPr>
                <a:normAutofit/>
              </a:bodyPr>
              <a:lstStyle/>
              <a:p>
                <a:pPr marL="0" indent="0">
                  <a:buNone/>
                </a:pPr>
                <a:r>
                  <a:rPr lang="en-US" altLang="zh-CN" sz="2400" b="1" dirty="0"/>
                  <a:t>a. </a:t>
                </a:r>
                <a:r>
                  <a:rPr lang="en-US" altLang="zh-CN" sz="2400" dirty="0"/>
                  <a:t>A greedy algorithm to make change using quarters, dimes, nickels, and pennies works as follows:</a:t>
                </a:r>
              </a:p>
              <a:p>
                <a:pPr marL="0" indent="0">
                  <a:buNone/>
                </a:pPr>
                <a:r>
                  <a:rPr lang="en-US" altLang="zh-CN" sz="2400" dirty="0"/>
                  <a:t>Given q=</a:t>
                </a:r>
                <a14:m>
                  <m:oMath xmlns:m="http://schemas.openxmlformats.org/officeDocument/2006/math">
                    <m:d>
                      <m:dPr>
                        <m:begChr m:val="⌊"/>
                        <m:endChr m:val="⌋"/>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/25</m:t>
                        </m:r>
                      </m:e>
                    </m:d>
                  </m:oMath>
                </a14:m>
                <a:r>
                  <a:rPr lang="zh-CN" altLang="en-US" sz="2400" dirty="0"/>
                  <a:t> </a:t>
                </a:r>
                <a:r>
                  <a:rPr lang="en-US" altLang="zh-CN" sz="2400" dirty="0"/>
                  <a:t>quarters. That leaves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𝑛</m:t>
                        </m:r>
                      </m:e>
                      <m:sub>
                        <m:r>
                          <a:rPr lang="en-US" altLang="zh-CN" sz="2400" b="0" i="1" smtClean="0">
                            <a:latin typeface="Cambria Math" panose="02040503050406030204" pitchFamily="18" charset="0"/>
                          </a:rPr>
                          <m:t>𝑞</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𝑚𝑜𝑑</m:t>
                    </m:r>
                    <m:r>
                      <a:rPr lang="en-US" altLang="zh-CN" sz="2400" b="0" i="1" smtClean="0">
                        <a:latin typeface="Cambria Math" panose="02040503050406030204" pitchFamily="18" charset="0"/>
                      </a:rPr>
                      <m:t> 25</m:t>
                    </m:r>
                  </m:oMath>
                </a14:m>
                <a:r>
                  <a:rPr lang="zh-CN" altLang="en-US" sz="2400" dirty="0"/>
                  <a:t> </a:t>
                </a:r>
                <a:r>
                  <a:rPr lang="en-US" altLang="zh-CN" sz="2400" dirty="0"/>
                  <a:t>cents to make change.</a:t>
                </a:r>
              </a:p>
              <a:p>
                <a:pPr marL="0" indent="0">
                  <a:buNone/>
                </a:pPr>
                <a:r>
                  <a:rPr lang="en-US" altLang="zh-CN" sz="2400" dirty="0"/>
                  <a:t>Given d=</a:t>
                </a:r>
                <a14:m>
                  <m:oMath xmlns:m="http://schemas.openxmlformats.org/officeDocument/2006/math">
                    <m:d>
                      <m:dPr>
                        <m:begChr m:val="⌊"/>
                        <m:endChr m:val="⌋"/>
                        <m:ctrlPr>
                          <a:rPr lang="en-US" altLang="zh-CN" sz="2400" i="1" smtClean="0">
                            <a:latin typeface="Cambria Math" panose="02040503050406030204" pitchFamily="18" charset="0"/>
                          </a:rPr>
                        </m:ctrlPr>
                      </m:d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𝑛</m:t>
                            </m:r>
                          </m:e>
                          <m:sub>
                            <m:r>
                              <a:rPr lang="en-US" altLang="zh-CN" sz="2400" b="0" i="1" smtClean="0">
                                <a:latin typeface="Cambria Math" panose="02040503050406030204" pitchFamily="18" charset="0"/>
                              </a:rPr>
                              <m:t>𝑞</m:t>
                            </m:r>
                          </m:sub>
                        </m:sSub>
                        <m:r>
                          <a:rPr lang="en-US" altLang="zh-CN" sz="2400" b="0" i="1" smtClean="0">
                            <a:latin typeface="Cambria Math" panose="02040503050406030204" pitchFamily="18" charset="0"/>
                          </a:rPr>
                          <m:t>/10</m:t>
                        </m:r>
                      </m:e>
                    </m:d>
                  </m:oMath>
                </a14:m>
                <a:r>
                  <a:rPr lang="zh-CN" altLang="en-US" sz="2400" dirty="0"/>
                  <a:t> </a:t>
                </a:r>
                <a:r>
                  <a:rPr lang="en-US" altLang="zh-CN" sz="2400" dirty="0"/>
                  <a:t>dims. That leaves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𝑛</m:t>
                        </m:r>
                      </m:e>
                      <m:sub>
                        <m:r>
                          <a:rPr lang="en-US" altLang="zh-CN" sz="2400" b="0" i="1" smtClean="0">
                            <a:latin typeface="Cambria Math" panose="02040503050406030204" pitchFamily="18" charset="0"/>
                          </a:rPr>
                          <m:t>𝑑</m:t>
                        </m:r>
                      </m:sub>
                    </m:sSub>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𝑛</m:t>
                        </m:r>
                      </m:e>
                      <m:sub>
                        <m:r>
                          <a:rPr lang="en-US" altLang="zh-CN" sz="2400" b="0" i="1" smtClean="0">
                            <a:latin typeface="Cambria Math" panose="02040503050406030204" pitchFamily="18" charset="0"/>
                          </a:rPr>
                          <m:t>𝑞</m:t>
                        </m:r>
                      </m:sub>
                    </m:sSub>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𝑚𝑜𝑑</m:t>
                    </m:r>
                    <m:r>
                      <a:rPr lang="en-US" altLang="zh-CN" sz="2400" b="0" i="1" smtClean="0">
                        <a:latin typeface="Cambria Math" panose="02040503050406030204" pitchFamily="18" charset="0"/>
                      </a:rPr>
                      <m:t> 10</m:t>
                    </m:r>
                  </m:oMath>
                </a14:m>
                <a:r>
                  <a:rPr lang="zh-CN" altLang="en-US" sz="2400" dirty="0"/>
                  <a:t> </a:t>
                </a:r>
                <a:r>
                  <a:rPr lang="en-US" altLang="zh-CN" sz="2400" dirty="0"/>
                  <a:t>cents to make change.</a:t>
                </a:r>
                <a:endParaRPr lang="zh-CN" altLang="en-US" sz="2400" dirty="0"/>
              </a:p>
              <a:p>
                <a:pPr marL="0" indent="0">
                  <a:buNone/>
                </a:pPr>
                <a:r>
                  <a:rPr lang="en-US" altLang="zh-CN" sz="2400" dirty="0"/>
                  <a:t>Given k=</a:t>
                </a:r>
                <a14:m>
                  <m:oMath xmlns:m="http://schemas.openxmlformats.org/officeDocument/2006/math">
                    <m:d>
                      <m:dPr>
                        <m:begChr m:val="⌊"/>
                        <m:endChr m:val="⌋"/>
                        <m:ctrlPr>
                          <a:rPr lang="en-US" altLang="zh-CN" sz="2400" i="1" smtClean="0">
                            <a:latin typeface="Cambria Math" panose="02040503050406030204" pitchFamily="18" charset="0"/>
                          </a:rPr>
                        </m:ctrlPr>
                      </m:d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𝑛</m:t>
                            </m:r>
                          </m:e>
                          <m:sub>
                            <m:r>
                              <a:rPr lang="en-US" altLang="zh-CN" sz="2400" b="0" i="1" smtClean="0">
                                <a:latin typeface="Cambria Math" panose="02040503050406030204" pitchFamily="18" charset="0"/>
                              </a:rPr>
                              <m:t>𝑑</m:t>
                            </m:r>
                          </m:sub>
                        </m:sSub>
                        <m:r>
                          <a:rPr lang="en-US" altLang="zh-CN" sz="2400" b="0" i="1" smtClean="0">
                            <a:latin typeface="Cambria Math" panose="02040503050406030204" pitchFamily="18" charset="0"/>
                          </a:rPr>
                          <m:t>/5</m:t>
                        </m:r>
                      </m:e>
                    </m:d>
                  </m:oMath>
                </a14:m>
                <a:r>
                  <a:rPr lang="zh-CN" altLang="en-US" sz="2400" dirty="0"/>
                  <a:t> </a:t>
                </a:r>
                <a:r>
                  <a:rPr lang="en-US" altLang="zh-CN" sz="2400" dirty="0"/>
                  <a:t>nickels. That leaves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𝑛</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𝑛</m:t>
                        </m:r>
                      </m:e>
                      <m:sub>
                        <m:r>
                          <a:rPr lang="en-US" altLang="zh-CN" sz="2400" b="0" i="1" smtClean="0">
                            <a:latin typeface="Cambria Math" panose="02040503050406030204" pitchFamily="18" charset="0"/>
                          </a:rPr>
                          <m:t>𝑑</m:t>
                        </m:r>
                      </m:sub>
                    </m:sSub>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𝑚𝑜𝑑</m:t>
                    </m:r>
                    <m:r>
                      <a:rPr lang="en-US" altLang="zh-CN" sz="2400" b="0" i="1" smtClean="0">
                        <a:latin typeface="Cambria Math" panose="02040503050406030204" pitchFamily="18" charset="0"/>
                      </a:rPr>
                      <m:t> 5</m:t>
                    </m:r>
                  </m:oMath>
                </a14:m>
                <a:r>
                  <a:rPr lang="zh-CN" altLang="en-US" sz="2400" dirty="0"/>
                  <a:t> </a:t>
                </a:r>
                <a:r>
                  <a:rPr lang="en-US" altLang="zh-CN" sz="2400" dirty="0"/>
                  <a:t>cents to make change.</a:t>
                </a:r>
                <a:endParaRPr lang="zh-CN" altLang="en-US" sz="2400" dirty="0"/>
              </a:p>
              <a:p>
                <a:pPr marL="0" indent="0">
                  <a:buNone/>
                </a:pPr>
                <a:r>
                  <a:rPr lang="en-US" altLang="zh-CN" sz="2400" dirty="0"/>
                  <a:t>Finally, give p=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𝑛</m:t>
                        </m:r>
                      </m:e>
                      <m:sub>
                        <m:r>
                          <a:rPr lang="en-US" altLang="zh-CN" sz="2400" b="0" i="1" smtClean="0">
                            <a:latin typeface="Cambria Math" panose="02040503050406030204" pitchFamily="18" charset="0"/>
                          </a:rPr>
                          <m:t>𝑘</m:t>
                        </m:r>
                      </m:sub>
                    </m:sSub>
                  </m:oMath>
                </a14:m>
                <a:r>
                  <a:rPr lang="zh-CN" altLang="en-US" sz="2400" dirty="0"/>
                  <a:t> </a:t>
                </a:r>
                <a:r>
                  <a:rPr lang="en-US" altLang="zh-CN" sz="2400" dirty="0"/>
                  <a:t>pennies.</a:t>
                </a:r>
              </a:p>
              <a:p>
                <a:pPr marL="0" indent="0">
                  <a:buNone/>
                </a:pPr>
                <a:endParaRPr lang="en-US" altLang="zh-CN" sz="2400" dirty="0"/>
              </a:p>
              <a:p>
                <a:pPr marL="0" indent="0">
                  <a:buNone/>
                </a:pPr>
                <a:r>
                  <a:rPr lang="en-US" altLang="zh-CN" sz="2400" dirty="0"/>
                  <a:t>For example: n=48</a:t>
                </a:r>
              </a:p>
              <a:p>
                <a:pPr marL="0" indent="0">
                  <a:buNone/>
                </a:pPr>
                <a:r>
                  <a:rPr lang="en-US" altLang="zh-CN" sz="2400" dirty="0"/>
                  <a:t>	q = </a:t>
                </a:r>
                <a14:m>
                  <m:oMath xmlns:m="http://schemas.openxmlformats.org/officeDocument/2006/math">
                    <m:d>
                      <m:dPr>
                        <m:begChr m:val="⌊"/>
                        <m:endChr m:val="⌋"/>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48/25</m:t>
                        </m:r>
                      </m:e>
                    </m:d>
                  </m:oMath>
                </a14:m>
                <a:r>
                  <a:rPr lang="en-US" altLang="zh-CN" sz="2400" dirty="0"/>
                  <a:t>=1,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𝑛</m:t>
                        </m:r>
                      </m:e>
                      <m:sub>
                        <m:r>
                          <a:rPr lang="en-US" altLang="zh-CN" sz="2400" b="0" i="1" smtClean="0">
                            <a:latin typeface="Cambria Math" panose="02040503050406030204" pitchFamily="18" charset="0"/>
                          </a:rPr>
                          <m:t>𝑞</m:t>
                        </m:r>
                      </m:sub>
                    </m:sSub>
                    <m:r>
                      <a:rPr lang="en-US" altLang="zh-CN" sz="2400" b="0" i="1" smtClean="0">
                        <a:latin typeface="Cambria Math" panose="02040503050406030204" pitchFamily="18" charset="0"/>
                      </a:rPr>
                      <m:t>=48 </m:t>
                    </m:r>
                    <m:r>
                      <a:rPr lang="en-US" altLang="zh-CN" sz="2400" b="0" i="1" smtClean="0">
                        <a:latin typeface="Cambria Math" panose="02040503050406030204" pitchFamily="18" charset="0"/>
                      </a:rPr>
                      <m:t>𝑚𝑜𝑑</m:t>
                    </m:r>
                    <m:r>
                      <a:rPr lang="en-US" altLang="zh-CN" sz="2400" b="0" i="1" smtClean="0">
                        <a:latin typeface="Cambria Math" panose="02040503050406030204" pitchFamily="18" charset="0"/>
                      </a:rPr>
                      <m:t> 25=23</m:t>
                    </m:r>
                  </m:oMath>
                </a14:m>
                <a:endParaRPr lang="en-US" altLang="zh-CN" sz="2400" dirty="0"/>
              </a:p>
              <a:p>
                <a:pPr marL="0" indent="0">
                  <a:buNone/>
                </a:pPr>
                <a:r>
                  <a:rPr lang="en-US" altLang="zh-CN" sz="2400" dirty="0"/>
                  <a:t>	d = </a:t>
                </a:r>
                <a14:m>
                  <m:oMath xmlns:m="http://schemas.openxmlformats.org/officeDocument/2006/math">
                    <m:d>
                      <m:dPr>
                        <m:begChr m:val="⌊"/>
                        <m:endChr m:val="⌋"/>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23/10</m:t>
                        </m:r>
                      </m:e>
                    </m:d>
                  </m:oMath>
                </a14:m>
                <a:r>
                  <a:rPr lang="en-US" altLang="zh-CN" sz="2400" dirty="0"/>
                  <a:t>=2,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𝑛</m:t>
                        </m:r>
                      </m:e>
                      <m:sub>
                        <m:r>
                          <a:rPr lang="en-US" altLang="zh-CN" sz="2400" b="0" i="1" smtClean="0">
                            <a:latin typeface="Cambria Math" panose="02040503050406030204" pitchFamily="18" charset="0"/>
                          </a:rPr>
                          <m:t>𝑑</m:t>
                        </m:r>
                      </m:sub>
                    </m:sSub>
                    <m:r>
                      <a:rPr lang="en-US" altLang="zh-CN" sz="2400" b="0" i="1" smtClean="0">
                        <a:latin typeface="Cambria Math" panose="02040503050406030204" pitchFamily="18" charset="0"/>
                      </a:rPr>
                      <m:t>=23 </m:t>
                    </m:r>
                    <m:r>
                      <a:rPr lang="en-US" altLang="zh-CN" sz="2400" b="0" i="1" smtClean="0">
                        <a:latin typeface="Cambria Math" panose="02040503050406030204" pitchFamily="18" charset="0"/>
                      </a:rPr>
                      <m:t>𝑚𝑜𝑑</m:t>
                    </m:r>
                    <m:r>
                      <a:rPr lang="en-US" altLang="zh-CN" sz="2400" b="0" i="1" smtClean="0">
                        <a:latin typeface="Cambria Math" panose="02040503050406030204" pitchFamily="18" charset="0"/>
                      </a:rPr>
                      <m:t> 10=3</m:t>
                    </m:r>
                  </m:oMath>
                </a14:m>
                <a:endParaRPr lang="en-US" altLang="zh-CN" sz="2400" dirty="0"/>
              </a:p>
              <a:p>
                <a:pPr marL="0" indent="0">
                  <a:buNone/>
                </a:pPr>
                <a:r>
                  <a:rPr lang="en-US" altLang="zh-CN" sz="2400" dirty="0"/>
                  <a:t>	k = </a:t>
                </a:r>
                <a14:m>
                  <m:oMath xmlns:m="http://schemas.openxmlformats.org/officeDocument/2006/math">
                    <m:d>
                      <m:dPr>
                        <m:begChr m:val="⌊"/>
                        <m:endChr m:val="⌋"/>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3/5</m:t>
                        </m:r>
                      </m:e>
                    </m:d>
                  </m:oMath>
                </a14:m>
                <a:r>
                  <a:rPr lang="en-US" altLang="zh-CN" sz="2400" dirty="0"/>
                  <a:t>=0,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𝑛</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=3 </m:t>
                    </m:r>
                    <m:r>
                      <a:rPr lang="en-US" altLang="zh-CN" sz="2400" b="0" i="1" smtClean="0">
                        <a:latin typeface="Cambria Math" panose="02040503050406030204" pitchFamily="18" charset="0"/>
                      </a:rPr>
                      <m:t>𝑚𝑜𝑑</m:t>
                    </m:r>
                    <m:r>
                      <a:rPr lang="en-US" altLang="zh-CN" sz="2400" b="0" i="1" smtClean="0">
                        <a:latin typeface="Cambria Math" panose="02040503050406030204" pitchFamily="18" charset="0"/>
                      </a:rPr>
                      <m:t> 5=3</m:t>
                    </m:r>
                  </m:oMath>
                </a14:m>
                <a:endParaRPr lang="en-US" altLang="zh-CN" sz="2400" dirty="0"/>
              </a:p>
              <a:p>
                <a:pPr marL="0" indent="0">
                  <a:buNone/>
                </a:pPr>
                <a:r>
                  <a:rPr lang="en-US" altLang="zh-CN" sz="2400" dirty="0"/>
                  <a:t>	p=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𝑛</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=3 </m:t>
                    </m:r>
                  </m:oMath>
                </a14:m>
                <a:endParaRPr lang="zh-CN" altLang="en-US" sz="2400" dirty="0"/>
              </a:p>
            </p:txBody>
          </p:sp>
        </mc:Choice>
        <mc:Fallback>
          <p:sp>
            <p:nvSpPr>
              <p:cNvPr id="3" name="内容占位符 2">
                <a:extLst>
                  <a:ext uri="{FF2B5EF4-FFF2-40B4-BE49-F238E27FC236}">
                    <a16:creationId xmlns:a16="http://schemas.microsoft.com/office/drawing/2014/main" id="{BB326B2D-A887-4A17-9717-CA4F0D5E176B}"/>
                  </a:ext>
                </a:extLst>
              </p:cNvPr>
              <p:cNvSpPr>
                <a:spLocks noGrp="1" noRot="1" noChangeAspect="1" noMove="1" noResize="1" noEditPoints="1" noAdjustHandles="1" noChangeArrowheads="1" noChangeShapeType="1" noTextEdit="1"/>
              </p:cNvSpPr>
              <p:nvPr>
                <p:ph idx="1"/>
              </p:nvPr>
            </p:nvSpPr>
            <p:spPr>
              <a:xfrm>
                <a:off x="838200" y="683581"/>
                <a:ext cx="10515600" cy="5743852"/>
              </a:xfrm>
              <a:blipFill>
                <a:blip r:embed="rId2"/>
                <a:stretch>
                  <a:fillRect l="-928" t="-13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4441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ADF5037-B346-4533-A91B-CD2E68003922}"/>
                  </a:ext>
                </a:extLst>
              </p:cNvPr>
              <p:cNvSpPr>
                <a:spLocks noGrp="1"/>
              </p:cNvSpPr>
              <p:nvPr>
                <p:ph idx="1"/>
              </p:nvPr>
            </p:nvSpPr>
            <p:spPr>
              <a:xfrm>
                <a:off x="838200" y="363984"/>
                <a:ext cx="10515600" cy="5812979"/>
              </a:xfrm>
            </p:spPr>
            <p:txBody>
              <a:bodyPr>
                <a:normAutofit/>
              </a:bodyPr>
              <a:lstStyle/>
              <a:p>
                <a:pPr marL="0" indent="0" algn="just">
                  <a:buNone/>
                </a:pPr>
                <a:r>
                  <a:rPr lang="en-US" altLang="zh-CN" sz="2400" dirty="0"/>
                  <a:t>An equivalent formulation is the following. The problem we wish to solve is making change for n cents. If n=0, the optimal solution is to give no coins. If n&gt;0, determine the largest coin whose value is less than or equal to n. Let this coin have value c. Give one such coin, and then recursively solve the subproblem of making change for n-c cents.</a:t>
                </a:r>
              </a:p>
              <a:p>
                <a:pPr marL="0" indent="0" algn="just">
                  <a:buNone/>
                </a:pPr>
                <a:endParaRPr lang="en-US" altLang="zh-CN" sz="2400" dirty="0"/>
              </a:p>
              <a:p>
                <a:pPr marL="0" indent="0" algn="just">
                  <a:buNone/>
                </a:pPr>
                <a:r>
                  <a:rPr lang="en-US" altLang="zh-CN" sz="2400" dirty="0"/>
                  <a:t>To prove that this algorithm yields an optimal solution, we first need to show that the greedy-choice property holds, that is, some optimal solution to making change for n cents includes one coin of value, where c is the largest coin value such that </a:t>
                </a:r>
                <a14:m>
                  <m:oMath xmlns:m="http://schemas.openxmlformats.org/officeDocument/2006/math">
                    <m:r>
                      <a:rPr lang="en-US" altLang="zh-CN" sz="2400" b="0" i="1" smtClean="0">
                        <a:latin typeface="Cambria Math" panose="02040503050406030204" pitchFamily="18" charset="0"/>
                      </a:rPr>
                      <m:t>𝑐</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𝑛</m:t>
                    </m:r>
                  </m:oMath>
                </a14:m>
                <a:r>
                  <a:rPr lang="en-US" altLang="zh-CN" sz="2400" dirty="0"/>
                  <a:t>. Consider some optimal solution. If this optimal solution includes a coin of value c, then we are done. Otherwise, this optimal solution does not include a coin of value c. We have four cases to consider:</a:t>
                </a:r>
              </a:p>
              <a:p>
                <a:pPr marL="0" indent="0" algn="just">
                  <a:buNone/>
                </a:pPr>
                <a:endParaRPr lang="en-US" altLang="zh-CN" sz="2400" dirty="0"/>
              </a:p>
              <a:p>
                <a:pPr marL="0" indent="0" algn="just">
                  <a:buNone/>
                </a:pPr>
                <a:endParaRPr lang="en-US" altLang="zh-CN" sz="2400" dirty="0"/>
              </a:p>
              <a:p>
                <a:pPr marL="0" indent="0" algn="just">
                  <a:buNone/>
                </a:pPr>
                <a:endParaRPr lang="en-US" altLang="zh-CN" sz="2400" dirty="0"/>
              </a:p>
              <a:p>
                <a:pPr marL="0" indent="0" algn="just">
                  <a:buNone/>
                </a:pPr>
                <a:endParaRPr lang="zh-CN" altLang="en-US" sz="2400" dirty="0"/>
              </a:p>
            </p:txBody>
          </p:sp>
        </mc:Choice>
        <mc:Fallback xmlns="">
          <p:sp>
            <p:nvSpPr>
              <p:cNvPr id="3" name="内容占位符 2">
                <a:extLst>
                  <a:ext uri="{FF2B5EF4-FFF2-40B4-BE49-F238E27FC236}">
                    <a16:creationId xmlns:a16="http://schemas.microsoft.com/office/drawing/2014/main" id="{CADF5037-B346-4533-A91B-CD2E68003922}"/>
                  </a:ext>
                </a:extLst>
              </p:cNvPr>
              <p:cNvSpPr>
                <a:spLocks noGrp="1" noRot="1" noChangeAspect="1" noMove="1" noResize="1" noEditPoints="1" noAdjustHandles="1" noChangeArrowheads="1" noChangeShapeType="1" noTextEdit="1"/>
              </p:cNvSpPr>
              <p:nvPr>
                <p:ph idx="1"/>
              </p:nvPr>
            </p:nvSpPr>
            <p:spPr>
              <a:xfrm>
                <a:off x="838200" y="363984"/>
                <a:ext cx="10515600" cy="5812979"/>
              </a:xfrm>
              <a:blipFill>
                <a:blip r:embed="rId2"/>
                <a:stretch>
                  <a:fillRect l="-928" t="-1364" r="-8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12525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D1D5472-6FDD-4B43-B462-380868D3365D}"/>
                  </a:ext>
                </a:extLst>
              </p:cNvPr>
              <p:cNvSpPr>
                <a:spLocks noGrp="1"/>
              </p:cNvSpPr>
              <p:nvPr>
                <p:ph idx="1"/>
              </p:nvPr>
            </p:nvSpPr>
            <p:spPr>
              <a:xfrm>
                <a:off x="838200" y="452761"/>
                <a:ext cx="10515600" cy="6036816"/>
              </a:xfrm>
            </p:spPr>
            <p:txBody>
              <a:bodyPr>
                <a:normAutofit/>
              </a:bodyPr>
              <a:lstStyle/>
              <a:p>
                <a:pPr algn="just"/>
                <a:r>
                  <a:rPr lang="en-US" altLang="zh-CN" sz="2400" dirty="0"/>
                  <a:t>If </a:t>
                </a:r>
                <a14:m>
                  <m:oMath xmlns:m="http://schemas.openxmlformats.org/officeDocument/2006/math">
                    <m:r>
                      <a:rPr lang="en-US" altLang="zh-CN" sz="2400" b="0" i="1" smtClean="0">
                        <a:latin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𝑛</m:t>
                    </m:r>
                    <m:r>
                      <a:rPr lang="en-US" altLang="zh-CN" sz="2400" b="0" i="1" smtClean="0">
                        <a:latin typeface="Cambria Math" panose="02040503050406030204" pitchFamily="18" charset="0"/>
                        <a:ea typeface="Cambria Math" panose="02040503050406030204" pitchFamily="18" charset="0"/>
                      </a:rPr>
                      <m:t>&lt;5</m:t>
                    </m:r>
                  </m:oMath>
                </a14:m>
                <a:r>
                  <a:rPr lang="en-US" altLang="zh-CN" sz="2400" dirty="0"/>
                  <a:t>, then c =1. A solution may consist only of pennies, and so it must contain the greedy choice.</a:t>
                </a:r>
              </a:p>
              <a:p>
                <a:pPr algn="just"/>
                <a:r>
                  <a:rPr lang="en-US" altLang="zh-CN" sz="2400" dirty="0"/>
                  <a:t>If </a:t>
                </a:r>
                <a14:m>
                  <m:oMath xmlns:m="http://schemas.openxmlformats.org/officeDocument/2006/math">
                    <m:r>
                      <a:rPr lang="en-US" altLang="zh-CN" sz="2400" i="1">
                        <a:latin typeface="Cambria Math" panose="02040503050406030204" pitchFamily="18" charset="0"/>
                      </a:rPr>
                      <m:t>5</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𝑛</m:t>
                    </m:r>
                    <m:r>
                      <a:rPr lang="en-US" altLang="zh-CN" sz="2400" b="0" i="1" smtClean="0">
                        <a:latin typeface="Cambria Math" panose="02040503050406030204" pitchFamily="18" charset="0"/>
                        <a:ea typeface="Cambria Math" panose="02040503050406030204" pitchFamily="18" charset="0"/>
                      </a:rPr>
                      <m:t>&lt;10</m:t>
                    </m:r>
                  </m:oMath>
                </a14:m>
                <a:r>
                  <a:rPr lang="en-US" altLang="zh-CN" sz="2400" dirty="0"/>
                  <a:t>, then c =5. By supposition, this optimal solution does not contain a nickel, and so it consists of only pennies. Replace five pennies by one nickel to give a solution with fewer coins.</a:t>
                </a:r>
              </a:p>
              <a:p>
                <a:pPr algn="just"/>
                <a:r>
                  <a:rPr lang="en-US" altLang="zh-CN" sz="2400" dirty="0"/>
                  <a:t>If </a:t>
                </a:r>
                <a14:m>
                  <m:oMath xmlns:m="http://schemas.openxmlformats.org/officeDocument/2006/math">
                    <m:r>
                      <a:rPr lang="en-US" altLang="zh-CN" sz="2400" i="1">
                        <a:latin typeface="Cambria Math" panose="02040503050406030204" pitchFamily="18" charset="0"/>
                      </a:rPr>
                      <m:t>1</m:t>
                    </m:r>
                    <m:r>
                      <a:rPr lang="en-US" altLang="zh-CN" sz="2400" b="0" i="1" smtClean="0">
                        <a:latin typeface="Cambria Math" panose="02040503050406030204" pitchFamily="18" charset="0"/>
                      </a:rPr>
                      <m:t>0</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𝑛</m:t>
                    </m:r>
                    <m:r>
                      <a:rPr lang="en-US" altLang="zh-CN" sz="2400" b="0" i="1" smtClean="0">
                        <a:latin typeface="Cambria Math" panose="02040503050406030204" pitchFamily="18" charset="0"/>
                        <a:ea typeface="Cambria Math" panose="02040503050406030204" pitchFamily="18" charset="0"/>
                      </a:rPr>
                      <m:t>&lt;25</m:t>
                    </m:r>
                  </m:oMath>
                </a14:m>
                <a:r>
                  <a:rPr lang="en-US" altLang="zh-CN" sz="2400" dirty="0"/>
                  <a:t>, then c =10. By supposition, this optimal solution does not contain a dime, and so it contains only nickels and pennies. Some subset of the nickels and pennies in this solution adds up to 10 cents, and so we can replace these nickels and pennies by a dime to give a solution with fewer coins.</a:t>
                </a:r>
              </a:p>
              <a:p>
                <a:pPr algn="just"/>
                <a:r>
                  <a:rPr lang="en-US" altLang="zh-CN" sz="2400" dirty="0"/>
                  <a:t>If </a:t>
                </a:r>
                <a14:m>
                  <m:oMath xmlns:m="http://schemas.openxmlformats.org/officeDocument/2006/math">
                    <m:r>
                      <a:rPr lang="en-US" altLang="zh-CN" sz="2400" i="1">
                        <a:latin typeface="Cambria Math" panose="02040503050406030204" pitchFamily="18" charset="0"/>
                      </a:rPr>
                      <m:t>1</m:t>
                    </m:r>
                    <m:r>
                      <a:rPr lang="en-US" altLang="zh-CN" sz="2400" b="0" i="1" smtClean="0">
                        <a:latin typeface="Cambria Math" panose="02040503050406030204" pitchFamily="18" charset="0"/>
                      </a:rPr>
                      <m:t>0</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𝑛</m:t>
                    </m:r>
                    <m:r>
                      <a:rPr lang="en-US" altLang="zh-CN" sz="2400" b="0" i="1" smtClean="0">
                        <a:latin typeface="Cambria Math" panose="02040503050406030204" pitchFamily="18" charset="0"/>
                        <a:ea typeface="Cambria Math" panose="02040503050406030204" pitchFamily="18" charset="0"/>
                      </a:rPr>
                      <m:t>&lt;25</m:t>
                    </m:r>
                  </m:oMath>
                </a14:m>
                <a:r>
                  <a:rPr lang="en-US" altLang="zh-CN" sz="2400" dirty="0"/>
                  <a:t>, By supposition, this optimal solution does not contain a quarter, and so it contains only dimes, nickels, and pennies. If it contains three dimes, we can replace these three dimes by a quarter and a nickel, giving a solution with one fewer coin. If it contains at most two dimes, then some subset of the dimes, nickels, and pennies adds up to 25 cents, and so we can replace these coins by one quarter to give a solution with fewer coins.</a:t>
                </a:r>
              </a:p>
              <a:p>
                <a:pPr algn="just"/>
                <a:endParaRPr lang="zh-CN" altLang="en-US" sz="2400" dirty="0"/>
              </a:p>
            </p:txBody>
          </p:sp>
        </mc:Choice>
        <mc:Fallback>
          <p:sp>
            <p:nvSpPr>
              <p:cNvPr id="3" name="内容占位符 2">
                <a:extLst>
                  <a:ext uri="{FF2B5EF4-FFF2-40B4-BE49-F238E27FC236}">
                    <a16:creationId xmlns:a16="http://schemas.microsoft.com/office/drawing/2014/main" id="{FD1D5472-6FDD-4B43-B462-380868D3365D}"/>
                  </a:ext>
                </a:extLst>
              </p:cNvPr>
              <p:cNvSpPr>
                <a:spLocks noGrp="1" noRot="1" noChangeAspect="1" noMove="1" noResize="1" noEditPoints="1" noAdjustHandles="1" noChangeArrowheads="1" noChangeShapeType="1" noTextEdit="1"/>
              </p:cNvSpPr>
              <p:nvPr>
                <p:ph idx="1"/>
              </p:nvPr>
            </p:nvSpPr>
            <p:spPr>
              <a:xfrm>
                <a:off x="838200" y="452761"/>
                <a:ext cx="10515600" cy="6036816"/>
              </a:xfrm>
              <a:blipFill>
                <a:blip r:embed="rId2"/>
                <a:stretch>
                  <a:fillRect l="-812" t="-1312" r="-14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55403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94E54C9-8270-429C-A6EC-5D20124E3A43}"/>
              </a:ext>
            </a:extLst>
          </p:cNvPr>
          <p:cNvSpPr>
            <a:spLocks noGrp="1"/>
          </p:cNvSpPr>
          <p:nvPr>
            <p:ph idx="1"/>
          </p:nvPr>
        </p:nvSpPr>
        <p:spPr>
          <a:xfrm>
            <a:off x="838200" y="452761"/>
            <a:ext cx="10515600" cy="5724202"/>
          </a:xfrm>
        </p:spPr>
        <p:txBody>
          <a:bodyPr/>
          <a:lstStyle/>
          <a:p>
            <a:pPr marL="0" indent="0">
              <a:buNone/>
            </a:pPr>
            <a:r>
              <a:rPr lang="en-US" altLang="zh-CN" dirty="0"/>
              <a:t>Thus, we have shown that there is always an optimal solution that includes the greedy choice, and that we can combine the greedy choice with an optimal solution to the remaining subproblem to produce an optimal solution to our original problem. Therefore, the greedy algorithm produces an optimal solution.</a:t>
            </a:r>
            <a:endParaRPr lang="zh-CN" altLang="en-US" dirty="0"/>
          </a:p>
        </p:txBody>
      </p:sp>
    </p:spTree>
    <p:extLst>
      <p:ext uri="{BB962C8B-B14F-4D97-AF65-F5344CB8AC3E}">
        <p14:creationId xmlns:p14="http://schemas.microsoft.com/office/powerpoint/2010/main" val="3237624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EFD6BBE-DEEB-4917-BFCC-8D6FBD922F45}"/>
                  </a:ext>
                </a:extLst>
              </p:cNvPr>
              <p:cNvSpPr>
                <a:spLocks noGrp="1"/>
              </p:cNvSpPr>
              <p:nvPr>
                <p:ph idx="1"/>
              </p:nvPr>
            </p:nvSpPr>
            <p:spPr>
              <a:xfrm>
                <a:off x="838200" y="426128"/>
                <a:ext cx="10515600" cy="5750835"/>
              </a:xfrm>
            </p:spPr>
            <p:txBody>
              <a:bodyPr>
                <a:normAutofit/>
              </a:bodyPr>
              <a:lstStyle/>
              <a:p>
                <a:pPr marL="0" indent="0" algn="just">
                  <a:buNone/>
                </a:pPr>
                <a:r>
                  <a:rPr lang="en-US" altLang="zh-CN" sz="2400" b="1" dirty="0"/>
                  <a:t>b. </a:t>
                </a:r>
                <a:r>
                  <a:rPr lang="en-US" altLang="zh-CN" sz="2400" dirty="0"/>
                  <a:t>When the coin denominations are </a:t>
                </a:r>
                <a14:m>
                  <m:oMath xmlns:m="http://schemas.openxmlformats.org/officeDocument/2006/math">
                    <m:sSup>
                      <m:sSupPr>
                        <m:ctrlPr>
                          <a:rPr lang="en-US" altLang="zh-CN" sz="2400" i="1" smtClean="0">
                            <a:latin typeface="Cambria Math" panose="02040503050406030204" pitchFamily="18" charset="0"/>
                          </a:rPr>
                        </m:ctrlPr>
                      </m:sSupPr>
                      <m:e>
                        <m:r>
                          <m:rPr>
                            <m:sty m:val="p"/>
                          </m:rPr>
                          <a:rPr lang="en-US" altLang="zh-CN" sz="2400" i="1">
                            <a:latin typeface="Cambria Math" panose="02040503050406030204" pitchFamily="18" charset="0"/>
                          </a:rPr>
                          <m:t>c</m:t>
                        </m:r>
                      </m:e>
                      <m:sup>
                        <m:r>
                          <a:rPr lang="en-US" altLang="zh-CN" sz="2400" b="0" i="1" smtClean="0">
                            <a:latin typeface="Cambria Math" panose="02040503050406030204" pitchFamily="18" charset="0"/>
                          </a:rPr>
                          <m:t>0</m:t>
                        </m:r>
                      </m:sup>
                    </m:sSup>
                    <m:r>
                      <a:rPr lang="en-US" altLang="zh-CN" sz="2400" b="0" i="1" smtClean="0">
                        <a:latin typeface="Cambria Math" panose="02040503050406030204" pitchFamily="18" charset="0"/>
                      </a:rPr>
                      <m:t>, </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𝑐</m:t>
                        </m:r>
                      </m:e>
                      <m:sup>
                        <m:r>
                          <a:rPr lang="en-US" altLang="zh-CN" sz="2400" b="0" i="1" smtClean="0">
                            <a:latin typeface="Cambria Math" panose="02040503050406030204" pitchFamily="18" charset="0"/>
                          </a:rPr>
                          <m:t>1</m:t>
                        </m:r>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𝑐</m:t>
                        </m:r>
                      </m:e>
                      <m:sup>
                        <m:r>
                          <a:rPr lang="en-US" altLang="zh-CN" sz="2400" b="0" i="1" smtClean="0">
                            <a:latin typeface="Cambria Math" panose="02040503050406030204" pitchFamily="18" charset="0"/>
                          </a:rPr>
                          <m:t>𝑘</m:t>
                        </m:r>
                      </m:sup>
                    </m:sSup>
                  </m:oMath>
                </a14:m>
                <a:r>
                  <a:rPr lang="zh-CN" altLang="en-US" sz="2400" dirty="0"/>
                  <a:t> </a:t>
                </a:r>
                <a:r>
                  <a:rPr lang="en-US" altLang="zh-CN" sz="2400" dirty="0"/>
                  <a:t>, the greedy algorithm to make change for n cents works by finding the denomination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𝑐</m:t>
                        </m:r>
                      </m:e>
                      <m:sup>
                        <m:r>
                          <a:rPr lang="en-US" altLang="zh-CN" sz="2400" b="0" i="1" smtClean="0">
                            <a:latin typeface="Cambria Math" panose="02040503050406030204" pitchFamily="18" charset="0"/>
                          </a:rPr>
                          <m:t>𝑗</m:t>
                        </m:r>
                      </m:sup>
                    </m:sSup>
                  </m:oMath>
                </a14:m>
                <a:r>
                  <a:rPr lang="en-US" altLang="zh-CN" sz="2400" dirty="0"/>
                  <a:t> such that </a:t>
                </a:r>
                <a14:m>
                  <m:oMath xmlns:m="http://schemas.openxmlformats.org/officeDocument/2006/math">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𝑚𝑎𝑥</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0</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𝑖</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𝑘</m:t>
                        </m:r>
                        <m:r>
                          <a:rPr lang="en-US" altLang="zh-CN" sz="2400" b="0" i="1" smtClean="0">
                            <a:latin typeface="Cambria Math" panose="02040503050406030204" pitchFamily="18" charset="0"/>
                            <a:ea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𝑐</m:t>
                            </m:r>
                          </m:e>
                          <m:sup>
                            <m:r>
                              <a:rPr lang="en-US" altLang="zh-CN" sz="2400" b="0" i="1" smtClean="0">
                                <a:latin typeface="Cambria Math" panose="02040503050406030204" pitchFamily="18" charset="0"/>
                              </a:rPr>
                              <m:t>𝑗</m:t>
                            </m:r>
                          </m:sup>
                        </m:sSup>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𝑛</m:t>
                        </m:r>
                      </m:e>
                    </m:d>
                  </m:oMath>
                </a14:m>
                <a:r>
                  <a:rPr lang="en-US" altLang="zh-CN" sz="2400" dirty="0"/>
                  <a:t>, giving one coin of denomination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𝑐</m:t>
                        </m:r>
                      </m:e>
                      <m:sup>
                        <m:r>
                          <a:rPr lang="en-US" altLang="zh-CN" sz="2400" b="0" i="1" smtClean="0">
                            <a:latin typeface="Cambria Math" panose="02040503050406030204" pitchFamily="18" charset="0"/>
                          </a:rPr>
                          <m:t>𝑗</m:t>
                        </m:r>
                      </m:sup>
                    </m:sSup>
                  </m:oMath>
                </a14:m>
                <a:r>
                  <a:rPr lang="en-US" altLang="zh-CN" sz="2400" dirty="0"/>
                  <a:t>, and recursing on the subproblem of making change for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e>
                      <m:sup>
                        <m:r>
                          <a:rPr lang="en-US" altLang="zh-CN" sz="2400" b="0" i="1" smtClean="0">
                            <a:latin typeface="Cambria Math" panose="02040503050406030204" pitchFamily="18" charset="0"/>
                          </a:rPr>
                          <m:t>𝑗</m:t>
                        </m:r>
                      </m:sup>
                    </m:sSup>
                  </m:oMath>
                </a14:m>
                <a:r>
                  <a:rPr lang="en-US" altLang="zh-CN" sz="2400" dirty="0"/>
                  <a:t> cents. (An equivalent, but more efficient, algorithm is to give </a:t>
                </a:r>
                <a14:m>
                  <m:oMath xmlns:m="http://schemas.openxmlformats.org/officeDocument/2006/math">
                    <m:d>
                      <m:dPr>
                        <m:begChr m:val="⌊"/>
                        <m:endChr m:val="⌋"/>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𝑐</m:t>
                            </m:r>
                          </m:e>
                          <m:sup>
                            <m:r>
                              <a:rPr lang="en-US" altLang="zh-CN" sz="2400" b="0" i="1" smtClean="0">
                                <a:latin typeface="Cambria Math" panose="02040503050406030204" pitchFamily="18" charset="0"/>
                              </a:rPr>
                              <m:t>𝑘</m:t>
                            </m:r>
                          </m:sup>
                        </m:sSup>
                      </m:e>
                    </m:d>
                  </m:oMath>
                </a14:m>
                <a:r>
                  <a:rPr lang="en-US" altLang="zh-CN" sz="2400" dirty="0"/>
                  <a:t> coins of denomination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𝑐</m:t>
                        </m:r>
                      </m:e>
                      <m:sup>
                        <m:r>
                          <a:rPr lang="en-US" altLang="zh-CN" sz="2400" b="0" i="1" smtClean="0">
                            <a:latin typeface="Cambria Math" panose="02040503050406030204" pitchFamily="18" charset="0"/>
                          </a:rPr>
                          <m:t>𝑘</m:t>
                        </m:r>
                      </m:sup>
                    </m:sSup>
                  </m:oMath>
                </a14:m>
                <a:r>
                  <a:rPr lang="en-US" altLang="zh-CN" sz="2400" dirty="0"/>
                  <a:t> and </a:t>
                </a:r>
                <a14:m>
                  <m:oMath xmlns:m="http://schemas.openxmlformats.org/officeDocument/2006/math">
                    <m:d>
                      <m:dPr>
                        <m:begChr m:val="⌊"/>
                        <m:endChr m:val="⌋"/>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𝑚𝑜𝑑</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𝑐</m:t>
                            </m:r>
                          </m:e>
                          <m:sup>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𝑐</m:t>
                            </m:r>
                          </m:e>
                          <m:sup>
                            <m:r>
                              <a:rPr lang="en-US" altLang="zh-CN" sz="2400" b="0" i="1" smtClean="0">
                                <a:latin typeface="Cambria Math" panose="02040503050406030204" pitchFamily="18" charset="0"/>
                              </a:rPr>
                              <m:t>𝑖</m:t>
                            </m:r>
                          </m:sup>
                        </m:sSup>
                      </m:e>
                    </m:d>
                  </m:oMath>
                </a14:m>
                <a:r>
                  <a:rPr lang="en-US" altLang="zh-CN" sz="2400" dirty="0"/>
                  <a:t> coins of denomination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𝑐</m:t>
                        </m:r>
                      </m:e>
                      <m:sup>
                        <m:r>
                          <a:rPr lang="en-US" altLang="zh-CN" sz="2400" b="0" i="1" smtClean="0">
                            <a:latin typeface="Cambria Math" panose="02040503050406030204" pitchFamily="18" charset="0"/>
                          </a:rPr>
                          <m:t>𝑖</m:t>
                        </m:r>
                      </m:sup>
                    </m:sSup>
                  </m:oMath>
                </a14:m>
                <a:r>
                  <a:rPr lang="en-US" altLang="zh-CN" sz="2400" dirty="0"/>
                  <a:t> for </a:t>
                </a:r>
                <a:r>
                  <a:rPr lang="en-US" altLang="zh-CN" sz="2400" dirty="0" err="1"/>
                  <a:t>i</a:t>
                </a:r>
                <a:r>
                  <a:rPr lang="en-US" altLang="zh-CN" sz="2400" dirty="0"/>
                  <a:t>=0,1,…,k-1).</a:t>
                </a:r>
              </a:p>
              <a:p>
                <a:pPr marL="0" indent="0" algn="just">
                  <a:buNone/>
                </a:pPr>
                <a:endParaRPr lang="en-US" altLang="zh-CN" sz="2400" dirty="0"/>
              </a:p>
              <a:p>
                <a:pPr marL="0" indent="0" algn="just">
                  <a:buNone/>
                </a:pPr>
                <a:r>
                  <a:rPr lang="en-US" altLang="zh-CN" sz="2400" dirty="0"/>
                  <a:t>To show that the greedy algorithm produces an optimal solution, we start by proving the following lemma:</a:t>
                </a:r>
              </a:p>
              <a:p>
                <a:pPr marL="0" indent="0" algn="just">
                  <a:buNone/>
                </a:pPr>
                <a:r>
                  <a:rPr lang="en-US" altLang="zh-CN" sz="2400" b="1" dirty="0"/>
                  <a:t>Lemma</a:t>
                </a:r>
              </a:p>
              <a:p>
                <a:pPr marL="0" indent="0" algn="just">
                  <a:buNone/>
                </a:pPr>
                <a:r>
                  <a:rPr lang="en-US" altLang="zh-CN" sz="2400" dirty="0"/>
                  <a:t>for </a:t>
                </a:r>
                <a:r>
                  <a:rPr lang="en-US" altLang="zh-CN" sz="2400" dirty="0" err="1"/>
                  <a:t>i</a:t>
                </a:r>
                <a:r>
                  <a:rPr lang="en-US" altLang="zh-CN" sz="2400" dirty="0"/>
                  <a:t>=0,1,…,k, let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oMath>
                </a14:m>
                <a:r>
                  <a:rPr lang="en-US" altLang="zh-CN" sz="2400" dirty="0"/>
                  <a:t>be the number of coins of denomination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𝑐</m:t>
                        </m:r>
                      </m:e>
                      <m:sup>
                        <m:r>
                          <a:rPr lang="en-US" altLang="zh-CN" sz="2400" b="0" i="1" smtClean="0">
                            <a:latin typeface="Cambria Math" panose="02040503050406030204" pitchFamily="18" charset="0"/>
                          </a:rPr>
                          <m:t>𝑖</m:t>
                        </m:r>
                      </m:sup>
                    </m:sSup>
                  </m:oMath>
                </a14:m>
                <a:r>
                  <a:rPr lang="en-US" altLang="zh-CN" sz="2400" dirty="0"/>
                  <a:t>  used in an optimal solution to the problem of making change for n cents. Then for </a:t>
                </a:r>
                <a:r>
                  <a:rPr lang="en-US" altLang="zh-CN" sz="2400" dirty="0" err="1"/>
                  <a:t>i</a:t>
                </a:r>
                <a:r>
                  <a:rPr lang="en-US" altLang="zh-CN" sz="2400" dirty="0"/>
                  <a:t>=0,1,…,k-1, we have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&lt;</m:t>
                    </m:r>
                    <m:r>
                      <a:rPr lang="en-US" altLang="zh-CN" sz="2400" b="0" i="1" smtClean="0">
                        <a:latin typeface="Cambria Math" panose="02040503050406030204" pitchFamily="18" charset="0"/>
                      </a:rPr>
                      <m:t>𝑐</m:t>
                    </m:r>
                  </m:oMath>
                </a14:m>
                <a:r>
                  <a:rPr lang="en-US" altLang="zh-CN" sz="2400" dirty="0"/>
                  <a:t>.</a:t>
                </a:r>
              </a:p>
            </p:txBody>
          </p:sp>
        </mc:Choice>
        <mc:Fallback>
          <p:sp>
            <p:nvSpPr>
              <p:cNvPr id="3" name="内容占位符 2">
                <a:extLst>
                  <a:ext uri="{FF2B5EF4-FFF2-40B4-BE49-F238E27FC236}">
                    <a16:creationId xmlns:a16="http://schemas.microsoft.com/office/drawing/2014/main" id="{4EFD6BBE-DEEB-4917-BFCC-8D6FBD922F45}"/>
                  </a:ext>
                </a:extLst>
              </p:cNvPr>
              <p:cNvSpPr>
                <a:spLocks noGrp="1" noRot="1" noChangeAspect="1" noMove="1" noResize="1" noEditPoints="1" noAdjustHandles="1" noChangeArrowheads="1" noChangeShapeType="1" noTextEdit="1"/>
              </p:cNvSpPr>
              <p:nvPr>
                <p:ph idx="1"/>
              </p:nvPr>
            </p:nvSpPr>
            <p:spPr>
              <a:xfrm>
                <a:off x="838200" y="426128"/>
                <a:ext cx="10515600" cy="5750835"/>
              </a:xfrm>
              <a:blipFill>
                <a:blip r:embed="rId2"/>
                <a:stretch>
                  <a:fillRect l="-928" t="-1273" r="-8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37627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54CDB34-AFE8-4ACA-BEBA-D108C47B14B0}"/>
                  </a:ext>
                </a:extLst>
              </p:cNvPr>
              <p:cNvSpPr>
                <a:spLocks noGrp="1"/>
              </p:cNvSpPr>
              <p:nvPr>
                <p:ph idx="1"/>
              </p:nvPr>
            </p:nvSpPr>
            <p:spPr>
              <a:xfrm>
                <a:off x="838200" y="488272"/>
                <a:ext cx="10515600" cy="5688691"/>
              </a:xfrm>
            </p:spPr>
            <p:txBody>
              <a:bodyPr>
                <a:normAutofit/>
              </a:bodyPr>
              <a:lstStyle/>
              <a:p>
                <a:pPr marL="0" indent="0" algn="just">
                  <a:buNone/>
                </a:pPr>
                <a:r>
                  <a:rPr lang="en-US" altLang="zh-CN" sz="2400" b="1" dirty="0"/>
                  <a:t>Proof</a:t>
                </a:r>
              </a:p>
              <a:p>
                <a:pPr marL="0" indent="0" algn="just">
                  <a:buNone/>
                </a:pPr>
                <a:r>
                  <a:rPr lang="en-US" altLang="zh-CN" sz="2400" dirty="0"/>
                  <a:t>If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𝑐</m:t>
                    </m:r>
                  </m:oMath>
                </a14:m>
                <a:r>
                  <a:rPr lang="zh-CN" altLang="en-US" sz="2400" dirty="0"/>
                  <a:t> </a:t>
                </a:r>
                <a:r>
                  <a:rPr lang="en-US" altLang="zh-CN" sz="2400" dirty="0"/>
                  <a:t>for some </a:t>
                </a:r>
                <a14:m>
                  <m:oMath xmlns:m="http://schemas.openxmlformats.org/officeDocument/2006/math">
                    <m:r>
                      <a:rPr lang="en-US" altLang="zh-CN" sz="2400" b="0" i="1" smtClean="0">
                        <a:latin typeface="Cambria Math" panose="02040503050406030204" pitchFamily="18" charset="0"/>
                      </a:rPr>
                      <m:t>0</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𝑖</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𝑘</m:t>
                    </m:r>
                  </m:oMath>
                </a14:m>
                <a:r>
                  <a:rPr lang="en-US" altLang="zh-CN" sz="2400" dirty="0"/>
                  <a:t>, then we can improve the solution by using one more coin of denomination </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𝑐</m:t>
                        </m:r>
                      </m:e>
                      <m:sup>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p>
                    </m:sSup>
                    <m:r>
                      <a:rPr lang="en-US" altLang="zh-CN" sz="2400" b="0" i="1" smtClean="0">
                        <a:latin typeface="Cambria Math" panose="02040503050406030204" pitchFamily="18" charset="0"/>
                      </a:rPr>
                      <m:t> </m:t>
                    </m:r>
                  </m:oMath>
                </a14:m>
                <a:r>
                  <a:rPr lang="en-US" altLang="zh-CN" sz="2400" dirty="0"/>
                  <a:t>and c fewer coins of denomination </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𝑐</m:t>
                        </m:r>
                      </m:e>
                      <m:sup>
                        <m:r>
                          <a:rPr lang="en-US" altLang="zh-CN" sz="2400" b="0" i="1" smtClean="0">
                            <a:latin typeface="Cambria Math" panose="02040503050406030204" pitchFamily="18" charset="0"/>
                          </a:rPr>
                          <m:t>𝑖</m:t>
                        </m:r>
                      </m:sup>
                    </m:sSup>
                  </m:oMath>
                </a14:m>
                <a:r>
                  <a:rPr lang="en-US" altLang="zh-CN" sz="2400" dirty="0"/>
                  <a:t>. </a:t>
                </a:r>
              </a:p>
              <a:p>
                <a:pPr marL="0" indent="0" algn="just">
                  <a:buNone/>
                </a:pPr>
                <a:r>
                  <a:rPr lang="en-US" altLang="zh-CN" sz="2400" dirty="0"/>
                  <a:t>	for example: </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4∗3</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3+1</m:t>
                        </m:r>
                      </m:e>
                    </m:d>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3</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=1∗</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3</m:t>
                        </m:r>
                      </m:e>
                      <m:sup>
                        <m:r>
                          <a:rPr lang="en-US" altLang="zh-CN" sz="2400" b="0" i="1" smtClean="0">
                            <a:latin typeface="Cambria Math" panose="02040503050406030204" pitchFamily="18" charset="0"/>
                          </a:rPr>
                          <m:t>3</m:t>
                        </m:r>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3</m:t>
                        </m:r>
                      </m:e>
                      <m:sup>
                        <m:r>
                          <a:rPr lang="en-US" altLang="zh-CN" sz="2400" b="0" i="1" smtClean="0">
                            <a:latin typeface="Cambria Math" panose="02040503050406030204" pitchFamily="18" charset="0"/>
                          </a:rPr>
                          <m:t>2</m:t>
                        </m:r>
                      </m:sup>
                    </m:sSup>
                  </m:oMath>
                </a14:m>
                <a:endParaRPr lang="en-US" altLang="zh-CN" sz="2400" dirty="0"/>
              </a:p>
              <a:p>
                <a:pPr marL="0" indent="0" algn="just">
                  <a:buNone/>
                </a:pPr>
                <a:r>
                  <a:rPr lang="en-US" altLang="zh-CN" sz="2400" dirty="0"/>
                  <a:t>			3*</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3</m:t>
                        </m:r>
                      </m:e>
                      <m:sup>
                        <m:r>
                          <a:rPr lang="en-US" altLang="zh-CN" sz="2400" b="0" i="1" smtClean="0">
                            <a:latin typeface="Cambria Math" panose="02040503050406030204" pitchFamily="18" charset="0"/>
                          </a:rPr>
                          <m:t>2</m:t>
                        </m:r>
                      </m:sup>
                    </m:sSup>
                  </m:oMath>
                </a14:m>
                <a:r>
                  <a:rPr lang="en-US" altLang="zh-CN" sz="2400" dirty="0"/>
                  <a:t>=1*</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3</m:t>
                        </m:r>
                      </m:e>
                      <m:sup>
                        <m:r>
                          <a:rPr lang="en-US" altLang="zh-CN" sz="2400" b="0" i="1" smtClean="0">
                            <a:latin typeface="Cambria Math" panose="02040503050406030204" pitchFamily="18" charset="0"/>
                          </a:rPr>
                          <m:t>3</m:t>
                        </m:r>
                      </m:sup>
                    </m:sSup>
                  </m:oMath>
                </a14:m>
                <a:endParaRPr lang="en-US" altLang="zh-CN" sz="2400" dirty="0"/>
              </a:p>
              <a:p>
                <a:pPr marL="0" indent="0" algn="just">
                  <a:buNone/>
                </a:pPr>
                <a:endParaRPr lang="en-US" altLang="zh-CN" sz="2400" dirty="0"/>
              </a:p>
              <a:p>
                <a:pPr marL="0" indent="0" algn="just">
                  <a:buNone/>
                </a:pPr>
                <a:r>
                  <a:rPr lang="en-US" altLang="zh-CN" sz="2400" dirty="0"/>
                  <a:t>To show that the greedy solution is optimal, we show that any non-greedy solution is not optimal. As above, let </a:t>
                </a:r>
                <a14:m>
                  <m:oMath xmlns:m="http://schemas.openxmlformats.org/officeDocument/2006/math">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𝑚𝑎𝑥</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0</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𝑖</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𝑘</m:t>
                        </m:r>
                        <m:r>
                          <a:rPr lang="en-US" altLang="zh-CN" sz="2400" b="0" i="1" smtClean="0">
                            <a:latin typeface="Cambria Math" panose="02040503050406030204" pitchFamily="18" charset="0"/>
                            <a:ea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𝑐</m:t>
                            </m:r>
                          </m:e>
                          <m:sup>
                            <m:r>
                              <a:rPr lang="en-US" altLang="zh-CN" sz="2400" b="0" i="1" smtClean="0">
                                <a:latin typeface="Cambria Math" panose="02040503050406030204" pitchFamily="18" charset="0"/>
                              </a:rPr>
                              <m:t>𝑗</m:t>
                            </m:r>
                          </m:sup>
                        </m:sSup>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𝑛</m:t>
                        </m:r>
                      </m:e>
                    </m:d>
                  </m:oMath>
                </a14:m>
                <a:r>
                  <a:rPr lang="en-US" altLang="zh-CN" sz="2400" dirty="0"/>
                  <a:t>, so that the greedy solution uses at least one coin of denomination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𝑐</m:t>
                        </m:r>
                      </m:e>
                      <m:sup>
                        <m:r>
                          <a:rPr lang="en-US" altLang="zh-CN" sz="2400" b="0" i="1" smtClean="0">
                            <a:latin typeface="Cambria Math" panose="02040503050406030204" pitchFamily="18" charset="0"/>
                          </a:rPr>
                          <m:t>𝑗</m:t>
                        </m:r>
                      </m:sup>
                    </m:sSup>
                  </m:oMath>
                </a14:m>
                <a:r>
                  <a:rPr lang="en-US" altLang="zh-CN" sz="2400" dirty="0"/>
                  <a:t>. Consider a nongreedy solution, which must use no coins of denomination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𝑐</m:t>
                        </m:r>
                      </m:e>
                      <m:sup>
                        <m:r>
                          <a:rPr lang="en-US" altLang="zh-CN" sz="2400" b="0" i="1" smtClean="0">
                            <a:latin typeface="Cambria Math" panose="02040503050406030204" pitchFamily="18" charset="0"/>
                          </a:rPr>
                          <m:t>𝑗</m:t>
                        </m:r>
                      </m:sup>
                    </m:sSup>
                  </m:oMath>
                </a14:m>
                <a:r>
                  <a:rPr lang="en-US" altLang="zh-CN" sz="2400" dirty="0"/>
                  <a:t> or higher. Let the non-greedy solution use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oMath>
                </a14:m>
                <a:r>
                  <a:rPr lang="en-US" altLang="zh-CN" sz="2400" dirty="0"/>
                  <a:t> coins of denomination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𝑐</m:t>
                        </m:r>
                      </m:e>
                      <m:sup>
                        <m:r>
                          <a:rPr lang="en-US" altLang="zh-CN" sz="2400" b="0" i="1" smtClean="0">
                            <a:latin typeface="Cambria Math" panose="02040503050406030204" pitchFamily="18" charset="0"/>
                          </a:rPr>
                          <m:t>𝑖</m:t>
                        </m:r>
                      </m:sup>
                    </m:sSup>
                  </m:oMath>
                </a14:m>
                <a:r>
                  <a:rPr lang="en-US" altLang="zh-CN" sz="2400" dirty="0"/>
                  <a:t>, for </a:t>
                </a:r>
                <a:r>
                  <a:rPr lang="en-US" altLang="zh-CN" sz="2400" dirty="0" err="1"/>
                  <a:t>i</a:t>
                </a:r>
                <a:r>
                  <a:rPr lang="en-US" altLang="zh-CN" sz="2400" dirty="0"/>
                  <a:t>=0,1,…,j-1; thus we have </a:t>
                </a:r>
                <a14:m>
                  <m:oMath xmlns:m="http://schemas.openxmlformats.org/officeDocument/2006/math">
                    <m:nary>
                      <m:naryPr>
                        <m:chr m:val="∑"/>
                        <m:limLoc m:val="subSup"/>
                        <m:ctrlPr>
                          <a:rPr lang="en-US" altLang="zh-CN" sz="2400" i="1" smtClean="0">
                            <a:latin typeface="Cambria Math" panose="02040503050406030204" pitchFamily="18" charset="0"/>
                          </a:rPr>
                        </m:ctrlPr>
                      </m:naryPr>
                      <m:sub>
                        <m:r>
                          <m:rPr>
                            <m:brk m:alnAt="25"/>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−1</m:t>
                        </m:r>
                      </m:sup>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𝑐</m:t>
                            </m:r>
                          </m:e>
                          <m:sup>
                            <m:r>
                              <a:rPr lang="en-US" altLang="zh-CN" sz="2400" b="0" i="1" smtClean="0">
                                <a:latin typeface="Cambria Math" panose="02040503050406030204" pitchFamily="18" charset="0"/>
                              </a:rPr>
                              <m:t>𝑖</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e>
                    </m:nary>
                  </m:oMath>
                </a14:m>
                <a:r>
                  <a:rPr lang="en-US" altLang="zh-CN" sz="2400" dirty="0"/>
                  <a:t>. Since </a:t>
                </a:r>
                <a14:m>
                  <m:oMath xmlns:m="http://schemas.openxmlformats.org/officeDocument/2006/math">
                    <m:r>
                      <a:rPr lang="en-US" altLang="zh-CN" sz="2400" b="0" i="1" smtClean="0">
                        <a:latin typeface="Cambria Math" panose="02040503050406030204" pitchFamily="18" charset="0"/>
                      </a:rPr>
                      <m:t>𝑛</m:t>
                    </m:r>
                    <m:r>
                      <a:rPr lang="en-US" altLang="zh-CN" sz="2400" b="0" i="1" smtClean="0">
                        <a:latin typeface="Cambria Math" panose="02040503050406030204" pitchFamily="18" charset="0"/>
                        <a:ea typeface="Cambria Math" panose="02040503050406030204" pitchFamily="18" charset="0"/>
                      </a:rPr>
                      <m:t>≥</m:t>
                    </m:r>
                  </m:oMath>
                </a14:m>
                <a:r>
                  <a:rPr lang="en-US" altLang="zh-CN" sz="2400" b="0" dirty="0"/>
                  <a:t>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𝑐</m:t>
                        </m:r>
                      </m:e>
                      <m:sup>
                        <m:r>
                          <a:rPr lang="en-US" altLang="zh-CN" sz="2400" b="0" i="1" smtClean="0">
                            <a:latin typeface="Cambria Math" panose="02040503050406030204" pitchFamily="18" charset="0"/>
                          </a:rPr>
                          <m:t>𝑗</m:t>
                        </m:r>
                      </m:sup>
                    </m:sSup>
                  </m:oMath>
                </a14:m>
                <a:r>
                  <a:rPr lang="en-US" altLang="zh-CN" sz="2400" dirty="0"/>
                  <a:t>, we have that </a:t>
                </a:r>
                <a14:m>
                  <m:oMath xmlns:m="http://schemas.openxmlformats.org/officeDocument/2006/math">
                    <m:nary>
                      <m:naryPr>
                        <m:chr m:val="∑"/>
                        <m:limLoc m:val="subSup"/>
                        <m:ctrlPr>
                          <a:rPr lang="en-US" altLang="zh-CN" sz="2400" i="1" smtClean="0">
                            <a:latin typeface="Cambria Math" panose="02040503050406030204" pitchFamily="18" charset="0"/>
                          </a:rPr>
                        </m:ctrlPr>
                      </m:naryPr>
                      <m:sub>
                        <m:r>
                          <m:rPr>
                            <m:brk m:alnAt="25"/>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−1</m:t>
                        </m:r>
                      </m:sup>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𝑐</m:t>
                            </m:r>
                          </m:e>
                          <m:sup>
                            <m:r>
                              <a:rPr lang="en-US" altLang="zh-CN" sz="2400" b="0" i="1" smtClean="0">
                                <a:latin typeface="Cambria Math" panose="02040503050406030204" pitchFamily="18" charset="0"/>
                              </a:rPr>
                              <m:t>𝑖</m:t>
                            </m:r>
                          </m:sup>
                        </m:sSup>
                        <m:r>
                          <a:rPr lang="en-US" altLang="zh-CN" sz="2400" b="0" i="1" smtClean="0">
                            <a:latin typeface="Cambria Math" panose="02040503050406030204" pitchFamily="18" charset="0"/>
                            <a:ea typeface="Cambria Math" panose="02040503050406030204" pitchFamily="18" charset="0"/>
                          </a:rPr>
                          <m:t>≥</m:t>
                        </m:r>
                      </m:e>
                    </m:nary>
                  </m:oMath>
                </a14:m>
                <a:r>
                  <a:rPr lang="en-US" altLang="zh-CN" sz="2400" b="0" dirty="0"/>
                  <a:t>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𝑐</m:t>
                        </m:r>
                      </m:e>
                      <m:sup>
                        <m:r>
                          <a:rPr lang="en-US" altLang="zh-CN" sz="2400" b="0" i="1" smtClean="0">
                            <a:latin typeface="Cambria Math" panose="02040503050406030204" pitchFamily="18" charset="0"/>
                          </a:rPr>
                          <m:t>𝑗</m:t>
                        </m:r>
                      </m:sup>
                    </m:sSup>
                  </m:oMath>
                </a14:m>
                <a:r>
                  <a:rPr lang="en-US" altLang="zh-CN" sz="2400" dirty="0"/>
                  <a:t>. Now suppose that the non-greedy solution is optimal. By the above lemma,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ea typeface="Cambria Math" panose="02040503050406030204" pitchFamily="18" charset="0"/>
                      </a:rPr>
                      <m:t>≤</m:t>
                    </m:r>
                  </m:oMath>
                </a14:m>
                <a:r>
                  <a:rPr lang="en-US" altLang="zh-CN" sz="2400" dirty="0"/>
                  <a:t>c-1 for </a:t>
                </a:r>
                <a:r>
                  <a:rPr lang="en-US" altLang="zh-CN" sz="2400" dirty="0" err="1"/>
                  <a:t>i</a:t>
                </a:r>
                <a:r>
                  <a:rPr lang="en-US" altLang="zh-CN" sz="2400" dirty="0"/>
                  <a:t>=0, 1,…,j-1. Thus.</a:t>
                </a:r>
              </a:p>
              <a:p>
                <a:pPr marL="0" indent="0" algn="just">
                  <a:buNone/>
                </a:pPr>
                <a:endParaRPr lang="en-US" altLang="zh-CN" sz="2400" dirty="0"/>
              </a:p>
            </p:txBody>
          </p:sp>
        </mc:Choice>
        <mc:Fallback>
          <p:sp>
            <p:nvSpPr>
              <p:cNvPr id="3" name="内容占位符 2">
                <a:extLst>
                  <a:ext uri="{FF2B5EF4-FFF2-40B4-BE49-F238E27FC236}">
                    <a16:creationId xmlns:a16="http://schemas.microsoft.com/office/drawing/2014/main" id="{754CDB34-AFE8-4ACA-BEBA-D108C47B14B0}"/>
                  </a:ext>
                </a:extLst>
              </p:cNvPr>
              <p:cNvSpPr>
                <a:spLocks noGrp="1" noRot="1" noChangeAspect="1" noMove="1" noResize="1" noEditPoints="1" noAdjustHandles="1" noChangeArrowheads="1" noChangeShapeType="1" noTextEdit="1"/>
              </p:cNvSpPr>
              <p:nvPr>
                <p:ph idx="1"/>
              </p:nvPr>
            </p:nvSpPr>
            <p:spPr>
              <a:xfrm>
                <a:off x="838200" y="488272"/>
                <a:ext cx="10515600" cy="5688691"/>
              </a:xfrm>
              <a:blipFill>
                <a:blip r:embed="rId2"/>
                <a:stretch>
                  <a:fillRect l="-928" t="-1393" r="-8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8720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8EB3C73-F452-4F4A-9471-138C4FB4B911}"/>
                  </a:ext>
                </a:extLst>
              </p:cNvPr>
              <p:cNvSpPr>
                <a:spLocks noGrp="1"/>
              </p:cNvSpPr>
              <p:nvPr>
                <p:ph idx="1"/>
              </p:nvPr>
            </p:nvSpPr>
            <p:spPr>
              <a:xfrm>
                <a:off x="838200" y="603682"/>
                <a:ext cx="10515600" cy="5573281"/>
              </a:xfrm>
            </p:spPr>
            <p:txBody>
              <a:bodyPr>
                <a:normAutofit/>
              </a:bodyPr>
              <a:lstStyle/>
              <a:p>
                <a:pPr marL="0" indent="0" algn="just">
                  <a:buNone/>
                </a:pPr>
                <a:endParaRPr lang="en-US" altLang="zh-CN" sz="2400" dirty="0"/>
              </a:p>
              <a:p>
                <a:pPr marL="0" indent="0" algn="just">
                  <a:buNone/>
                </a:pPr>
                <a:endParaRPr lang="en-US" altLang="zh-CN" sz="2400" dirty="0"/>
              </a:p>
              <a:p>
                <a:pPr marL="0" indent="0" algn="just">
                  <a:buNone/>
                </a:pPr>
                <a:endParaRPr lang="en-US" altLang="zh-CN" sz="2400" dirty="0"/>
              </a:p>
              <a:p>
                <a:pPr marL="0" indent="0" algn="just">
                  <a:buNone/>
                </a:pPr>
                <a:endParaRPr lang="en-US" altLang="zh-CN" sz="2400" dirty="0"/>
              </a:p>
              <a:p>
                <a:pPr marL="0" indent="0" algn="just">
                  <a:buNone/>
                </a:pPr>
                <a:endParaRPr lang="en-US" altLang="zh-CN" sz="2400" dirty="0"/>
              </a:p>
              <a:p>
                <a:pPr marL="0" indent="0" algn="just">
                  <a:buNone/>
                </a:pPr>
                <a:endParaRPr lang="en-US" altLang="zh-CN" sz="2400" dirty="0"/>
              </a:p>
              <a:p>
                <a:pPr marL="0" indent="0" algn="just">
                  <a:buNone/>
                </a:pPr>
                <a:r>
                  <a:rPr lang="en-US" altLang="zh-CN" sz="2400" dirty="0"/>
                  <a:t>which contradicts our earlier assertion that </a:t>
                </a:r>
                <a14:m>
                  <m:oMath xmlns:m="http://schemas.openxmlformats.org/officeDocument/2006/math">
                    <m:nary>
                      <m:naryPr>
                        <m:chr m:val="∑"/>
                        <m:limLoc m:val="subSup"/>
                        <m:ctrlPr>
                          <a:rPr lang="en-US" altLang="zh-CN" sz="2400" i="1" smtClean="0">
                            <a:latin typeface="Cambria Math" panose="02040503050406030204" pitchFamily="18" charset="0"/>
                          </a:rPr>
                        </m:ctrlPr>
                      </m:naryPr>
                      <m:sub>
                        <m:r>
                          <m:rPr>
                            <m:brk m:alnAt="25"/>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−1</m:t>
                        </m:r>
                      </m:sup>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𝑐</m:t>
                            </m:r>
                          </m:e>
                          <m:sup>
                            <m:r>
                              <a:rPr lang="en-US" altLang="zh-CN" sz="2400" b="0" i="1" smtClean="0">
                                <a:latin typeface="Cambria Math" panose="02040503050406030204" pitchFamily="18" charset="0"/>
                              </a:rPr>
                              <m:t>𝑖</m:t>
                            </m:r>
                          </m:sup>
                        </m:sSup>
                        <m:r>
                          <a:rPr lang="en-US" altLang="zh-CN" sz="2400" b="0" i="1" smtClean="0">
                            <a:latin typeface="Cambria Math" panose="02040503050406030204" pitchFamily="18" charset="0"/>
                            <a:ea typeface="Cambria Math" panose="02040503050406030204" pitchFamily="18" charset="0"/>
                          </a:rPr>
                          <m:t>≥</m:t>
                        </m:r>
                      </m:e>
                    </m:nary>
                  </m:oMath>
                </a14:m>
                <a:r>
                  <a:rPr lang="en-US" altLang="zh-CN" sz="2400" b="0" dirty="0"/>
                  <a:t>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𝑐</m:t>
                        </m:r>
                      </m:e>
                      <m:sup>
                        <m:r>
                          <a:rPr lang="en-US" altLang="zh-CN" sz="2400" b="0" i="1" smtClean="0">
                            <a:latin typeface="Cambria Math" panose="02040503050406030204" pitchFamily="18" charset="0"/>
                          </a:rPr>
                          <m:t>𝑗</m:t>
                        </m:r>
                      </m:sup>
                    </m:sSup>
                  </m:oMath>
                </a14:m>
                <a:r>
                  <a:rPr lang="en-US" altLang="zh-CN" sz="2400" dirty="0"/>
                  <a:t>. We conclude that the non-greedy solution is not optimal.</a:t>
                </a:r>
              </a:p>
              <a:p>
                <a:pPr marL="0" indent="0" algn="just">
                  <a:buNone/>
                </a:pPr>
                <a:r>
                  <a:rPr lang="en-US" altLang="zh-CN" sz="2400" dirty="0"/>
                  <a:t>Since any algorithm that does not produce the greedy solution fails to be optimal, only the greedy algorithm produces the optimal solution.</a:t>
                </a:r>
              </a:p>
              <a:p>
                <a:pPr marL="0" indent="0" algn="just">
                  <a:buNone/>
                </a:pPr>
                <a:endParaRPr lang="en-US" altLang="zh-CN" sz="2400" dirty="0"/>
              </a:p>
              <a:p>
                <a:pPr marL="0" indent="0" algn="just">
                  <a:buNone/>
                </a:pPr>
                <a:endParaRPr lang="en-US" altLang="zh-CN" sz="2400" dirty="0"/>
              </a:p>
              <a:p>
                <a:pPr marL="0" indent="0" algn="just">
                  <a:buNone/>
                </a:pPr>
                <a:endParaRPr lang="en-US" altLang="zh-CN" sz="2400" dirty="0"/>
              </a:p>
              <a:p>
                <a:pPr marL="0" indent="0" algn="just">
                  <a:buNone/>
                </a:pPr>
                <a:endParaRPr lang="en-US" altLang="zh-CN" sz="2400" dirty="0"/>
              </a:p>
              <a:p>
                <a:pPr marL="0" indent="0" algn="just">
                  <a:buNone/>
                </a:pPr>
                <a:endParaRPr lang="en-US" altLang="zh-CN" sz="2400" dirty="0"/>
              </a:p>
              <a:p>
                <a:pPr marL="0" indent="0" algn="just">
                  <a:buNone/>
                </a:pPr>
                <a:endParaRPr lang="en-US" altLang="zh-CN" sz="2400" dirty="0"/>
              </a:p>
            </p:txBody>
          </p:sp>
        </mc:Choice>
        <mc:Fallback xmlns="">
          <p:sp>
            <p:nvSpPr>
              <p:cNvPr id="3" name="内容占位符 2">
                <a:extLst>
                  <a:ext uri="{FF2B5EF4-FFF2-40B4-BE49-F238E27FC236}">
                    <a16:creationId xmlns:a16="http://schemas.microsoft.com/office/drawing/2014/main" id="{B8EB3C73-F452-4F4A-9471-138C4FB4B911}"/>
                  </a:ext>
                </a:extLst>
              </p:cNvPr>
              <p:cNvSpPr>
                <a:spLocks noGrp="1" noRot="1" noChangeAspect="1" noMove="1" noResize="1" noEditPoints="1" noAdjustHandles="1" noChangeArrowheads="1" noChangeShapeType="1" noTextEdit="1"/>
              </p:cNvSpPr>
              <p:nvPr>
                <p:ph idx="1"/>
              </p:nvPr>
            </p:nvSpPr>
            <p:spPr>
              <a:xfrm>
                <a:off x="838200" y="603682"/>
                <a:ext cx="10515600" cy="5573281"/>
              </a:xfrm>
              <a:blipFill>
                <a:blip r:embed="rId2"/>
                <a:stretch>
                  <a:fillRect l="-928" r="-870"/>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CB1E43E1-8DAD-46B9-815B-792185B9B0FF}"/>
              </a:ext>
            </a:extLst>
          </p:cNvPr>
          <p:cNvPicPr>
            <a:picLocks noChangeAspect="1"/>
          </p:cNvPicPr>
          <p:nvPr/>
        </p:nvPicPr>
        <p:blipFill>
          <a:blip r:embed="rId3"/>
          <a:stretch>
            <a:fillRect/>
          </a:stretch>
        </p:blipFill>
        <p:spPr>
          <a:xfrm>
            <a:off x="3842787" y="183888"/>
            <a:ext cx="2948629" cy="3058288"/>
          </a:xfrm>
          <a:prstGeom prst="rect">
            <a:avLst/>
          </a:prstGeom>
        </p:spPr>
      </p:pic>
    </p:spTree>
    <p:extLst>
      <p:ext uri="{BB962C8B-B14F-4D97-AF65-F5344CB8AC3E}">
        <p14:creationId xmlns:p14="http://schemas.microsoft.com/office/powerpoint/2010/main" val="24404870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1260</Words>
  <Application>Microsoft Office PowerPoint</Application>
  <PresentationFormat>宽屏</PresentationFormat>
  <Paragraphs>61</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等线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毛 建鹏</dc:creator>
  <cp:lastModifiedBy>毛 建鹏</cp:lastModifiedBy>
  <cp:revision>18</cp:revision>
  <dcterms:created xsi:type="dcterms:W3CDTF">2018-10-27T11:56:39Z</dcterms:created>
  <dcterms:modified xsi:type="dcterms:W3CDTF">2018-10-28T05:39:10Z</dcterms:modified>
</cp:coreProperties>
</file>