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4" r:id="rId4"/>
    <p:sldId id="275" r:id="rId6"/>
    <p:sldId id="284" r:id="rId7"/>
    <p:sldId id="316" r:id="rId8"/>
    <p:sldId id="286" r:id="rId9"/>
    <p:sldId id="287" r:id="rId10"/>
    <p:sldId id="317" r:id="rId11"/>
    <p:sldId id="288" r:id="rId12"/>
    <p:sldId id="289" r:id="rId13"/>
    <p:sldId id="290" r:id="rId14"/>
    <p:sldId id="291" r:id="rId15"/>
    <p:sldId id="292" r:id="rId16"/>
    <p:sldId id="294" r:id="rId17"/>
    <p:sldId id="318" r:id="rId18"/>
    <p:sldId id="319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7960" autoAdjust="0"/>
  </p:normalViewPr>
  <p:slideViewPr>
    <p:cSldViewPr>
      <p:cViewPr varScale="1">
        <p:scale>
          <a:sx n="75" d="100"/>
          <a:sy n="75" d="100"/>
        </p:scale>
        <p:origin x="102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1" Type="http://schemas.openxmlformats.org/officeDocument/2006/relationships/image" Target="../media/image28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2A5BD4-EC7C-43ED-8358-00B19734F33A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4091E9-00CE-46E0-A1E6-B9851036D040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F17818-4AD9-47E4-95E1-6182364EABA7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581C45-40E9-4B0E-8EBB-94508F7DA5C4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E76837-B24A-4A96-A826-9CCC9ED235EB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</a:t>
            </a:r>
            <a:r>
              <a:rPr lang="en-US" altLang="zh-CN" baseline="-25000"/>
              <a:t>ij</a:t>
            </a:r>
            <a:r>
              <a:rPr lang="en-US" altLang="zh-CN"/>
              <a:t>, b</a:t>
            </a:r>
            <a:r>
              <a:rPr lang="en-US" altLang="zh-CN" baseline="-25000"/>
              <a:t>i</a:t>
            </a:r>
            <a:r>
              <a:rPr lang="en-US" altLang="zh-CN"/>
              <a:t>, c</a:t>
            </a:r>
            <a:r>
              <a:rPr lang="en-US" altLang="zh-CN" baseline="-25000"/>
              <a:t>j</a:t>
            </a:r>
            <a:r>
              <a:rPr lang="en-US" altLang="zh-CN"/>
              <a:t>, x</a:t>
            </a:r>
            <a:r>
              <a:rPr lang="en-US" altLang="zh-CN" baseline="-25000"/>
              <a:t>j</a:t>
            </a:r>
            <a:endParaRPr lang="zh-CN" altLang="en-US" baseline="-25000"/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1DF17D-66DA-49B2-92F6-9F979D7BE988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77CAC7-1D05-48A5-AF48-627FBED57C28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3BAA03-E0BD-4BA3-9071-ADDE95070400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7E15A3-CFE8-452B-99DB-67092B7FA9B5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3E34-FEF9-4E43-AE2A-1BFB0D753D1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605BB-2D54-464B-A589-07DB1DFDA9C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8" cy="54895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81784" cy="54895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26C76-E293-45D0-82F6-8101E59F3A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BDB8F-E5DE-4306-9E9D-CC7CE867528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74DAF-BE60-4B61-9B37-D8AEF11D621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84968" cy="4194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408" y="1905000"/>
            <a:ext cx="4184968" cy="4194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6A06A-0661-4A28-8DD6-282A2F9EF2B2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7747F-4824-4B05-A771-2B3C7B5AD2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4BE4B-54E2-47A4-9155-F037536575B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93113-6E1C-400A-8759-3A94B2A77E7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E717F-3AFC-48A4-8587-5446F880EDD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576D-4105-47B2-88A5-7C82D77E3F6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单击此处编辑母版标题样式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9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  <a:endParaRPr lang="zh-CN" altLang="en-US">
              <a:sym typeface="Arial" panose="020B0604020202020204" pitchFamily="34" charset="0"/>
            </a:endParaRPr>
          </a:p>
          <a:p>
            <a:pPr lvl="1"/>
            <a:r>
              <a:rPr lang="zh-CN" altLang="en-US">
                <a:sym typeface="Arial" panose="020B0604020202020204" pitchFamily="34" charset="0"/>
              </a:rPr>
              <a:t>第二级</a:t>
            </a:r>
            <a:endParaRPr lang="zh-CN" altLang="en-US">
              <a:sym typeface="Arial" panose="020B0604020202020204" pitchFamily="34" charset="0"/>
            </a:endParaRPr>
          </a:p>
          <a:p>
            <a:pPr lvl="2"/>
            <a:r>
              <a:rPr lang="zh-CN" altLang="en-US">
                <a:sym typeface="Arial" panose="020B0604020202020204" pitchFamily="34" charset="0"/>
              </a:rPr>
              <a:t>第三级</a:t>
            </a:r>
            <a:endParaRPr lang="zh-CN" altLang="en-US">
              <a:sym typeface="Arial" panose="020B0604020202020204" pitchFamily="34" charset="0"/>
            </a:endParaRPr>
          </a:p>
          <a:p>
            <a:pPr lvl="3"/>
            <a:r>
              <a:rPr lang="zh-CN" altLang="en-US">
                <a:sym typeface="Arial" panose="020B0604020202020204" pitchFamily="34" charset="0"/>
              </a:rPr>
              <a:t>第四级</a:t>
            </a:r>
            <a:endParaRPr lang="zh-CN" altLang="en-US">
              <a:sym typeface="Arial" panose="020B0604020202020204" pitchFamily="34" charset="0"/>
            </a:endParaRPr>
          </a:p>
          <a:p>
            <a:pPr lvl="4"/>
            <a:r>
              <a:rPr lang="zh-CN" altLang="en-US">
                <a:sym typeface="Arial" panose="020B0604020202020204" pitchFamily="34" charset="0"/>
              </a:rPr>
              <a:t>第五级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7CB3374-D73A-4B86-83DD-1B83034BEB52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Times New Roman" panose="02020603050405020304" pitchFamily="18" charset="0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3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41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47.w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52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9.png"/><Relationship Id="rId1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4" Type="http://schemas.openxmlformats.org/officeDocument/2006/relationships/vmlDrawing" Target="../drawings/vmlDrawing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27.w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323850" y="836613"/>
            <a:ext cx="8569325" cy="2046287"/>
          </a:xfrm>
        </p:spPr>
        <p:txBody>
          <a:bodyPr/>
          <a:lstStyle/>
          <a:p>
            <a:pPr eaLnBrk="1" hangingPunct="1">
              <a:defRPr/>
            </a:pPr>
            <a:br>
              <a:rPr lang="zh-CN" altLang="en-US" sz="4000" dirty="0">
                <a:solidFill>
                  <a:schemeClr val="tx1"/>
                </a:solidFill>
              </a:rPr>
            </a:br>
            <a:r>
              <a:rPr lang="en-US" altLang="zh-CN" sz="4000" dirty="0">
                <a:solidFill>
                  <a:schemeClr val="tx1"/>
                </a:solidFill>
              </a:rPr>
              <a:t> </a:t>
            </a:r>
            <a:r>
              <a:rPr lang="en-US" altLang="zh-CN" sz="5200" b="1" dirty="0">
                <a:solidFill>
                  <a:srgbClr val="9A3D01"/>
                </a:solidFill>
                <a:latin typeface="Times New Roman" panose="02020603050405020304" pitchFamily="18" charset="0"/>
                <a:cs typeface="+mn-cs"/>
              </a:rPr>
              <a:t>LINEAR PROGRAMMING </a:t>
            </a:r>
            <a:endParaRPr lang="zh-CN" altLang="en-US" sz="5200" b="1" dirty="0">
              <a:solidFill>
                <a:srgbClr val="9A3D01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971550" y="3284538"/>
            <a:ext cx="7448550" cy="242252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575F6D"/>
                </a:solidFill>
              </a:rPr>
              <a:t>Prof. Zhenyu He</a:t>
            </a:r>
            <a:endParaRPr lang="zh-CN" altLang="en-US" sz="2600" b="1">
              <a:solidFill>
                <a:srgbClr val="575F6D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600" b="1">
              <a:solidFill>
                <a:srgbClr val="575F6D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575F6D"/>
                </a:solidFill>
              </a:rPr>
              <a:t> Harbin Institute of Technology (Shenzhen)</a:t>
            </a:r>
            <a:endParaRPr lang="zh-CN" altLang="en-US" sz="2600" b="1">
              <a:solidFill>
                <a:srgbClr val="575F6D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600" b="1">
              <a:solidFill>
                <a:srgbClr val="575F6D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575F6D"/>
                </a:solidFill>
              </a:rPr>
              <a:t>Autumn 2020</a:t>
            </a:r>
            <a:endParaRPr lang="zh-CN" altLang="en-US" sz="2600" b="1">
              <a:solidFill>
                <a:srgbClr val="575F6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Rot="1" noChangeArrowheads="1"/>
          </p:cNvSpPr>
          <p:nvPr/>
        </p:nvSpPr>
        <p:spPr bwMode="auto">
          <a:xfrm>
            <a:off x="404813" y="1047750"/>
            <a:ext cx="816133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By negating the coefficients of the objective function, 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we get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7411" name="Rectangle 13"/>
          <p:cNvSpPr>
            <a:spLocks noRot="1" noChangeArrowheads="1"/>
          </p:cNvSpPr>
          <p:nvPr/>
        </p:nvSpPr>
        <p:spPr bwMode="auto">
          <a:xfrm>
            <a:off x="708025" y="206057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Maximize:</a:t>
            </a:r>
            <a:endParaRPr lang="en-US" altLang="zh-CN" sz="2400"/>
          </a:p>
        </p:txBody>
      </p:sp>
      <p:sp>
        <p:nvSpPr>
          <p:cNvPr id="17412" name="Rectangle 13"/>
          <p:cNvSpPr>
            <a:spLocks noRot="1" noChangeArrowheads="1"/>
          </p:cNvSpPr>
          <p:nvPr/>
        </p:nvSpPr>
        <p:spPr bwMode="auto">
          <a:xfrm>
            <a:off x="708025" y="307022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Subject to: </a:t>
            </a:r>
            <a:endParaRPr lang="en-US" altLang="zh-CN" sz="2400"/>
          </a:p>
        </p:txBody>
      </p:sp>
      <p:graphicFrame>
        <p:nvGraphicFramePr>
          <p:cNvPr id="17413" name="对象 12292"/>
          <p:cNvGraphicFramePr>
            <a:graphicFrameLocks noChangeAspect="1"/>
          </p:cNvGraphicFramePr>
          <p:nvPr/>
        </p:nvGraphicFramePr>
        <p:xfrm>
          <a:off x="3117850" y="2493963"/>
          <a:ext cx="12001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" r:id="rId1" imgW="571500" imgH="215900" progId="Equation.3">
                  <p:embed/>
                </p:oleObj>
              </mc:Choice>
              <mc:Fallback>
                <p:oleObj name="" r:id="rId1" imgW="571500" imgH="215900" progId="Equation.3">
                  <p:embed/>
                  <p:pic>
                    <p:nvPicPr>
                      <p:cNvPr id="0" name="对象 12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493963"/>
                        <a:ext cx="12001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2293"/>
          <p:cNvGraphicFramePr>
            <a:graphicFrameLocks noChangeAspect="1"/>
          </p:cNvGraphicFramePr>
          <p:nvPr/>
        </p:nvGraphicFramePr>
        <p:xfrm>
          <a:off x="3070225" y="3502025"/>
          <a:ext cx="14144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" r:id="rId3" imgW="673100" imgH="215900" progId="Equation.3">
                  <p:embed/>
                </p:oleObj>
              </mc:Choice>
              <mc:Fallback>
                <p:oleObj name="" r:id="rId3" imgW="673100" imgH="215900" progId="Equation.3">
                  <p:embed/>
                  <p:pic>
                    <p:nvPicPr>
                      <p:cNvPr id="0" name="对象 12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502025"/>
                        <a:ext cx="14144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2294"/>
          <p:cNvGraphicFramePr>
            <a:graphicFrameLocks noChangeAspect="1"/>
          </p:cNvGraphicFramePr>
          <p:nvPr/>
        </p:nvGraphicFramePr>
        <p:xfrm>
          <a:off x="2997200" y="4222750"/>
          <a:ext cx="157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" r:id="rId5" imgW="749935" imgH="215900" progId="Equation.3">
                  <p:embed/>
                </p:oleObj>
              </mc:Choice>
              <mc:Fallback>
                <p:oleObj name="" r:id="rId5" imgW="749935" imgH="215900" progId="Equation.3">
                  <p:embed/>
                  <p:pic>
                    <p:nvPicPr>
                      <p:cNvPr id="0" name="对象 12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222750"/>
                        <a:ext cx="1574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2295"/>
          <p:cNvGraphicFramePr>
            <a:graphicFrameLocks noChangeAspect="1"/>
          </p:cNvGraphicFramePr>
          <p:nvPr/>
        </p:nvGraphicFramePr>
        <p:xfrm>
          <a:off x="3070225" y="5014913"/>
          <a:ext cx="8270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" r:id="rId7" imgW="394335" imgH="215900" progId="Equation.3">
                  <p:embed/>
                </p:oleObj>
              </mc:Choice>
              <mc:Fallback>
                <p:oleObj name="" r:id="rId7" imgW="394335" imgH="215900" progId="Equation.3">
                  <p:embed/>
                  <p:pic>
                    <p:nvPicPr>
                      <p:cNvPr id="0" name="对象 12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5014913"/>
                        <a:ext cx="8270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/>
          <p:cNvSpPr>
            <a:spLocks noRot="1" noChangeArrowheads="1"/>
          </p:cNvSpPr>
          <p:nvPr/>
        </p:nvSpPr>
        <p:spPr bwMode="auto">
          <a:xfrm>
            <a:off x="533400" y="808038"/>
            <a:ext cx="807720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To ensure that each variable has a non-negativity constraint, 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we have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18435" name="Rectangle 13"/>
          <p:cNvSpPr>
            <a:spLocks noRot="1" noChangeArrowheads="1"/>
          </p:cNvSpPr>
          <p:nvPr/>
        </p:nvSpPr>
        <p:spPr bwMode="auto">
          <a:xfrm>
            <a:off x="322263" y="169862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Maximize:</a:t>
            </a:r>
            <a:endParaRPr lang="en-US" altLang="zh-CN" sz="2400"/>
          </a:p>
        </p:txBody>
      </p:sp>
      <p:sp>
        <p:nvSpPr>
          <p:cNvPr id="18436" name="Rectangle 13"/>
          <p:cNvSpPr>
            <a:spLocks noRot="1" noChangeArrowheads="1"/>
          </p:cNvSpPr>
          <p:nvPr/>
        </p:nvSpPr>
        <p:spPr bwMode="auto">
          <a:xfrm>
            <a:off x="249238" y="287337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  Subject to: </a:t>
            </a:r>
            <a:endParaRPr lang="en-US" altLang="zh-CN" sz="2400"/>
          </a:p>
        </p:txBody>
      </p:sp>
      <p:graphicFrame>
        <p:nvGraphicFramePr>
          <p:cNvPr id="18437" name="对象 13316"/>
          <p:cNvGraphicFramePr>
            <a:graphicFrameLocks noChangeAspect="1"/>
          </p:cNvGraphicFramePr>
          <p:nvPr/>
        </p:nvGraphicFramePr>
        <p:xfrm>
          <a:off x="2546350" y="2241550"/>
          <a:ext cx="2054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" r:id="rId1" imgW="977265" imgH="215900" progId="Equation.3">
                  <p:embed/>
                </p:oleObj>
              </mc:Choice>
              <mc:Fallback>
                <p:oleObj name="" r:id="rId1" imgW="977265" imgH="215900" progId="Equation.3">
                  <p:embed/>
                  <p:pic>
                    <p:nvPicPr>
                      <p:cNvPr id="0" name="对象 13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241550"/>
                        <a:ext cx="20542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3317"/>
          <p:cNvGraphicFramePr>
            <a:graphicFrameLocks noChangeAspect="1"/>
          </p:cNvGraphicFramePr>
          <p:nvPr/>
        </p:nvGraphicFramePr>
        <p:xfrm>
          <a:off x="2011363" y="4305300"/>
          <a:ext cx="23764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" r:id="rId3" imgW="1130935" imgH="215900" progId="Equation.3">
                  <p:embed/>
                </p:oleObj>
              </mc:Choice>
              <mc:Fallback>
                <p:oleObj name="" r:id="rId3" imgW="1130935" imgH="215900" progId="Equation.3">
                  <p:embed/>
                  <p:pic>
                    <p:nvPicPr>
                      <p:cNvPr id="0" name="对象 13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305300"/>
                        <a:ext cx="23764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3318"/>
          <p:cNvGraphicFramePr>
            <a:graphicFrameLocks noChangeAspect="1"/>
          </p:cNvGraphicFramePr>
          <p:nvPr/>
        </p:nvGraphicFramePr>
        <p:xfrm>
          <a:off x="2424113" y="5097463"/>
          <a:ext cx="1866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" r:id="rId5" imgW="888365" imgH="215900" progId="Equation.3">
                  <p:embed/>
                </p:oleObj>
              </mc:Choice>
              <mc:Fallback>
                <p:oleObj name="" r:id="rId5" imgW="888365" imgH="215900" progId="Equation.3">
                  <p:embed/>
                  <p:pic>
                    <p:nvPicPr>
                      <p:cNvPr id="0" name="对象 13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097463"/>
                        <a:ext cx="1866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3319"/>
          <p:cNvGraphicFramePr>
            <a:graphicFrameLocks noChangeAspect="1"/>
          </p:cNvGraphicFramePr>
          <p:nvPr/>
        </p:nvGraphicFramePr>
        <p:xfrm>
          <a:off x="2317750" y="3592513"/>
          <a:ext cx="2081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" r:id="rId7" imgW="989965" imgH="215900" progId="Equation.3">
                  <p:embed/>
                </p:oleObj>
              </mc:Choice>
              <mc:Fallback>
                <p:oleObj name="" r:id="rId7" imgW="989965" imgH="215900" progId="Equation.3">
                  <p:embed/>
                  <p:pic>
                    <p:nvPicPr>
                      <p:cNvPr id="0" name="对象 13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92513"/>
                        <a:ext cx="20812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3320"/>
          <p:cNvGraphicFramePr>
            <a:graphicFrameLocks noChangeAspect="1"/>
          </p:cNvGraphicFramePr>
          <p:nvPr/>
        </p:nvGraphicFramePr>
        <p:xfrm>
          <a:off x="5437188" y="3357563"/>
          <a:ext cx="20812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" r:id="rId9" imgW="989965" imgH="215900" progId="Equation.3">
                  <p:embed/>
                </p:oleObj>
              </mc:Choice>
              <mc:Fallback>
                <p:oleObj name="" r:id="rId9" imgW="989965" imgH="215900" progId="Equation.3">
                  <p:embed/>
                  <p:pic>
                    <p:nvPicPr>
                      <p:cNvPr id="0" name="对象 13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357563"/>
                        <a:ext cx="20812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3321"/>
          <p:cNvGraphicFramePr>
            <a:graphicFrameLocks noChangeAspect="1"/>
          </p:cNvGraphicFramePr>
          <p:nvPr/>
        </p:nvGraphicFramePr>
        <p:xfrm>
          <a:off x="5437188" y="3800475"/>
          <a:ext cx="20812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" r:id="rId11" imgW="989965" imgH="215900" progId="Equation.3">
                  <p:embed/>
                </p:oleObj>
              </mc:Choice>
              <mc:Fallback>
                <p:oleObj name="" r:id="rId11" imgW="989965" imgH="215900" progId="Equation.3">
                  <p:embed/>
                  <p:pic>
                    <p:nvPicPr>
                      <p:cNvPr id="0" name="对象 13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800475"/>
                        <a:ext cx="20812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43" name="直接箭头连接符 5"/>
          <p:cNvCxnSpPr>
            <a:cxnSpLocks noChangeShapeType="1"/>
          </p:cNvCxnSpPr>
          <p:nvPr/>
        </p:nvCxnSpPr>
        <p:spPr bwMode="auto">
          <a:xfrm>
            <a:off x="4716463" y="3873500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Rot="1" noChangeArrowheads="1"/>
          </p:cNvSpPr>
          <p:nvPr/>
        </p:nvSpPr>
        <p:spPr bwMode="auto">
          <a:xfrm>
            <a:off x="538163" y="496888"/>
            <a:ext cx="7164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For consistency in variable names, 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we have 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9459" name="Rectangle 13"/>
          <p:cNvSpPr>
            <a:spLocks noRot="1" noChangeArrowheads="1"/>
          </p:cNvSpPr>
          <p:nvPr/>
        </p:nvSpPr>
        <p:spPr bwMode="auto">
          <a:xfrm>
            <a:off x="466725" y="1771650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Maximize:</a:t>
            </a:r>
            <a:endParaRPr lang="en-US" altLang="zh-CN" sz="2400"/>
          </a:p>
        </p:txBody>
      </p:sp>
      <p:sp>
        <p:nvSpPr>
          <p:cNvPr id="19460" name="Rectangle 13"/>
          <p:cNvSpPr>
            <a:spLocks noRot="1" noChangeArrowheads="1"/>
          </p:cNvSpPr>
          <p:nvPr/>
        </p:nvSpPr>
        <p:spPr bwMode="auto">
          <a:xfrm>
            <a:off x="466725" y="2781300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Subject to: </a:t>
            </a:r>
            <a:endParaRPr lang="en-US" altLang="zh-CN" sz="2400"/>
          </a:p>
        </p:txBody>
      </p:sp>
      <p:graphicFrame>
        <p:nvGraphicFramePr>
          <p:cNvPr id="19461" name="对象 14340"/>
          <p:cNvGraphicFramePr>
            <a:graphicFrameLocks noChangeAspect="1"/>
          </p:cNvGraphicFramePr>
          <p:nvPr/>
        </p:nvGraphicFramePr>
        <p:xfrm>
          <a:off x="2516188" y="2192338"/>
          <a:ext cx="19208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" r:id="rId1" imgW="915035" imgH="228600" progId="Equation.3">
                  <p:embed/>
                </p:oleObj>
              </mc:Choice>
              <mc:Fallback>
                <p:oleObj name="" r:id="rId1" imgW="915035" imgH="228600" progId="Equation.3">
                  <p:embed/>
                  <p:pic>
                    <p:nvPicPr>
                      <p:cNvPr id="0" name="对象 14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192338"/>
                        <a:ext cx="19208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4341"/>
          <p:cNvGraphicFramePr>
            <a:graphicFrameLocks noChangeAspect="1"/>
          </p:cNvGraphicFramePr>
          <p:nvPr/>
        </p:nvGraphicFramePr>
        <p:xfrm>
          <a:off x="2363788" y="4786313"/>
          <a:ext cx="22955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" r:id="rId3" imgW="1092835" imgH="228600" progId="Equation.3">
                  <p:embed/>
                </p:oleObj>
              </mc:Choice>
              <mc:Fallback>
                <p:oleObj name="" r:id="rId3" imgW="1092835" imgH="228600" progId="Equation.3">
                  <p:embed/>
                  <p:pic>
                    <p:nvPicPr>
                      <p:cNvPr id="0" name="对象 14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786313"/>
                        <a:ext cx="22955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4342"/>
          <p:cNvGraphicFramePr>
            <a:graphicFrameLocks noChangeAspect="1"/>
          </p:cNvGraphicFramePr>
          <p:nvPr/>
        </p:nvGraphicFramePr>
        <p:xfrm>
          <a:off x="2587625" y="5649913"/>
          <a:ext cx="16271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" r:id="rId5" imgW="775335" imgH="228600" progId="Equation.3">
                  <p:embed/>
                </p:oleObj>
              </mc:Choice>
              <mc:Fallback>
                <p:oleObj name="" r:id="rId5" imgW="775335" imgH="228600" progId="Equation.3">
                  <p:embed/>
                  <p:pic>
                    <p:nvPicPr>
                      <p:cNvPr id="0" name="对象 14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5649913"/>
                        <a:ext cx="16271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4343"/>
          <p:cNvGraphicFramePr>
            <a:graphicFrameLocks noChangeAspect="1"/>
          </p:cNvGraphicFramePr>
          <p:nvPr/>
        </p:nvGraphicFramePr>
        <p:xfrm>
          <a:off x="2541588" y="3200400"/>
          <a:ext cx="19478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" r:id="rId7" imgW="927735" imgH="228600" progId="Equation.3">
                  <p:embed/>
                </p:oleObj>
              </mc:Choice>
              <mc:Fallback>
                <p:oleObj name="" r:id="rId7" imgW="927735" imgH="228600" progId="Equation.3">
                  <p:embed/>
                  <p:pic>
                    <p:nvPicPr>
                      <p:cNvPr id="0" name="对象 14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200400"/>
                        <a:ext cx="19478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4344"/>
          <p:cNvGraphicFramePr>
            <a:graphicFrameLocks noChangeAspect="1"/>
          </p:cNvGraphicFramePr>
          <p:nvPr/>
        </p:nvGraphicFramePr>
        <p:xfrm>
          <a:off x="2182813" y="4005263"/>
          <a:ext cx="2374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" r:id="rId9" imgW="1130935" imgH="228600" progId="Equation.3">
                  <p:embed/>
                </p:oleObj>
              </mc:Choice>
              <mc:Fallback>
                <p:oleObj name="" r:id="rId9" imgW="1130935" imgH="228600" progId="Equation.3">
                  <p:embed/>
                  <p:pic>
                    <p:nvPicPr>
                      <p:cNvPr id="0" name="对象 14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05263"/>
                        <a:ext cx="2374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Rot="1" noChangeArrowheads="1"/>
          </p:cNvSpPr>
          <p:nvPr/>
        </p:nvSpPr>
        <p:spPr bwMode="auto">
          <a:xfrm>
            <a:off x="384175" y="595313"/>
            <a:ext cx="6973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Converting linear programs into slack form;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1507" name="Rectangle 13"/>
          <p:cNvSpPr>
            <a:spLocks noRot="1" noChangeArrowheads="1"/>
          </p:cNvSpPr>
          <p:nvPr/>
        </p:nvSpPr>
        <p:spPr bwMode="auto">
          <a:xfrm>
            <a:off x="382588" y="1198563"/>
            <a:ext cx="8966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We introduce slack variables x</a:t>
            </a:r>
            <a:r>
              <a:rPr lang="en-US" altLang="zh-CN" sz="2400" baseline="-25000">
                <a:solidFill>
                  <a:srgbClr val="000000"/>
                </a:solidFill>
              </a:rPr>
              <a:t>4</a:t>
            </a:r>
            <a:r>
              <a:rPr lang="en-US" altLang="zh-CN" sz="2400">
                <a:solidFill>
                  <a:srgbClr val="000000"/>
                </a:solidFill>
              </a:rPr>
              <a:t> ,x</a:t>
            </a:r>
            <a:r>
              <a:rPr lang="en-US" altLang="zh-CN" sz="2400" baseline="-25000">
                <a:solidFill>
                  <a:srgbClr val="000000"/>
                </a:solidFill>
              </a:rPr>
              <a:t>5</a:t>
            </a:r>
            <a:r>
              <a:rPr lang="en-US" altLang="zh-CN" sz="2400">
                <a:solidFill>
                  <a:srgbClr val="000000"/>
                </a:solidFill>
              </a:rPr>
              <a:t> ,x</a:t>
            </a:r>
            <a:r>
              <a:rPr lang="en-US" altLang="zh-CN" sz="2400" baseline="-25000">
                <a:solidFill>
                  <a:srgbClr val="000000"/>
                </a:solidFill>
              </a:rPr>
              <a:t>6</a:t>
            </a:r>
            <a:r>
              <a:rPr lang="en-US" altLang="zh-CN" sz="2400">
                <a:solidFill>
                  <a:srgbClr val="000000"/>
                </a:solidFill>
              </a:rPr>
              <a:t>, the linear programs we just</a:t>
            </a:r>
            <a:endParaRPr lang="en-US" altLang="zh-CN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 discuessed can be written as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1508" name="Rectangle 13"/>
          <p:cNvSpPr>
            <a:spLocks noRot="1" noChangeArrowheads="1"/>
          </p:cNvSpPr>
          <p:nvPr/>
        </p:nvSpPr>
        <p:spPr bwMode="auto">
          <a:xfrm>
            <a:off x="635000" y="2205038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Minimize:</a:t>
            </a:r>
            <a:endParaRPr lang="en-US" altLang="zh-CN" sz="2400"/>
          </a:p>
        </p:txBody>
      </p:sp>
      <p:sp>
        <p:nvSpPr>
          <p:cNvPr id="21509" name="Rectangle 13"/>
          <p:cNvSpPr>
            <a:spLocks noRot="1" noChangeArrowheads="1"/>
          </p:cNvSpPr>
          <p:nvPr/>
        </p:nvSpPr>
        <p:spPr bwMode="auto">
          <a:xfrm>
            <a:off x="635000" y="3214688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Subject to: </a:t>
            </a:r>
            <a:endParaRPr lang="en-US" altLang="zh-CN" sz="2400"/>
          </a:p>
        </p:txBody>
      </p:sp>
      <p:graphicFrame>
        <p:nvGraphicFramePr>
          <p:cNvPr id="21510" name="对象 15365"/>
          <p:cNvGraphicFramePr>
            <a:graphicFrameLocks noChangeAspect="1"/>
          </p:cNvGraphicFramePr>
          <p:nvPr/>
        </p:nvGraphicFramePr>
        <p:xfrm>
          <a:off x="2682875" y="2636838"/>
          <a:ext cx="24542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" r:id="rId1" imgW="1169670" imgH="228600" progId="Equation.3">
                  <p:embed/>
                </p:oleObj>
              </mc:Choice>
              <mc:Fallback>
                <p:oleObj name="" r:id="rId1" imgW="1169670" imgH="228600" progId="Equation.3">
                  <p:embed/>
                  <p:pic>
                    <p:nvPicPr>
                      <p:cNvPr id="0" name="对象 15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636838"/>
                        <a:ext cx="24542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15366"/>
          <p:cNvGraphicFramePr>
            <a:graphicFrameLocks noChangeAspect="1"/>
          </p:cNvGraphicFramePr>
          <p:nvPr/>
        </p:nvGraphicFramePr>
        <p:xfrm>
          <a:off x="2474913" y="3789363"/>
          <a:ext cx="25082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" r:id="rId3" imgW="1195070" imgH="228600" progId="Equation.3">
                  <p:embed/>
                </p:oleObj>
              </mc:Choice>
              <mc:Fallback>
                <p:oleObj name="" r:id="rId3" imgW="1195070" imgH="228600" progId="Equation.3">
                  <p:embed/>
                  <p:pic>
                    <p:nvPicPr>
                      <p:cNvPr id="0" name="对象 15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789363"/>
                        <a:ext cx="25082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15367"/>
          <p:cNvGraphicFramePr>
            <a:graphicFrameLocks noChangeAspect="1"/>
          </p:cNvGraphicFramePr>
          <p:nvPr/>
        </p:nvGraphicFramePr>
        <p:xfrm>
          <a:off x="2500313" y="4437063"/>
          <a:ext cx="2668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" r:id="rId5" imgW="1270635" imgH="228600" progId="Equation.3">
                  <p:embed/>
                </p:oleObj>
              </mc:Choice>
              <mc:Fallback>
                <p:oleObj name="" r:id="rId5" imgW="1270635" imgH="228600" progId="Equation.3">
                  <p:embed/>
                  <p:pic>
                    <p:nvPicPr>
                      <p:cNvPr id="0" name="对象 15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437063"/>
                        <a:ext cx="26685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15368"/>
          <p:cNvGraphicFramePr>
            <a:graphicFrameLocks noChangeAspect="1"/>
          </p:cNvGraphicFramePr>
          <p:nvPr/>
        </p:nvGraphicFramePr>
        <p:xfrm>
          <a:off x="2457450" y="5013325"/>
          <a:ext cx="28289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" r:id="rId7" imgW="1347470" imgH="228600" progId="Equation.3">
                  <p:embed/>
                </p:oleObj>
              </mc:Choice>
              <mc:Fallback>
                <p:oleObj name="" r:id="rId7" imgW="1347470" imgH="228600" progId="Equation.3">
                  <p:embed/>
                  <p:pic>
                    <p:nvPicPr>
                      <p:cNvPr id="0" name="对象 15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013325"/>
                        <a:ext cx="28289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15369"/>
          <p:cNvGraphicFramePr>
            <a:graphicFrameLocks noChangeAspect="1"/>
          </p:cNvGraphicFramePr>
          <p:nvPr/>
        </p:nvGraphicFramePr>
        <p:xfrm>
          <a:off x="2455863" y="5662613"/>
          <a:ext cx="2828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" r:id="rId9" imgW="1347470" imgH="228600" progId="Equation.3">
                  <p:embed/>
                </p:oleObj>
              </mc:Choice>
              <mc:Fallback>
                <p:oleObj name="" r:id="rId9" imgW="1347470" imgH="228600" progId="Equation.3">
                  <p:embed/>
                  <p:pic>
                    <p:nvPicPr>
                      <p:cNvPr id="0" name="对象 15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5662613"/>
                        <a:ext cx="28289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Rot="1" noChangeArrowheads="1"/>
          </p:cNvSpPr>
          <p:nvPr/>
        </p:nvSpPr>
        <p:spPr bwMode="auto">
          <a:xfrm>
            <a:off x="393700" y="692150"/>
            <a:ext cx="860583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As in standard form, we use b</a:t>
            </a:r>
            <a:r>
              <a:rPr lang="en-US" altLang="zh-CN" sz="2400" baseline="-25000">
                <a:solidFill>
                  <a:srgbClr val="000000"/>
                </a:solidFill>
              </a:rPr>
              <a:t>i</a:t>
            </a:r>
            <a:r>
              <a:rPr lang="en-US" altLang="zh-CN" sz="2400">
                <a:solidFill>
                  <a:srgbClr val="000000"/>
                </a:solidFill>
              </a:rPr>
              <a:t>, c</a:t>
            </a:r>
            <a:r>
              <a:rPr lang="en-US" altLang="zh-CN" sz="2400" baseline="-25000">
                <a:solidFill>
                  <a:srgbClr val="000000"/>
                </a:solidFill>
              </a:rPr>
              <a:t>j</a:t>
            </a:r>
            <a:r>
              <a:rPr lang="en-US" altLang="zh-CN" sz="2400">
                <a:solidFill>
                  <a:srgbClr val="000000"/>
                </a:solidFill>
              </a:rPr>
              <a:t> and a</a:t>
            </a:r>
            <a:r>
              <a:rPr lang="en-US" altLang="zh-CN" sz="2400" baseline="-25000">
                <a:solidFill>
                  <a:srgbClr val="000000"/>
                </a:solidFill>
              </a:rPr>
              <a:t>ij</a:t>
            </a:r>
            <a:r>
              <a:rPr lang="en-US" altLang="zh-CN" sz="2400">
                <a:solidFill>
                  <a:srgbClr val="000000"/>
                </a:solidFill>
              </a:rPr>
              <a:t> to denote constant terms and coefficients. Thus we can concisely define a slack form by a tuple (N, B, A, b, c, v) to denote the slack form  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pic>
        <p:nvPicPr>
          <p:cNvPr id="22531" name="TextBox 10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2132013"/>
            <a:ext cx="4321175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TextBox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3067050"/>
            <a:ext cx="432276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矩形 3"/>
          <p:cNvSpPr>
            <a:spLocks noChangeArrowheads="1"/>
          </p:cNvSpPr>
          <p:nvPr/>
        </p:nvSpPr>
        <p:spPr bwMode="auto">
          <a:xfrm>
            <a:off x="4856163" y="3302000"/>
            <a:ext cx="48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/>
              <a:t>for</a:t>
            </a:r>
            <a:endParaRPr lang="zh-CN" altLang="en-US" sz="2000"/>
          </a:p>
        </p:txBody>
      </p:sp>
      <p:pic>
        <p:nvPicPr>
          <p:cNvPr id="22534" name="TextBox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298825"/>
            <a:ext cx="13350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13"/>
          <p:cNvSpPr>
            <a:spLocks noRot="1" noChangeArrowheads="1"/>
          </p:cNvSpPr>
          <p:nvPr/>
        </p:nvSpPr>
        <p:spPr bwMode="auto">
          <a:xfrm>
            <a:off x="466725" y="4314825"/>
            <a:ext cx="781208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Here, the equations is indexed by B and the variables on the right-hand is indexed by N.</a:t>
            </a:r>
            <a:endParaRPr lang="en-US" altLang="zh-CN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Rot="1" noChangeArrowheads="1"/>
          </p:cNvSpPr>
          <p:nvPr/>
        </p:nvSpPr>
        <p:spPr bwMode="auto">
          <a:xfrm>
            <a:off x="249238" y="455613"/>
            <a:ext cx="63150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For example, in the slack form</a:t>
            </a:r>
            <a:endParaRPr lang="en-US" altLang="zh-CN" sz="2800">
              <a:solidFill>
                <a:srgbClr val="000000"/>
              </a:solidFill>
            </a:endParaRPr>
          </a:p>
        </p:txBody>
      </p:sp>
      <p:pic>
        <p:nvPicPr>
          <p:cNvPr id="23555" name="TextBox 10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990600"/>
            <a:ext cx="43211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3"/>
          <p:cNvSpPr>
            <a:spLocks noRot="1" noChangeArrowheads="1"/>
          </p:cNvSpPr>
          <p:nvPr/>
        </p:nvSpPr>
        <p:spPr bwMode="auto">
          <a:xfrm>
            <a:off x="357188" y="3700463"/>
            <a:ext cx="14779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</a:rPr>
              <a:t>We have </a:t>
            </a:r>
            <a:endParaRPr lang="en-US" altLang="zh-CN" sz="2400">
              <a:solidFill>
                <a:srgbClr val="C00000"/>
              </a:solidFill>
            </a:endParaRPr>
          </a:p>
        </p:txBody>
      </p:sp>
      <p:pic>
        <p:nvPicPr>
          <p:cNvPr id="23557" name="TextBox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1660525"/>
            <a:ext cx="43211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TextBox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276475"/>
            <a:ext cx="43211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TextBox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2946400"/>
            <a:ext cx="43211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TextBox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3708400"/>
            <a:ext cx="23050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TextBox 1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3708400"/>
            <a:ext cx="230346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TextBox 1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4276725"/>
            <a:ext cx="53165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TextBox 1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5972175"/>
            <a:ext cx="23050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A3FB5EBE-AD5F-44FF-BABB-80F0206A2B48}"/>
                  </a:ext>
                </a:extLst>
              </p:cNvPr>
              <p:cNvSpPr txBox="1"/>
              <p:nvPr/>
            </p:nvSpPr>
            <p:spPr>
              <a:xfrm>
                <a:off x="1064760" y="5349875"/>
                <a:ext cx="2121543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0" y="5349875"/>
                <a:ext cx="2121543" cy="10749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E87D2402-54D2-4B5B-A30E-4C480CA97D7C}"/>
                  </a:ext>
                </a:extLst>
              </p:cNvPr>
              <p:cNvSpPr txBox="1"/>
              <p:nvPr/>
            </p:nvSpPr>
            <p:spPr>
              <a:xfrm>
                <a:off x="3577320" y="5305367"/>
                <a:ext cx="4328429" cy="839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,−2/3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320" y="5305367"/>
                <a:ext cx="4328429" cy="83984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Rot="1" noChangeArrowheads="1"/>
          </p:cNvSpPr>
          <p:nvPr/>
        </p:nvSpPr>
        <p:spPr bwMode="auto">
          <a:xfrm>
            <a:off x="360363" y="509588"/>
            <a:ext cx="42116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Minimum cost flow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pic>
        <p:nvPicPr>
          <p:cNvPr id="2457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201895"/>
            <a:ext cx="7018338" cy="23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13"/>
          <p:cNvSpPr>
            <a:spLocks noRot="1" noChangeArrowheads="1"/>
          </p:cNvSpPr>
          <p:nvPr/>
        </p:nvSpPr>
        <p:spPr bwMode="auto">
          <a:xfrm>
            <a:off x="50800" y="3671888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Maximize: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4581" name="Rectangle 13"/>
          <p:cNvSpPr>
            <a:spLocks noRot="1" noChangeArrowheads="1"/>
          </p:cNvSpPr>
          <p:nvPr/>
        </p:nvSpPr>
        <p:spPr bwMode="auto">
          <a:xfrm>
            <a:off x="50800" y="4643438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Subject to: 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24582" name="TextBox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836988"/>
            <a:ext cx="2486025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TextBox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897438"/>
            <a:ext cx="2084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TextBox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3" y="5434013"/>
            <a:ext cx="22987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TextBox 2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5837238"/>
            <a:ext cx="188277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Rectangle 13"/>
          <p:cNvSpPr>
            <a:spLocks noRot="1" noChangeArrowheads="1"/>
          </p:cNvSpPr>
          <p:nvPr/>
        </p:nvSpPr>
        <p:spPr bwMode="auto">
          <a:xfrm>
            <a:off x="4502150" y="4926013"/>
            <a:ext cx="1981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for each</a:t>
            </a:r>
            <a:endParaRPr lang="en-US" altLang="zh-CN" sz="2000"/>
          </a:p>
        </p:txBody>
      </p:sp>
      <p:pic>
        <p:nvPicPr>
          <p:cNvPr id="24587" name="TextBox 2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897438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Rectangle 13"/>
          <p:cNvSpPr>
            <a:spLocks noRot="1" noChangeArrowheads="1"/>
          </p:cNvSpPr>
          <p:nvPr/>
        </p:nvSpPr>
        <p:spPr bwMode="auto">
          <a:xfrm>
            <a:off x="4643438" y="5484813"/>
            <a:ext cx="19796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for each</a:t>
            </a:r>
            <a:endParaRPr lang="en-US" altLang="zh-CN" sz="2000"/>
          </a:p>
        </p:txBody>
      </p:sp>
      <p:pic>
        <p:nvPicPr>
          <p:cNvPr id="24589" name="TextBox 28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5453063"/>
            <a:ext cx="11207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Rectangle 13"/>
          <p:cNvSpPr>
            <a:spLocks noRot="1" noChangeArrowheads="1"/>
          </p:cNvSpPr>
          <p:nvPr/>
        </p:nvSpPr>
        <p:spPr bwMode="auto">
          <a:xfrm>
            <a:off x="4876800" y="5946775"/>
            <a:ext cx="1981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/>
              <a:t>for each</a:t>
            </a:r>
            <a:endParaRPr lang="en-US" altLang="zh-CN" sz="2000"/>
          </a:p>
        </p:txBody>
      </p:sp>
      <p:pic>
        <p:nvPicPr>
          <p:cNvPr id="24591" name="TextBox 3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915025"/>
            <a:ext cx="17129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Rot="1" noChangeArrowheads="1"/>
          </p:cNvSpPr>
          <p:nvPr/>
        </p:nvSpPr>
        <p:spPr bwMode="auto">
          <a:xfrm>
            <a:off x="241300" y="903288"/>
            <a:ext cx="89662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The simplex algorithm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6627" name="Rectangle 13"/>
          <p:cNvSpPr>
            <a:spLocks noRot="1" noChangeArrowheads="1"/>
          </p:cNvSpPr>
          <p:nvPr/>
        </p:nvSpPr>
        <p:spPr bwMode="auto">
          <a:xfrm>
            <a:off x="241300" y="1647825"/>
            <a:ext cx="89662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Consider the following linear program in standard form: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6628" name="Rectangle 13"/>
          <p:cNvSpPr>
            <a:spLocks noRot="1" noChangeArrowheads="1"/>
          </p:cNvSpPr>
          <p:nvPr/>
        </p:nvSpPr>
        <p:spPr bwMode="auto">
          <a:xfrm>
            <a:off x="682625" y="249237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Maximize: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6629" name="Rectangle 13"/>
          <p:cNvSpPr>
            <a:spLocks noRot="1" noChangeArrowheads="1"/>
          </p:cNvSpPr>
          <p:nvPr/>
        </p:nvSpPr>
        <p:spPr bwMode="auto">
          <a:xfrm>
            <a:off x="682625" y="350202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Subject to: 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26630" name="TextBox 1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2908300"/>
            <a:ext cx="2157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TextBox 1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917950"/>
            <a:ext cx="2157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TextBox 3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4452938"/>
            <a:ext cx="32559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TextBox 3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4937125"/>
            <a:ext cx="32496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TextBox 3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5421313"/>
            <a:ext cx="32559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Rot="1" noChangeArrowheads="1"/>
          </p:cNvSpPr>
          <p:nvPr/>
        </p:nvSpPr>
        <p:spPr bwMode="auto">
          <a:xfrm>
            <a:off x="341313" y="619125"/>
            <a:ext cx="84613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In order to use the simplex algorithm, we must convert the linear program into slack form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7651" name="Rectangle 13"/>
          <p:cNvSpPr>
            <a:spLocks noRot="1" noChangeArrowheads="1"/>
          </p:cNvSpPr>
          <p:nvPr/>
        </p:nvSpPr>
        <p:spPr bwMode="auto">
          <a:xfrm>
            <a:off x="466725" y="1535113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Maximize: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7652" name="Rectangle 13"/>
          <p:cNvSpPr>
            <a:spLocks noRot="1" noChangeArrowheads="1"/>
          </p:cNvSpPr>
          <p:nvPr/>
        </p:nvSpPr>
        <p:spPr bwMode="auto">
          <a:xfrm>
            <a:off x="466725" y="2470150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Subject to: 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27653" name="TextBox 1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931988"/>
            <a:ext cx="2157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TextBox 1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913063"/>
            <a:ext cx="40227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TextBox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3443288"/>
            <a:ext cx="4022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TextBox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4064000"/>
            <a:ext cx="40227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13"/>
          <p:cNvSpPr>
            <a:spLocks noRot="1" noChangeArrowheads="1"/>
          </p:cNvSpPr>
          <p:nvPr/>
        </p:nvSpPr>
        <p:spPr bwMode="auto">
          <a:xfrm>
            <a:off x="220663" y="4659313"/>
            <a:ext cx="8462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This system has 3 equations and 6 variables, and therefore has an infinite number of solutions.</a:t>
            </a:r>
            <a:endParaRPr lang="en-US" altLang="zh-CN" sz="2000">
              <a:solidFill>
                <a:srgbClr val="000000"/>
              </a:solidFill>
            </a:endParaRPr>
          </a:p>
        </p:txBody>
      </p:sp>
      <p:sp>
        <p:nvSpPr>
          <p:cNvPr id="27658" name="Rectangle 13"/>
          <p:cNvSpPr>
            <a:spLocks noRot="1" noChangeArrowheads="1"/>
          </p:cNvSpPr>
          <p:nvPr/>
        </p:nvSpPr>
        <p:spPr bwMode="auto">
          <a:xfrm>
            <a:off x="220663" y="536257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Basic solution: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27659" name="TextBox 1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341938"/>
            <a:ext cx="4902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Rectangle 13"/>
          <p:cNvSpPr>
            <a:spLocks noRot="1" noChangeArrowheads="1"/>
          </p:cNvSpPr>
          <p:nvPr/>
        </p:nvSpPr>
        <p:spPr bwMode="auto">
          <a:xfrm>
            <a:off x="220663" y="5867400"/>
            <a:ext cx="8966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If a basic solution is also feasible, we call it a basic feasible solution.</a:t>
            </a:r>
            <a:endParaRPr lang="en-US" altLang="zh-CN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Rot="1" noChangeArrowheads="1"/>
          </p:cNvSpPr>
          <p:nvPr/>
        </p:nvSpPr>
        <p:spPr bwMode="auto">
          <a:xfrm>
            <a:off x="414338" y="566738"/>
            <a:ext cx="77422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Since the third constraint is the tightest constraint, we switch x</a:t>
            </a:r>
            <a:r>
              <a:rPr lang="en-US" altLang="zh-CN" sz="2400" baseline="-25000">
                <a:solidFill>
                  <a:srgbClr val="00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 and x</a:t>
            </a:r>
            <a:r>
              <a:rPr lang="en-US" altLang="zh-CN" sz="2400" baseline="-25000">
                <a:solidFill>
                  <a:srgbClr val="000000"/>
                </a:solidFill>
              </a:rPr>
              <a:t>6</a:t>
            </a:r>
            <a:r>
              <a:rPr lang="en-US" altLang="zh-CN" sz="2400">
                <a:solidFill>
                  <a:srgbClr val="000000"/>
                </a:solidFill>
              </a:rPr>
              <a:t>.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9699" name="Rectangle 13"/>
          <p:cNvSpPr>
            <a:spLocks noRot="1" noChangeArrowheads="1"/>
          </p:cNvSpPr>
          <p:nvPr/>
        </p:nvSpPr>
        <p:spPr bwMode="auto">
          <a:xfrm>
            <a:off x="-903288" y="1871663"/>
            <a:ext cx="61944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The linear program is rewritten as </a:t>
            </a:r>
            <a:endParaRPr lang="en-US" altLang="zh-CN" sz="2000">
              <a:solidFill>
                <a:srgbClr val="000000"/>
              </a:solidFill>
            </a:endParaRPr>
          </a:p>
        </p:txBody>
      </p:sp>
      <p:pic>
        <p:nvPicPr>
          <p:cNvPr id="29700" name="TextBox 1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206625"/>
            <a:ext cx="36703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TextBox 1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301750"/>
            <a:ext cx="402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13"/>
          <p:cNvSpPr>
            <a:spLocks noRot="1" noChangeArrowheads="1"/>
          </p:cNvSpPr>
          <p:nvPr/>
        </p:nvSpPr>
        <p:spPr bwMode="auto">
          <a:xfrm>
            <a:off x="404813" y="4670425"/>
            <a:ext cx="8966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The operation is call pivot.</a:t>
            </a:r>
            <a:endParaRPr lang="en-US" altLang="zh-CN" sz="2000">
              <a:solidFill>
                <a:srgbClr val="000000"/>
              </a:solidFill>
            </a:endParaRPr>
          </a:p>
        </p:txBody>
      </p:sp>
      <p:sp>
        <p:nvSpPr>
          <p:cNvPr id="29703" name="Rectangle 13"/>
          <p:cNvSpPr>
            <a:spLocks noRot="1" noChangeArrowheads="1"/>
          </p:cNvSpPr>
          <p:nvPr/>
        </p:nvSpPr>
        <p:spPr bwMode="auto">
          <a:xfrm>
            <a:off x="177800" y="5270500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New basic solution: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29704" name="TextBox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5278438"/>
            <a:ext cx="4902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13"/>
          <p:cNvSpPr>
            <a:spLocks noRot="1" noChangeArrowheads="1"/>
          </p:cNvSpPr>
          <p:nvPr/>
        </p:nvSpPr>
        <p:spPr bwMode="auto">
          <a:xfrm>
            <a:off x="685800" y="5868988"/>
            <a:ext cx="3457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New objective function: 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29706" name="TextBox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924175"/>
            <a:ext cx="3279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TextBox 2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3511550"/>
            <a:ext cx="3279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TextBox 2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4062413"/>
            <a:ext cx="32797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TextBox 2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5840413"/>
            <a:ext cx="37417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538163" y="511175"/>
            <a:ext cx="5580062" cy="6651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700">
                <a:solidFill>
                  <a:srgbClr val="000000"/>
                </a:solidFill>
              </a:rPr>
              <a:t>A Political Problem</a:t>
            </a:r>
            <a:endParaRPr lang="zh-CN" altLang="en-US" sz="4700">
              <a:solidFill>
                <a:srgbClr val="000000"/>
              </a:solidFill>
            </a:endParaRPr>
          </a:p>
        </p:txBody>
      </p:sp>
      <p:graphicFrame>
        <p:nvGraphicFramePr>
          <p:cNvPr id="4099" name="表格 4098"/>
          <p:cNvGraphicFramePr/>
          <p:nvPr/>
        </p:nvGraphicFramePr>
        <p:xfrm>
          <a:off x="1524000" y="1555750"/>
          <a:ext cx="6096000" cy="2119314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66630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>
                          <a:solidFill>
                            <a:srgbClr val="001D32"/>
                          </a:solidFill>
                          <a:latin typeface="Times New Roman" panose="02020603050405020304" pitchFamily="18" charset="0"/>
                        </a:rPr>
                        <a:t>Policy</a:t>
                      </a:r>
                      <a:endParaRPr lang="en-US" altLang="zh-CN" sz="1800" b="1" dirty="0">
                        <a:solidFill>
                          <a:srgbClr val="001D3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>
                          <a:solidFill>
                            <a:srgbClr val="001D32"/>
                          </a:solidFill>
                          <a:latin typeface="Times New Roman" panose="02020603050405020304" pitchFamily="18" charset="0"/>
                        </a:rPr>
                        <a:t>urban</a:t>
                      </a:r>
                      <a:endParaRPr lang="en-US" altLang="zh-CN" sz="1800" b="1" dirty="0">
                        <a:solidFill>
                          <a:srgbClr val="001D3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>
                          <a:solidFill>
                            <a:srgbClr val="001D32"/>
                          </a:solidFill>
                          <a:latin typeface="Times New Roman" panose="02020603050405020304" pitchFamily="18" charset="0"/>
                        </a:rPr>
                        <a:t>suburban</a:t>
                      </a:r>
                      <a:endParaRPr lang="en-US" altLang="zh-CN" sz="1800" b="1" dirty="0">
                        <a:solidFill>
                          <a:srgbClr val="001D3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>
                          <a:solidFill>
                            <a:srgbClr val="001D32"/>
                          </a:solidFill>
                          <a:latin typeface="Times New Roman" panose="02020603050405020304" pitchFamily="18" charset="0"/>
                        </a:rPr>
                        <a:t>rural</a:t>
                      </a:r>
                      <a:endParaRPr lang="en-US" altLang="zh-CN" sz="1800" b="1" dirty="0">
                        <a:solidFill>
                          <a:srgbClr val="001D3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369803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Build roads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-2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CFF">
                        <a:alpha val="100000"/>
                      </a:srgbClr>
                    </a:solidFill>
                  </a:tcPr>
                </a:tc>
              </a:tr>
              <a:tr h="371391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Gun control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8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-5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FF">
                        <a:alpha val="100000"/>
                      </a:srgbClr>
                    </a:solidFill>
                  </a:tcPr>
                </a:tc>
              </a:tr>
              <a:tr h="640099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Farm subsidies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10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CFF">
                        <a:alpha val="100000"/>
                      </a:srgbClr>
                    </a:solidFill>
                  </a:tcPr>
                </a:tc>
              </a:tr>
              <a:tr h="371391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Gasoline tax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10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lvl="1" indent="-28575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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lvl="2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lvl="3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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lvl="4" indent="-228600" algn="l" defTabSz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solidFill>
                            <a:srgbClr val="007A77"/>
                          </a:solidFill>
                          <a:latin typeface="Times New Roman" panose="02020603050405020304" pitchFamily="18" charset="0"/>
                        </a:rPr>
                        <a:t>-2</a:t>
                      </a:r>
                      <a:endParaRPr lang="en-US" altLang="zh-CN" sz="1800" dirty="0">
                        <a:solidFill>
                          <a:srgbClr val="007A77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T="45730" marB="4573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D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55" name="TextBox 2"/>
          <p:cNvSpPr txBox="1">
            <a:spLocks noChangeArrowheads="1"/>
          </p:cNvSpPr>
          <p:nvPr/>
        </p:nvSpPr>
        <p:spPr bwMode="auto">
          <a:xfrm>
            <a:off x="1524000" y="4365625"/>
            <a:ext cx="8067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The effect of policies on voters. 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/>
          <p:cNvSpPr>
            <a:spLocks noRot="1" noChangeArrowheads="1"/>
          </p:cNvSpPr>
          <p:nvPr/>
        </p:nvSpPr>
        <p:spPr bwMode="auto">
          <a:xfrm>
            <a:off x="322263" y="554038"/>
            <a:ext cx="84613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Since the third constraint is the tightest constraint again, we switch x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  <a:r>
              <a:rPr lang="en-US" altLang="zh-CN" sz="2400">
                <a:solidFill>
                  <a:srgbClr val="000000"/>
                </a:solidFill>
              </a:rPr>
              <a:t> and x</a:t>
            </a:r>
            <a:r>
              <a:rPr lang="en-US" altLang="zh-CN" sz="2400" baseline="-25000">
                <a:solidFill>
                  <a:srgbClr val="000000"/>
                </a:solidFill>
              </a:rPr>
              <a:t>5</a:t>
            </a:r>
            <a:r>
              <a:rPr lang="en-US" altLang="zh-CN" sz="2400">
                <a:solidFill>
                  <a:srgbClr val="000000"/>
                </a:solidFill>
              </a:rPr>
              <a:t>.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0723" name="Rectangle 13"/>
          <p:cNvSpPr>
            <a:spLocks noRot="1" noChangeArrowheads="1"/>
          </p:cNvSpPr>
          <p:nvPr/>
        </p:nvSpPr>
        <p:spPr bwMode="auto">
          <a:xfrm>
            <a:off x="-542925" y="1562100"/>
            <a:ext cx="5332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The linear program is rewritten as </a:t>
            </a:r>
            <a:endParaRPr lang="en-US" altLang="zh-CN" sz="2000">
              <a:solidFill>
                <a:srgbClr val="000000"/>
              </a:solidFill>
            </a:endParaRPr>
          </a:p>
        </p:txBody>
      </p:sp>
      <p:pic>
        <p:nvPicPr>
          <p:cNvPr id="30724" name="TextBox 1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005013"/>
            <a:ext cx="37417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13"/>
          <p:cNvSpPr>
            <a:spLocks noRot="1" noChangeArrowheads="1"/>
          </p:cNvSpPr>
          <p:nvPr/>
        </p:nvSpPr>
        <p:spPr bwMode="auto">
          <a:xfrm>
            <a:off x="-12700" y="500697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New basic solution: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30726" name="TextBox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829175"/>
            <a:ext cx="4902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13"/>
          <p:cNvSpPr>
            <a:spLocks noRot="1" noChangeArrowheads="1"/>
          </p:cNvSpPr>
          <p:nvPr/>
        </p:nvSpPr>
        <p:spPr bwMode="auto">
          <a:xfrm>
            <a:off x="466725" y="5757863"/>
            <a:ext cx="3168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New objective function: 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30728" name="TextBox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2787650"/>
            <a:ext cx="32797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TextBox 2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3382963"/>
            <a:ext cx="3279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TextBox 2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4002088"/>
            <a:ext cx="3279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TextBox 2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5605463"/>
            <a:ext cx="37417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Rot="1" noChangeArrowheads="1"/>
          </p:cNvSpPr>
          <p:nvPr/>
        </p:nvSpPr>
        <p:spPr bwMode="auto">
          <a:xfrm>
            <a:off x="322263" y="590550"/>
            <a:ext cx="89662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Now the only way to increase the objective value is to increase x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  <a:r>
              <a:rPr lang="en-US" altLang="zh-CN" sz="2400">
                <a:solidFill>
                  <a:srgbClr val="000000"/>
                </a:solidFill>
              </a:rPr>
              <a:t>.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1747" name="Rectangle 13"/>
          <p:cNvSpPr>
            <a:spLocks noRot="1" noChangeArrowheads="1"/>
          </p:cNvSpPr>
          <p:nvPr/>
        </p:nvSpPr>
        <p:spPr bwMode="auto">
          <a:xfrm>
            <a:off x="-974725" y="1265238"/>
            <a:ext cx="6196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The linear program is rewritten as </a:t>
            </a:r>
            <a:endParaRPr lang="en-US" altLang="zh-CN" sz="2000">
              <a:solidFill>
                <a:srgbClr val="000000"/>
              </a:solidFill>
            </a:endParaRPr>
          </a:p>
        </p:txBody>
      </p:sp>
      <p:pic>
        <p:nvPicPr>
          <p:cNvPr id="31748" name="TextBox 1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554163"/>
            <a:ext cx="374173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13"/>
          <p:cNvSpPr>
            <a:spLocks noRot="1" noChangeArrowheads="1"/>
          </p:cNvSpPr>
          <p:nvPr/>
        </p:nvSpPr>
        <p:spPr bwMode="auto">
          <a:xfrm>
            <a:off x="352425" y="5006975"/>
            <a:ext cx="4316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Basic solution(also optimal solution):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31750" name="TextBox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968875"/>
            <a:ext cx="49069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3"/>
          <p:cNvSpPr>
            <a:spLocks noRot="1" noChangeArrowheads="1"/>
          </p:cNvSpPr>
          <p:nvPr/>
        </p:nvSpPr>
        <p:spPr bwMode="auto">
          <a:xfrm>
            <a:off x="538163" y="5749925"/>
            <a:ext cx="8966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Objective function(also final solution) :</a:t>
            </a:r>
            <a:endParaRPr lang="en-US" altLang="zh-CN" sz="2000">
              <a:solidFill>
                <a:srgbClr val="C00000"/>
              </a:solidFill>
            </a:endParaRPr>
          </a:p>
        </p:txBody>
      </p:sp>
      <p:pic>
        <p:nvPicPr>
          <p:cNvPr id="31752" name="TextBox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2271713"/>
            <a:ext cx="3279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TextBox 2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2795588"/>
            <a:ext cx="32797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TextBox 2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327400"/>
            <a:ext cx="3279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TextBox 2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5732463"/>
            <a:ext cx="17319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6" name="Rectangle 13"/>
          <p:cNvSpPr>
            <a:spLocks noRot="1" noChangeArrowheads="1"/>
          </p:cNvSpPr>
          <p:nvPr/>
        </p:nvSpPr>
        <p:spPr bwMode="auto">
          <a:xfrm>
            <a:off x="288925" y="4032250"/>
            <a:ext cx="85661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All coefficients in the objective function are negative, as means the basic solution is the optimal solution. </a:t>
            </a:r>
            <a:endParaRPr lang="en-US" altLang="zh-CN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Rot="1" noChangeArrowheads="1"/>
          </p:cNvSpPr>
          <p:nvPr/>
        </p:nvSpPr>
        <p:spPr bwMode="auto">
          <a:xfrm>
            <a:off x="538163" y="681038"/>
            <a:ext cx="4667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</a:rPr>
              <a:t>We format this problem as 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1" name="Rectangle 13"/>
          <p:cNvSpPr>
            <a:spLocks noRot="1" noChangeArrowheads="1"/>
          </p:cNvSpPr>
          <p:nvPr/>
        </p:nvSpPr>
        <p:spPr bwMode="auto">
          <a:xfrm>
            <a:off x="430213" y="1436688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C00000"/>
                </a:solidFill>
              </a:rPr>
              <a:t>Minimize:</a:t>
            </a:r>
            <a:endParaRPr lang="en-US" altLang="zh-CN" sz="2800">
              <a:solidFill>
                <a:srgbClr val="C00000"/>
              </a:solidFill>
            </a:endParaRPr>
          </a:p>
        </p:txBody>
      </p:sp>
      <p:pic>
        <p:nvPicPr>
          <p:cNvPr id="7172" name="TextBox 17"/>
          <p:cNvPicPr>
            <a:picLocks noRot="1" noChangeAspect="1" noEditPoints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1962150"/>
            <a:ext cx="4876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13"/>
          <p:cNvSpPr>
            <a:spLocks noRot="1" noChangeArrowheads="1"/>
          </p:cNvSpPr>
          <p:nvPr/>
        </p:nvSpPr>
        <p:spPr bwMode="auto">
          <a:xfrm>
            <a:off x="430213" y="261302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C00000"/>
                </a:solidFill>
              </a:rPr>
              <a:t>Subject to: </a:t>
            </a:r>
            <a:endParaRPr lang="en-US" altLang="zh-CN" sz="2800">
              <a:solidFill>
                <a:srgbClr val="C00000"/>
              </a:solidFill>
            </a:endParaRPr>
          </a:p>
        </p:txBody>
      </p:sp>
      <p:pic>
        <p:nvPicPr>
          <p:cNvPr id="7174" name="TextBox 19"/>
          <p:cNvPicPr>
            <a:picLocks noRot="1" noChangeAspect="1" noEditPoints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3140075"/>
            <a:ext cx="487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TextBox 20"/>
          <p:cNvPicPr>
            <a:picLocks noRot="1" noChangeAspect="1" noEditPoints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3602038"/>
            <a:ext cx="4876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TextBox 21"/>
          <p:cNvPicPr>
            <a:picLocks noRot="1" noChangeAspect="1" noEditPoints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4065588"/>
            <a:ext cx="4876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TextBox 22"/>
          <p:cNvPicPr>
            <a:picLocks noRot="1" noChangeAspect="1" noEditPoints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529138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Rot="1" noChangeArrowheads="1"/>
          </p:cNvSpPr>
          <p:nvPr/>
        </p:nvSpPr>
        <p:spPr bwMode="auto">
          <a:xfrm>
            <a:off x="-254000" y="928688"/>
            <a:ext cx="5530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General linear programs </a:t>
            </a:r>
            <a:endParaRPr lang="en-US" altLang="zh-CN" sz="2800">
              <a:solidFill>
                <a:srgbClr val="000000"/>
              </a:solidFill>
            </a:endParaRPr>
          </a:p>
        </p:txBody>
      </p:sp>
      <p:pic>
        <p:nvPicPr>
          <p:cNvPr id="9219" name="TextBox 17"/>
          <p:cNvPicPr>
            <a:picLocks noRot="1" noChangeAspect="1" noEditPoints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631950"/>
            <a:ext cx="71135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3"/>
          <p:cNvSpPr>
            <a:spLocks noRot="1" noChangeArrowheads="1"/>
          </p:cNvSpPr>
          <p:nvPr/>
        </p:nvSpPr>
        <p:spPr bwMode="auto">
          <a:xfrm>
            <a:off x="357188" y="2479675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Linear equality</a:t>
            </a:r>
            <a:endParaRPr lang="en-US" altLang="zh-CN" sz="2800">
              <a:solidFill>
                <a:srgbClr val="000000"/>
              </a:solidFill>
            </a:endParaRPr>
          </a:p>
        </p:txBody>
      </p:sp>
      <p:pic>
        <p:nvPicPr>
          <p:cNvPr id="9221" name="TextBox 19"/>
          <p:cNvPicPr>
            <a:picLocks noRot="1" noChangeAspect="1" noEditPoints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3054350"/>
            <a:ext cx="487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13"/>
          <p:cNvSpPr>
            <a:spLocks noRot="1" noChangeArrowheads="1"/>
          </p:cNvSpPr>
          <p:nvPr/>
        </p:nvSpPr>
        <p:spPr bwMode="auto">
          <a:xfrm>
            <a:off x="528638" y="3687763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Linear inequality</a:t>
            </a:r>
            <a:endParaRPr lang="en-US" altLang="zh-CN" sz="2800">
              <a:solidFill>
                <a:srgbClr val="000000"/>
              </a:solidFill>
            </a:endParaRPr>
          </a:p>
        </p:txBody>
      </p:sp>
      <p:pic>
        <p:nvPicPr>
          <p:cNvPr id="9223" name="TextBox 10"/>
          <p:cNvPicPr>
            <a:picLocks noRot="1" noChangeAspect="1" noEditPoints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4318000"/>
            <a:ext cx="4876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13"/>
          <p:cNvSpPr>
            <a:spLocks noRot="1" noChangeArrowheads="1"/>
          </p:cNvSpPr>
          <p:nvPr/>
        </p:nvSpPr>
        <p:spPr bwMode="auto">
          <a:xfrm>
            <a:off x="357188" y="4818063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or</a:t>
            </a:r>
            <a:endParaRPr lang="en-US" altLang="zh-CN" sz="2800">
              <a:solidFill>
                <a:srgbClr val="000000"/>
              </a:solidFill>
            </a:endParaRPr>
          </a:p>
        </p:txBody>
      </p:sp>
      <p:pic>
        <p:nvPicPr>
          <p:cNvPr id="9225" name="TextBox 12"/>
          <p:cNvPicPr>
            <a:picLocks noRot="1" noChangeAspect="1" noEditPoints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5284788"/>
            <a:ext cx="488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Rot="1" noChangeArrowheads="1"/>
          </p:cNvSpPr>
          <p:nvPr/>
        </p:nvSpPr>
        <p:spPr bwMode="auto">
          <a:xfrm>
            <a:off x="301625" y="1123950"/>
            <a:ext cx="69707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Considering one linear program with two variables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10243" name="Rectangle 13"/>
          <p:cNvSpPr>
            <a:spLocks noRot="1" noChangeArrowheads="1"/>
          </p:cNvSpPr>
          <p:nvPr/>
        </p:nvSpPr>
        <p:spPr bwMode="auto">
          <a:xfrm>
            <a:off x="50800" y="2660650"/>
            <a:ext cx="32337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Subject to: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10244" name="Rectangle 13"/>
          <p:cNvSpPr>
            <a:spLocks noRot="1" noChangeArrowheads="1"/>
          </p:cNvSpPr>
          <p:nvPr/>
        </p:nvSpPr>
        <p:spPr bwMode="auto">
          <a:xfrm>
            <a:off x="17463" y="1754188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C00000"/>
                </a:solidFill>
              </a:rPr>
              <a:t>Maximize:</a:t>
            </a:r>
            <a:endParaRPr lang="en-US" altLang="zh-CN" sz="2800">
              <a:solidFill>
                <a:srgbClr val="C00000"/>
              </a:solidFill>
            </a:endParaRPr>
          </a:p>
        </p:txBody>
      </p:sp>
      <p:pic>
        <p:nvPicPr>
          <p:cNvPr id="10245" name="TextBox 1"/>
          <p:cNvPicPr>
            <a:picLocks noRot="1" noChangeAspect="1" noEditPoints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5" y="2202982"/>
            <a:ext cx="33639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TextBox 11"/>
          <p:cNvPicPr>
            <a:picLocks noRot="1" noChangeAspect="1" noEditPoints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81" y="3195638"/>
            <a:ext cx="33591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TextBox 14"/>
          <p:cNvPicPr>
            <a:picLocks noRot="1" noChangeAspect="1" noEditPoints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18" y="3598863"/>
            <a:ext cx="33639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TextBox 16"/>
          <p:cNvPicPr>
            <a:picLocks noRot="1" noChangeAspect="1" noEditPoints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81" y="4354513"/>
            <a:ext cx="335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" b="1447"/>
          <a:stretch>
            <a:fillRect/>
          </a:stretch>
        </p:blipFill>
        <p:spPr bwMode="auto">
          <a:xfrm>
            <a:off x="3552802" y="2174875"/>
            <a:ext cx="5200003" cy="319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96FECA4A-C0D1-4F85-9E9E-067802BFD6B2}"/>
                  </a:ext>
                </a:extLst>
              </p:cNvPr>
              <p:cNvSpPr txBox="1"/>
              <p:nvPr/>
            </p:nvSpPr>
            <p:spPr>
              <a:xfrm>
                <a:off x="1749624" y="4011145"/>
                <a:ext cx="20176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≥−2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4" y="4011145"/>
                <a:ext cx="201760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Rot="1" noChangeArrowheads="1"/>
          </p:cNvSpPr>
          <p:nvPr/>
        </p:nvSpPr>
        <p:spPr bwMode="auto">
          <a:xfrm>
            <a:off x="538163" y="1050925"/>
            <a:ext cx="770731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Although we cannot easily graph linear programs with more than two variables, the same intuition holds.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12291" name="Rectangle 13"/>
          <p:cNvSpPr>
            <a:spLocks noRot="1" noChangeArrowheads="1"/>
          </p:cNvSpPr>
          <p:nvPr/>
        </p:nvSpPr>
        <p:spPr bwMode="auto">
          <a:xfrm>
            <a:off x="538163" y="2276475"/>
            <a:ext cx="7707312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If we have three variables, then each constraint is described by a half-space in three dimensional space. The intersection of these half-space froms the feasible region. 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12292" name="Rectangle 13"/>
          <p:cNvSpPr>
            <a:spLocks noRot="1" noChangeArrowheads="1"/>
          </p:cNvSpPr>
          <p:nvPr/>
        </p:nvSpPr>
        <p:spPr bwMode="auto">
          <a:xfrm>
            <a:off x="546100" y="3789363"/>
            <a:ext cx="76993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If we have n variables, then each constraint is described by a half-space in n dimensional space. The intersection of these half-space froms the feasible region. 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Rot="1" noChangeArrowheads="1"/>
          </p:cNvSpPr>
          <p:nvPr/>
        </p:nvSpPr>
        <p:spPr bwMode="auto">
          <a:xfrm>
            <a:off x="-2055813" y="230188"/>
            <a:ext cx="69707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00"/>
                </a:solidFill>
              </a:rPr>
              <a:t>Standard Form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5" name="Rectangle 13"/>
          <p:cNvSpPr>
            <a:spLocks noRot="1" noChangeArrowheads="1"/>
          </p:cNvSpPr>
          <p:nvPr/>
        </p:nvSpPr>
        <p:spPr bwMode="auto">
          <a:xfrm>
            <a:off x="682625" y="944563"/>
            <a:ext cx="687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In standard form, we are given </a:t>
            </a:r>
            <a:r>
              <a:rPr lang="en-US" altLang="zh-CN" sz="2000">
                <a:solidFill>
                  <a:srgbClr val="C00000"/>
                </a:solidFill>
              </a:rPr>
              <a:t>n</a:t>
            </a:r>
            <a:r>
              <a:rPr lang="en-US" altLang="zh-CN" sz="2000">
                <a:solidFill>
                  <a:srgbClr val="000000"/>
                </a:solidFill>
              </a:rPr>
              <a:t> real numbers                     ;</a:t>
            </a:r>
            <a:endParaRPr lang="en-US" altLang="zh-CN" sz="2000">
              <a:solidFill>
                <a:srgbClr val="000000"/>
              </a:solidFill>
            </a:endParaRPr>
          </a:p>
        </p:txBody>
      </p:sp>
      <p:graphicFrame>
        <p:nvGraphicFramePr>
          <p:cNvPr id="13316" name="对象 9219"/>
          <p:cNvGraphicFramePr>
            <a:graphicFrameLocks noChangeAspect="1"/>
          </p:cNvGraphicFramePr>
          <p:nvPr/>
        </p:nvGraphicFramePr>
        <p:xfrm>
          <a:off x="5491163" y="931863"/>
          <a:ext cx="12255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" r:id="rId1" imgW="762635" imgH="228600" progId="Equation.3">
                  <p:embed/>
                </p:oleObj>
              </mc:Choice>
              <mc:Fallback>
                <p:oleObj name="" r:id="rId1" imgW="762635" imgH="228600" progId="Equation.3">
                  <p:embed/>
                  <p:pic>
                    <p:nvPicPr>
                      <p:cNvPr id="0" name="对象 9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931863"/>
                        <a:ext cx="12255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3"/>
          <p:cNvSpPr>
            <a:spLocks noRot="1" noChangeArrowheads="1"/>
          </p:cNvSpPr>
          <p:nvPr/>
        </p:nvSpPr>
        <p:spPr bwMode="auto">
          <a:xfrm>
            <a:off x="682625" y="1390650"/>
            <a:ext cx="687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</a:rPr>
              <a:t>m</a:t>
            </a:r>
            <a:r>
              <a:rPr lang="en-US" altLang="zh-CN" sz="2000">
                <a:solidFill>
                  <a:srgbClr val="000000"/>
                </a:solidFill>
              </a:rPr>
              <a:t> real numbers                      ;</a:t>
            </a:r>
            <a:endParaRPr lang="en-US" altLang="zh-CN" sz="2000">
              <a:solidFill>
                <a:srgbClr val="000000"/>
              </a:solidFill>
            </a:endParaRPr>
          </a:p>
        </p:txBody>
      </p:sp>
      <p:graphicFrame>
        <p:nvGraphicFramePr>
          <p:cNvPr id="13318" name="对象 9221"/>
          <p:cNvGraphicFramePr>
            <a:graphicFrameLocks noChangeAspect="1"/>
          </p:cNvGraphicFramePr>
          <p:nvPr/>
        </p:nvGraphicFramePr>
        <p:xfrm>
          <a:off x="2359025" y="1331913"/>
          <a:ext cx="13477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" r:id="rId3" imgW="685800" imgH="228600" progId="Equation.3">
                  <p:embed/>
                </p:oleObj>
              </mc:Choice>
              <mc:Fallback>
                <p:oleObj name="" r:id="rId3" imgW="685800" imgH="228600" progId="Equation.3">
                  <p:embed/>
                  <p:pic>
                    <p:nvPicPr>
                      <p:cNvPr id="0" name="对象 9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331913"/>
                        <a:ext cx="13477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13"/>
          <p:cNvSpPr>
            <a:spLocks noRot="1" noChangeArrowheads="1"/>
          </p:cNvSpPr>
          <p:nvPr/>
        </p:nvSpPr>
        <p:spPr bwMode="auto">
          <a:xfrm>
            <a:off x="682625" y="1924050"/>
            <a:ext cx="687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and </a:t>
            </a:r>
            <a:r>
              <a:rPr lang="en-US" altLang="zh-CN" sz="2000">
                <a:solidFill>
                  <a:srgbClr val="C00000"/>
                </a:solidFill>
              </a:rPr>
              <a:t>mn</a:t>
            </a:r>
            <a:r>
              <a:rPr lang="en-US" altLang="zh-CN" sz="2000">
                <a:solidFill>
                  <a:srgbClr val="000000"/>
                </a:solidFill>
              </a:rPr>
              <a:t> real numbers        for                         and                         ;</a:t>
            </a:r>
            <a:endParaRPr lang="en-US" altLang="zh-CN" sz="2000">
              <a:solidFill>
                <a:srgbClr val="000000"/>
              </a:solidFill>
            </a:endParaRPr>
          </a:p>
        </p:txBody>
      </p:sp>
      <p:graphicFrame>
        <p:nvGraphicFramePr>
          <p:cNvPr id="13320" name="对象 9223"/>
          <p:cNvGraphicFramePr>
            <a:graphicFrameLocks noChangeAspect="1"/>
          </p:cNvGraphicFramePr>
          <p:nvPr/>
        </p:nvGraphicFramePr>
        <p:xfrm>
          <a:off x="2954338" y="1763713"/>
          <a:ext cx="4238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" r:id="rId5" imgW="177800" imgH="241935" progId="Equation.3">
                  <p:embed/>
                </p:oleObj>
              </mc:Choice>
              <mc:Fallback>
                <p:oleObj name="" r:id="rId5" imgW="177800" imgH="241935" progId="Equation.3">
                  <p:embed/>
                  <p:pic>
                    <p:nvPicPr>
                      <p:cNvPr id="0" name="对象 9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763713"/>
                        <a:ext cx="4238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9224"/>
          <p:cNvGraphicFramePr>
            <a:graphicFrameLocks noChangeAspect="1"/>
          </p:cNvGraphicFramePr>
          <p:nvPr/>
        </p:nvGraphicFramePr>
        <p:xfrm>
          <a:off x="3798888" y="1931988"/>
          <a:ext cx="14208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" r:id="rId7" imgW="723900" imgH="203200" progId="Equation.3">
                  <p:embed/>
                </p:oleObj>
              </mc:Choice>
              <mc:Fallback>
                <p:oleObj name="" r:id="rId7" imgW="723900" imgH="203200" progId="Equation.3">
                  <p:embed/>
                  <p:pic>
                    <p:nvPicPr>
                      <p:cNvPr id="0" name="对象 9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931988"/>
                        <a:ext cx="14208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9225"/>
          <p:cNvGraphicFramePr>
            <a:graphicFrameLocks noChangeAspect="1"/>
          </p:cNvGraphicFramePr>
          <p:nvPr/>
        </p:nvGraphicFramePr>
        <p:xfrm>
          <a:off x="5743575" y="1892300"/>
          <a:ext cx="14208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" r:id="rId9" imgW="723900" imgH="203200" progId="Equation.3">
                  <p:embed/>
                </p:oleObj>
              </mc:Choice>
              <mc:Fallback>
                <p:oleObj name="" r:id="rId9" imgW="723900" imgH="203200" progId="Equation.3">
                  <p:embed/>
                  <p:pic>
                    <p:nvPicPr>
                      <p:cNvPr id="0" name="对象 9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1892300"/>
                        <a:ext cx="14208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3"/>
          <p:cNvSpPr>
            <a:spLocks noRot="1" noChangeArrowheads="1"/>
          </p:cNvSpPr>
          <p:nvPr/>
        </p:nvSpPr>
        <p:spPr bwMode="auto">
          <a:xfrm>
            <a:off x="676275" y="2613025"/>
            <a:ext cx="687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Finding </a:t>
            </a:r>
            <a:r>
              <a:rPr lang="en-US" altLang="zh-CN" sz="2000">
                <a:solidFill>
                  <a:srgbClr val="C00000"/>
                </a:solidFill>
              </a:rPr>
              <a:t>n</a:t>
            </a:r>
            <a:r>
              <a:rPr lang="en-US" altLang="zh-CN" sz="2000">
                <a:solidFill>
                  <a:srgbClr val="000000"/>
                </a:solidFill>
              </a:rPr>
              <a:t> real numbers                        that</a:t>
            </a:r>
            <a:endParaRPr lang="en-US" altLang="zh-CN" sz="2000">
              <a:solidFill>
                <a:srgbClr val="000000"/>
              </a:solidFill>
            </a:endParaRPr>
          </a:p>
        </p:txBody>
      </p:sp>
      <p:graphicFrame>
        <p:nvGraphicFramePr>
          <p:cNvPr id="13324" name="对象 9227"/>
          <p:cNvGraphicFramePr>
            <a:graphicFrameLocks noChangeAspect="1"/>
          </p:cNvGraphicFramePr>
          <p:nvPr/>
        </p:nvGraphicFramePr>
        <p:xfrm>
          <a:off x="3190875" y="2536825"/>
          <a:ext cx="1441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" r:id="rId11" imgW="686435" imgH="228600" progId="Equation.3">
                  <p:embed/>
                </p:oleObj>
              </mc:Choice>
              <mc:Fallback>
                <p:oleObj name="" r:id="rId11" imgW="686435" imgH="228600" progId="Equation.3">
                  <p:embed/>
                  <p:pic>
                    <p:nvPicPr>
                      <p:cNvPr id="0" name="对象 9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536825"/>
                        <a:ext cx="14414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3"/>
          <p:cNvSpPr>
            <a:spLocks noRot="1" noChangeArrowheads="1"/>
          </p:cNvSpPr>
          <p:nvPr/>
        </p:nvSpPr>
        <p:spPr bwMode="auto">
          <a:xfrm>
            <a:off x="1071563" y="3179763"/>
            <a:ext cx="6877050" cy="431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</a:rPr>
              <a:t>Maximize:</a:t>
            </a:r>
            <a:endParaRPr lang="en-US" altLang="zh-CN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26" name="对象 9229"/>
          <p:cNvGraphicFramePr>
            <a:graphicFrameLocks noChangeAspect="1"/>
          </p:cNvGraphicFramePr>
          <p:nvPr/>
        </p:nvGraphicFramePr>
        <p:xfrm>
          <a:off x="2954338" y="3484563"/>
          <a:ext cx="95726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" r:id="rId13" imgW="483235" imgH="445135" progId="Equation.3">
                  <p:embed/>
                </p:oleObj>
              </mc:Choice>
              <mc:Fallback>
                <p:oleObj name="" r:id="rId13" imgW="483235" imgH="445135" progId="Equation.3">
                  <p:embed/>
                  <p:pic>
                    <p:nvPicPr>
                      <p:cNvPr id="0" name="对象 9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3484563"/>
                        <a:ext cx="95726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3"/>
          <p:cNvSpPr>
            <a:spLocks noRot="1" noChangeArrowheads="1"/>
          </p:cNvSpPr>
          <p:nvPr/>
        </p:nvSpPr>
        <p:spPr bwMode="auto">
          <a:xfrm>
            <a:off x="1071563" y="4221163"/>
            <a:ext cx="6877050" cy="431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</a:rPr>
              <a:t>Subject to: </a:t>
            </a:r>
            <a:endParaRPr lang="en-US" altLang="zh-CN" sz="24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28" name="对象 9231"/>
          <p:cNvGraphicFramePr>
            <a:graphicFrameLocks noChangeAspect="1"/>
          </p:cNvGraphicFramePr>
          <p:nvPr/>
        </p:nvGraphicFramePr>
        <p:xfrm>
          <a:off x="2051050" y="4652963"/>
          <a:ext cx="16557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" r:id="rId15" imgW="788035" imgH="444500" progId="Equation.3">
                  <p:embed/>
                </p:oleObj>
              </mc:Choice>
              <mc:Fallback>
                <p:oleObj name="" r:id="rId15" imgW="788035" imgH="444500" progId="Equation.3">
                  <p:embed/>
                  <p:pic>
                    <p:nvPicPr>
                      <p:cNvPr id="0" name="对象 9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52963"/>
                        <a:ext cx="16557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3"/>
          <p:cNvSpPr>
            <a:spLocks noRot="1" noChangeArrowheads="1"/>
          </p:cNvSpPr>
          <p:nvPr/>
        </p:nvSpPr>
        <p:spPr bwMode="auto">
          <a:xfrm>
            <a:off x="3779838" y="4941888"/>
            <a:ext cx="1584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for </a:t>
            </a:r>
            <a:endParaRPr lang="en-US" altLang="zh-CN" sz="2000">
              <a:solidFill>
                <a:srgbClr val="000000"/>
              </a:solidFill>
            </a:endParaRPr>
          </a:p>
        </p:txBody>
      </p:sp>
      <p:graphicFrame>
        <p:nvGraphicFramePr>
          <p:cNvPr id="13330" name="对象 9233"/>
          <p:cNvGraphicFramePr>
            <a:graphicFrameLocks noChangeAspect="1"/>
          </p:cNvGraphicFramePr>
          <p:nvPr/>
        </p:nvGraphicFramePr>
        <p:xfrm>
          <a:off x="4643438" y="4868863"/>
          <a:ext cx="14208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" r:id="rId17" imgW="723900" imgH="203200" progId="Equation.3">
                  <p:embed/>
                </p:oleObj>
              </mc:Choice>
              <mc:Fallback>
                <p:oleObj name="" r:id="rId17" imgW="723900" imgH="203200" progId="Equation.3">
                  <p:embed/>
                  <p:pic>
                    <p:nvPicPr>
                      <p:cNvPr id="0" name="对象 9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68863"/>
                        <a:ext cx="14208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对象 9234"/>
          <p:cNvGraphicFramePr>
            <a:graphicFrameLocks noChangeAspect="1"/>
          </p:cNvGraphicFramePr>
          <p:nvPr/>
        </p:nvGraphicFramePr>
        <p:xfrm>
          <a:off x="2451100" y="5659438"/>
          <a:ext cx="854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" r:id="rId19" imgW="407035" imgH="241300" progId="Equation.3">
                  <p:embed/>
                </p:oleObj>
              </mc:Choice>
              <mc:Fallback>
                <p:oleObj name="" r:id="rId19" imgW="407035" imgH="241300" progId="Equation.3">
                  <p:embed/>
                  <p:pic>
                    <p:nvPicPr>
                      <p:cNvPr id="0" name="对象 9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659438"/>
                        <a:ext cx="854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Rectangle 13"/>
          <p:cNvSpPr>
            <a:spLocks noRot="1" noChangeArrowheads="1"/>
          </p:cNvSpPr>
          <p:nvPr/>
        </p:nvSpPr>
        <p:spPr bwMode="auto">
          <a:xfrm>
            <a:off x="3635375" y="5662613"/>
            <a:ext cx="1584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for </a:t>
            </a:r>
            <a:endParaRPr lang="en-US" altLang="zh-CN" sz="2000">
              <a:solidFill>
                <a:srgbClr val="000000"/>
              </a:solidFill>
            </a:endParaRPr>
          </a:p>
        </p:txBody>
      </p:sp>
      <p:graphicFrame>
        <p:nvGraphicFramePr>
          <p:cNvPr id="13333" name="对象 9236"/>
          <p:cNvGraphicFramePr>
            <a:graphicFrameLocks noChangeAspect="1"/>
          </p:cNvGraphicFramePr>
          <p:nvPr/>
        </p:nvGraphicFramePr>
        <p:xfrm>
          <a:off x="4572000" y="5589588"/>
          <a:ext cx="14208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" r:id="rId21" imgW="723900" imgH="203200" progId="Equation.3">
                  <p:embed/>
                </p:oleObj>
              </mc:Choice>
              <mc:Fallback>
                <p:oleObj name="" r:id="rId21" imgW="723900" imgH="203200" progId="Equation.3">
                  <p:embed/>
                  <p:pic>
                    <p:nvPicPr>
                      <p:cNvPr id="0" name="对象 9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89588"/>
                        <a:ext cx="14208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TextBox 1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1889125"/>
            <a:ext cx="9334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13"/>
          <p:cNvSpPr>
            <a:spLocks noRot="1" noChangeArrowheads="1"/>
          </p:cNvSpPr>
          <p:nvPr/>
        </p:nvSpPr>
        <p:spPr bwMode="auto">
          <a:xfrm>
            <a:off x="854075" y="1416050"/>
            <a:ext cx="2493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</a:rPr>
              <a:t>Maximize</a:t>
            </a:r>
            <a:r>
              <a:rPr lang="zh-CN" altLang="en-US" sz="2400">
                <a:solidFill>
                  <a:srgbClr val="C00000"/>
                </a:solidFill>
              </a:rPr>
              <a:t>：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14340" name="Rectangle 13"/>
          <p:cNvSpPr>
            <a:spLocks noRot="1" noChangeArrowheads="1"/>
          </p:cNvSpPr>
          <p:nvPr/>
        </p:nvSpPr>
        <p:spPr bwMode="auto">
          <a:xfrm>
            <a:off x="854075" y="2382838"/>
            <a:ext cx="2276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</a:rPr>
              <a:t>Subject to</a:t>
            </a:r>
            <a:r>
              <a:rPr lang="zh-CN" altLang="en-US" sz="2400">
                <a:solidFill>
                  <a:srgbClr val="C00000"/>
                </a:solidFill>
              </a:rPr>
              <a:t>：</a:t>
            </a:r>
            <a:r>
              <a:rPr lang="en-US" altLang="zh-CN" sz="2400">
                <a:solidFill>
                  <a:srgbClr val="C00000"/>
                </a:solidFill>
              </a:rPr>
              <a:t> </a:t>
            </a:r>
            <a:endParaRPr lang="en-US" altLang="zh-CN" sz="2400">
              <a:solidFill>
                <a:srgbClr val="C00000"/>
              </a:solidFill>
            </a:endParaRPr>
          </a:p>
        </p:txBody>
      </p:sp>
      <p:pic>
        <p:nvPicPr>
          <p:cNvPr id="14341" name="TextBox 2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824163"/>
            <a:ext cx="14509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TextBox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3408363"/>
            <a:ext cx="14509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13"/>
          <p:cNvSpPr>
            <a:spLocks noRot="1" noChangeArrowheads="1"/>
          </p:cNvSpPr>
          <p:nvPr/>
        </p:nvSpPr>
        <p:spPr bwMode="auto">
          <a:xfrm>
            <a:off x="854075" y="4154488"/>
            <a:ext cx="1800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00000"/>
                </a:solidFill>
              </a:rPr>
              <a:t>where</a:t>
            </a:r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14348" name="Rectangle 13"/>
          <p:cNvSpPr>
            <a:spLocks noRot="1" noChangeArrowheads="1"/>
          </p:cNvSpPr>
          <p:nvPr/>
        </p:nvSpPr>
        <p:spPr bwMode="auto">
          <a:xfrm>
            <a:off x="754063" y="5156200"/>
            <a:ext cx="86312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A tuple (A, b, c) can represent a linear program in standard form.</a:t>
            </a:r>
            <a:endParaRPr lang="en-US" altLang="zh-CN" sz="2000">
              <a:solidFill>
                <a:srgbClr val="000000"/>
              </a:solidFill>
            </a:endParaRPr>
          </a:p>
        </p:txBody>
      </p:sp>
      <p:sp>
        <p:nvSpPr>
          <p:cNvPr id="14349" name="Rectangle 13"/>
          <p:cNvSpPr>
            <a:spLocks noRot="1" noChangeArrowheads="1"/>
          </p:cNvSpPr>
          <p:nvPr/>
        </p:nvSpPr>
        <p:spPr bwMode="auto">
          <a:xfrm>
            <a:off x="322263" y="692150"/>
            <a:ext cx="70596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This linear program can be rewritten as,</a:t>
            </a:r>
            <a:endParaRPr lang="en-US" altLang="zh-CN" sz="28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996D084F-8AD9-4753-839B-4DD1652BA62D}"/>
                  </a:ext>
                </a:extLst>
              </p:cNvPr>
              <p:cNvSpPr txBox="1"/>
              <p:nvPr/>
            </p:nvSpPr>
            <p:spPr>
              <a:xfrm>
                <a:off x="1853747" y="4131053"/>
                <a:ext cx="5510419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47" y="4131053"/>
                <a:ext cx="5510419" cy="446917"/>
              </a:xfrm>
              <a:prstGeom prst="rect">
                <a:avLst/>
              </a:prstGeom>
              <a:blipFill rotWithShape="1">
                <a:blip r:embed="rId4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/>
          <p:cNvSpPr>
            <a:spLocks noRot="1" noChangeArrowheads="1"/>
          </p:cNvSpPr>
          <p:nvPr/>
        </p:nvSpPr>
        <p:spPr bwMode="auto">
          <a:xfrm>
            <a:off x="301625" y="701675"/>
            <a:ext cx="6973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Converting linear programs into standard form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6387" name="Rectangle 13"/>
          <p:cNvSpPr>
            <a:spLocks noRot="1" noChangeArrowheads="1"/>
          </p:cNvSpPr>
          <p:nvPr/>
        </p:nvSpPr>
        <p:spPr bwMode="auto">
          <a:xfrm>
            <a:off x="301625" y="1511300"/>
            <a:ext cx="77803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For example, if we have the linear program ;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16388" name="Rectangle 13"/>
          <p:cNvSpPr>
            <a:spLocks noRot="1" noChangeArrowheads="1"/>
          </p:cNvSpPr>
          <p:nvPr/>
        </p:nvSpPr>
        <p:spPr bwMode="auto">
          <a:xfrm>
            <a:off x="531813" y="2227263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Minimize:</a:t>
            </a:r>
            <a:endParaRPr lang="en-US" altLang="zh-CN" sz="2400"/>
          </a:p>
        </p:txBody>
      </p:sp>
      <p:sp>
        <p:nvSpPr>
          <p:cNvPr id="16389" name="Rectangle 13"/>
          <p:cNvSpPr>
            <a:spLocks noRot="1" noChangeArrowheads="1"/>
          </p:cNvSpPr>
          <p:nvPr/>
        </p:nvSpPr>
        <p:spPr bwMode="auto">
          <a:xfrm>
            <a:off x="531813" y="3074988"/>
            <a:ext cx="3235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/>
              <a:t>Subject to: </a:t>
            </a:r>
            <a:endParaRPr lang="en-US" altLang="zh-CN" sz="2400"/>
          </a:p>
        </p:txBody>
      </p:sp>
      <p:graphicFrame>
        <p:nvGraphicFramePr>
          <p:cNvPr id="16390" name="对象 11269"/>
          <p:cNvGraphicFramePr>
            <a:graphicFrameLocks noChangeAspect="1"/>
          </p:cNvGraphicFramePr>
          <p:nvPr/>
        </p:nvGraphicFramePr>
        <p:xfrm>
          <a:off x="2770188" y="2679700"/>
          <a:ext cx="1441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" r:id="rId1" imgW="685800" imgH="215900" progId="Equation.3">
                  <p:embed/>
                </p:oleObj>
              </mc:Choice>
              <mc:Fallback>
                <p:oleObj name="" r:id="rId1" imgW="685800" imgH="215900" progId="Equation.3">
                  <p:embed/>
                  <p:pic>
                    <p:nvPicPr>
                      <p:cNvPr id="0" name="对象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2679700"/>
                        <a:ext cx="14414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1270"/>
          <p:cNvGraphicFramePr>
            <a:graphicFrameLocks noChangeAspect="1"/>
          </p:cNvGraphicFramePr>
          <p:nvPr/>
        </p:nvGraphicFramePr>
        <p:xfrm>
          <a:off x="2843213" y="3671888"/>
          <a:ext cx="14144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" r:id="rId3" imgW="673100" imgH="215900" progId="Equation.3">
                  <p:embed/>
                </p:oleObj>
              </mc:Choice>
              <mc:Fallback>
                <p:oleObj name="" r:id="rId3" imgW="673100" imgH="215900" progId="Equation.3">
                  <p:embed/>
                  <p:pic>
                    <p:nvPicPr>
                      <p:cNvPr id="0" name="对象 11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671888"/>
                        <a:ext cx="14144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11271"/>
          <p:cNvGraphicFramePr>
            <a:graphicFrameLocks noChangeAspect="1"/>
          </p:cNvGraphicFramePr>
          <p:nvPr/>
        </p:nvGraphicFramePr>
        <p:xfrm>
          <a:off x="2770188" y="4392613"/>
          <a:ext cx="157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" r:id="rId5" imgW="749935" imgH="215900" progId="Equation.3">
                  <p:embed/>
                </p:oleObj>
              </mc:Choice>
              <mc:Fallback>
                <p:oleObj name="" r:id="rId5" imgW="749935" imgH="215900" progId="Equation.3">
                  <p:embed/>
                  <p:pic>
                    <p:nvPicPr>
                      <p:cNvPr id="0" name="对象 11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392613"/>
                        <a:ext cx="1574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11272"/>
          <p:cNvGraphicFramePr>
            <a:graphicFrameLocks noChangeAspect="1"/>
          </p:cNvGraphicFramePr>
          <p:nvPr/>
        </p:nvGraphicFramePr>
        <p:xfrm>
          <a:off x="2843213" y="5184775"/>
          <a:ext cx="827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" r:id="rId7" imgW="394335" imgH="215900" progId="Equation.3">
                  <p:embed/>
                </p:oleObj>
              </mc:Choice>
              <mc:Fallback>
                <p:oleObj name="" r:id="rId7" imgW="394335" imgH="215900" progId="Equation.3">
                  <p:embed/>
                  <p:pic>
                    <p:nvPicPr>
                      <p:cNvPr id="0" name="对象 1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184775"/>
                        <a:ext cx="8270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866"/>
      </a:accent4>
      <a:accent5>
        <a:srgbClr val="F3FAFF"/>
      </a:accent5>
      <a:accent6>
        <a:srgbClr val="2D5BE5"/>
      </a:accent6>
      <a:hlink>
        <a:srgbClr val="DC5900"/>
      </a:hlink>
      <a:folHlink>
        <a:srgbClr val="7979A5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3171</Words>
  <Application>WPS 演示</Application>
  <PresentationFormat>全屏显示(4:3)</PresentationFormat>
  <Paragraphs>222</Paragraphs>
  <Slides>21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21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等线 Light</vt:lpstr>
      <vt:lpstr>诗情画意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  LINEAR PROGRAMMING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</dc:creator>
  <cp:lastModifiedBy>大宇哥</cp:lastModifiedBy>
  <cp:revision>290</cp:revision>
  <dcterms:created xsi:type="dcterms:W3CDTF">2009-09-29T03:21:00Z</dcterms:created>
  <dcterms:modified xsi:type="dcterms:W3CDTF">2020-10-22T12:52:54Z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