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316" r:id="rId2"/>
    <p:sldId id="257" r:id="rId3"/>
    <p:sldId id="258" r:id="rId4"/>
    <p:sldId id="259" r:id="rId5"/>
    <p:sldId id="260" r:id="rId6"/>
    <p:sldId id="392" r:id="rId7"/>
    <p:sldId id="318" r:id="rId8"/>
    <p:sldId id="261" r:id="rId9"/>
    <p:sldId id="360" r:id="rId10"/>
    <p:sldId id="361" r:id="rId11"/>
    <p:sldId id="362" r:id="rId12"/>
    <p:sldId id="363" r:id="rId13"/>
    <p:sldId id="374" r:id="rId14"/>
    <p:sldId id="375" r:id="rId15"/>
    <p:sldId id="393" r:id="rId16"/>
    <p:sldId id="376" r:id="rId17"/>
    <p:sldId id="394" r:id="rId18"/>
    <p:sldId id="378" r:id="rId19"/>
    <p:sldId id="379" r:id="rId20"/>
    <p:sldId id="380" r:id="rId21"/>
    <p:sldId id="381" r:id="rId22"/>
    <p:sldId id="395" r:id="rId23"/>
    <p:sldId id="396" r:id="rId24"/>
    <p:sldId id="426" r:id="rId25"/>
    <p:sldId id="383" r:id="rId26"/>
    <p:sldId id="427" r:id="rId27"/>
    <p:sldId id="384" r:id="rId28"/>
    <p:sldId id="387" r:id="rId29"/>
    <p:sldId id="389" r:id="rId30"/>
    <p:sldId id="390" r:id="rId31"/>
    <p:sldId id="388" r:id="rId32"/>
    <p:sldId id="391" r:id="rId33"/>
    <p:sldId id="428" r:id="rId34"/>
    <p:sldId id="429" r:id="rId35"/>
    <p:sldId id="397" r:id="rId36"/>
    <p:sldId id="281" r:id="rId37"/>
    <p:sldId id="398" r:id="rId38"/>
    <p:sldId id="282" r:id="rId39"/>
    <p:sldId id="432" r:id="rId40"/>
    <p:sldId id="430" r:id="rId41"/>
    <p:sldId id="431" r:id="rId42"/>
    <p:sldId id="402" r:id="rId43"/>
    <p:sldId id="294" r:id="rId44"/>
    <p:sldId id="295" r:id="rId45"/>
    <p:sldId id="286" r:id="rId46"/>
    <p:sldId id="287" r:id="rId47"/>
    <p:sldId id="288" r:id="rId48"/>
    <p:sldId id="292"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6" autoAdjust="0"/>
    <p:restoredTop sz="53341" autoAdjust="0"/>
  </p:normalViewPr>
  <p:slideViewPr>
    <p:cSldViewPr snapToGrid="0">
      <p:cViewPr varScale="1">
        <p:scale>
          <a:sx n="61" d="100"/>
          <a:sy n="61" d="100"/>
        </p:scale>
        <p:origin x="28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90B63-385E-4675-93ED-1AC30A824711}"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CD2DD-5B8F-4980-839B-80494B3993E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46ACD2DD-5B8F-4980-839B-80494B3993EE}"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a:t>问题</a:t>
                </a:r>
                <a:r>
                  <a:rPr lang="en-US" altLang="zh-CN" dirty="0"/>
                  <a:t>A</a:t>
                </a:r>
                <a:r>
                  <a:rPr lang="zh-CN" altLang="en-US" dirty="0"/>
                  <a:t>：一元一次方程</a:t>
                </a:r>
                <a:r>
                  <a:rPr lang="en-US" altLang="zh-CN" dirty="0"/>
                  <a:t>     </a:t>
                </a:r>
                <a:r>
                  <a:rPr lang="zh-CN" altLang="en-US" dirty="0"/>
                  <a:t>问题</a:t>
                </a:r>
                <a:r>
                  <a:rPr lang="en-US" altLang="zh-CN" dirty="0"/>
                  <a:t>B</a:t>
                </a:r>
                <a:r>
                  <a:rPr lang="zh-CN" altLang="en-US" dirty="0"/>
                  <a:t>：一元二次方程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实例</a:t>
                </a:r>
                <a:r>
                  <a:rPr lang="en-US" altLang="zh-CN" dirty="0"/>
                  <a:t>α</a:t>
                </a:r>
                <a:r>
                  <a:rPr lang="zh-CN" altLang="en-US" dirty="0"/>
                  <a:t>：</a:t>
                </a:r>
                <a:r>
                  <a:rPr lang="en-US" altLang="zh-CN" i="0" dirty="0">
                    <a:latin typeface="Cambria Math" charset="0"/>
                    <a:cs typeface="Cambria Math" charset="0"/>
                  </a:rPr>
                  <a:t>𝑎𝑥 + 𝑏 = 𝑐</a:t>
                </a:r>
                <a:r>
                  <a:rPr lang="en-US" altLang="zh-CN" i="1" dirty="0">
                    <a:latin typeface="Cambria Math" charset="0"/>
                  </a:rPr>
                  <a:t>      </a:t>
                </a:r>
                <a:r>
                  <a:rPr lang="zh-CN" altLang="en-US" dirty="0"/>
                  <a:t>实例</a:t>
                </a:r>
                <a:r>
                  <a:rPr lang="en-US" altLang="zh-CN" dirty="0"/>
                  <a:t>β</a:t>
                </a:r>
                <a:r>
                  <a:rPr lang="zh-CN" altLang="en-US" dirty="0"/>
                  <a:t>：</a:t>
                </a:r>
                <a:r>
                  <a:rPr lang="en-US" altLang="zh-CN" dirty="0"/>
                  <a:t>0</a:t>
                </a:r>
                <a:r>
                  <a:rPr lang="zh-CN" altLang="en-US" dirty="0"/>
                  <a:t>𝑥</a:t>
                </a:r>
                <a:r>
                  <a:rPr lang="en-US" altLang="zh-CN" dirty="0"/>
                  <a:t>^2  + </a:t>
                </a:r>
                <a:r>
                  <a:rPr lang="zh-CN" altLang="en-US" dirty="0"/>
                  <a:t>𝑎𝑥 </a:t>
                </a:r>
                <a:r>
                  <a:rPr lang="en-US" altLang="zh-CN" dirty="0"/>
                  <a:t>+ </a:t>
                </a:r>
                <a:r>
                  <a:rPr lang="zh-CN" altLang="en-US" dirty="0"/>
                  <a:t>𝑏 </a:t>
                </a:r>
                <a:r>
                  <a:rPr lang="en-US" altLang="zh-CN" dirty="0"/>
                  <a:t>= </a:t>
                </a:r>
                <a:r>
                  <a:rPr lang="zh-CN" altLang="en-US" dirty="0"/>
                  <a:t>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满足将</a:t>
                </a:r>
                <a:r>
                  <a:rPr lang="en-US" altLang="zh-CN" dirty="0"/>
                  <a:t>α</a:t>
                </a:r>
                <a:r>
                  <a:rPr lang="zh-CN" altLang="en-US" dirty="0"/>
                  <a:t>转化为</a:t>
                </a:r>
                <a:r>
                  <a:rPr lang="en-US" altLang="zh-CN" dirty="0"/>
                  <a:t>β</a:t>
                </a:r>
                <a:r>
                  <a:rPr lang="zh-CN" altLang="en-US" dirty="0"/>
                  <a:t>的操作是多项式时间，</a:t>
                </a:r>
                <a:r>
                  <a:rPr lang="en-US" altLang="zh-CN" dirty="0"/>
                  <a:t>α</a:t>
                </a:r>
                <a:r>
                  <a:rPr lang="zh-CN" altLang="en-US" dirty="0"/>
                  <a:t>和</a:t>
                </a:r>
                <a:r>
                  <a:rPr lang="en-US" altLang="zh-CN" dirty="0"/>
                  <a:t>β</a:t>
                </a:r>
                <a:r>
                  <a:rPr lang="zh-CN" altLang="en-US" dirty="0"/>
                  <a:t>的解明显相同。</a:t>
                </a:r>
              </a:p>
              <a:p>
                <a:endParaRPr lang="zh-CN" altLang="en-US" dirty="0"/>
              </a:p>
            </p:txBody>
          </p:sp>
        </mc:Fallback>
      </mc:AlternateContent>
      <p:sp>
        <p:nvSpPr>
          <p:cNvPr id="4" name="灯片编号占位符 3"/>
          <p:cNvSpPr>
            <a:spLocks noGrp="1"/>
          </p:cNvSpPr>
          <p:nvPr>
            <p:ph type="sldNum" sz="quarter" idx="5"/>
          </p:nvPr>
        </p:nvSpPr>
        <p:spPr/>
        <p:txBody>
          <a:bodyPr/>
          <a:lstStyle/>
          <a:p>
            <a:fld id="{46ACD2DD-5B8F-4980-839B-80494B3993EE}" type="slidenum">
              <a:rPr lang="zh-CN" altLang="en-US" smtClean="0"/>
              <a:t>24</a:t>
            </a:fld>
            <a:endParaRPr lang="zh-CN" altLang="en-US"/>
          </a:p>
        </p:txBody>
      </p:sp>
    </p:spTree>
    <p:extLst>
      <p:ext uri="{BB962C8B-B14F-4D97-AF65-F5344CB8AC3E}">
        <p14:creationId xmlns:p14="http://schemas.microsoft.com/office/powerpoint/2010/main" val="146722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25</a:t>
            </a:fld>
            <a:endParaRPr lang="zh-CN" altLang="en-US"/>
          </a:p>
        </p:txBody>
      </p:sp>
    </p:spTree>
    <p:extLst>
      <p:ext uri="{BB962C8B-B14F-4D97-AF65-F5344CB8AC3E}">
        <p14:creationId xmlns:p14="http://schemas.microsoft.com/office/powerpoint/2010/main" val="3268183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26</a:t>
            </a:fld>
            <a:endParaRPr lang="zh-CN" altLang="en-US"/>
          </a:p>
        </p:txBody>
      </p:sp>
    </p:spTree>
    <p:extLst>
      <p:ext uri="{BB962C8B-B14F-4D97-AF65-F5344CB8AC3E}">
        <p14:creationId xmlns:p14="http://schemas.microsoft.com/office/powerpoint/2010/main" val="2998449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a:t>
            </a:fld>
            <a:endParaRPr lang="zh-CN" altLang="en-US"/>
          </a:p>
        </p:txBody>
      </p:sp>
    </p:spTree>
    <p:extLst>
      <p:ext uri="{BB962C8B-B14F-4D97-AF65-F5344CB8AC3E}">
        <p14:creationId xmlns:p14="http://schemas.microsoft.com/office/powerpoint/2010/main" val="3173689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28</a:t>
            </a:fld>
            <a:endParaRPr lang="zh-CN" altLang="en-US"/>
          </a:p>
        </p:txBody>
      </p:sp>
    </p:spTree>
    <p:extLst>
      <p:ext uri="{BB962C8B-B14F-4D97-AF65-F5344CB8AC3E}">
        <p14:creationId xmlns:p14="http://schemas.microsoft.com/office/powerpoint/2010/main" val="1951015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29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zh-CN" altLang="en-US" dirty="0"/>
                  <a:t>该归约过程见 </a:t>
                </a:r>
                <a:r>
                  <a:rPr lang="en-US" altLang="zh-CN" dirty="0"/>
                  <a:t>slide 26(</a:t>
                </a:r>
                <a:r>
                  <a:rPr lang="zh-CN" altLang="en-US" dirty="0"/>
                  <a:t>在</a:t>
                </a:r>
                <a:r>
                  <a:rPr lang="en-US" altLang="zh-CN" dirty="0"/>
                  <a:t>Hamilton</a:t>
                </a:r>
                <a:r>
                  <a:rPr lang="zh-CN" altLang="en-US" dirty="0"/>
                  <a:t>回路问题中，我们假设两点相连即这两点距离为</a:t>
                </a:r>
                <a:r>
                  <a:rPr lang="en-US" altLang="zh-CN" dirty="0"/>
                  <a:t>0</a:t>
                </a:r>
                <a:r>
                  <a:rPr lang="zh-CN" altLang="en-US" dirty="0"/>
                  <a:t>，两点不直接相连则令其距离为</a:t>
                </a:r>
                <a:r>
                  <a:rPr lang="en-US" altLang="zh-CN" dirty="0"/>
                  <a:t>1</a:t>
                </a:r>
                <a:r>
                  <a:rPr lang="zh-CN" altLang="en-US" dirty="0"/>
                  <a:t>，于是问题转化为在</a:t>
                </a:r>
                <a:r>
                  <a:rPr lang="en-US" altLang="zh-CN" dirty="0"/>
                  <a:t>TSP</a:t>
                </a:r>
                <a:r>
                  <a:rPr lang="zh-CN" altLang="en-US" dirty="0"/>
                  <a:t>问题中，是否存在一条长为</a:t>
                </a:r>
                <a:r>
                  <a:rPr lang="en-US" altLang="zh-CN" dirty="0"/>
                  <a:t>0</a:t>
                </a:r>
                <a:r>
                  <a:rPr lang="zh-CN" altLang="en-US" dirty="0"/>
                  <a:t>的路径。</a:t>
                </a:r>
                <a:r>
                  <a:rPr lang="en-US" altLang="zh-CN" dirty="0"/>
                  <a:t>Hamilton</a:t>
                </a:r>
                <a:r>
                  <a:rPr lang="zh-CN" altLang="en-US" dirty="0"/>
                  <a:t>回路存在当且仅当</a:t>
                </a:r>
                <a:r>
                  <a:rPr lang="en-US" altLang="zh-CN" dirty="0"/>
                  <a:t>TSP</a:t>
                </a:r>
                <a:r>
                  <a:rPr lang="zh-CN" altLang="en-US" dirty="0"/>
                  <a:t>问题中存在长为</a:t>
                </a:r>
                <a:r>
                  <a:rPr lang="en-US" altLang="zh-CN" dirty="0"/>
                  <a:t>0</a:t>
                </a:r>
                <a:r>
                  <a:rPr lang="zh-CN" altLang="en-US" dirty="0"/>
                  <a:t>的回路</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HSP</a:t>
                </a:r>
                <a:r>
                  <a:rPr lang="zh-CN" altLang="en-US" dirty="0"/>
                  <a:t>是汉密尔顿环问题。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K </a:t>
                </a:r>
                <a:r>
                  <a:rPr lang="zh-CN" altLang="en-US" dirty="0"/>
                  <a:t>是判断阈值。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a:t>
                </a:r>
                <a:r>
                  <a:rPr lang="zh-CN" altLang="en-US" dirty="0"/>
                  <a:t>归约函数</a:t>
                </a:r>
                <a:r>
                  <a:rPr lang="en-US" altLang="zh-CN" dirty="0"/>
                  <a:t>T</a:t>
                </a:r>
                <a:r>
                  <a:rPr lang="zh-CN" altLang="en-US" dirty="0"/>
                  <a:t>可在多项式时间内实现？ 为什么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因为归约函数</a:t>
                </a:r>
                <a:endParaRPr lang="en-US" altLang="zh-CN" dirty="0"/>
              </a:p>
              <a:p>
                <a:r>
                  <a:rPr lang="en-US" altLang="zh-CN" dirty="0"/>
                  <a:t>T</a:t>
                </a:r>
                <a:r>
                  <a:rPr lang="zh-CN" altLang="en-US" dirty="0"/>
                  <a:t>：</a:t>
                </a:r>
                <a:endParaRPr lang="en-US" altLang="zh-CN" dirty="0"/>
              </a:p>
              <a:p>
                <a:r>
                  <a:rPr lang="en-US" altLang="zh-CN" dirty="0"/>
                  <a:t>W(</a:t>
                </a:r>
                <a:r>
                  <a:rPr lang="en-US" altLang="zh-CN" dirty="0" err="1"/>
                  <a:t>u,v</a:t>
                </a:r>
                <a:r>
                  <a:rPr lang="en-US" altLang="zh-CN" dirty="0"/>
                  <a:t>)=</a:t>
                </a:r>
                <a:r>
                  <a:rPr lang="en-US" altLang="zh-CN" i="0">
                    <a:latin typeface="Cambria Math" panose="02040503050406030204" pitchFamily="18" charset="0"/>
                  </a:rPr>
                  <a:t>{█(0</a:t>
                </a:r>
                <a:r>
                  <a:rPr lang="zh-CN" altLang="en-US" i="0">
                    <a:latin typeface="Cambria Math" panose="02040503050406030204" pitchFamily="18" charset="0"/>
                  </a:rPr>
                  <a:t>，</a:t>
                </a:r>
                <a:r>
                  <a:rPr lang="en-US" altLang="zh-CN" i="0">
                    <a:latin typeface="Cambria Math" panose="02040503050406030204" pitchFamily="18" charset="0"/>
                  </a:rPr>
                  <a:t>u</a:t>
                </a:r>
                <a:r>
                  <a:rPr lang="en-US" altLang="zh-CN" b="0" i="0">
                    <a:latin typeface="Cambria Math" panose="02040503050406030204" pitchFamily="18" charset="0"/>
                  </a:rPr>
                  <a:t>,𝑣 </a:t>
                </a:r>
                <a:r>
                  <a:rPr lang="zh-CN" altLang="en-US" b="0" i="0">
                    <a:latin typeface="Cambria Math" panose="02040503050406030204" pitchFamily="18" charset="0"/>
                  </a:rPr>
                  <a:t>相连@</a:t>
                </a:r>
                <a:r>
                  <a:rPr lang="en-US" altLang="zh-CN" i="0">
                    <a:latin typeface="Cambria Math" panose="02040503050406030204" pitchFamily="18" charset="0"/>
                  </a:rPr>
                  <a:t>1</a:t>
                </a:r>
                <a:r>
                  <a:rPr lang="en-US" altLang="zh-CN" b="0" i="0">
                    <a:latin typeface="Cambria Math" panose="02040503050406030204" pitchFamily="18" charset="0"/>
                  </a:rPr>
                  <a:t>,   𝑢,𝑣 </a:t>
                </a:r>
                <a:r>
                  <a:rPr lang="zh-CN" altLang="en-US" b="0" i="0">
                    <a:latin typeface="Cambria Math" panose="02040503050406030204" pitchFamily="18" charset="0"/>
                  </a:rPr>
                  <a:t>不相连)┤</a:t>
                </a:r>
                <a:r>
                  <a:rPr lang="en-US" altLang="zh-CN" b="0" i="0">
                    <a:latin typeface="Cambria Math" panose="02040503050406030204" pitchFamily="18" charset="0"/>
                  </a:rPr>
                  <a:t>, </a:t>
                </a:r>
                <a:r>
                  <a:rPr lang="zh-CN" altLang="en-US" dirty="0"/>
                  <a:t>  对于带权图完全图</a:t>
                </a:r>
                <a:r>
                  <a:rPr lang="en-US" altLang="zh-CN" dirty="0"/>
                  <a:t>G’</a:t>
                </a:r>
                <a:r>
                  <a:rPr lang="zh-CN" altLang="en-US" dirty="0"/>
                  <a:t>来说有</a:t>
                </a:r>
                <a:r>
                  <a:rPr lang="en-US" altLang="zh-CN" dirty="0"/>
                  <a:t>V</a:t>
                </a:r>
                <a:r>
                  <a:rPr lang="zh-CN" altLang="en-US" dirty="0"/>
                  <a:t>个点，那么归约函数</a:t>
                </a:r>
                <a:r>
                  <a:rPr lang="en-US" altLang="zh-CN" dirty="0"/>
                  <a:t>T</a:t>
                </a:r>
                <a:r>
                  <a:rPr lang="zh-CN" altLang="en-US" dirty="0"/>
                  <a:t>的复杂度为</a:t>
                </a:r>
                <a:r>
                  <a:rPr lang="en-US" altLang="zh-CN" dirty="0"/>
                  <a:t>O(V</a:t>
                </a:r>
                <a:r>
                  <a:rPr lang="en-US" altLang="zh-CN" baseline="30000" dirty="0"/>
                  <a:t>2</a:t>
                </a:r>
                <a:r>
                  <a:rPr lang="en-US" altLang="zh-CN" dirty="0"/>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  HSP</a:t>
                </a:r>
                <a:r>
                  <a:rPr lang="zh-CN" altLang="en-US" dirty="0"/>
                  <a:t>是</a:t>
                </a:r>
                <a:r>
                  <a:rPr lang="en-US" altLang="zh-CN" dirty="0"/>
                  <a:t>NPC</a:t>
                </a:r>
                <a:r>
                  <a:rPr lang="zh-CN" altLang="en-US" dirty="0"/>
                  <a:t>问题，是最难的</a:t>
                </a:r>
                <a:r>
                  <a:rPr lang="en-US" altLang="zh-CN" dirty="0"/>
                  <a:t>NP</a:t>
                </a:r>
                <a:r>
                  <a:rPr lang="zh-CN" altLang="en-US" dirty="0"/>
                  <a:t>问题； 因为</a:t>
                </a:r>
                <a:r>
                  <a:rPr lang="en-US" altLang="zh-CN" dirty="0"/>
                  <a:t>HSP</a:t>
                </a:r>
                <a:r>
                  <a:rPr lang="zh-CN" altLang="en-US" dirty="0"/>
                  <a:t>可以归约到</a:t>
                </a:r>
                <a:r>
                  <a:rPr lang="en-US" altLang="zh-CN" dirty="0"/>
                  <a:t>TSP, </a:t>
                </a:r>
                <a:r>
                  <a:rPr lang="zh-CN" altLang="en-US" dirty="0"/>
                  <a:t>所以</a:t>
                </a:r>
                <a:r>
                  <a:rPr lang="en-US" altLang="zh-CN" dirty="0"/>
                  <a:t>TSP</a:t>
                </a:r>
                <a:r>
                  <a:rPr lang="zh-CN" altLang="en-US" dirty="0"/>
                  <a:t>比</a:t>
                </a:r>
                <a:r>
                  <a:rPr lang="en-US" altLang="zh-CN" dirty="0"/>
                  <a:t>HSP</a:t>
                </a:r>
                <a:r>
                  <a:rPr lang="zh-CN" altLang="en-US" dirty="0"/>
                  <a:t>难，又因为</a:t>
                </a:r>
                <a:r>
                  <a:rPr lang="en-US" altLang="zh-CN" dirty="0"/>
                  <a:t>TSP</a:t>
                </a:r>
                <a:r>
                  <a:rPr lang="zh-CN" altLang="en-US" dirty="0"/>
                  <a:t>也是</a:t>
                </a:r>
                <a:r>
                  <a:rPr lang="en-US" altLang="zh-CN" dirty="0"/>
                  <a:t>NP</a:t>
                </a:r>
                <a:r>
                  <a:rPr lang="zh-CN" altLang="en-US" dirty="0"/>
                  <a:t>问题，所以</a:t>
                </a:r>
                <a:r>
                  <a:rPr lang="en-US" altLang="zh-CN" dirty="0"/>
                  <a:t>TSP</a:t>
                </a:r>
                <a:r>
                  <a:rPr lang="zh-CN" altLang="en-US" dirty="0"/>
                  <a:t>问题也是个 </a:t>
                </a:r>
                <a:r>
                  <a:rPr lang="en-US" altLang="zh-CN" dirty="0"/>
                  <a:t>NPC </a:t>
                </a:r>
                <a:r>
                  <a:rPr lang="zh-CN" altLang="en-US" dirty="0"/>
                  <a:t>问题。 </a:t>
                </a:r>
              </a:p>
            </p:txBody>
          </p:sp>
        </mc:Fallback>
      </mc:AlternateContent>
      <p:sp>
        <p:nvSpPr>
          <p:cNvPr id="4" name="灯片编号占位符 3"/>
          <p:cNvSpPr>
            <a:spLocks noGrp="1"/>
          </p:cNvSpPr>
          <p:nvPr>
            <p:ph type="sldNum" sz="quarter" idx="5"/>
          </p:nvPr>
        </p:nvSpPr>
        <p:spPr/>
        <p:txBody>
          <a:bodyPr/>
          <a:lstStyle/>
          <a:p>
            <a:fld id="{46ACD2DD-5B8F-4980-839B-80494B3993EE}" type="slidenum">
              <a:rPr lang="zh-CN" altLang="en-US" smtClean="0"/>
              <a:t>30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31</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34</a:t>
            </a:fld>
            <a:endParaRPr lang="zh-CN" altLang="en-US"/>
          </a:p>
        </p:txBody>
      </p:sp>
    </p:spTree>
    <p:extLst>
      <p:ext uri="{BB962C8B-B14F-4D97-AF65-F5344CB8AC3E}">
        <p14:creationId xmlns:p14="http://schemas.microsoft.com/office/powerpoint/2010/main" val="1232142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l"/>
            <a:endParaRPr lang="en-US" altLang="zh-CN" b="1"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35</a:t>
            </a:fld>
            <a:endParaRPr lang="zh-CN" altLang="en-US"/>
          </a:p>
        </p:txBody>
      </p:sp>
    </p:spTree>
    <p:extLst>
      <p:ext uri="{BB962C8B-B14F-4D97-AF65-F5344CB8AC3E}">
        <p14:creationId xmlns:p14="http://schemas.microsoft.com/office/powerpoint/2010/main" val="775534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36</a:t>
            </a:fld>
            <a:endParaRPr lang="zh-CN" altLang="en-US"/>
          </a:p>
        </p:txBody>
      </p:sp>
    </p:spTree>
    <p:extLst>
      <p:ext uri="{BB962C8B-B14F-4D97-AF65-F5344CB8AC3E}">
        <p14:creationId xmlns:p14="http://schemas.microsoft.com/office/powerpoint/2010/main" val="2184030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37</a:t>
            </a:fld>
            <a:endParaRPr lang="zh-CN" altLang="en-US"/>
          </a:p>
        </p:txBody>
      </p:sp>
    </p:spTree>
    <p:extLst>
      <p:ext uri="{BB962C8B-B14F-4D97-AF65-F5344CB8AC3E}">
        <p14:creationId xmlns:p14="http://schemas.microsoft.com/office/powerpoint/2010/main" val="91747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38</a:t>
            </a:fld>
            <a:endParaRPr lang="zh-CN" altLang="en-US"/>
          </a:p>
        </p:txBody>
      </p:sp>
    </p:spTree>
    <p:extLst>
      <p:ext uri="{BB962C8B-B14F-4D97-AF65-F5344CB8AC3E}">
        <p14:creationId xmlns:p14="http://schemas.microsoft.com/office/powerpoint/2010/main" val="1067283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39</a:t>
            </a:fld>
            <a:endParaRPr lang="zh-CN" altLang="en-US"/>
          </a:p>
        </p:txBody>
      </p:sp>
    </p:spTree>
    <p:extLst>
      <p:ext uri="{BB962C8B-B14F-4D97-AF65-F5344CB8AC3E}">
        <p14:creationId xmlns:p14="http://schemas.microsoft.com/office/powerpoint/2010/main" val="2180197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40</a:t>
            </a:fld>
            <a:endParaRPr lang="zh-CN" altLang="en-US"/>
          </a:p>
        </p:txBody>
      </p:sp>
    </p:spTree>
    <p:extLst>
      <p:ext uri="{BB962C8B-B14F-4D97-AF65-F5344CB8AC3E}">
        <p14:creationId xmlns:p14="http://schemas.microsoft.com/office/powerpoint/2010/main" val="3821775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1">
              <a:lnSpc>
                <a:spcPct val="120000"/>
              </a:lnSpc>
            </a:pPr>
            <a:endParaRPr lang="zh-CN" altLang="en-US" sz="1200"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41</a:t>
            </a:fld>
            <a:endParaRPr lang="zh-CN" altLang="en-US"/>
          </a:p>
        </p:txBody>
      </p:sp>
    </p:spTree>
    <p:extLst>
      <p:ext uri="{BB962C8B-B14F-4D97-AF65-F5344CB8AC3E}">
        <p14:creationId xmlns:p14="http://schemas.microsoft.com/office/powerpoint/2010/main" val="3941374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44</a:t>
            </a:fld>
            <a:endParaRPr lang="zh-CN" altLang="en-US"/>
          </a:p>
        </p:txBody>
      </p:sp>
    </p:spTree>
    <p:extLst>
      <p:ext uri="{BB962C8B-B14F-4D97-AF65-F5344CB8AC3E}">
        <p14:creationId xmlns:p14="http://schemas.microsoft.com/office/powerpoint/2010/main" val="2725627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45</a:t>
            </a:fld>
            <a:endParaRPr lang="zh-CN" altLang="en-US"/>
          </a:p>
        </p:txBody>
      </p:sp>
    </p:spTree>
    <p:extLst>
      <p:ext uri="{BB962C8B-B14F-4D97-AF65-F5344CB8AC3E}">
        <p14:creationId xmlns:p14="http://schemas.microsoft.com/office/powerpoint/2010/main" val="3222378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46</a:t>
            </a:fld>
            <a:endParaRPr lang="zh-CN" altLang="en-US"/>
          </a:p>
        </p:txBody>
      </p:sp>
    </p:spTree>
    <p:extLst>
      <p:ext uri="{BB962C8B-B14F-4D97-AF65-F5344CB8AC3E}">
        <p14:creationId xmlns:p14="http://schemas.microsoft.com/office/powerpoint/2010/main" val="1665275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FF0000"/>
                    </a:solidFill>
                    <a:cs typeface="Times New Roman" panose="02020603050405020304" pitchFamily="18" charset="0"/>
                  </a:rPr>
                  <a:t>证明简述：</a:t>
                </a:r>
                <a:endParaRPr lang="en-US" altLang="zh-CN" dirty="0">
                  <a:solidFill>
                    <a:srgbClr val="FF0000"/>
                  </a:solidFil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1</a:t>
                </a:r>
                <a:r>
                  <a:rPr lang="zh-CN" altLang="en-US" dirty="0">
                    <a:solidFill>
                      <a:srgbClr val="FF0000"/>
                    </a:solidFill>
                    <a:cs typeface="Times New Roman" panose="02020603050405020304" pitchFamily="18" charset="0"/>
                  </a:rPr>
                  <a:t>）设</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为该算法（上一页所述）选出的边的集合，因为每次选中一条边就删除其两端顶点覆盖的边，再选下一条，所以</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中</a:t>
                </a:r>
                <a:endParaRPr lang="en-US" altLang="zh-CN" dirty="0">
                  <a:solidFill>
                    <a:srgbClr val="FF0000"/>
                  </a:solidFil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FF0000"/>
                    </a:solidFill>
                    <a:cs typeface="Times New Roman" panose="02020603050405020304" pitchFamily="18" charset="0"/>
                  </a:rPr>
                  <a:t>         </a:t>
                </a:r>
                <a:r>
                  <a:rPr lang="zh-CN" altLang="en-US" dirty="0">
                    <a:solidFill>
                      <a:srgbClr val="FF0000"/>
                    </a:solidFill>
                    <a:cs typeface="Times New Roman" panose="02020603050405020304" pitchFamily="18" charset="0"/>
                  </a:rPr>
                  <a:t>的边均不相连（无共享顶点）；</a:t>
                </a:r>
                <a:endParaRPr lang="en-US" altLang="zh-CN" dirty="0">
                  <a:solidFill>
                    <a:srgbClr val="FF0000"/>
                  </a:solidFil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2</a:t>
                </a:r>
                <a:r>
                  <a:rPr lang="zh-CN" altLang="en-US" dirty="0">
                    <a:solidFill>
                      <a:srgbClr val="FF0000"/>
                    </a:solidFill>
                    <a:cs typeface="Times New Roman" panose="02020603050405020304" pitchFamily="18" charset="0"/>
                  </a:rPr>
                  <a:t>）那么我们的最优顶点覆盖</a:t>
                </a:r>
                <a:r>
                  <a:rPr lang="en-US" altLang="zh-CN" sz="1200" dirty="0"/>
                  <a:t>C *</a:t>
                </a:r>
                <a:r>
                  <a:rPr lang="zh-CN" altLang="en-US" dirty="0">
                    <a:solidFill>
                      <a:srgbClr val="FF0000"/>
                    </a:solidFill>
                    <a:cs typeface="Times New Roman" panose="02020603050405020304" pitchFamily="18" charset="0"/>
                  </a:rPr>
                  <a:t>想要覆盖</a:t>
                </a:r>
                <a:r>
                  <a:rPr lang="en-US" altLang="zh-CN" dirty="0">
                    <a:solidFill>
                      <a:srgbClr val="FF0000"/>
                    </a:solidFill>
                    <a:cs typeface="Times New Roman" panose="02020603050405020304" pitchFamily="18" charset="0"/>
                  </a:rPr>
                  <a:t>G</a:t>
                </a:r>
                <a:r>
                  <a:rPr lang="zh-CN" altLang="en-US" dirty="0">
                    <a:solidFill>
                      <a:srgbClr val="FF0000"/>
                    </a:solidFill>
                    <a:cs typeface="Times New Roman" panose="02020603050405020304" pitchFamily="18" charset="0"/>
                  </a:rPr>
                  <a:t>中所有的边，那么一定要覆盖</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是</a:t>
                </a:r>
                <a:r>
                  <a:rPr lang="en-US" altLang="zh-CN" dirty="0">
                    <a:solidFill>
                      <a:srgbClr val="FF0000"/>
                    </a:solidFill>
                    <a:cs typeface="Times New Roman" panose="02020603050405020304" pitchFamily="18" charset="0"/>
                  </a:rPr>
                  <a:t>G</a:t>
                </a:r>
                <a:r>
                  <a:rPr lang="zh-CN" altLang="en-US" dirty="0">
                    <a:solidFill>
                      <a:srgbClr val="FF0000"/>
                    </a:solidFill>
                    <a:cs typeface="Times New Roman" panose="02020603050405020304" pitchFamily="18" charset="0"/>
                  </a:rPr>
                  <a:t>的边的子集），又因为</a:t>
                </a:r>
                <a:r>
                  <a:rPr lang="en-US" altLang="zh-CN" dirty="0">
                    <a:solidFill>
                      <a:srgbClr val="FF0000"/>
                    </a:solidFill>
                    <a:cs typeface="Times New Roman" panose="02020603050405020304" pitchFamily="18" charset="0"/>
                  </a:rPr>
                  <a:t>A</a:t>
                </a:r>
                <a:r>
                  <a:rPr lang="zh-CN" altLang="en-US" dirty="0">
                    <a:solidFill>
                      <a:srgbClr val="FF0000"/>
                    </a:solidFill>
                    <a:cs typeface="Times New Roman" panose="02020603050405020304" pitchFamily="18" charset="0"/>
                  </a:rPr>
                  <a:t>的边都不连续，那么</a:t>
                </a:r>
                <a:endParaRPr lang="en-US" altLang="zh-CN" dirty="0">
                  <a:solidFill>
                    <a:srgbClr val="FF0000"/>
                  </a:solidFill>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FF0000"/>
                    </a:solidFill>
                    <a:cs typeface="Times New Roman" panose="02020603050405020304" pitchFamily="18" charset="0"/>
                  </a:rPr>
                  <a:t>         </a:t>
                </a:r>
                <a:r>
                  <a:rPr lang="zh-CN" altLang="en-US" dirty="0">
                    <a:solidFill>
                      <a:srgbClr val="FF0000"/>
                    </a:solidFill>
                    <a:cs typeface="Times New Roman" panose="02020603050405020304" pitchFamily="18" charset="0"/>
                  </a:rPr>
                  <a:t>最优顶点覆盖</a:t>
                </a:r>
                <a:r>
                  <a:rPr lang="en-US" altLang="zh-CN" sz="1200" dirty="0"/>
                  <a:t>C *</a:t>
                </a:r>
                <a:r>
                  <a:rPr lang="zh-CN" altLang="en-US" sz="1200" dirty="0"/>
                  <a:t>至少要包含</a:t>
                </a:r>
                <a:r>
                  <a:rPr lang="en-US" altLang="zh-CN" sz="1200" dirty="0"/>
                  <a:t>A</a:t>
                </a:r>
                <a:r>
                  <a:rPr lang="zh-CN" altLang="en-US" sz="1200" dirty="0"/>
                  <a:t>的每条边的任一端点，即有</a:t>
                </a:r>
                <a:r>
                  <a:rPr lang="en-US" altLang="zh-CN" sz="1200" dirty="0"/>
                  <a:t>|C*|≥| A |</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a:t>
                </a:r>
                <a:r>
                  <a:rPr lang="en-US" altLang="zh-CN" sz="1200" dirty="0"/>
                  <a:t>3</a:t>
                </a:r>
                <a:r>
                  <a:rPr lang="zh-CN" altLang="en-US" sz="1200" dirty="0"/>
                  <a:t>）根据该算法，我们每选取一条边，都将该边的两端均加入我们的顶点覆盖</a:t>
                </a:r>
                <a:r>
                  <a:rPr lang="en-US" altLang="zh-CN" sz="1200" dirty="0"/>
                  <a:t>C</a:t>
                </a:r>
                <a:r>
                  <a:rPr lang="zh-CN" altLang="en-US" sz="1200" dirty="0"/>
                  <a:t>（上一页的</a:t>
                </a:r>
                <a:r>
                  <a:rPr lang="en-US" altLang="zh-CN" sz="1200" dirty="0" err="1"/>
                  <a:t>Cest</a:t>
                </a:r>
                <a:r>
                  <a:rPr lang="zh-CN" altLang="en-US" sz="1200" dirty="0"/>
                  <a:t>），那么有</a:t>
                </a:r>
                <a:r>
                  <a:rPr lang="en-US" altLang="zh-CN" sz="1200" dirty="0"/>
                  <a:t>|C| = 2|A|</a:t>
                </a:r>
                <a:r>
                  <a:rPr lang="zh-CN" altLang="en-US" sz="1200" dirty="0"/>
                  <a:t> ；</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a:t>
                </a:r>
                <a:r>
                  <a:rPr lang="en-US" altLang="zh-CN" sz="1200" dirty="0"/>
                  <a:t>4</a:t>
                </a:r>
                <a:r>
                  <a:rPr lang="zh-CN" altLang="en-US" sz="1200" dirty="0"/>
                  <a:t>）因此，</a:t>
                </a:r>
                <a:r>
                  <a:rPr lang="en-US" altLang="zh-CN" sz="1200" dirty="0"/>
                  <a:t>| C | = 2 | A | ≤ 2 | C * |</a:t>
                </a:r>
                <a:r>
                  <a:rPr lang="zh-CN" altLang="en-US" sz="1200" dirty="0"/>
                  <a:t>，</a:t>
                </a:r>
                <a:r>
                  <a:rPr lang="zh-CN" altLang="en-US" sz="1200" i="0">
                    <a:latin typeface="Cambria Math" panose="02040503050406030204" pitchFamily="18" charset="0"/>
                  </a:rPr>
                  <a:t>├ 𝜂=max{𝑐/(𝑐∗),(𝑐∗)/𝑐}</a:t>
                </a:r>
                <a:r>
                  <a:rPr lang="en-US" altLang="zh-CN" sz="1200" b="0" i="0">
                    <a:latin typeface="Cambria Math" panose="02040503050406030204" pitchFamily="18" charset="0"/>
                  </a:rPr>
                  <a:t>≤2</a:t>
                </a:r>
                <a:r>
                  <a:rPr lang="zh-CN" altLang="en-US" sz="900" dirty="0"/>
                  <a:t>。近似比不超过</a:t>
                </a:r>
                <a:r>
                  <a:rPr lang="en-US" altLang="zh-CN" sz="900" dirty="0"/>
                  <a:t>2</a:t>
                </a:r>
                <a:r>
                  <a:rPr lang="zh-CN" altLang="en-US" sz="900" dirty="0"/>
                  <a:t>。</a:t>
                </a:r>
                <a:endParaRPr lang="en-US" altLang="zh-CN" sz="9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900" dirty="0"/>
                  <a:t>对于较大规模的问题，在多项式时间内得到常数项的近似比完全可以接受。</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mc:Fallback>
      </mc:AlternateContent>
      <p:sp>
        <p:nvSpPr>
          <p:cNvPr id="4" name="灯片编号占位符 3"/>
          <p:cNvSpPr>
            <a:spLocks noGrp="1"/>
          </p:cNvSpPr>
          <p:nvPr>
            <p:ph type="sldNum" sz="quarter" idx="5"/>
          </p:nvPr>
        </p:nvSpPr>
        <p:spPr/>
        <p:txBody>
          <a:bodyPr/>
          <a:lstStyle/>
          <a:p>
            <a:fld id="{46ACD2DD-5B8F-4980-839B-80494B3993EE}" type="slidenum">
              <a:rPr lang="zh-CN" altLang="en-US" smtClean="0"/>
              <a:t>47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ACD2DD-5B8F-4980-839B-80494B3993EE}" type="slidenum">
              <a:rPr lang="zh-CN" altLang="en-US" smtClean="0"/>
              <a:t>48</a:t>
            </a:fld>
            <a:endParaRPr lang="zh-CN" altLang="en-US"/>
          </a:p>
        </p:txBody>
      </p:sp>
    </p:spTree>
    <p:extLst>
      <p:ext uri="{BB962C8B-B14F-4D97-AF65-F5344CB8AC3E}">
        <p14:creationId xmlns:p14="http://schemas.microsoft.com/office/powerpoint/2010/main" val="2412070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ACD2DD-5B8F-4980-839B-80494B3993EE}"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46ACD2DD-5B8F-4980-839B-80494B3993EE}"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46ACD2DD-5B8F-4980-839B-80494B3993EE}"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42C0DBE-4218-4975-8F01-F8AAD3C73718}" type="datetimeFigureOut">
              <a:rPr lang="zh-CN" altLang="en-US" smtClean="0"/>
              <a:t>2020/10/26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4A05C9-3D40-4507-9E01-285E228974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C0DBE-4218-4975-8F01-F8AAD3C73718}" type="datetimeFigureOut">
              <a:rPr lang="zh-CN" altLang="en-US" smtClean="0"/>
              <a:t>2020/10/26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A05C9-3D40-4507-9E01-285E228974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jpeg"/><Relationship Id="rId7"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3.emf"/><Relationship Id="rId4" Type="http://schemas.openxmlformats.org/officeDocument/2006/relationships/image" Target="../media/image12.emf"/></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日期占位符 3"/>
          <p:cNvSpPr txBox="1">
            <a:spLocks noGrp="1"/>
          </p:cNvSpPr>
          <p:nvPr/>
        </p:nvSpPr>
        <p:spPr>
          <a:xfrm>
            <a:off x="457472" y="6188762"/>
            <a:ext cx="2132604" cy="343443"/>
          </a:xfrm>
          <a:prstGeom prst="rect">
            <a:avLst/>
          </a:prstGeom>
          <a:noFill/>
          <a:ln w="9525">
            <a:noFill/>
          </a:ln>
        </p:spPr>
        <p:txBody>
          <a:bodyPr anchor="ctr"/>
          <a:lstStyle/>
          <a:p>
            <a:pPr defTabSz="779780" fontAlgn="base">
              <a:spcBef>
                <a:spcPct val="0"/>
              </a:spcBef>
              <a:spcAft>
                <a:spcPct val="0"/>
              </a:spcAft>
            </a:pPr>
            <a:fld id="{BB962C8B-B14F-4D97-AF65-F5344CB8AC3E}" type="datetime1">
              <a:rPr lang="zh-CN" altLang="en-US" sz="1030" dirty="0">
                <a:solidFill>
                  <a:srgbClr val="000000"/>
                </a:solidFill>
                <a:latin typeface="Arial" panose="020B0604020202020204" pitchFamily="34" charset="0"/>
                <a:ea typeface="宋体" panose="02010600030101010101" pitchFamily="2" charset="-122"/>
              </a:rPr>
              <a:t>2020/10/26</a:t>
            </a:fld>
            <a:endParaRPr lang="zh-CN" altLang="en-US" sz="1030" dirty="0">
              <a:solidFill>
                <a:srgbClr val="000000"/>
              </a:solidFill>
              <a:latin typeface="Arial" panose="020B0604020202020204" pitchFamily="34" charset="0"/>
              <a:ea typeface="宋体" panose="02010600030101010101" pitchFamily="2" charset="-122"/>
            </a:endParaRPr>
          </a:p>
        </p:txBody>
      </p:sp>
      <p:pic>
        <p:nvPicPr>
          <p:cNvPr id="13314" name="图片 1"/>
          <p:cNvPicPr/>
          <p:nvPr/>
        </p:nvPicPr>
        <p:blipFill>
          <a:blip r:embed="rId3"/>
          <a:stretch>
            <a:fillRect/>
          </a:stretch>
        </p:blipFill>
        <p:spPr>
          <a:xfrm>
            <a:off x="260637" y="3184"/>
            <a:ext cx="8644446" cy="6851632"/>
          </a:xfrm>
          <a:prstGeom prst="rect">
            <a:avLst/>
          </a:prstGeom>
          <a:noFill/>
          <a:ln w="9525">
            <a:noFill/>
          </a:ln>
        </p:spPr>
      </p:pic>
      <p:sp>
        <p:nvSpPr>
          <p:cNvPr id="13316" name="TextBox 3"/>
          <p:cNvSpPr txBox="1"/>
          <p:nvPr/>
        </p:nvSpPr>
        <p:spPr>
          <a:xfrm>
            <a:off x="1320152" y="1440671"/>
            <a:ext cx="7001893" cy="799557"/>
          </a:xfrm>
          <a:prstGeom prst="rect">
            <a:avLst/>
          </a:prstGeom>
          <a:noFill/>
          <a:ln w="9525">
            <a:noFill/>
          </a:ln>
        </p:spPr>
        <p:txBody>
          <a:bodyPr wrap="none" lIns="0" tIns="0" rIns="0" bIns="0" anchor="t"/>
          <a:lstStyle/>
          <a:p>
            <a:pPr algn="ctr" defTabSz="779780" fontAlgn="base">
              <a:lnSpc>
                <a:spcPts val="6240"/>
              </a:lnSpc>
              <a:spcBef>
                <a:spcPct val="0"/>
              </a:spcBef>
              <a:spcAft>
                <a:spcPct val="0"/>
              </a:spcAft>
            </a:pPr>
            <a:r>
              <a:rPr lang="en-US" altLang="zh-CN" sz="5415" b="1" dirty="0">
                <a:solidFill>
                  <a:srgbClr val="9A3D01"/>
                </a:solidFill>
                <a:latin typeface="Times New Roman" panose="02020603050405020304" pitchFamily="18" charset="0"/>
                <a:ea typeface="宋体" panose="02010600030101010101" pitchFamily="2" charset="-122"/>
              </a:rPr>
              <a:t>NP-complete</a:t>
            </a:r>
          </a:p>
        </p:txBody>
      </p:sp>
      <p:sp>
        <p:nvSpPr>
          <p:cNvPr id="13317" name="TextBox 4"/>
          <p:cNvSpPr txBox="1"/>
          <p:nvPr/>
        </p:nvSpPr>
        <p:spPr>
          <a:xfrm>
            <a:off x="3803666" y="3648913"/>
            <a:ext cx="2034866" cy="319008"/>
          </a:xfrm>
          <a:prstGeom prst="rect">
            <a:avLst/>
          </a:prstGeom>
          <a:noFill/>
          <a:ln w="9525">
            <a:noFill/>
          </a:ln>
        </p:spPr>
        <p:txBody>
          <a:bodyPr wrap="none" lIns="0" tIns="0" rIns="0" bIns="0" anchor="t"/>
          <a:lstStyle/>
          <a:p>
            <a:pPr defTabSz="779780" fontAlgn="base">
              <a:lnSpc>
                <a:spcPts val="2495"/>
              </a:lnSpc>
              <a:spcBef>
                <a:spcPct val="0"/>
              </a:spcBef>
              <a:spcAft>
                <a:spcPct val="0"/>
              </a:spcAft>
            </a:pPr>
            <a:r>
              <a:rPr lang="en-US" sz="2220" b="1" dirty="0">
                <a:solidFill>
                  <a:srgbClr val="575F6D"/>
                </a:solidFill>
                <a:latin typeface="Times New Roman" panose="02020603050405020304" pitchFamily="18" charset="0"/>
                <a:ea typeface="宋体" panose="02010600030101010101" pitchFamily="2" charset="-122"/>
              </a:rPr>
              <a:t>Prof. Zhenyu He</a:t>
            </a:r>
          </a:p>
        </p:txBody>
      </p:sp>
      <p:sp>
        <p:nvSpPr>
          <p:cNvPr id="13318" name="TextBox 6"/>
          <p:cNvSpPr txBox="1"/>
          <p:nvPr/>
        </p:nvSpPr>
        <p:spPr>
          <a:xfrm>
            <a:off x="2655236" y="4445755"/>
            <a:ext cx="6084236" cy="263352"/>
          </a:xfrm>
          <a:prstGeom prst="rect">
            <a:avLst/>
          </a:prstGeom>
          <a:noFill/>
          <a:ln w="9525">
            <a:noFill/>
          </a:ln>
        </p:spPr>
        <p:txBody>
          <a:bodyPr wrap="none" lIns="0" tIns="0" rIns="0" bIns="0" anchor="t"/>
          <a:lstStyle/>
          <a:p>
            <a:pPr defTabSz="779780" fontAlgn="base">
              <a:lnSpc>
                <a:spcPts val="2080"/>
              </a:lnSpc>
              <a:spcBef>
                <a:spcPct val="0"/>
              </a:spcBef>
              <a:spcAft>
                <a:spcPct val="0"/>
              </a:spcAft>
            </a:pPr>
            <a:r>
              <a:rPr lang="en-US" altLang="zh-CN" sz="1880" b="1" dirty="0">
                <a:solidFill>
                  <a:srgbClr val="575F6D"/>
                </a:solidFill>
                <a:latin typeface="Times New Roman" panose="02020603050405020304" pitchFamily="18" charset="0"/>
                <a:ea typeface="宋体" panose="02010600030101010101" pitchFamily="2" charset="-122"/>
              </a:rPr>
              <a:t>Harbin Institute of Technology, Shenzhen</a:t>
            </a:r>
            <a:endParaRPr lang="zh-CN" altLang="en-US" sz="1540" dirty="0">
              <a:solidFill>
                <a:srgbClr val="000000"/>
              </a:solidFill>
              <a:latin typeface="Arial" panose="020B0604020202020204" pitchFamily="34" charset="0"/>
              <a:ea typeface="宋体" panose="02010600030101010101" pitchFamily="2" charset="-122"/>
            </a:endParaRPr>
          </a:p>
        </p:txBody>
      </p:sp>
      <p:sp>
        <p:nvSpPr>
          <p:cNvPr id="13319" name="日期占位符 1"/>
          <p:cNvSpPr>
            <a:spLocks noGrp="1"/>
          </p:cNvSpPr>
          <p:nvPr>
            <p:ph type="dt" sz="half" idx="6"/>
          </p:nvPr>
        </p:nvSpPr>
        <p:spPr>
          <a:xfrm>
            <a:off x="457472" y="6188762"/>
            <a:ext cx="2132604" cy="343443"/>
          </a:xfrm>
        </p:spPr>
        <p:txBody>
          <a:bodyPr anchor="ctr"/>
          <a:lstStyle>
            <a:lvl1pPr marL="0" lvl="0" indent="0" algn="l" defTabSz="779780" rtl="0" eaLnBrk="1" fontAlgn="base" latinLnBrk="0" hangingPunct="1">
              <a:lnSpc>
                <a:spcPct val="100000"/>
              </a:lnSpc>
              <a:spcBef>
                <a:spcPct val="0"/>
              </a:spcBef>
              <a:spcAft>
                <a:spcPct val="0"/>
              </a:spcAft>
              <a:buFont typeface="Arial" panose="020B0604020202020204" pitchFamily="34" charset="0"/>
              <a:buNone/>
              <a:defRPr sz="1535" b="0" i="0" u="none" kern="1200" baseline="0">
                <a:solidFill>
                  <a:schemeClr val="tx1"/>
                </a:solidFill>
                <a:latin typeface="Arial" panose="020B0604020202020204" pitchFamily="34" charset="0"/>
                <a:ea typeface="宋体" panose="02010600030101010101" pitchFamily="2" charset="-122"/>
              </a:defRPr>
            </a:lvl1pPr>
            <a:lvl2pPr marL="389890" lvl="1" indent="0" algn="l" defTabSz="77978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779780" lvl="2" indent="0" algn="l" defTabSz="77978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169670" lvl="3" indent="0" algn="l" defTabSz="77978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559560" lvl="4" indent="0" algn="l" defTabSz="77978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fld id="{BB962C8B-B14F-4D97-AF65-F5344CB8AC3E}" type="datetime1">
              <a:rPr lang="zh-CN" altLang="en-US" sz="1030" dirty="0">
                <a:solidFill>
                  <a:srgbClr val="000000"/>
                </a:solidFill>
              </a:rPr>
              <a:t>2020/10/26</a:t>
            </a:fld>
            <a:endParaRPr lang="zh-CN" altLang="en-US" sz="103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2"/>
          <a:stretch>
            <a:fillRect/>
          </a:stretch>
        </p:blipFill>
        <p:spPr>
          <a:xfrm>
            <a:off x="0" y="5080"/>
            <a:ext cx="9144635" cy="6848475"/>
          </a:xfrm>
          <a:prstGeom prst="rect">
            <a:avLst/>
          </a:prstGeom>
        </p:spPr>
      </p:pic>
      <p:sp>
        <p:nvSpPr>
          <p:cNvPr id="2" name="标题 1"/>
          <p:cNvSpPr>
            <a:spLocks noGrp="1"/>
          </p:cNvSpPr>
          <p:nvPr>
            <p:ph type="title"/>
          </p:nvPr>
        </p:nvSpPr>
        <p:spPr>
          <a:xfrm>
            <a:off x="619626" y="681037"/>
            <a:ext cx="7886700" cy="1325563"/>
          </a:xfrm>
        </p:spPr>
        <p:txBody>
          <a:bodyPr/>
          <a:lstStyle/>
          <a:p>
            <a:r>
              <a:rPr lang="en-US" altLang="zh-CN" dirty="0"/>
              <a:t>2  P</a:t>
            </a:r>
            <a:r>
              <a:rPr lang="zh-CN" altLang="en-US" dirty="0"/>
              <a:t>问题与</a:t>
            </a:r>
            <a:r>
              <a:rPr lang="en-US" altLang="zh-CN" dirty="0"/>
              <a:t>NP</a:t>
            </a:r>
            <a:r>
              <a:rPr lang="zh-CN" altLang="en-US" dirty="0"/>
              <a:t>问题</a:t>
            </a:r>
          </a:p>
        </p:txBody>
      </p:sp>
      <p:sp>
        <p:nvSpPr>
          <p:cNvPr id="3" name="内容占位符 2"/>
          <p:cNvSpPr>
            <a:spLocks noGrp="1"/>
          </p:cNvSpPr>
          <p:nvPr>
            <p:ph idx="1"/>
          </p:nvPr>
        </p:nvSpPr>
        <p:spPr/>
        <p:txBody>
          <a:bodyPr/>
          <a:lstStyle/>
          <a:p>
            <a:r>
              <a:rPr lang="en-US" altLang="zh-CN" dirty="0"/>
              <a:t>2.1</a:t>
            </a:r>
            <a:r>
              <a:rPr lang="zh-CN" altLang="en-US" dirty="0"/>
              <a:t>  </a:t>
            </a:r>
            <a:r>
              <a:rPr lang="en-US" altLang="zh-CN" dirty="0"/>
              <a:t>P</a:t>
            </a:r>
            <a:r>
              <a:rPr lang="zh-CN" altLang="en-US" dirty="0"/>
              <a:t>问题</a:t>
            </a:r>
            <a:endParaRPr lang="en-US" altLang="zh-CN" dirty="0"/>
          </a:p>
          <a:p>
            <a:endParaRPr lang="en-US" altLang="zh-CN" dirty="0"/>
          </a:p>
          <a:p>
            <a:r>
              <a:rPr lang="en-US" altLang="zh-CN" dirty="0"/>
              <a:t>2.2  NP</a:t>
            </a:r>
            <a:r>
              <a:rPr lang="zh-CN" altLang="en-US" dirty="0"/>
              <a:t>问题</a:t>
            </a:r>
            <a:endParaRPr lang="en-US" altLang="zh-CN" dirty="0"/>
          </a:p>
          <a:p>
            <a:endParaRPr lang="en-US" altLang="zh-CN" dirty="0"/>
          </a:p>
          <a:p>
            <a:r>
              <a:rPr lang="en-US" altLang="zh-CN" dirty="0"/>
              <a:t>2.3  P</a:t>
            </a:r>
            <a:r>
              <a:rPr lang="zh-CN" altLang="en-US" dirty="0"/>
              <a:t>问题与</a:t>
            </a:r>
            <a:r>
              <a:rPr lang="en-US" altLang="zh-CN" dirty="0"/>
              <a:t>NP</a:t>
            </a:r>
            <a:r>
              <a:rPr lang="zh-CN" altLang="en-US" dirty="0"/>
              <a:t>问题的关系</a:t>
            </a:r>
          </a:p>
          <a:p>
            <a:endParaRPr lang="zh-CN" altLang="en-US" dirty="0"/>
          </a:p>
          <a:p>
            <a:r>
              <a:rPr lang="en-US" altLang="zh-CN" dirty="0"/>
              <a:t>2.4  </a:t>
            </a:r>
            <a:r>
              <a:rPr lang="zh-CN" altLang="en-US" dirty="0"/>
              <a:t>解决</a:t>
            </a:r>
            <a:r>
              <a:rPr lang="en-US" altLang="zh-CN" dirty="0"/>
              <a:t>NP = P</a:t>
            </a:r>
            <a:r>
              <a:rPr lang="zh-CN" altLang="en-US" dirty="0"/>
              <a:t>的意义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810294"/>
            <a:ext cx="7886700" cy="1325563"/>
          </a:xfrm>
        </p:spPr>
        <p:txBody>
          <a:bodyPr/>
          <a:lstStyle/>
          <a:p>
            <a:r>
              <a:rPr lang="en-US" altLang="zh-CN" dirty="0"/>
              <a:t>2.1  P</a:t>
            </a:r>
            <a:r>
              <a:rPr lang="zh-CN" altLang="en-US" dirty="0"/>
              <a:t>问题</a:t>
            </a:r>
          </a:p>
        </p:txBody>
      </p:sp>
      <p:sp>
        <p:nvSpPr>
          <p:cNvPr id="3" name="内容占位符 2"/>
          <p:cNvSpPr>
            <a:spLocks noGrp="1"/>
          </p:cNvSpPr>
          <p:nvPr>
            <p:ph idx="1"/>
          </p:nvPr>
        </p:nvSpPr>
        <p:spPr/>
        <p:txBody>
          <a:bodyPr/>
          <a:lstStyle/>
          <a:p>
            <a:r>
              <a:rPr lang="zh-CN" altLang="en-US" dirty="0"/>
              <a:t>问题：</a:t>
            </a:r>
            <a:endParaRPr lang="en-US" altLang="zh-CN" dirty="0"/>
          </a:p>
          <a:p>
            <a:pPr lvl="1"/>
            <a:r>
              <a:rPr lang="zh-CN" altLang="en-US" dirty="0"/>
              <a:t>求序列</a:t>
            </a:r>
            <a:r>
              <a:rPr lang="en-US" altLang="zh-CN" dirty="0"/>
              <a:t>{3,1,2,4,7}</a:t>
            </a:r>
            <a:r>
              <a:rPr lang="zh-CN" altLang="en-US" dirty="0"/>
              <a:t>的中位数（排序后，找</a:t>
            </a:r>
            <a:r>
              <a:rPr lang="en-US" altLang="zh-CN" dirty="0"/>
              <a:t>n/2</a:t>
            </a:r>
            <a:r>
              <a:rPr lang="zh-CN" altLang="en-US" dirty="0"/>
              <a:t>位置的数）</a:t>
            </a:r>
            <a:endParaRPr lang="en-US" altLang="zh-CN" dirty="0"/>
          </a:p>
          <a:p>
            <a:pPr lvl="1"/>
            <a:r>
              <a:rPr lang="zh-CN" altLang="en-US" dirty="0"/>
              <a:t>判断</a:t>
            </a:r>
            <a:r>
              <a:rPr lang="en-US" altLang="zh-CN" dirty="0"/>
              <a:t>k=3</a:t>
            </a:r>
            <a:r>
              <a:rPr lang="zh-CN" altLang="en-US" dirty="0"/>
              <a:t>是否是上述序列的中位数（思考）</a:t>
            </a:r>
            <a:endParaRPr lang="en-US" altLang="zh-CN" dirty="0"/>
          </a:p>
          <a:p>
            <a:endParaRPr lang="en-US" altLang="zh-CN" dirty="0"/>
          </a:p>
          <a:p>
            <a:r>
              <a:rPr lang="zh-CN" altLang="en-US" dirty="0"/>
              <a:t>显然可以找到一个算法可以在多项式解决上述问题。</a:t>
            </a:r>
            <a:endParaRPr lang="en-US" altLang="zh-CN"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2"/>
          <a:stretch>
            <a:fillRect/>
          </a:stretch>
        </p:blipFill>
        <p:spPr>
          <a:xfrm>
            <a:off x="0" y="4445"/>
            <a:ext cx="9144635" cy="6848475"/>
          </a:xfrm>
          <a:prstGeom prst="rect">
            <a:avLst/>
          </a:prstGeom>
        </p:spPr>
      </p:pic>
      <p:sp>
        <p:nvSpPr>
          <p:cNvPr id="2" name="标题 1"/>
          <p:cNvSpPr>
            <a:spLocks noGrp="1"/>
          </p:cNvSpPr>
          <p:nvPr>
            <p:ph type="title"/>
          </p:nvPr>
        </p:nvSpPr>
        <p:spPr>
          <a:xfrm>
            <a:off x="628650" y="632909"/>
            <a:ext cx="7886700" cy="1325563"/>
          </a:xfrm>
        </p:spPr>
        <p:txBody>
          <a:bodyPr/>
          <a:lstStyle/>
          <a:p>
            <a:r>
              <a:rPr lang="en-US" altLang="zh-CN" dirty="0"/>
              <a:t>2.1  P</a:t>
            </a:r>
            <a:r>
              <a:rPr lang="zh-CN" altLang="en-US" dirty="0"/>
              <a:t>问题</a:t>
            </a:r>
          </a:p>
        </p:txBody>
      </p:sp>
      <p:sp>
        <p:nvSpPr>
          <p:cNvPr id="3" name="内容占位符 2"/>
          <p:cNvSpPr>
            <a:spLocks noGrp="1"/>
          </p:cNvSpPr>
          <p:nvPr>
            <p:ph idx="1"/>
          </p:nvPr>
        </p:nvSpPr>
        <p:spPr/>
        <p:txBody>
          <a:bodyPr/>
          <a:lstStyle/>
          <a:p>
            <a:r>
              <a:rPr lang="en-US" altLang="zh-CN" dirty="0"/>
              <a:t>P</a:t>
            </a:r>
            <a:r>
              <a:rPr lang="zh-CN" altLang="en-US" dirty="0"/>
              <a:t>问题的定义：能在多项式时间内解决的问题称为</a:t>
            </a:r>
            <a:r>
              <a:rPr lang="en-US" altLang="zh-CN" dirty="0"/>
              <a:t>P</a:t>
            </a:r>
            <a:r>
              <a:rPr lang="zh-CN" altLang="en-US" dirty="0"/>
              <a:t>问题</a:t>
            </a:r>
            <a:endParaRPr lang="en-US" altLang="zh-CN" dirty="0"/>
          </a:p>
          <a:p>
            <a:endParaRPr lang="en-US" altLang="zh-CN" dirty="0"/>
          </a:p>
          <a:p>
            <a:r>
              <a:rPr lang="zh-CN" altLang="en-US" dirty="0"/>
              <a:t>还有哪些</a:t>
            </a:r>
            <a:r>
              <a:rPr lang="en-US" altLang="zh-CN" dirty="0"/>
              <a:t>P</a:t>
            </a:r>
            <a:r>
              <a:rPr lang="zh-CN" altLang="en-US" dirty="0"/>
              <a:t>问题呢？</a:t>
            </a:r>
            <a:endParaRPr lang="en-US" altLang="zh-CN" dirty="0"/>
          </a:p>
          <a:p>
            <a:pPr lvl="1"/>
            <a:r>
              <a:rPr lang="zh-CN" altLang="en-US" dirty="0"/>
              <a:t>求序列</a:t>
            </a:r>
            <a:r>
              <a:rPr lang="en-US" altLang="zh-CN" dirty="0"/>
              <a:t>{3,1,2,4,7}</a:t>
            </a:r>
            <a:r>
              <a:rPr lang="zh-CN" altLang="en-US" dirty="0"/>
              <a:t>的最大值</a:t>
            </a:r>
            <a:endParaRPr lang="en-US" altLang="zh-CN" dirty="0"/>
          </a:p>
          <a:p>
            <a:pPr lvl="1"/>
            <a:r>
              <a:rPr lang="zh-CN" altLang="en-US" dirty="0"/>
              <a:t>判断</a:t>
            </a:r>
            <a:r>
              <a:rPr lang="en-US" altLang="zh-CN" dirty="0"/>
              <a:t>k=4</a:t>
            </a:r>
            <a:r>
              <a:rPr lang="zh-CN" altLang="en-US" dirty="0"/>
              <a:t>是否是上述序列的最大值</a:t>
            </a:r>
            <a:endParaRPr lang="en-US" altLang="zh-CN" dirty="0"/>
          </a:p>
          <a:p>
            <a:pPr lvl="1"/>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49" y="365126"/>
            <a:ext cx="8116765" cy="1325563"/>
          </a:xfrm>
        </p:spPr>
        <p:txBody>
          <a:bodyPr>
            <a:normAutofit/>
          </a:bodyPr>
          <a:lstStyle/>
          <a:p>
            <a:r>
              <a:rPr lang="en-US" altLang="zh-CN" dirty="0"/>
              <a:t>2.2  NP</a:t>
            </a:r>
            <a:r>
              <a:rPr lang="zh-CN" altLang="en-US" dirty="0"/>
              <a:t>问题（</a:t>
            </a:r>
            <a:r>
              <a:rPr lang="en-US" altLang="zh-CN" dirty="0"/>
              <a:t>non-deterministic polynomial</a:t>
            </a:r>
            <a:r>
              <a:rPr lang="zh-CN" altLang="en-US" dirty="0"/>
              <a:t>）</a:t>
            </a:r>
          </a:p>
        </p:txBody>
      </p:sp>
      <p:sp>
        <p:nvSpPr>
          <p:cNvPr id="9" name="内容占位符 8"/>
          <p:cNvSpPr>
            <a:spLocks noGrp="1"/>
          </p:cNvSpPr>
          <p:nvPr>
            <p:ph idx="1"/>
          </p:nvPr>
        </p:nvSpPr>
        <p:spPr>
          <a:xfrm>
            <a:off x="628650" y="1691005"/>
            <a:ext cx="7886700" cy="4351338"/>
          </a:xfrm>
        </p:spPr>
        <p:txBody>
          <a:bodyPr>
            <a:normAutofit/>
          </a:bodyPr>
          <a:lstStyle/>
          <a:p>
            <a:r>
              <a:rPr lang="zh-CN" altLang="en-US" dirty="0"/>
              <a:t>问题：对</a:t>
            </a:r>
            <a:r>
              <a:rPr lang="en-US" altLang="zh-CN" dirty="0"/>
              <a:t>41607317</a:t>
            </a:r>
            <a:r>
              <a:rPr lang="zh-CN" altLang="en-US" dirty="0"/>
              <a:t>做质因数分解。</a:t>
            </a:r>
          </a:p>
          <a:p>
            <a:endParaRPr lang="zh-CN" altLang="en-US" dirty="0"/>
          </a:p>
          <a:p>
            <a:r>
              <a:rPr lang="zh-CN" altLang="en-US" dirty="0"/>
              <a:t>思考：如果给出一个可能的答案</a:t>
            </a:r>
            <a:r>
              <a:rPr lang="en-US" altLang="zh-CN" dirty="0"/>
              <a:t>8699</a:t>
            </a:r>
            <a:r>
              <a:rPr lang="zh-CN" altLang="en-US" dirty="0"/>
              <a:t>和</a:t>
            </a:r>
            <a:r>
              <a:rPr lang="en-US" altLang="zh-CN" dirty="0"/>
              <a:t>4783</a:t>
            </a:r>
            <a:r>
              <a:rPr lang="zh-CN" altLang="en-US" dirty="0"/>
              <a:t>，能否在一个多项式时间内的验证这两个数是正确答案？</a:t>
            </a:r>
            <a:endParaRPr lang="en-US" altLang="zh-CN" dirty="0"/>
          </a:p>
          <a:p>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4"/>
          <a:stretch>
            <a:fillRect/>
          </a:stretch>
        </p:blipFill>
        <p:spPr>
          <a:xfrm>
            <a:off x="0" y="4445"/>
            <a:ext cx="9144635" cy="6848475"/>
          </a:xfrm>
          <a:prstGeom prst="rect">
            <a:avLst/>
          </a:prstGeom>
        </p:spPr>
      </p:pic>
      <p:sp>
        <p:nvSpPr>
          <p:cNvPr id="2" name="标题 1"/>
          <p:cNvSpPr>
            <a:spLocks noGrp="1"/>
          </p:cNvSpPr>
          <p:nvPr>
            <p:ph type="title"/>
          </p:nvPr>
        </p:nvSpPr>
        <p:spPr>
          <a:xfrm>
            <a:off x="628649" y="365126"/>
            <a:ext cx="8116765" cy="1325563"/>
          </a:xfrm>
        </p:spPr>
        <p:txBody>
          <a:bodyPr>
            <a:normAutofit/>
          </a:bodyPr>
          <a:lstStyle/>
          <a:p>
            <a:r>
              <a:rPr lang="en-US" altLang="zh-CN" dirty="0"/>
              <a:t>2.2  NP</a:t>
            </a:r>
            <a:r>
              <a:rPr lang="zh-CN" altLang="en-US" dirty="0"/>
              <a:t>问题</a:t>
            </a:r>
            <a:r>
              <a:rPr lang="en-US" altLang="zh-CN" dirty="0"/>
              <a:t>:3-SAT</a:t>
            </a:r>
            <a:r>
              <a:rPr lang="zh-CN" altLang="en-US" dirty="0"/>
              <a:t>问题</a:t>
            </a:r>
          </a:p>
        </p:txBody>
      </p:sp>
      <p:sp>
        <p:nvSpPr>
          <p:cNvPr id="3" name="内容占位符 2"/>
          <p:cNvSpPr>
            <a:spLocks noGrp="1"/>
          </p:cNvSpPr>
          <p:nvPr>
            <p:ph idx="1"/>
          </p:nvPr>
        </p:nvSpPr>
        <p:spPr>
          <a:xfrm>
            <a:off x="628650" y="1691005"/>
            <a:ext cx="7886700" cy="4351338"/>
          </a:xfrm>
        </p:spPr>
        <p:txBody>
          <a:bodyPr>
            <a:normAutofit fontScale="80000" lnSpcReduction="10000"/>
          </a:bodyPr>
          <a:lstStyle/>
          <a:p>
            <a:r>
              <a:rPr lang="zh-CN" altLang="en-US" dirty="0"/>
              <a:t>问题：</a:t>
            </a:r>
            <a:r>
              <a:rPr lang="en-US" altLang="zh-CN" dirty="0"/>
              <a:t>bool</a:t>
            </a:r>
            <a:r>
              <a:rPr lang="zh-CN" altLang="en-US" dirty="0"/>
              <a:t>集合</a:t>
            </a:r>
            <a:r>
              <a:rPr lang="en-US" altLang="zh-CN" dirty="0"/>
              <a:t>{x</a:t>
            </a:r>
            <a:r>
              <a:rPr lang="en-US" altLang="zh-CN" baseline="-25000" dirty="0">
                <a:solidFill>
                  <a:schemeClr val="tx1"/>
                </a:solidFill>
                <a:uFillTx/>
              </a:rPr>
              <a:t>1</a:t>
            </a:r>
            <a:r>
              <a:rPr lang="en-US" altLang="zh-CN" dirty="0"/>
              <a:t>,x</a:t>
            </a:r>
            <a:r>
              <a:rPr lang="en-US" altLang="zh-CN" baseline="-25000" dirty="0">
                <a:solidFill>
                  <a:schemeClr val="tx1"/>
                </a:solidFill>
                <a:uFillTx/>
              </a:rPr>
              <a:t>2</a:t>
            </a:r>
            <a:r>
              <a:rPr lang="en-US" altLang="zh-CN" dirty="0"/>
              <a:t>,x</a:t>
            </a:r>
            <a:r>
              <a:rPr lang="en-US" altLang="zh-CN" baseline="-25000" dirty="0">
                <a:solidFill>
                  <a:schemeClr val="tx1"/>
                </a:solidFill>
                <a:uFillTx/>
              </a:rPr>
              <a:t>3</a:t>
            </a:r>
            <a:r>
              <a:rPr lang="en-US" altLang="zh-CN" dirty="0"/>
              <a:t>,x</a:t>
            </a:r>
            <a:r>
              <a:rPr lang="en-US" altLang="zh-CN" baseline="-25000" dirty="0">
                <a:solidFill>
                  <a:schemeClr val="tx1"/>
                </a:solidFill>
                <a:uFillTx/>
              </a:rPr>
              <a:t>4</a:t>
            </a:r>
            <a:r>
              <a:rPr lang="en-US" altLang="zh-CN" dirty="0"/>
              <a:t>,x</a:t>
            </a:r>
            <a:r>
              <a:rPr lang="en-US" altLang="zh-CN" baseline="-25000" dirty="0">
                <a:solidFill>
                  <a:schemeClr val="tx1"/>
                </a:solidFill>
                <a:uFillTx/>
              </a:rPr>
              <a:t>5</a:t>
            </a:r>
            <a:r>
              <a:rPr lang="en-US" altLang="zh-CN" dirty="0"/>
              <a:t>}</a:t>
            </a:r>
            <a:r>
              <a:rPr lang="zh-CN" altLang="en-US" dirty="0"/>
              <a:t>，是否存在一组赋值使</a:t>
            </a:r>
            <a:endParaRPr lang="en-US" altLang="zh-CN" dirty="0"/>
          </a:p>
          <a:p>
            <a:pPr marL="0" indent="0">
              <a:buNone/>
            </a:pPr>
            <a:r>
              <a:rPr lang="en-US" altLang="zh-CN" dirty="0"/>
              <a:t>   (x</a:t>
            </a:r>
            <a:r>
              <a:rPr lang="en-US" altLang="zh-CN" baseline="-25000" dirty="0">
                <a:solidFill>
                  <a:schemeClr val="tx1"/>
                </a:solidFill>
                <a:uFillTx/>
              </a:rPr>
              <a:t>1</a:t>
            </a:r>
            <a:r>
              <a:rPr lang="en-US" altLang="zh-CN" dirty="0"/>
              <a:t> || x</a:t>
            </a:r>
            <a:r>
              <a:rPr lang="en-US" altLang="zh-CN" baseline="-25000" dirty="0">
                <a:solidFill>
                  <a:schemeClr val="tx1"/>
                </a:solidFill>
                <a:uFillTx/>
              </a:rPr>
              <a:t>2</a:t>
            </a:r>
            <a:r>
              <a:rPr lang="en-US" altLang="zh-CN" dirty="0"/>
              <a:t> || x</a:t>
            </a:r>
            <a:r>
              <a:rPr lang="en-US" altLang="zh-CN" baseline="-25000" dirty="0">
                <a:solidFill>
                  <a:schemeClr val="tx1"/>
                </a:solidFill>
                <a:uFillTx/>
              </a:rPr>
              <a:t>3</a:t>
            </a:r>
            <a:r>
              <a:rPr lang="en-US" altLang="zh-CN" dirty="0"/>
              <a:t>)&amp;&amp;(x</a:t>
            </a:r>
            <a:r>
              <a:rPr lang="en-US" altLang="zh-CN" baseline="-25000" dirty="0">
                <a:solidFill>
                  <a:schemeClr val="tx1"/>
                </a:solidFill>
                <a:uFillTx/>
              </a:rPr>
              <a:t>1</a:t>
            </a:r>
            <a:r>
              <a:rPr lang="en-US" altLang="zh-CN" dirty="0"/>
              <a:t> || !x</a:t>
            </a:r>
            <a:r>
              <a:rPr lang="en-US" altLang="zh-CN" baseline="-25000" dirty="0">
                <a:solidFill>
                  <a:schemeClr val="tx1"/>
                </a:solidFill>
                <a:uFillTx/>
              </a:rPr>
              <a:t>2</a:t>
            </a:r>
            <a:r>
              <a:rPr lang="en-US" altLang="zh-CN" dirty="0"/>
              <a:t> || !x</a:t>
            </a:r>
            <a:r>
              <a:rPr lang="en-US" altLang="zh-CN" baseline="-25000" dirty="0">
                <a:solidFill>
                  <a:schemeClr val="tx1"/>
                </a:solidFill>
                <a:uFillTx/>
              </a:rPr>
              <a:t>3</a:t>
            </a:r>
            <a:r>
              <a:rPr lang="en-US" altLang="zh-CN" dirty="0"/>
              <a:t>)&amp;&amp;(!x</a:t>
            </a:r>
            <a:r>
              <a:rPr lang="en-US" altLang="zh-CN" baseline="-25000" dirty="0">
                <a:solidFill>
                  <a:schemeClr val="tx1"/>
                </a:solidFill>
                <a:uFillTx/>
              </a:rPr>
              <a:t>1</a:t>
            </a:r>
            <a:r>
              <a:rPr lang="en-US" altLang="zh-CN" dirty="0"/>
              <a:t> || x</a:t>
            </a:r>
            <a:r>
              <a:rPr lang="en-US" altLang="zh-CN" baseline="-25000" dirty="0">
                <a:solidFill>
                  <a:schemeClr val="tx1"/>
                </a:solidFill>
                <a:uFillTx/>
              </a:rPr>
              <a:t>4</a:t>
            </a:r>
            <a:r>
              <a:rPr lang="en-US" altLang="zh-CN" dirty="0"/>
              <a:t> || x</a:t>
            </a:r>
            <a:r>
              <a:rPr lang="en-US" altLang="zh-CN" baseline="-25000" dirty="0">
                <a:solidFill>
                  <a:schemeClr val="tx1"/>
                </a:solidFill>
                <a:uFillTx/>
              </a:rPr>
              <a:t>5</a:t>
            </a:r>
            <a:r>
              <a:rPr lang="en-US" altLang="zh-CN" dirty="0"/>
              <a:t>)==true</a:t>
            </a:r>
            <a:r>
              <a:rPr lang="zh-CN" altLang="en-US" dirty="0"/>
              <a:t>？</a:t>
            </a:r>
            <a:endParaRPr lang="en-US" altLang="zh-CN" dirty="0"/>
          </a:p>
          <a:p>
            <a:pPr marL="0" indent="0">
              <a:buNone/>
            </a:pPr>
            <a:r>
              <a:rPr lang="zh-CN" altLang="en-US" dirty="0"/>
              <a:t>（</a:t>
            </a:r>
            <a:r>
              <a:rPr lang="en-US" altLang="zh-CN" dirty="0"/>
              <a:t>3-SAT</a:t>
            </a:r>
            <a:r>
              <a:rPr lang="zh-CN" altLang="en-US" dirty="0"/>
              <a:t>问题）</a:t>
            </a:r>
            <a:endParaRPr lang="en-US" altLang="zh-CN" dirty="0"/>
          </a:p>
          <a:p>
            <a:endParaRPr lang="en-US" altLang="zh-CN" dirty="0"/>
          </a:p>
          <a:p>
            <a:endParaRPr lang="zh-CN" altLang="en-US" dirty="0"/>
          </a:p>
          <a:p>
            <a:endParaRPr lang="zh-CN" altLang="en-US" dirty="0"/>
          </a:p>
          <a:p>
            <a:endParaRPr lang="zh-CN" altLang="en-US" dirty="0"/>
          </a:p>
          <a:p>
            <a:r>
              <a:rPr lang="zh-CN" altLang="en-US" dirty="0"/>
              <a:t>思考：</a:t>
            </a:r>
            <a:endParaRPr lang="en-US" altLang="zh-CN" dirty="0"/>
          </a:p>
          <a:p>
            <a:pPr lvl="1"/>
            <a:r>
              <a:rPr lang="zh-CN" altLang="en-US" dirty="0"/>
              <a:t>如何解决上述问题</a:t>
            </a:r>
            <a:r>
              <a:rPr lang="en-US" altLang="zh-CN" dirty="0"/>
              <a:t>(2</a:t>
            </a:r>
            <a:r>
              <a:rPr lang="en-US" altLang="zh-CN" baseline="30000" dirty="0">
                <a:solidFill>
                  <a:schemeClr val="tx1"/>
                </a:solidFill>
                <a:uFillTx/>
              </a:rPr>
              <a:t>5</a:t>
            </a:r>
            <a:r>
              <a:rPr lang="en-US" altLang="zh-CN" dirty="0"/>
              <a:t>)</a:t>
            </a:r>
          </a:p>
          <a:p>
            <a:pPr lvl="1"/>
            <a:r>
              <a:rPr lang="zh-CN" altLang="en-US" dirty="0"/>
              <a:t>如果给一组解</a:t>
            </a:r>
            <a:r>
              <a:rPr lang="en-US" altLang="zh-CN" dirty="0"/>
              <a:t>xi={0,1,1,0,1}</a:t>
            </a:r>
            <a:r>
              <a:rPr lang="zh-CN" altLang="en-US" dirty="0"/>
              <a:t>是否存在一个多项式时间的算法验证该解的正确性</a:t>
            </a:r>
            <a:endParaRPr lang="en-US" altLang="zh-CN" dirty="0"/>
          </a:p>
          <a:p>
            <a:pPr lvl="1"/>
            <a:r>
              <a:rPr lang="zh-CN" altLang="en-US" dirty="0"/>
              <a:t>是否存在一个多项式时间的算法来解决上述问题（目前没找到）</a:t>
            </a:r>
            <a:endParaRPr lang="en-US" altLang="zh-CN" dirty="0"/>
          </a:p>
        </p:txBody>
      </p:sp>
      <p:graphicFrame>
        <p:nvGraphicFramePr>
          <p:cNvPr id="4" name="表格 4"/>
          <p:cNvGraphicFramePr>
            <a:graphicFrameLocks noGrp="1"/>
          </p:cNvGraphicFramePr>
          <p:nvPr>
            <p:custDataLst>
              <p:tags r:id="rId1"/>
            </p:custDataLst>
          </p:nvPr>
        </p:nvGraphicFramePr>
        <p:xfrm>
          <a:off x="863794" y="3062611"/>
          <a:ext cx="6096000" cy="130683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42900">
                <a:tc>
                  <a:txBody>
                    <a:bodyPr/>
                    <a:lstStyle/>
                    <a:p>
                      <a:pPr algn="l"/>
                      <a:r>
                        <a:rPr lang="en-US" altLang="zh-CN" sz="1800" b="0" dirty="0">
                          <a:solidFill>
                            <a:schemeClr val="bg1"/>
                          </a:solidFill>
                        </a:rPr>
                        <a:t>x</a:t>
                      </a:r>
                      <a:r>
                        <a:rPr lang="en-US" altLang="zh-CN" sz="1800" b="0" baseline="-25000" dirty="0">
                          <a:solidFill>
                            <a:schemeClr val="bg1"/>
                          </a:solidFill>
                          <a:uFillTx/>
                        </a:rPr>
                        <a:t>1</a:t>
                      </a:r>
                    </a:p>
                  </a:txBody>
                  <a:tcPr marL="68580" marR="68580" marT="34290" marB="34290"/>
                </a:tc>
                <a:tc>
                  <a:txBody>
                    <a:bodyPr/>
                    <a:lstStyle/>
                    <a:p>
                      <a:pPr algn="l"/>
                      <a:r>
                        <a:rPr lang="en-US" altLang="zh-CN" sz="1800" b="0" dirty="0">
                          <a:solidFill>
                            <a:schemeClr val="bg1"/>
                          </a:solidFill>
                        </a:rPr>
                        <a:t>x</a:t>
                      </a:r>
                      <a:r>
                        <a:rPr lang="en-US" altLang="zh-CN" sz="1800" b="0" baseline="-25000" dirty="0">
                          <a:solidFill>
                            <a:schemeClr val="bg1"/>
                          </a:solidFill>
                          <a:uFillTx/>
                        </a:rPr>
                        <a:t>2</a:t>
                      </a:r>
                    </a:p>
                  </a:txBody>
                  <a:tcPr marL="68580" marR="68580" marT="34290" marB="34290"/>
                </a:tc>
                <a:tc>
                  <a:txBody>
                    <a:bodyPr/>
                    <a:lstStyle/>
                    <a:p>
                      <a:pPr algn="l"/>
                      <a:r>
                        <a:rPr lang="en-US" altLang="zh-CN" sz="1800" b="0" dirty="0">
                          <a:solidFill>
                            <a:schemeClr val="bg1"/>
                          </a:solidFill>
                        </a:rPr>
                        <a:t>x</a:t>
                      </a:r>
                      <a:r>
                        <a:rPr lang="en-US" altLang="zh-CN" sz="1800" b="0" baseline="-25000" dirty="0">
                          <a:solidFill>
                            <a:schemeClr val="bg1"/>
                          </a:solidFill>
                          <a:uFillTx/>
                        </a:rPr>
                        <a:t>3</a:t>
                      </a:r>
                    </a:p>
                  </a:txBody>
                  <a:tcPr marL="68580" marR="68580" marT="34290" marB="34290"/>
                </a:tc>
                <a:tc>
                  <a:txBody>
                    <a:bodyPr/>
                    <a:lstStyle/>
                    <a:p>
                      <a:pPr algn="l"/>
                      <a:r>
                        <a:rPr lang="en-US" altLang="zh-CN" sz="1800" b="0" dirty="0">
                          <a:solidFill>
                            <a:schemeClr val="bg1"/>
                          </a:solidFill>
                        </a:rPr>
                        <a:t>x</a:t>
                      </a:r>
                      <a:r>
                        <a:rPr lang="en-US" altLang="zh-CN" sz="1800" b="0" baseline="-25000" dirty="0">
                          <a:solidFill>
                            <a:schemeClr val="bg1"/>
                          </a:solidFill>
                          <a:uFillTx/>
                        </a:rPr>
                        <a:t>4</a:t>
                      </a:r>
                    </a:p>
                  </a:txBody>
                  <a:tcPr marL="68580" marR="68580" marT="34290" marB="34290"/>
                </a:tc>
                <a:tc>
                  <a:txBody>
                    <a:bodyPr/>
                    <a:lstStyle/>
                    <a:p>
                      <a:pPr algn="l"/>
                      <a:r>
                        <a:rPr lang="en-US" altLang="zh-CN" sz="1800" b="0" dirty="0">
                          <a:solidFill>
                            <a:schemeClr val="bg1"/>
                          </a:solidFill>
                        </a:rPr>
                        <a:t>x</a:t>
                      </a:r>
                      <a:r>
                        <a:rPr lang="en-US" altLang="zh-CN" sz="1800" b="0" baseline="-25000" dirty="0">
                          <a:solidFill>
                            <a:schemeClr val="bg1"/>
                          </a:solidFill>
                          <a:uFillTx/>
                        </a:rPr>
                        <a:t>5</a:t>
                      </a:r>
                    </a:p>
                  </a:txBody>
                  <a:tcPr marL="68580" marR="68580" marT="34290" marB="34290"/>
                </a:tc>
                <a:extLst>
                  <a:ext uri="{0D108BD9-81ED-4DB2-BD59-A6C34878D82A}">
                    <a16:rowId xmlns:a16="http://schemas.microsoft.com/office/drawing/2014/main" val="10000"/>
                  </a:ext>
                </a:extLst>
              </a:tr>
              <a:tr h="342900">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pPr algn="l"/>
                      <a:r>
                        <a:rPr lang="en-US" altLang="zh-CN" sz="1800" dirty="0"/>
                        <a:t>0</a:t>
                      </a:r>
                    </a:p>
                  </a:txBody>
                  <a:tcPr marL="68580" marR="68580" marT="34290" marB="34290"/>
                </a:tc>
                <a:extLst>
                  <a:ext uri="{0D108BD9-81ED-4DB2-BD59-A6C34878D82A}">
                    <a16:rowId xmlns:a16="http://schemas.microsoft.com/office/drawing/2014/main" val="10001"/>
                  </a:ext>
                </a:extLst>
              </a:tr>
              <a:tr h="278130">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r>
                        <a:rPr lang="en-US" altLang="zh-CN" sz="1800" dirty="0"/>
                        <a:t>0</a:t>
                      </a:r>
                      <a:endParaRPr lang="zh-CN" altLang="en-US" sz="1800" dirty="0"/>
                    </a:p>
                  </a:txBody>
                  <a:tcPr marL="68580" marR="68580" marT="34290" marB="34290"/>
                </a:tc>
                <a:tc>
                  <a:txBody>
                    <a:bodyPr/>
                    <a:lstStyle/>
                    <a:p>
                      <a:pPr algn="l"/>
                      <a:r>
                        <a:rPr lang="en-US" altLang="zh-CN" sz="1800" dirty="0"/>
                        <a:t>0</a:t>
                      </a:r>
                    </a:p>
                  </a:txBody>
                  <a:tcPr marL="68580" marR="68580" marT="34290" marB="34290"/>
                </a:tc>
                <a:tc>
                  <a:txBody>
                    <a:bodyPr/>
                    <a:lstStyle/>
                    <a:p>
                      <a:pPr algn="l"/>
                      <a:r>
                        <a:rPr lang="en-US" altLang="zh-CN" sz="1800" dirty="0"/>
                        <a:t>1</a:t>
                      </a:r>
                    </a:p>
                  </a:txBody>
                  <a:tcPr marL="68580" marR="68580" marT="34290" marB="34290"/>
                </a:tc>
                <a:extLst>
                  <a:ext uri="{0D108BD9-81ED-4DB2-BD59-A6C34878D82A}">
                    <a16:rowId xmlns:a16="http://schemas.microsoft.com/office/drawing/2014/main" val="10002"/>
                  </a:ext>
                </a:extLst>
              </a:tr>
              <a:tr h="278130">
                <a:tc>
                  <a:txBody>
                    <a:bodyPr/>
                    <a:lstStyle/>
                    <a:p>
                      <a:r>
                        <a:rPr lang="en-US" altLang="zh-CN" sz="1000" dirty="0"/>
                        <a:t>…</a:t>
                      </a:r>
                      <a:endParaRPr lang="zh-CN" altLang="en-US" sz="1000" dirty="0"/>
                    </a:p>
                  </a:txBody>
                  <a:tcPr marL="68580" marR="68580" marT="34290" marB="34290"/>
                </a:tc>
                <a:tc>
                  <a:txBody>
                    <a:bodyPr/>
                    <a:lstStyle/>
                    <a:p>
                      <a:r>
                        <a:rPr lang="en-US" altLang="zh-CN" sz="1000" dirty="0"/>
                        <a:t>…</a:t>
                      </a:r>
                      <a:endParaRPr lang="zh-CN" altLang="en-US" sz="1000" dirty="0"/>
                    </a:p>
                  </a:txBody>
                  <a:tcPr marL="68580" marR="68580" marT="34290" marB="34290"/>
                </a:tc>
                <a:tc>
                  <a:txBody>
                    <a:bodyPr/>
                    <a:lstStyle/>
                    <a:p>
                      <a:r>
                        <a:rPr lang="en-US" altLang="zh-CN" sz="1000" dirty="0"/>
                        <a:t>…</a:t>
                      </a:r>
                      <a:endParaRPr lang="zh-CN" altLang="en-US" sz="1000" dirty="0"/>
                    </a:p>
                  </a:txBody>
                  <a:tcPr marL="68580" marR="68580" marT="34290" marB="34290"/>
                </a:tc>
                <a:tc>
                  <a:txBody>
                    <a:bodyPr/>
                    <a:lstStyle/>
                    <a:p>
                      <a:r>
                        <a:rPr lang="en-US" altLang="zh-CN" sz="1000" dirty="0"/>
                        <a:t>…</a:t>
                      </a:r>
                      <a:endParaRPr lang="zh-CN" altLang="en-US" sz="1000" dirty="0"/>
                    </a:p>
                  </a:txBody>
                  <a:tcPr marL="68580" marR="68580" marT="34290" marB="34290"/>
                </a:tc>
                <a:tc>
                  <a:txBody>
                    <a:bodyPr/>
                    <a:lstStyle/>
                    <a:p>
                      <a:r>
                        <a:rPr lang="en-US" altLang="zh-CN" sz="1000" dirty="0"/>
                        <a:t>…</a:t>
                      </a:r>
                      <a:endParaRPr lang="zh-CN" altLang="en-US" sz="1000" dirty="0"/>
                    </a:p>
                  </a:txBody>
                  <a:tcPr marL="68580" marR="68580" marT="34290" marB="34290"/>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2.2  NP</a:t>
            </a:r>
            <a:r>
              <a:rPr lang="zh-CN" altLang="en-US" dirty="0"/>
              <a:t>问题：</a:t>
            </a:r>
            <a:r>
              <a:rPr lang="zh-CN" altLang="en-US" dirty="0">
                <a:sym typeface="+mn-ea"/>
              </a:rPr>
              <a:t>哈密尔顿环问题</a:t>
            </a:r>
            <a:endParaRPr lang="zh-CN" altLang="en-US" dirty="0"/>
          </a:p>
        </p:txBody>
      </p:sp>
      <p:sp>
        <p:nvSpPr>
          <p:cNvPr id="3" name="内容占位符 2"/>
          <p:cNvSpPr>
            <a:spLocks noGrp="1"/>
          </p:cNvSpPr>
          <p:nvPr>
            <p:ph idx="1"/>
          </p:nvPr>
        </p:nvSpPr>
        <p:spPr>
          <a:xfrm>
            <a:off x="342403" y="2157675"/>
            <a:ext cx="7886700" cy="4351338"/>
          </a:xfrm>
        </p:spPr>
        <p:txBody>
          <a:bodyPr/>
          <a:lstStyle/>
          <a:p>
            <a:pPr lvl="1"/>
            <a:r>
              <a:rPr lang="zh-CN" altLang="en-US" dirty="0"/>
              <a:t>哈密尔顿环问题（</a:t>
            </a:r>
            <a:r>
              <a:rPr lang="en-US" altLang="zh-CN" dirty="0"/>
              <a:t>HSP</a:t>
            </a:r>
            <a:r>
              <a:rPr lang="zh-CN" altLang="en-US" dirty="0"/>
              <a:t>）：给定无向图</a:t>
            </a:r>
            <a:r>
              <a:rPr lang="en-US" altLang="zh-CN" dirty="0"/>
              <a:t>G=(V,E)</a:t>
            </a:r>
            <a:r>
              <a:rPr lang="zh-CN" altLang="en-US" dirty="0"/>
              <a:t>，判定其是否经过图中每个顶点且</a:t>
            </a:r>
            <a:r>
              <a:rPr lang="zh-CN" altLang="en-US" dirty="0">
                <a:solidFill>
                  <a:srgbClr val="FF0000"/>
                </a:solidFill>
              </a:rPr>
              <a:t>仅一次</a:t>
            </a:r>
            <a:r>
              <a:rPr lang="zh-CN" altLang="en-US" dirty="0"/>
              <a:t>的回路。</a:t>
            </a:r>
            <a:endParaRPr lang="en-US" altLang="zh-CN" dirty="0"/>
          </a:p>
          <a:p>
            <a:pPr marL="457200" lvl="1" indent="0">
              <a:buNone/>
            </a:pPr>
            <a:endParaRPr lang="en-US" altLang="zh-CN" dirty="0"/>
          </a:p>
        </p:txBody>
      </p:sp>
      <p:pic>
        <p:nvPicPr>
          <p:cNvPr id="4" name="图片 3"/>
          <p:cNvPicPr>
            <a:picLocks noChangeAspect="1"/>
          </p:cNvPicPr>
          <p:nvPr/>
        </p:nvPicPr>
        <p:blipFill>
          <a:blip r:embed="rId4"/>
          <a:stretch>
            <a:fillRect/>
          </a:stretch>
        </p:blipFill>
        <p:spPr>
          <a:xfrm>
            <a:off x="3390405" y="4655365"/>
            <a:ext cx="1181595" cy="1237431"/>
          </a:xfrm>
          <a:prstGeom prst="rect">
            <a:avLst/>
          </a:prstGeom>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6557" y="3236182"/>
            <a:ext cx="4997723" cy="294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2.2  NP</a:t>
            </a:r>
            <a:r>
              <a:rPr lang="zh-CN" altLang="en-US" dirty="0"/>
              <a:t>问题</a:t>
            </a:r>
          </a:p>
        </p:txBody>
      </p:sp>
      <p:sp>
        <p:nvSpPr>
          <p:cNvPr id="3" name="内容占位符 2"/>
          <p:cNvSpPr>
            <a:spLocks noGrp="1"/>
          </p:cNvSpPr>
          <p:nvPr>
            <p:ph idx="1"/>
          </p:nvPr>
        </p:nvSpPr>
        <p:spPr/>
        <p:txBody>
          <a:bodyPr/>
          <a:lstStyle/>
          <a:p>
            <a:r>
              <a:rPr lang="en-US" altLang="zh-CN" dirty="0"/>
              <a:t>NP</a:t>
            </a:r>
            <a:r>
              <a:rPr lang="zh-CN" altLang="en-US" dirty="0"/>
              <a:t>问题的定义：在多项式时间内能被验证的问题。</a:t>
            </a:r>
            <a:endParaRPr lang="en-US" altLang="zh-CN" dirty="0"/>
          </a:p>
          <a:p>
            <a:endParaRPr lang="en-US" altLang="zh-CN" dirty="0"/>
          </a:p>
          <a:p>
            <a:r>
              <a:rPr lang="zh-CN" altLang="en-US" dirty="0"/>
              <a:t>考虑：</a:t>
            </a:r>
            <a:endParaRPr lang="en-US" altLang="zh-CN" dirty="0"/>
          </a:p>
          <a:p>
            <a:pPr lvl="1"/>
            <a:r>
              <a:rPr lang="zh-CN" altLang="en-US" dirty="0"/>
              <a:t>求中位数是</a:t>
            </a:r>
            <a:r>
              <a:rPr lang="en-US" altLang="zh-CN" dirty="0"/>
              <a:t>NP</a:t>
            </a:r>
            <a:r>
              <a:rPr lang="zh-CN" altLang="en-US" dirty="0"/>
              <a:t>问题吗？（我们已经知道它是一个</a:t>
            </a:r>
            <a:r>
              <a:rPr lang="en-US" altLang="zh-CN" dirty="0"/>
              <a:t>P</a:t>
            </a:r>
            <a:r>
              <a:rPr lang="zh-CN" altLang="en-US" dirty="0"/>
              <a:t>问题）</a:t>
            </a:r>
            <a:endParaRPr lang="en-US" altLang="zh-CN" dirty="0"/>
          </a:p>
          <a:p>
            <a:pPr lvl="1"/>
            <a:r>
              <a:rPr lang="en-US" altLang="zh-CN" dirty="0"/>
              <a:t>3-SAT</a:t>
            </a:r>
            <a:r>
              <a:rPr lang="zh-CN" altLang="en-US" dirty="0"/>
              <a:t>问题是一个</a:t>
            </a:r>
            <a:r>
              <a:rPr lang="en-US" altLang="zh-CN" dirty="0"/>
              <a:t>NP</a:t>
            </a:r>
            <a:r>
              <a:rPr lang="zh-CN" altLang="en-US" dirty="0"/>
              <a:t>问题吗，是一个</a:t>
            </a:r>
            <a:r>
              <a:rPr lang="en-US" altLang="zh-CN" dirty="0"/>
              <a:t>P</a:t>
            </a:r>
            <a:r>
              <a:rPr lang="zh-CN" altLang="en-US" dirty="0"/>
              <a:t>问题吗？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2.3  P</a:t>
            </a:r>
            <a:r>
              <a:rPr lang="zh-CN" altLang="en-US" dirty="0"/>
              <a:t>问题与</a:t>
            </a:r>
            <a:r>
              <a:rPr lang="en-US" altLang="zh-CN" dirty="0"/>
              <a:t>NP</a:t>
            </a:r>
            <a:r>
              <a:rPr lang="zh-CN" altLang="en-US" dirty="0"/>
              <a:t>问题的关系</a:t>
            </a:r>
          </a:p>
        </p:txBody>
      </p:sp>
      <p:sp>
        <p:nvSpPr>
          <p:cNvPr id="3" name="内容占位符 2"/>
          <p:cNvSpPr>
            <a:spLocks noGrp="1"/>
          </p:cNvSpPr>
          <p:nvPr>
            <p:ph idx="1"/>
          </p:nvPr>
        </p:nvSpPr>
        <p:spPr>
          <a:xfrm>
            <a:off x="628650" y="1976599"/>
            <a:ext cx="7886700" cy="4351338"/>
          </a:xfrm>
        </p:spPr>
        <p:txBody>
          <a:bodyPr/>
          <a:lstStyle/>
          <a:p>
            <a:r>
              <a:rPr lang="zh-CN" altLang="en-US" dirty="0"/>
              <a:t>显然所有</a:t>
            </a:r>
            <a:r>
              <a:rPr lang="en-US" altLang="zh-CN" dirty="0"/>
              <a:t>P</a:t>
            </a:r>
            <a:r>
              <a:rPr lang="zh-CN" altLang="en-US" dirty="0"/>
              <a:t>问题一定是</a:t>
            </a:r>
            <a:r>
              <a:rPr lang="en-US" altLang="zh-CN" dirty="0"/>
              <a:t>NP</a:t>
            </a:r>
            <a:r>
              <a:rPr lang="zh-CN" altLang="en-US" dirty="0"/>
              <a:t>问题</a:t>
            </a:r>
            <a:endParaRPr lang="en-US" altLang="zh-CN" dirty="0"/>
          </a:p>
          <a:p>
            <a:pPr lvl="1"/>
            <a:r>
              <a:rPr lang="zh-CN" altLang="en-US" dirty="0"/>
              <a:t>在多形式时间内可解，那么一定在多项式时间内可验证</a:t>
            </a:r>
            <a:endParaRPr lang="en-US" altLang="zh-CN" dirty="0"/>
          </a:p>
          <a:p>
            <a:pPr marL="0" indent="0">
              <a:buNone/>
            </a:pPr>
            <a:endParaRPr lang="en-US" altLang="zh-CN" dirty="0"/>
          </a:p>
          <a:p>
            <a:pPr lvl="1"/>
            <a:endParaRPr lang="zh-CN" altLang="en-US" dirty="0"/>
          </a:p>
        </p:txBody>
      </p:sp>
      <p:grpSp>
        <p:nvGrpSpPr>
          <p:cNvPr id="6" name="组合 5"/>
          <p:cNvGrpSpPr/>
          <p:nvPr/>
        </p:nvGrpSpPr>
        <p:grpSpPr>
          <a:xfrm>
            <a:off x="3171245" y="3302162"/>
            <a:ext cx="2172031" cy="2739782"/>
            <a:chOff x="6248400" y="685800"/>
            <a:chExt cx="1676400" cy="2133600"/>
          </a:xfrm>
        </p:grpSpPr>
        <p:sp>
          <p:nvSpPr>
            <p:cNvPr id="7" name="Oval 5"/>
            <p:cNvSpPr>
              <a:spLocks noChangeArrowheads="1"/>
            </p:cNvSpPr>
            <p:nvPr/>
          </p:nvSpPr>
          <p:spPr bwMode="auto">
            <a:xfrm>
              <a:off x="6248400" y="685800"/>
              <a:ext cx="1676400" cy="2133600"/>
            </a:xfrm>
            <a:prstGeom prst="ellipse">
              <a:avLst/>
            </a:prstGeom>
            <a:noFill/>
            <a:ln w="952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zh-CN"/>
            </a:p>
          </p:txBody>
        </p:sp>
        <p:sp>
          <p:nvSpPr>
            <p:cNvPr id="8" name="Oval 6"/>
            <p:cNvSpPr>
              <a:spLocks noChangeArrowheads="1"/>
            </p:cNvSpPr>
            <p:nvPr/>
          </p:nvSpPr>
          <p:spPr bwMode="auto">
            <a:xfrm>
              <a:off x="6705600" y="1905000"/>
              <a:ext cx="762000" cy="762000"/>
            </a:xfrm>
            <a:prstGeom prst="ellipse">
              <a:avLst/>
            </a:prstGeom>
            <a:noFill/>
            <a:ln w="9525">
              <a:solidFill>
                <a:srgbClr val="339966"/>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CN" altLang="zh-CN"/>
            </a:p>
          </p:txBody>
        </p:sp>
        <p:sp>
          <p:nvSpPr>
            <p:cNvPr id="9" name="Text Box 7"/>
            <p:cNvSpPr txBox="1">
              <a:spLocks noChangeArrowheads="1"/>
            </p:cNvSpPr>
            <p:nvPr/>
          </p:nvSpPr>
          <p:spPr bwMode="auto">
            <a:xfrm>
              <a:off x="6781800" y="762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FF3300"/>
                  </a:solidFill>
                </a:rPr>
                <a:t>NP</a:t>
              </a:r>
            </a:p>
          </p:txBody>
        </p:sp>
        <p:sp>
          <p:nvSpPr>
            <p:cNvPr id="10" name="Text Box 8"/>
            <p:cNvSpPr txBox="1">
              <a:spLocks noChangeArrowheads="1"/>
            </p:cNvSpPr>
            <p:nvPr/>
          </p:nvSpPr>
          <p:spPr bwMode="auto">
            <a:xfrm>
              <a:off x="6934200" y="2057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solidFill>
                    <a:srgbClr val="339966"/>
                  </a:solidFill>
                </a:rPr>
                <a:t>P</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2.3  P</a:t>
            </a:r>
            <a:r>
              <a:rPr lang="zh-CN" altLang="en-US" dirty="0"/>
              <a:t>问题与</a:t>
            </a:r>
            <a:r>
              <a:rPr lang="en-US" altLang="zh-CN" dirty="0"/>
              <a:t>NP</a:t>
            </a:r>
            <a:r>
              <a:rPr lang="zh-CN" altLang="en-US" dirty="0"/>
              <a:t>问题的关系</a:t>
            </a:r>
          </a:p>
        </p:txBody>
      </p:sp>
      <p:sp>
        <p:nvSpPr>
          <p:cNvPr id="7" name="内容占位符 6"/>
          <p:cNvSpPr>
            <a:spLocks noGrp="1"/>
          </p:cNvSpPr>
          <p:nvPr>
            <p:ph idx="1"/>
          </p:nvPr>
        </p:nvSpPr>
        <p:spPr>
          <a:xfrm>
            <a:off x="628650" y="1253490"/>
            <a:ext cx="7886700" cy="4351338"/>
          </a:xfrm>
        </p:spPr>
        <p:txBody>
          <a:bodyPr/>
          <a:lstStyle/>
          <a:p>
            <a:pPr marL="0" indent="0">
              <a:buNone/>
            </a:pPr>
            <a:endParaRPr lang="en-US" altLang="zh-CN" dirty="0"/>
          </a:p>
          <a:p>
            <a:r>
              <a:rPr lang="zh-CN" altLang="en-US" dirty="0"/>
              <a:t>那么所有</a:t>
            </a:r>
            <a:r>
              <a:rPr lang="en-US" altLang="zh-CN" dirty="0"/>
              <a:t>NP</a:t>
            </a:r>
            <a:r>
              <a:rPr lang="zh-CN" altLang="en-US" dirty="0"/>
              <a:t>问题都是</a:t>
            </a:r>
            <a:r>
              <a:rPr lang="en-US" altLang="zh-CN" dirty="0"/>
              <a:t>P</a:t>
            </a:r>
            <a:r>
              <a:rPr lang="zh-CN" altLang="en-US" dirty="0"/>
              <a:t>问题吗？</a:t>
            </a:r>
            <a:endParaRPr lang="en-US" altLang="zh-CN" dirty="0"/>
          </a:p>
          <a:p>
            <a:pPr lvl="1"/>
            <a:r>
              <a:rPr lang="zh-CN" altLang="en-US" dirty="0"/>
              <a:t>求中位数是一个</a:t>
            </a:r>
            <a:r>
              <a:rPr lang="en-US" altLang="zh-CN" dirty="0"/>
              <a:t>NP</a:t>
            </a:r>
            <a:r>
              <a:rPr lang="zh-CN" altLang="en-US" dirty="0"/>
              <a:t>问题，同时它也是一个</a:t>
            </a:r>
            <a:r>
              <a:rPr lang="en-US" altLang="zh-CN" dirty="0"/>
              <a:t>P</a:t>
            </a:r>
            <a:r>
              <a:rPr lang="zh-CN" altLang="en-US" dirty="0"/>
              <a:t>问题</a:t>
            </a:r>
            <a:endParaRPr lang="en-US" altLang="zh-CN" dirty="0"/>
          </a:p>
          <a:p>
            <a:pPr lvl="1"/>
            <a:r>
              <a:rPr lang="en-US" altLang="zh-CN" dirty="0"/>
              <a:t>3-SAT</a:t>
            </a:r>
            <a:r>
              <a:rPr lang="zh-CN" altLang="en-US" dirty="0"/>
              <a:t>是一个</a:t>
            </a:r>
            <a:r>
              <a:rPr lang="en-US" altLang="zh-CN" dirty="0"/>
              <a:t>NP</a:t>
            </a:r>
            <a:r>
              <a:rPr lang="zh-CN" altLang="en-US" dirty="0"/>
              <a:t>问题，它是一个</a:t>
            </a:r>
            <a:r>
              <a:rPr lang="en-US" altLang="zh-CN" dirty="0"/>
              <a:t>P</a:t>
            </a:r>
            <a:r>
              <a:rPr lang="zh-CN" altLang="en-US" dirty="0"/>
              <a:t>问题吗？</a:t>
            </a:r>
            <a:endParaRPr lang="en-US" altLang="zh-CN" dirty="0"/>
          </a:p>
          <a:p>
            <a:pPr lvl="1"/>
            <a:endParaRPr lang="en-US" altLang="zh-CN" dirty="0"/>
          </a:p>
          <a:p>
            <a:r>
              <a:rPr lang="zh-CN" altLang="en-US" dirty="0"/>
              <a:t>目前没有人证明</a:t>
            </a:r>
            <a:r>
              <a:rPr lang="en-US" altLang="zh-CN" dirty="0"/>
              <a:t>P=NP </a:t>
            </a:r>
            <a:r>
              <a:rPr lang="zh-CN" altLang="en-US" dirty="0"/>
              <a:t>，这依然是一个待解决的问题。</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2.4 </a:t>
            </a:r>
            <a:r>
              <a:rPr lang="zh-CN" altLang="en-US" dirty="0"/>
              <a:t>解决</a:t>
            </a:r>
            <a:r>
              <a:rPr lang="en-US" altLang="zh-CN" dirty="0"/>
              <a:t>NP = P</a:t>
            </a:r>
            <a:r>
              <a:rPr lang="zh-CN" altLang="en-US" dirty="0"/>
              <a:t>的意义</a:t>
            </a:r>
            <a:r>
              <a:rPr lang="en-US" altLang="zh-CN" dirty="0"/>
              <a:t> </a:t>
            </a:r>
            <a:endParaRPr lang="zh-CN" altLang="en-US" dirty="0"/>
          </a:p>
        </p:txBody>
      </p:sp>
      <p:sp>
        <p:nvSpPr>
          <p:cNvPr id="7" name="内容占位符 6"/>
          <p:cNvSpPr>
            <a:spLocks noGrp="1"/>
          </p:cNvSpPr>
          <p:nvPr>
            <p:ph idx="1"/>
          </p:nvPr>
        </p:nvSpPr>
        <p:spPr>
          <a:xfrm>
            <a:off x="628650" y="1253490"/>
            <a:ext cx="7886700" cy="4351338"/>
          </a:xfrm>
        </p:spPr>
        <p:txBody>
          <a:bodyPr/>
          <a:lstStyle/>
          <a:p>
            <a:pPr marL="0" indent="0">
              <a:buNone/>
            </a:pPr>
            <a:endParaRPr lang="en-US" altLang="zh-CN" dirty="0"/>
          </a:p>
          <a:p>
            <a:pPr marL="0" indent="0">
              <a:buNone/>
            </a:pPr>
            <a:endParaRPr lang="zh-CN" altLang="en-US" dirty="0"/>
          </a:p>
          <a:p>
            <a:pPr marL="0" indent="0">
              <a:buNone/>
            </a:pPr>
            <a:r>
              <a:rPr lang="zh-CN" altLang="en-US" dirty="0"/>
              <a:t>如果验证了</a:t>
            </a:r>
            <a:r>
              <a:rPr lang="en-US" altLang="zh-CN" dirty="0"/>
              <a:t>NP = P</a:t>
            </a:r>
            <a:r>
              <a:rPr lang="zh-CN" altLang="en-US" dirty="0"/>
              <a:t>，说明一个问题如果能在多项式时间被验证，就可以找到一个算法能在多项式时间内解决这问题。计算机会变得更加“聪明”，能够在十分混乱的局面，快速找到一条捷径。</a:t>
            </a:r>
          </a:p>
          <a:p>
            <a:pPr marL="0" indent="0">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zh-CN" altLang="en-US" dirty="0"/>
              <a:t>大纲</a:t>
            </a:r>
          </a:p>
        </p:txBody>
      </p:sp>
      <p:sp>
        <p:nvSpPr>
          <p:cNvPr id="3" name="内容占位符 2"/>
          <p:cNvSpPr>
            <a:spLocks noGrp="1"/>
          </p:cNvSpPr>
          <p:nvPr>
            <p:ph idx="1"/>
          </p:nvPr>
        </p:nvSpPr>
        <p:spPr/>
        <p:txBody>
          <a:bodyPr>
            <a:normAutofit/>
          </a:bodyPr>
          <a:lstStyle/>
          <a:p>
            <a:r>
              <a:rPr lang="en-US" altLang="zh-CN" dirty="0"/>
              <a:t>1.</a:t>
            </a:r>
            <a:r>
              <a:rPr lang="zh-CN" altLang="en-US" dirty="0"/>
              <a:t>  问题的复杂程度</a:t>
            </a:r>
            <a:endParaRPr lang="en-US" altLang="zh-CN" dirty="0"/>
          </a:p>
          <a:p>
            <a:endParaRPr lang="en-US" altLang="zh-CN" dirty="0"/>
          </a:p>
          <a:p>
            <a:r>
              <a:rPr lang="en-US" altLang="zh-CN" dirty="0"/>
              <a:t>2.</a:t>
            </a:r>
            <a:r>
              <a:rPr lang="zh-CN" altLang="en-US" dirty="0"/>
              <a:t>  </a:t>
            </a:r>
            <a:r>
              <a:rPr lang="en-US" altLang="zh-CN" dirty="0"/>
              <a:t>P</a:t>
            </a:r>
            <a:r>
              <a:rPr lang="zh-CN" altLang="en-US" dirty="0"/>
              <a:t>问题与</a:t>
            </a:r>
            <a:r>
              <a:rPr lang="en-US" altLang="zh-CN" dirty="0"/>
              <a:t>NP</a:t>
            </a:r>
            <a:r>
              <a:rPr lang="zh-CN" altLang="en-US" dirty="0"/>
              <a:t>问题</a:t>
            </a:r>
            <a:endParaRPr lang="en-US" altLang="zh-CN" dirty="0"/>
          </a:p>
          <a:p>
            <a:endParaRPr lang="en-US" altLang="zh-CN" dirty="0"/>
          </a:p>
          <a:p>
            <a:r>
              <a:rPr lang="en-US" altLang="zh-CN" dirty="0"/>
              <a:t>3.</a:t>
            </a:r>
            <a:r>
              <a:rPr lang="zh-CN" altLang="en-US" dirty="0"/>
              <a:t>  </a:t>
            </a:r>
            <a:r>
              <a:rPr lang="en-US" altLang="zh-CN" dirty="0"/>
              <a:t>NP-hard</a:t>
            </a:r>
            <a:r>
              <a:rPr lang="zh-CN" altLang="en-US" dirty="0"/>
              <a:t>问题与</a:t>
            </a:r>
            <a:r>
              <a:rPr lang="en-US" altLang="zh-CN" dirty="0"/>
              <a:t>NPC</a:t>
            </a:r>
            <a:r>
              <a:rPr lang="zh-CN" altLang="en-US" dirty="0"/>
              <a:t>问题</a:t>
            </a:r>
            <a:endParaRPr lang="en-US" altLang="zh-CN" dirty="0"/>
          </a:p>
          <a:p>
            <a:endParaRPr lang="en-US" altLang="zh-CN" dirty="0"/>
          </a:p>
          <a:p>
            <a:r>
              <a:rPr lang="en-US" altLang="zh-CN" dirty="0"/>
              <a:t>4.  NPC</a:t>
            </a:r>
            <a:r>
              <a:rPr lang="zh-CN" altLang="en-US" dirty="0"/>
              <a:t>问题的常用解决策略</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2"/>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normAutofit/>
          </a:bodyPr>
          <a:lstStyle/>
          <a:p>
            <a:r>
              <a:rPr lang="en-US" altLang="zh-CN" dirty="0"/>
              <a:t>2.4 </a:t>
            </a:r>
            <a:r>
              <a:rPr lang="zh-CN" altLang="en-US" dirty="0"/>
              <a:t>解决</a:t>
            </a:r>
            <a:r>
              <a:rPr lang="en-US" altLang="zh-CN" dirty="0"/>
              <a:t>NP = P</a:t>
            </a:r>
            <a:r>
              <a:rPr lang="zh-CN" altLang="en-US" dirty="0"/>
              <a:t>的意义</a:t>
            </a:r>
            <a:r>
              <a:rPr lang="en-US" altLang="zh-CN" dirty="0"/>
              <a:t> </a:t>
            </a:r>
            <a:endParaRPr lang="zh-CN" altLang="en-US" dirty="0"/>
          </a:p>
        </p:txBody>
      </p:sp>
      <p:sp>
        <p:nvSpPr>
          <p:cNvPr id="7" name="内容占位符 6"/>
          <p:cNvSpPr>
            <a:spLocks noGrp="1"/>
          </p:cNvSpPr>
          <p:nvPr>
            <p:ph idx="1"/>
          </p:nvPr>
        </p:nvSpPr>
        <p:spPr>
          <a:xfrm>
            <a:off x="629285" y="1468755"/>
            <a:ext cx="7886700" cy="4351338"/>
          </a:xfrm>
        </p:spPr>
        <p:txBody>
          <a:bodyPr>
            <a:normAutofit/>
          </a:bodyPr>
          <a:lstStyle/>
          <a:p>
            <a:pPr marL="0" indent="0">
              <a:buNone/>
            </a:pPr>
            <a:endParaRPr lang="zh-CN" altLang="en-US" dirty="0"/>
          </a:p>
          <a:p>
            <a:pPr marL="0" indent="0">
              <a:buNone/>
            </a:pPr>
            <a:r>
              <a:rPr lang="en-US" altLang="zh-CN" dirty="0"/>
              <a:t>	1. 运筹学中的很多难题都将被轻松解决，比如说整数规划问题、旅行商问题等等</a:t>
            </a:r>
            <a:r>
              <a:rPr lang="zh-CN" altLang="en-US" dirty="0"/>
              <a:t>。</a:t>
            </a:r>
            <a:endParaRPr lang="en-US" altLang="zh-CN" dirty="0"/>
          </a:p>
          <a:p>
            <a:pPr marL="0" indent="0">
              <a:buNone/>
            </a:pPr>
            <a:r>
              <a:rPr lang="en-US" altLang="zh-CN" dirty="0"/>
              <a:t>	2. 当获知了所有的信息以后，计算机可以在极短的时间里，对证券市场、天气、球赛结果做出非常准确的预测</a:t>
            </a:r>
            <a:r>
              <a:rPr lang="zh-CN" altLang="en-US" dirty="0"/>
              <a:t>。</a:t>
            </a:r>
            <a:r>
              <a:rPr lang="en-US" altLang="zh-CN" dirty="0"/>
              <a:t>	</a:t>
            </a:r>
            <a:endParaRPr lang="zh-CN" altLang="en-US" dirty="0"/>
          </a:p>
          <a:p>
            <a:pPr marL="0" indent="0">
              <a:buNone/>
            </a:pPr>
            <a:r>
              <a:rPr lang="en-US" altLang="zh-CN" dirty="0"/>
              <a:t>	3. 蛋白质的折叠问题也是一个 NPC 问题，新的算法无疑是生物与医学界的一个福音。</a:t>
            </a:r>
          </a:p>
          <a:p>
            <a:pPr marL="0" indent="0">
              <a:buNone/>
            </a:pPr>
            <a:r>
              <a:rPr lang="en-US" altLang="zh-CN" dirty="0"/>
              <a:t>	......</a:t>
            </a:r>
          </a:p>
          <a:p>
            <a:pPr marL="0" indent="0">
              <a:buNone/>
            </a:pPr>
            <a:endParaRPr lang="zh-CN" altLang="en-US" dirty="0"/>
          </a:p>
          <a:p>
            <a:pPr marL="0" indent="0">
              <a:buNone/>
            </a:pPr>
            <a:endParaRPr lang="zh-CN" altLang="en-US" dirty="0"/>
          </a:p>
          <a:p>
            <a:pPr marL="0" indent="0">
              <a:buNone/>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txBox="1">
            <a:spLocks noGrp="1"/>
          </p:cNvSpPr>
          <p:nvPr/>
        </p:nvSpPr>
        <p:spPr>
          <a:xfrm>
            <a:off x="457472" y="6188761"/>
            <a:ext cx="2132604" cy="343443"/>
          </a:xfrm>
          <a:prstGeom prst="rect">
            <a:avLst/>
          </a:prstGeom>
          <a:noFill/>
          <a:ln w="9525">
            <a:noFill/>
          </a:ln>
        </p:spPr>
        <p:txBody>
          <a:bodyPr anchor="ctr"/>
          <a:lstStyle/>
          <a:p>
            <a:fld id="{BB962C8B-B14F-4D97-AF65-F5344CB8AC3E}" type="datetime1">
              <a:rPr lang="zh-CN" altLang="en-US" sz="1025" dirty="0">
                <a:latin typeface="Arial" panose="020B0604020202020204" pitchFamily="34" charset="0"/>
                <a:ea typeface="宋体" panose="02010600030101010101" pitchFamily="2" charset="-122"/>
              </a:rPr>
              <a:t>2020/10/26</a:t>
            </a:fld>
            <a:endParaRPr lang="zh-CN" altLang="en-US" sz="1025" dirty="0">
              <a:latin typeface="Arial" panose="020B0604020202020204" pitchFamily="34" charset="0"/>
              <a:ea typeface="宋体" panose="02010600030101010101" pitchFamily="2" charset="-122"/>
            </a:endParaRPr>
          </a:p>
        </p:txBody>
      </p:sp>
      <p:pic>
        <p:nvPicPr>
          <p:cNvPr id="15362" name="图片 1"/>
          <p:cNvPicPr/>
          <p:nvPr/>
        </p:nvPicPr>
        <p:blipFill>
          <a:blip r:embed="rId2"/>
          <a:stretch>
            <a:fillRect/>
          </a:stretch>
        </p:blipFill>
        <p:spPr>
          <a:xfrm>
            <a:off x="13335" y="-7620"/>
            <a:ext cx="9147175" cy="6873875"/>
          </a:xfrm>
          <a:prstGeom prst="rect">
            <a:avLst/>
          </a:prstGeom>
          <a:noFill/>
          <a:ln w="9525">
            <a:noFill/>
          </a:ln>
        </p:spPr>
      </p:pic>
      <p:sp>
        <p:nvSpPr>
          <p:cNvPr id="15364" name="TextBox 3"/>
          <p:cNvSpPr txBox="1"/>
          <p:nvPr/>
        </p:nvSpPr>
        <p:spPr>
          <a:xfrm>
            <a:off x="2033508" y="1998214"/>
            <a:ext cx="5720430" cy="647519"/>
          </a:xfrm>
          <a:prstGeom prst="rect">
            <a:avLst/>
          </a:prstGeom>
          <a:noFill/>
          <a:ln w="9525">
            <a:noFill/>
          </a:ln>
        </p:spPr>
        <p:txBody>
          <a:bodyPr wrap="none" lIns="0" tIns="0" rIns="0" bIns="0" anchor="t"/>
          <a:lstStyle/>
          <a:p>
            <a:pPr>
              <a:lnSpc>
                <a:spcPts val="5850"/>
              </a:lnSpc>
            </a:pPr>
            <a:r>
              <a:rPr lang="en-US" altLang="zh-CN" sz="4445" b="1" dirty="0">
                <a:solidFill>
                  <a:srgbClr val="FFFFFF"/>
                </a:solidFill>
                <a:latin typeface="Times New Roman" panose="02020603050405020304" pitchFamily="18" charset="0"/>
                <a:ea typeface="宋体" panose="02010600030101010101" pitchFamily="2" charset="-122"/>
              </a:rPr>
              <a:t>NP-hard</a:t>
            </a:r>
            <a:r>
              <a:rPr lang="zh-CN" altLang="en-US" sz="4445" b="1" dirty="0">
                <a:solidFill>
                  <a:srgbClr val="FFFFFF"/>
                </a:solidFill>
                <a:latin typeface="Times New Roman" panose="02020603050405020304" pitchFamily="18" charset="0"/>
                <a:ea typeface="宋体" panose="02010600030101010101" pitchFamily="2" charset="-122"/>
              </a:rPr>
              <a:t>与</a:t>
            </a:r>
            <a:r>
              <a:rPr lang="en-US" altLang="zh-CN" sz="4445" b="1" dirty="0">
                <a:solidFill>
                  <a:srgbClr val="FFFFFF"/>
                </a:solidFill>
                <a:latin typeface="Times New Roman" panose="02020603050405020304" pitchFamily="18" charset="0"/>
                <a:ea typeface="宋体" panose="02010600030101010101" pitchFamily="2" charset="-122"/>
              </a:rPr>
              <a:t>NPC</a:t>
            </a:r>
          </a:p>
        </p:txBody>
      </p:sp>
      <p:sp>
        <p:nvSpPr>
          <p:cNvPr id="15365" name="日期占位符 1"/>
          <p:cNvSpPr>
            <a:spLocks noGrp="1"/>
          </p:cNvSpPr>
          <p:nvPr>
            <p:ph type="dt" sz="half" idx="10"/>
          </p:nvPr>
        </p:nvSpPr>
        <p:spPr>
          <a:xfrm>
            <a:off x="457472" y="6188761"/>
            <a:ext cx="2132604" cy="343443"/>
          </a:xfrm>
        </p:spPr>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025" dirty="0">
                <a:latin typeface="Arial" panose="020B0604020202020204" pitchFamily="34" charset="0"/>
                <a:ea typeface="宋体" panose="02010600030101010101" pitchFamily="2" charset="-122"/>
              </a:rPr>
              <a:t>2020/10/26</a:t>
            </a:fld>
            <a:endParaRPr lang="zh-CN" altLang="en-US" sz="1025"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00808" y="681037"/>
            <a:ext cx="7886700" cy="1325563"/>
          </a:xfrm>
        </p:spPr>
        <p:txBody>
          <a:bodyPr/>
          <a:lstStyle/>
          <a:p>
            <a:r>
              <a:rPr lang="en-US" altLang="zh-CN" dirty="0"/>
              <a:t>3  NP-hard</a:t>
            </a:r>
            <a:r>
              <a:rPr lang="zh-CN" altLang="en-US" dirty="0"/>
              <a:t>与</a:t>
            </a:r>
            <a:r>
              <a:rPr lang="en-US" altLang="zh-CN" dirty="0"/>
              <a:t>NPC</a:t>
            </a:r>
            <a:endParaRPr lang="zh-CN" altLang="en-US" dirty="0"/>
          </a:p>
        </p:txBody>
      </p:sp>
      <p:sp>
        <p:nvSpPr>
          <p:cNvPr id="3" name="内容占位符 2"/>
          <p:cNvSpPr>
            <a:spLocks noGrp="1"/>
          </p:cNvSpPr>
          <p:nvPr>
            <p:ph idx="1"/>
          </p:nvPr>
        </p:nvSpPr>
        <p:spPr/>
        <p:txBody>
          <a:bodyPr/>
          <a:lstStyle/>
          <a:p>
            <a:r>
              <a:rPr lang="en-US" altLang="zh-CN" dirty="0"/>
              <a:t>3.1  </a:t>
            </a:r>
            <a:r>
              <a:rPr lang="zh-CN" altLang="en-US" dirty="0"/>
              <a:t>归约与多项式时间归约</a:t>
            </a:r>
            <a:endParaRPr lang="en-US" altLang="zh-CN" dirty="0"/>
          </a:p>
          <a:p>
            <a:endParaRPr lang="en-US" altLang="zh-CN" dirty="0"/>
          </a:p>
          <a:p>
            <a:r>
              <a:rPr lang="en-US" altLang="zh-CN" dirty="0"/>
              <a:t>3.2  NP-hard</a:t>
            </a:r>
            <a:r>
              <a:rPr lang="zh-CN" altLang="en-US" dirty="0"/>
              <a:t>与</a:t>
            </a:r>
            <a:r>
              <a:rPr lang="en-US" altLang="zh-CN" dirty="0"/>
              <a:t>NPC</a:t>
            </a:r>
            <a:r>
              <a:rPr lang="zh-CN" altLang="en-US" dirty="0"/>
              <a:t>问题</a:t>
            </a:r>
            <a:endParaRPr lang="en-US" altLang="zh-CN" dirty="0"/>
          </a:p>
          <a:p>
            <a:endParaRPr lang="en-US" altLang="zh-CN" dirty="0"/>
          </a:p>
          <a:p>
            <a:r>
              <a:rPr lang="en-US" altLang="zh-CN" dirty="0"/>
              <a:t>3.3 P,NP,NP-H,NP-C</a:t>
            </a:r>
            <a:r>
              <a:rPr lang="zh-CN" altLang="en-US" dirty="0"/>
              <a:t>的关系</a:t>
            </a:r>
            <a:endParaRPr lang="en-US" altLang="zh-CN" dirty="0"/>
          </a:p>
          <a:p>
            <a:endParaRPr lang="en-US" altLang="zh-CN" dirty="0"/>
          </a:p>
          <a:p>
            <a:r>
              <a:rPr lang="en-US" altLang="zh-CN" dirty="0"/>
              <a:t>3.4 </a:t>
            </a:r>
            <a:r>
              <a:rPr lang="zh-CN" altLang="en-US" dirty="0"/>
              <a:t>讨论</a:t>
            </a:r>
            <a:r>
              <a:rPr lang="en-US" altLang="zh-CN" dirty="0"/>
              <a:t>NPC</a:t>
            </a:r>
            <a:r>
              <a:rPr lang="zh-CN" altLang="en-US" dirty="0"/>
              <a:t>问题的意义</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339090" y="300513"/>
            <a:ext cx="7886700" cy="1325563"/>
          </a:xfrm>
        </p:spPr>
        <p:txBody>
          <a:bodyPr/>
          <a:lstStyle/>
          <a:p>
            <a:r>
              <a:rPr lang="en-US" altLang="zh-CN" dirty="0"/>
              <a:t>3.1  </a:t>
            </a:r>
            <a:r>
              <a:rPr lang="zh-CN" altLang="en-US" dirty="0"/>
              <a:t>归约与多项式时间归约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0510" y="2994660"/>
                <a:ext cx="2630805" cy="53530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charset="0"/>
                          <a:cs typeface="Cambria Math" charset="0"/>
                        </a:rPr>
                        <m:t>𝑎𝑥</m:t>
                      </m:r>
                      <m:r>
                        <a:rPr lang="en-US" altLang="zh-CN" i="1" dirty="0">
                          <a:latin typeface="Cambria Math" charset="0"/>
                          <a:cs typeface="Cambria Math" charset="0"/>
                        </a:rPr>
                        <m:t> + </m:t>
                      </m:r>
                      <m:r>
                        <a:rPr lang="en-US" altLang="zh-CN" i="1" dirty="0">
                          <a:latin typeface="Cambria Math" charset="0"/>
                          <a:cs typeface="Cambria Math" charset="0"/>
                        </a:rPr>
                        <m:t>𝑏</m:t>
                      </m:r>
                      <m:r>
                        <a:rPr lang="en-US" altLang="zh-CN" i="1" dirty="0">
                          <a:latin typeface="Cambria Math" charset="0"/>
                          <a:cs typeface="Cambria Math" charset="0"/>
                        </a:rPr>
                        <m:t> = </m:t>
                      </m:r>
                      <m:r>
                        <a:rPr lang="en-US" altLang="zh-CN" i="1" dirty="0">
                          <a:latin typeface="Cambria Math" charset="0"/>
                          <a:cs typeface="Cambria Math" charset="0"/>
                        </a:rPr>
                        <m:t>𝑐</m:t>
                      </m:r>
                    </m:oMath>
                  </m:oMathPara>
                </a14:m>
                <a:endParaRPr lang="en-US" altLang="zh-CN" i="1" dirty="0">
                  <a:latin typeface="Cambria Math" charset="0"/>
                  <a:cs typeface="Cambria Math" charset="0"/>
                </a:endParaRPr>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0510" y="2994660"/>
                <a:ext cx="2630805" cy="535305"/>
              </a:xfr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5" name="右箭头 4"/>
          <p:cNvSpPr/>
          <p:nvPr/>
        </p:nvSpPr>
        <p:spPr>
          <a:xfrm>
            <a:off x="2933572" y="2994660"/>
            <a:ext cx="2176145" cy="5029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文本框 5"/>
          <p:cNvSpPr txBox="1"/>
          <p:nvPr/>
        </p:nvSpPr>
        <p:spPr>
          <a:xfrm>
            <a:off x="3381375" y="2769870"/>
            <a:ext cx="1005840" cy="368300"/>
          </a:xfrm>
          <a:prstGeom prst="rect">
            <a:avLst/>
          </a:prstGeom>
          <a:noFill/>
        </p:spPr>
        <p:txBody>
          <a:bodyPr wrap="square" rtlCol="0">
            <a:spAutoFit/>
          </a:bodyPr>
          <a:lstStyle/>
          <a:p>
            <a:r>
              <a:rPr lang="zh-CN" altLang="en-US" dirty="0"/>
              <a:t>归约</a:t>
            </a:r>
          </a:p>
        </p:txBody>
      </p:sp>
      <mc:AlternateContent xmlns:mc="http://schemas.openxmlformats.org/markup-compatibility/2006" xmlns:a14="http://schemas.microsoft.com/office/drawing/2010/main">
        <mc:Choice Requires="a14">
          <p:sp>
            <p:nvSpPr>
              <p:cNvPr id="7" name="文本框 6"/>
              <p:cNvSpPr txBox="1"/>
              <p:nvPr/>
            </p:nvSpPr>
            <p:spPr>
              <a:xfrm>
                <a:off x="5290692" y="2962275"/>
                <a:ext cx="3200400" cy="59563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sz="2800" i="1" dirty="0">
                          <a:latin typeface="Cambria Math" charset="0"/>
                          <a:cs typeface="Cambria Math" charset="0"/>
                        </a:rPr>
                        <m:t>0</m:t>
                      </m:r>
                      <m:sSup>
                        <m:sSupPr>
                          <m:ctrlPr>
                            <a:rPr lang="en-US" altLang="zh-CN" sz="2800" i="1" dirty="0">
                              <a:latin typeface="Cambria Math" panose="02040503050406030204" pitchFamily="18" charset="0"/>
                              <a:cs typeface="Cambria Math" charset="0"/>
                            </a:rPr>
                          </m:ctrlPr>
                        </m:sSupPr>
                        <m:e>
                          <m:r>
                            <a:rPr lang="en-US" altLang="zh-CN" sz="2800" i="1" dirty="0">
                              <a:latin typeface="Cambria Math" charset="0"/>
                              <a:cs typeface="Cambria Math" charset="0"/>
                            </a:rPr>
                            <m:t>𝑥</m:t>
                          </m:r>
                        </m:e>
                        <m:sup>
                          <m:r>
                            <a:rPr lang="en-US" altLang="zh-CN" sz="2800" i="1" dirty="0">
                              <a:latin typeface="Cambria Math" charset="0"/>
                              <a:cs typeface="Cambria Math" charset="0"/>
                            </a:rPr>
                            <m:t>2</m:t>
                          </m:r>
                        </m:sup>
                      </m:sSup>
                      <m:r>
                        <a:rPr lang="en-US" altLang="zh-CN" sz="2800" i="1" dirty="0">
                          <a:latin typeface="Cambria Math" charset="0"/>
                          <a:cs typeface="Cambria Math" charset="0"/>
                        </a:rPr>
                        <m:t> + </m:t>
                      </m:r>
                      <m:r>
                        <a:rPr lang="en-US" altLang="zh-CN" sz="2800" i="1" dirty="0">
                          <a:latin typeface="Cambria Math" charset="0"/>
                          <a:cs typeface="Cambria Math" charset="0"/>
                        </a:rPr>
                        <m:t>𝑎𝑥</m:t>
                      </m:r>
                      <m:r>
                        <a:rPr lang="en-US" altLang="zh-CN" sz="2800" i="1" dirty="0">
                          <a:latin typeface="Cambria Math" charset="0"/>
                          <a:cs typeface="Cambria Math" charset="0"/>
                        </a:rPr>
                        <m:t> + </m:t>
                      </m:r>
                      <m:r>
                        <a:rPr lang="en-US" altLang="zh-CN" sz="2800" i="1" dirty="0">
                          <a:latin typeface="Cambria Math" charset="0"/>
                          <a:cs typeface="Cambria Math" charset="0"/>
                        </a:rPr>
                        <m:t>𝑏</m:t>
                      </m:r>
                      <m:r>
                        <a:rPr lang="en-US" altLang="zh-CN" sz="2800" i="1" dirty="0">
                          <a:latin typeface="Cambria Math" charset="0"/>
                          <a:cs typeface="Cambria Math" charset="0"/>
                        </a:rPr>
                        <m:t> = </m:t>
                      </m:r>
                      <m:r>
                        <a:rPr lang="en-US" altLang="zh-CN" sz="2800" i="1" dirty="0">
                          <a:latin typeface="Cambria Math" charset="0"/>
                          <a:cs typeface="Cambria Math" charset="0"/>
                        </a:rPr>
                        <m:t>𝑐</m:t>
                      </m:r>
                    </m:oMath>
                  </m:oMathPara>
                </a14:m>
                <a:endParaRPr lang="en-US" altLang="zh-CN" i="1" dirty="0">
                  <a:latin typeface="Cambria Math" charset="0"/>
                  <a:cs typeface="Cambria Math"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290692" y="2962275"/>
                <a:ext cx="3200400" cy="59563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8" name="内容占位符 2"/>
          <p:cNvSpPr>
            <a:spLocks noGrp="1"/>
          </p:cNvSpPr>
          <p:nvPr/>
        </p:nvSpPr>
        <p:spPr>
          <a:xfrm>
            <a:off x="443865" y="1844040"/>
            <a:ext cx="7886700" cy="9258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问题</a:t>
            </a:r>
            <a:r>
              <a:rPr lang="en-US" altLang="zh-CN" dirty="0"/>
              <a:t>A</a:t>
            </a:r>
            <a:r>
              <a:rPr lang="zh-CN" altLang="en-US" dirty="0"/>
              <a:t>：求解一个一元一次方程</a:t>
            </a:r>
          </a:p>
          <a:p>
            <a:r>
              <a:rPr lang="zh-CN" altLang="en-US" dirty="0"/>
              <a:t>问题</a:t>
            </a:r>
            <a:r>
              <a:rPr lang="en-US" altLang="zh-CN" dirty="0"/>
              <a:t>B</a:t>
            </a:r>
            <a:r>
              <a:rPr lang="zh-CN" altLang="en-US" dirty="0"/>
              <a:t>：求解一个一元二次方程</a:t>
            </a:r>
            <a:endParaRPr lang="en-US" altLang="zh-CN" dirty="0"/>
          </a:p>
          <a:p>
            <a:endParaRPr lang="zh-CN" altLang="en-US" dirty="0"/>
          </a:p>
        </p:txBody>
      </p:sp>
      <p:sp>
        <p:nvSpPr>
          <p:cNvPr id="9" name="内容占位符 2"/>
          <p:cNvSpPr>
            <a:spLocks noGrp="1"/>
          </p:cNvSpPr>
          <p:nvPr/>
        </p:nvSpPr>
        <p:spPr>
          <a:xfrm>
            <a:off x="443865" y="3722370"/>
            <a:ext cx="7886700" cy="26714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t>如果存在能有效解决问题</a:t>
            </a:r>
            <a:r>
              <a:rPr lang="en-US" altLang="zh-CN" dirty="0"/>
              <a:t>B</a:t>
            </a:r>
            <a:r>
              <a:rPr lang="zh-CN" altLang="en-US" dirty="0"/>
              <a:t>的算法，也可以作为解决问题</a:t>
            </a:r>
            <a:r>
              <a:rPr lang="en-US" altLang="zh-CN" dirty="0"/>
              <a:t>A</a:t>
            </a:r>
            <a:r>
              <a:rPr lang="zh-CN" altLang="en-US" dirty="0"/>
              <a:t>的子程序，我们则称问题</a:t>
            </a:r>
            <a:r>
              <a:rPr lang="en-US" altLang="zh-CN" dirty="0"/>
              <a:t>A</a:t>
            </a:r>
            <a:r>
              <a:rPr lang="zh-CN" altLang="en-US" dirty="0"/>
              <a:t>“</a:t>
            </a:r>
            <a:r>
              <a:rPr lang="zh-CN" altLang="en-US" dirty="0">
                <a:solidFill>
                  <a:srgbClr val="FF0000"/>
                </a:solidFill>
              </a:rPr>
              <a:t>可归约</a:t>
            </a:r>
            <a:r>
              <a:rPr lang="zh-CN" altLang="en-US" dirty="0"/>
              <a:t>”到问题</a:t>
            </a:r>
            <a:r>
              <a:rPr lang="en-US" altLang="zh-CN" dirty="0"/>
              <a:t>B</a:t>
            </a:r>
            <a:r>
              <a:rPr lang="zh-CN" altLang="en-US" dirty="0"/>
              <a:t>。</a:t>
            </a:r>
            <a:endParaRPr lang="en-US" altLang="zh-CN" dirty="0"/>
          </a:p>
          <a:p>
            <a:pPr>
              <a:lnSpc>
                <a:spcPct val="120000"/>
              </a:lnSpc>
            </a:pPr>
            <a:r>
              <a:rPr lang="en-US" altLang="zh-CN" dirty="0" err="1"/>
              <a:t>如果我可以把问题A中的一个实例转化为问题B中的一个实例，然后通过解决问题B间接解决问题A，那么就认为B比A更难</a:t>
            </a:r>
            <a:r>
              <a:rPr lang="en-US" altLang="zh-CN" dirty="0"/>
              <a:t>。</a:t>
            </a:r>
          </a:p>
          <a:p>
            <a:pPr marL="0" indent="0">
              <a:buNone/>
            </a:pP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52505" y="1793971"/>
            <a:ext cx="7123872" cy="3270058"/>
          </a:xfrm>
        </p:spPr>
        <p:txBody>
          <a:bodyPr>
            <a:normAutofit fontScale="67500" lnSpcReduction="20000"/>
          </a:bodyPr>
          <a:lstStyle/>
          <a:p>
            <a:pPr marL="0" indent="0">
              <a:lnSpc>
                <a:spcPct val="120000"/>
              </a:lnSpc>
              <a:buNone/>
            </a:pPr>
            <a:r>
              <a:rPr lang="zh-CN" altLang="en-US" dirty="0"/>
              <a:t>考虑一个判定问题</a:t>
            </a:r>
            <a:r>
              <a:rPr lang="en-US" altLang="zh-CN" dirty="0"/>
              <a:t>A</a:t>
            </a:r>
            <a:r>
              <a:rPr lang="zh-CN" altLang="en-US" dirty="0"/>
              <a:t>，希望再多项式时间内解决该问题；同时有另一个不同的判定问题</a:t>
            </a:r>
            <a:r>
              <a:rPr lang="en-US" altLang="zh-CN" dirty="0"/>
              <a:t>B</a:t>
            </a:r>
            <a:r>
              <a:rPr lang="zh-CN" altLang="en-US" dirty="0"/>
              <a:t>，我们知道如何在多项式时间内解决它。最后假设有一个过程，它可以将</a:t>
            </a:r>
            <a:r>
              <a:rPr lang="en-US" altLang="zh-CN" dirty="0"/>
              <a:t>A</a:t>
            </a:r>
            <a:r>
              <a:rPr lang="zh-CN" altLang="en-US" dirty="0"/>
              <a:t>的任何实例</a:t>
            </a:r>
            <a:r>
              <a:rPr lang="en-US" altLang="zh-CN" dirty="0"/>
              <a:t>α</a:t>
            </a:r>
            <a:r>
              <a:rPr lang="zh-CN" altLang="en-US" dirty="0"/>
              <a:t>转化为</a:t>
            </a:r>
            <a:r>
              <a:rPr lang="en-US" altLang="zh-CN" dirty="0"/>
              <a:t>B</a:t>
            </a:r>
            <a:r>
              <a:rPr lang="zh-CN" altLang="en-US" dirty="0"/>
              <a:t>的具有以下特征的某个实例</a:t>
            </a:r>
            <a:r>
              <a:rPr lang="en-US" altLang="zh-CN" dirty="0"/>
              <a:t>β</a:t>
            </a:r>
            <a:r>
              <a:rPr lang="zh-CN" altLang="en-US" dirty="0"/>
              <a:t>：</a:t>
            </a:r>
            <a:endParaRPr lang="en-US" altLang="zh-CN" dirty="0"/>
          </a:p>
          <a:p>
            <a:pPr>
              <a:lnSpc>
                <a:spcPct val="120000"/>
              </a:lnSpc>
            </a:pPr>
            <a:r>
              <a:rPr lang="zh-CN" altLang="en-US" dirty="0"/>
              <a:t>  转换操作需要多项式时间</a:t>
            </a:r>
            <a:endParaRPr lang="en-US" altLang="zh-CN" dirty="0"/>
          </a:p>
          <a:p>
            <a:pPr>
              <a:lnSpc>
                <a:spcPct val="120000"/>
              </a:lnSpc>
            </a:pPr>
            <a:r>
              <a:rPr lang="zh-CN" altLang="en-US" dirty="0"/>
              <a:t>  两个实例的解是相同的。也就是说，</a:t>
            </a:r>
            <a:r>
              <a:rPr lang="en-US" altLang="zh-CN" dirty="0"/>
              <a:t>α</a:t>
            </a:r>
            <a:r>
              <a:rPr lang="zh-CN" altLang="en-US" dirty="0"/>
              <a:t>的解是“</a:t>
            </a:r>
            <a:r>
              <a:rPr lang="en-US" altLang="zh-CN" dirty="0"/>
              <a:t>Yes</a:t>
            </a:r>
            <a:r>
              <a:rPr lang="zh-CN" altLang="en-US" dirty="0"/>
              <a:t>”，当且仅当</a:t>
            </a:r>
            <a:r>
              <a:rPr lang="en-US" altLang="zh-CN" dirty="0"/>
              <a:t>β</a:t>
            </a:r>
            <a:r>
              <a:rPr lang="zh-CN" altLang="en-US" dirty="0"/>
              <a:t>的解也是“</a:t>
            </a:r>
            <a:r>
              <a:rPr lang="en-US" altLang="zh-CN" dirty="0"/>
              <a:t>Yes</a:t>
            </a:r>
            <a:r>
              <a:rPr lang="zh-CN" altLang="en-US" dirty="0"/>
              <a:t>”。</a:t>
            </a:r>
            <a:endParaRPr lang="en-US" altLang="zh-CN" dirty="0"/>
          </a:p>
          <a:p>
            <a:pPr marL="0" indent="0">
              <a:lnSpc>
                <a:spcPct val="120000"/>
              </a:lnSpc>
              <a:buNone/>
            </a:pPr>
            <a:r>
              <a:rPr lang="zh-CN" altLang="en-US" dirty="0"/>
              <a:t>我们称这一过程为</a:t>
            </a:r>
            <a:r>
              <a:rPr lang="zh-CN" altLang="en-US" dirty="0">
                <a:solidFill>
                  <a:srgbClr val="FF0000"/>
                </a:solidFill>
              </a:rPr>
              <a:t>多项式时间归约算法</a:t>
            </a:r>
            <a:r>
              <a:rPr lang="zh-CN" altLang="en-US" dirty="0"/>
              <a:t>。我们就可以求解问题</a:t>
            </a:r>
            <a:r>
              <a:rPr lang="en-US" altLang="zh-CN" dirty="0"/>
              <a:t>A</a:t>
            </a:r>
            <a:r>
              <a:rPr lang="zh-CN" altLang="en-US" dirty="0"/>
              <a:t>的任一实例，如下图：</a:t>
            </a:r>
            <a:endParaRPr lang="en-US" altLang="zh-CN" dirty="0"/>
          </a:p>
        </p:txBody>
      </p:sp>
      <p:sp>
        <p:nvSpPr>
          <p:cNvPr id="5" name="标题 1">
            <a:extLst>
              <a:ext uri="{FF2B5EF4-FFF2-40B4-BE49-F238E27FC236}">
                <a16:creationId xmlns:a16="http://schemas.microsoft.com/office/drawing/2014/main" id="{A2DA31B9-32A8-4FE7-98EF-48165AEFDC02}"/>
              </a:ext>
            </a:extLst>
          </p:cNvPr>
          <p:cNvSpPr txBox="1">
            <a:spLocks/>
          </p:cNvSpPr>
          <p:nvPr/>
        </p:nvSpPr>
        <p:spPr>
          <a:xfrm>
            <a:off x="339090" y="30051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3.1  </a:t>
            </a:r>
            <a:r>
              <a:rPr lang="zh-CN" altLang="en-US" dirty="0"/>
              <a:t>归约与多项式时间归约</a:t>
            </a:r>
          </a:p>
        </p:txBody>
      </p:sp>
      <p:pic>
        <p:nvPicPr>
          <p:cNvPr id="9" name="图片 8">
            <a:extLst>
              <a:ext uri="{FF2B5EF4-FFF2-40B4-BE49-F238E27FC236}">
                <a16:creationId xmlns:a16="http://schemas.microsoft.com/office/drawing/2014/main" id="{7FACF855-C3B1-4DD7-BF80-2AD04801A3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90" y="4959834"/>
            <a:ext cx="7967207" cy="1274753"/>
          </a:xfrm>
          <a:prstGeom prst="rect">
            <a:avLst/>
          </a:prstGeom>
        </p:spPr>
      </p:pic>
    </p:spTree>
    <p:extLst>
      <p:ext uri="{BB962C8B-B14F-4D97-AF65-F5344CB8AC3E}">
        <p14:creationId xmlns:p14="http://schemas.microsoft.com/office/powerpoint/2010/main" val="915126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44552" y="1638667"/>
            <a:ext cx="7457827" cy="3712561"/>
          </a:xfrm>
        </p:spPr>
        <p:txBody>
          <a:bodyPr>
            <a:normAutofit fontScale="90000"/>
          </a:bodyPr>
          <a:lstStyle/>
          <a:p>
            <a:pPr>
              <a:lnSpc>
                <a:spcPct val="120000"/>
              </a:lnSpc>
            </a:pPr>
            <a:r>
              <a:rPr lang="zh-CN" altLang="en-US" dirty="0"/>
              <a:t>哈密尔顿环问题（</a:t>
            </a:r>
            <a:r>
              <a:rPr lang="en-US" altLang="zh-CN" dirty="0"/>
              <a:t>HSP</a:t>
            </a:r>
            <a:r>
              <a:rPr lang="zh-CN" altLang="en-US" dirty="0"/>
              <a:t>）：给定无向图</a:t>
            </a:r>
            <a:r>
              <a:rPr lang="en-US" altLang="zh-CN" dirty="0"/>
              <a:t>G=(V,E)</a:t>
            </a:r>
            <a:r>
              <a:rPr lang="zh-CN" altLang="en-US" dirty="0"/>
              <a:t>，判定其是否经过图中每个顶点且仅一次的回路。</a:t>
            </a:r>
            <a:endParaRPr lang="en-US" altLang="zh-CN" dirty="0"/>
          </a:p>
          <a:p>
            <a:pPr>
              <a:lnSpc>
                <a:spcPct val="120000"/>
              </a:lnSpc>
            </a:pPr>
            <a:r>
              <a:rPr lang="zh-CN" altLang="en-US" dirty="0"/>
              <a:t>旅行商问题（</a:t>
            </a:r>
            <a:r>
              <a:rPr lang="en-US" altLang="zh-CN" dirty="0"/>
              <a:t>Traveling Salesman Problem</a:t>
            </a:r>
            <a:r>
              <a:rPr lang="zh-CN" altLang="en-US" dirty="0"/>
              <a:t>）：找出一条通过所有城镇并回到原点的最短路径，</a:t>
            </a:r>
            <a:r>
              <a:rPr lang="en-US" altLang="zh-CN" dirty="0"/>
              <a:t>1→2 →3 (1 →3 →2) →……..</a:t>
            </a:r>
            <a:r>
              <a:rPr lang="zh-CN" altLang="en-US" dirty="0"/>
              <a:t>这两种走法的</a:t>
            </a:r>
            <a:r>
              <a:rPr lang="en-US" altLang="zh-CN" dirty="0"/>
              <a:t> </a:t>
            </a:r>
            <a:r>
              <a:rPr lang="zh-CN" altLang="en-US" dirty="0"/>
              <a:t>距离不一样。</a:t>
            </a:r>
            <a:endParaRPr lang="en-US" altLang="zh-CN" dirty="0"/>
          </a:p>
          <a:p>
            <a:pPr>
              <a:lnSpc>
                <a:spcPct val="120000"/>
              </a:lnSpc>
            </a:pPr>
            <a:endParaRPr lang="en-US" altLang="zh-CN" dirty="0"/>
          </a:p>
          <a:p>
            <a:pPr>
              <a:lnSpc>
                <a:spcPct val="120000"/>
              </a:lnSpc>
            </a:pPr>
            <a:r>
              <a:rPr lang="zh-CN" altLang="en-US" dirty="0"/>
              <a:t>思考：如何将</a:t>
            </a:r>
            <a:r>
              <a:rPr lang="en-US" altLang="zh-CN" dirty="0"/>
              <a:t>HSP</a:t>
            </a:r>
            <a:r>
              <a:rPr lang="zh-CN" altLang="en-US" dirty="0"/>
              <a:t>问题归约为旅行商问题？</a:t>
            </a:r>
            <a:endParaRPr lang="en-US" altLang="zh-CN" dirty="0"/>
          </a:p>
        </p:txBody>
      </p:sp>
      <p:sp>
        <p:nvSpPr>
          <p:cNvPr id="5" name="标题 1">
            <a:extLst>
              <a:ext uri="{FF2B5EF4-FFF2-40B4-BE49-F238E27FC236}">
                <a16:creationId xmlns:a16="http://schemas.microsoft.com/office/drawing/2014/main" id="{A2DA31B9-32A8-4FE7-98EF-48165AEFDC02}"/>
              </a:ext>
            </a:extLst>
          </p:cNvPr>
          <p:cNvSpPr txBox="1">
            <a:spLocks/>
          </p:cNvSpPr>
          <p:nvPr/>
        </p:nvSpPr>
        <p:spPr>
          <a:xfrm>
            <a:off x="339090" y="30051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3.1  </a:t>
            </a:r>
            <a:r>
              <a:rPr lang="zh-CN" altLang="en-US" dirty="0"/>
              <a:t>归约与多项式时间归约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44552" y="1638667"/>
            <a:ext cx="7744073" cy="4253250"/>
          </a:xfrm>
        </p:spPr>
        <p:txBody>
          <a:bodyPr>
            <a:normAutofit fontScale="97500"/>
          </a:bodyPr>
          <a:lstStyle/>
          <a:p>
            <a:pPr marL="0" indent="0">
              <a:lnSpc>
                <a:spcPct val="120000"/>
              </a:lnSpc>
              <a:buNone/>
            </a:pPr>
            <a:r>
              <a:rPr lang="en-US" altLang="zh-CN" dirty="0"/>
              <a:t>Hamilton</a:t>
            </a:r>
            <a:r>
              <a:rPr lang="zh-CN" altLang="en-US" dirty="0"/>
              <a:t>回路可以归约为</a:t>
            </a:r>
            <a:r>
              <a:rPr lang="en-US" altLang="zh-CN" dirty="0"/>
              <a:t>TSP</a:t>
            </a:r>
            <a:r>
              <a:rPr lang="zh-CN" altLang="en-US" dirty="0"/>
              <a:t>问题</a:t>
            </a:r>
            <a:r>
              <a:rPr lang="en-US" altLang="zh-CN" dirty="0"/>
              <a:t>(Travelling Salesman Problem</a:t>
            </a:r>
            <a:r>
              <a:rPr lang="zh-CN" altLang="en-US" dirty="0"/>
              <a:t>，旅行商问题</a:t>
            </a:r>
            <a:r>
              <a:rPr lang="en-US" altLang="zh-CN" dirty="0"/>
              <a:t>)</a:t>
            </a:r>
            <a:r>
              <a:rPr lang="zh-CN" altLang="en-US" dirty="0"/>
              <a:t>：</a:t>
            </a:r>
            <a:endParaRPr lang="en-US" altLang="zh-CN" dirty="0"/>
          </a:p>
          <a:p>
            <a:pPr>
              <a:lnSpc>
                <a:spcPct val="120000"/>
              </a:lnSpc>
            </a:pPr>
            <a:r>
              <a:rPr lang="zh-CN" altLang="en-US" dirty="0"/>
              <a:t>在</a:t>
            </a:r>
            <a:r>
              <a:rPr lang="en-US" altLang="zh-CN" dirty="0"/>
              <a:t>Hamilton</a:t>
            </a:r>
            <a:r>
              <a:rPr lang="zh-CN" altLang="en-US" dirty="0"/>
              <a:t>回路问题中，我们假设两点相连即这两点距离为</a:t>
            </a:r>
            <a:r>
              <a:rPr lang="en-US" altLang="zh-CN" dirty="0"/>
              <a:t>0</a:t>
            </a:r>
            <a:r>
              <a:rPr lang="zh-CN" altLang="en-US" dirty="0"/>
              <a:t>，两点不直接相连则令其距离为</a:t>
            </a:r>
            <a:r>
              <a:rPr lang="en-US" altLang="zh-CN" dirty="0"/>
              <a:t>1</a:t>
            </a:r>
            <a:r>
              <a:rPr lang="zh-CN" altLang="en-US" dirty="0"/>
              <a:t>，于是问题转化为在</a:t>
            </a:r>
            <a:r>
              <a:rPr lang="en-US" altLang="zh-CN" dirty="0"/>
              <a:t>TSP</a:t>
            </a:r>
            <a:r>
              <a:rPr lang="zh-CN" altLang="en-US" dirty="0"/>
              <a:t>问题中，是否存在一条长为</a:t>
            </a:r>
            <a:r>
              <a:rPr lang="en-US" altLang="zh-CN" dirty="0"/>
              <a:t>0</a:t>
            </a:r>
            <a:r>
              <a:rPr lang="zh-CN" altLang="en-US" dirty="0"/>
              <a:t>的路径。</a:t>
            </a:r>
            <a:r>
              <a:rPr lang="en-US" altLang="zh-CN" dirty="0"/>
              <a:t>Hamilton</a:t>
            </a:r>
            <a:r>
              <a:rPr lang="zh-CN" altLang="en-US" dirty="0"/>
              <a:t>回路存在当且仅当</a:t>
            </a:r>
            <a:r>
              <a:rPr lang="en-US" altLang="zh-CN" dirty="0"/>
              <a:t>TSP</a:t>
            </a:r>
            <a:r>
              <a:rPr lang="zh-CN" altLang="en-US" dirty="0"/>
              <a:t>问题中存在长为</a:t>
            </a:r>
            <a:r>
              <a:rPr lang="en-US" altLang="zh-CN" dirty="0"/>
              <a:t>0</a:t>
            </a:r>
            <a:r>
              <a:rPr lang="zh-CN" altLang="en-US" dirty="0"/>
              <a:t>的回路</a:t>
            </a:r>
            <a:endParaRPr lang="en-US" altLang="zh-CN" dirty="0"/>
          </a:p>
        </p:txBody>
      </p:sp>
      <p:sp>
        <p:nvSpPr>
          <p:cNvPr id="5" name="标题 1">
            <a:extLst>
              <a:ext uri="{FF2B5EF4-FFF2-40B4-BE49-F238E27FC236}">
                <a16:creationId xmlns:a16="http://schemas.microsoft.com/office/drawing/2014/main" id="{A2DA31B9-32A8-4FE7-98EF-48165AEFDC02}"/>
              </a:ext>
            </a:extLst>
          </p:cNvPr>
          <p:cNvSpPr txBox="1">
            <a:spLocks/>
          </p:cNvSpPr>
          <p:nvPr/>
        </p:nvSpPr>
        <p:spPr>
          <a:xfrm>
            <a:off x="339090" y="30051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3.1  </a:t>
            </a:r>
            <a:r>
              <a:rPr lang="zh-CN" altLang="en-US" dirty="0"/>
              <a:t>归约与多项式时间归约</a:t>
            </a:r>
          </a:p>
        </p:txBody>
      </p:sp>
    </p:spTree>
    <p:extLst>
      <p:ext uri="{BB962C8B-B14F-4D97-AF65-F5344CB8AC3E}">
        <p14:creationId xmlns:p14="http://schemas.microsoft.com/office/powerpoint/2010/main" val="238628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28650" y="2226469"/>
            <a:ext cx="7886700" cy="3500438"/>
          </a:xfrm>
        </p:spPr>
        <p:txBody>
          <a:bodyPr>
            <a:normAutofit/>
          </a:bodyPr>
          <a:lstStyle/>
          <a:p>
            <a:r>
              <a:rPr lang="zh-CN" altLang="en-US" dirty="0"/>
              <a:t>通过对某些问题归约，我们能够寻找复杂度高但是应用范围广的算法代替复杂度低但是只能应用于很小一类的算法。</a:t>
            </a:r>
          </a:p>
        </p:txBody>
      </p:sp>
      <p:sp>
        <p:nvSpPr>
          <p:cNvPr id="8" name="标题 1">
            <a:extLst>
              <a:ext uri="{FF2B5EF4-FFF2-40B4-BE49-F238E27FC236}">
                <a16:creationId xmlns:a16="http://schemas.microsoft.com/office/drawing/2014/main" id="{2AA49414-4C2A-4AA9-A5EE-2ED23FC7C69F}"/>
              </a:ext>
            </a:extLst>
          </p:cNvPr>
          <p:cNvSpPr txBox="1">
            <a:spLocks/>
          </p:cNvSpPr>
          <p:nvPr/>
        </p:nvSpPr>
        <p:spPr>
          <a:xfrm>
            <a:off x="419597" y="34822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3.1  </a:t>
            </a:r>
            <a:r>
              <a:rPr lang="zh-CN" altLang="en-US" dirty="0"/>
              <a:t>归约与多项式时间归约</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67861"/>
            <a:ext cx="7886700" cy="1325563"/>
          </a:xfrm>
        </p:spPr>
        <p:txBody>
          <a:bodyPr/>
          <a:lstStyle/>
          <a:p>
            <a:r>
              <a:rPr lang="en-US" altLang="zh-CN" dirty="0"/>
              <a:t>3.2  NP-hard</a:t>
            </a:r>
            <a:r>
              <a:rPr lang="zh-CN" altLang="en-US" dirty="0"/>
              <a:t>与</a:t>
            </a:r>
            <a:r>
              <a:rPr lang="en-US" altLang="zh-CN" dirty="0"/>
              <a:t>NPC</a:t>
            </a:r>
            <a:r>
              <a:rPr lang="zh-CN" altLang="en-US" dirty="0"/>
              <a:t>问题</a:t>
            </a:r>
          </a:p>
        </p:txBody>
      </p:sp>
      <p:sp>
        <p:nvSpPr>
          <p:cNvPr id="3" name="内容占位符 2"/>
          <p:cNvSpPr>
            <a:spLocks noGrp="1"/>
          </p:cNvSpPr>
          <p:nvPr>
            <p:ph idx="1"/>
          </p:nvPr>
        </p:nvSpPr>
        <p:spPr>
          <a:xfrm>
            <a:off x="628650" y="2226469"/>
            <a:ext cx="7696366" cy="3730625"/>
          </a:xfrm>
        </p:spPr>
        <p:txBody>
          <a:bodyPr>
            <a:normAutofit fontScale="80000" lnSpcReduction="10000"/>
          </a:bodyPr>
          <a:lstStyle/>
          <a:p>
            <a:pPr>
              <a:lnSpc>
                <a:spcPct val="120000"/>
              </a:lnSpc>
            </a:pPr>
            <a:r>
              <a:rPr lang="en-US" altLang="zh-CN" dirty="0"/>
              <a:t>NP-hard</a:t>
            </a:r>
            <a:r>
              <a:rPr lang="zh-CN" altLang="en-US" dirty="0"/>
              <a:t>：所有</a:t>
            </a:r>
            <a:r>
              <a:rPr lang="en-US" altLang="zh-CN" dirty="0"/>
              <a:t>NP</a:t>
            </a:r>
            <a:r>
              <a:rPr lang="zh-CN" altLang="en-US" dirty="0"/>
              <a:t>问题都可以在多项式时间复杂度内归约到问题</a:t>
            </a:r>
            <a:r>
              <a:rPr lang="en-US" altLang="zh-CN" dirty="0"/>
              <a:t>D</a:t>
            </a:r>
            <a:r>
              <a:rPr lang="zh-CN" altLang="en-US" dirty="0"/>
              <a:t>，则</a:t>
            </a:r>
            <a:r>
              <a:rPr lang="en-US" altLang="zh-CN" dirty="0"/>
              <a:t>D</a:t>
            </a:r>
            <a:r>
              <a:rPr lang="zh-CN" altLang="en-US" dirty="0"/>
              <a:t>问题成为</a:t>
            </a:r>
            <a:r>
              <a:rPr lang="en-US" altLang="zh-CN" dirty="0"/>
              <a:t>NP-hard</a:t>
            </a:r>
            <a:r>
              <a:rPr lang="zh-CN" altLang="en-US" dirty="0"/>
              <a:t>问题。</a:t>
            </a:r>
            <a:endParaRPr lang="en-US" altLang="zh-CN" dirty="0"/>
          </a:p>
          <a:p>
            <a:pPr>
              <a:lnSpc>
                <a:spcPct val="120000"/>
              </a:lnSpc>
            </a:pPr>
            <a:endParaRPr lang="en-US" altLang="zh-CN" dirty="0"/>
          </a:p>
          <a:p>
            <a:pPr>
              <a:lnSpc>
                <a:spcPct val="120000"/>
              </a:lnSpc>
            </a:pPr>
            <a:r>
              <a:rPr lang="en-US" altLang="zh-CN" dirty="0"/>
              <a:t>NPC</a:t>
            </a:r>
            <a:r>
              <a:rPr lang="zh-CN" altLang="en-US" dirty="0"/>
              <a:t>（</a:t>
            </a:r>
            <a:r>
              <a:rPr lang="en-US" altLang="zh-CN" dirty="0"/>
              <a:t>NP-completeness</a:t>
            </a:r>
            <a:r>
              <a:rPr lang="zh-CN" altLang="en-US" dirty="0"/>
              <a:t>）：所有</a:t>
            </a:r>
            <a:r>
              <a:rPr lang="en-US" altLang="zh-CN" dirty="0"/>
              <a:t>NP</a:t>
            </a:r>
            <a:r>
              <a:rPr lang="zh-CN" altLang="en-US" dirty="0"/>
              <a:t>问题都可以在多项式时间复杂度内归约到</a:t>
            </a:r>
            <a:r>
              <a:rPr lang="en-US" altLang="zh-CN" dirty="0"/>
              <a:t>NP</a:t>
            </a:r>
            <a:r>
              <a:rPr lang="zh-CN" altLang="en-US" dirty="0"/>
              <a:t>问题</a:t>
            </a:r>
            <a:r>
              <a:rPr lang="en-US" altLang="zh-CN" dirty="0"/>
              <a:t>D</a:t>
            </a:r>
            <a:r>
              <a:rPr lang="zh-CN" altLang="en-US" dirty="0"/>
              <a:t>，则</a:t>
            </a:r>
            <a:r>
              <a:rPr lang="en-US" altLang="zh-CN" dirty="0"/>
              <a:t>NP</a:t>
            </a:r>
            <a:r>
              <a:rPr lang="zh-CN" altLang="en-US" dirty="0"/>
              <a:t>问题</a:t>
            </a:r>
            <a:r>
              <a:rPr lang="en-US" altLang="zh-CN" dirty="0"/>
              <a:t>D</a:t>
            </a:r>
            <a:r>
              <a:rPr lang="zh-CN" altLang="en-US" dirty="0"/>
              <a:t>成为</a:t>
            </a:r>
            <a:r>
              <a:rPr lang="en-US" altLang="zh-CN" dirty="0"/>
              <a:t>NPC</a:t>
            </a:r>
            <a:r>
              <a:rPr lang="zh-CN" altLang="en-US" dirty="0"/>
              <a:t>问题。</a:t>
            </a:r>
            <a:endParaRPr lang="en-US" altLang="zh-CN" dirty="0"/>
          </a:p>
          <a:p>
            <a:pPr marL="0" indent="0">
              <a:lnSpc>
                <a:spcPct val="120000"/>
              </a:lnSpc>
              <a:buNone/>
            </a:pPr>
            <a:r>
              <a:rPr lang="en-US" altLang="zh-CN" dirty="0"/>
              <a:t>    NPC</a:t>
            </a:r>
            <a:r>
              <a:rPr lang="zh-CN" altLang="en-US" dirty="0"/>
              <a:t>问题</a:t>
            </a:r>
            <a:r>
              <a:rPr lang="en-US" altLang="zh-CN" dirty="0"/>
              <a:t>D</a:t>
            </a:r>
            <a:r>
              <a:rPr lang="zh-CN" altLang="en-US" dirty="0"/>
              <a:t>应该满足以下两点性质：</a:t>
            </a:r>
            <a:endParaRPr lang="en-US" altLang="zh-CN" dirty="0"/>
          </a:p>
          <a:p>
            <a:pPr lvl="1">
              <a:lnSpc>
                <a:spcPct val="120000"/>
              </a:lnSpc>
            </a:pPr>
            <a:r>
              <a:rPr lang="en-US" altLang="zh-CN" dirty="0"/>
              <a:t>D</a:t>
            </a:r>
            <a:r>
              <a:rPr lang="zh-CN" altLang="en-US" dirty="0"/>
              <a:t>问题是</a:t>
            </a:r>
            <a:r>
              <a:rPr lang="en-US" altLang="zh-CN" dirty="0"/>
              <a:t>NP-hard</a:t>
            </a:r>
            <a:r>
              <a:rPr lang="zh-CN" altLang="en-US" dirty="0"/>
              <a:t>问题</a:t>
            </a:r>
            <a:endParaRPr lang="en-US" altLang="zh-CN" dirty="0"/>
          </a:p>
          <a:p>
            <a:pPr lvl="1">
              <a:lnSpc>
                <a:spcPct val="120000"/>
              </a:lnSpc>
            </a:pPr>
            <a:r>
              <a:rPr lang="en-US" altLang="zh-CN" dirty="0"/>
              <a:t>D</a:t>
            </a:r>
            <a:r>
              <a:rPr lang="zh-CN" altLang="en-US" dirty="0"/>
              <a:t>问题是</a:t>
            </a:r>
            <a:r>
              <a:rPr lang="en-US" altLang="zh-CN" dirty="0"/>
              <a:t>NP</a:t>
            </a:r>
            <a:r>
              <a:rPr lang="zh-CN" altLang="en-US" dirty="0"/>
              <a:t>问题</a:t>
            </a:r>
            <a:endParaRPr lang="en-US" altLang="zh-CN" dirty="0"/>
          </a:p>
          <a:p>
            <a:pPr marL="342900" lvl="1" indent="0">
              <a:lnSpc>
                <a:spcPct val="120000"/>
              </a:lnSpc>
              <a:buNone/>
            </a:pPr>
            <a:endParaRPr lang="en-US" altLang="zh-CN" dirty="0"/>
          </a:p>
          <a:p>
            <a:pPr>
              <a:lnSpc>
                <a:spcPct val="120000"/>
              </a:lnSpc>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500062"/>
            <a:ext cx="7886700" cy="1325563"/>
          </a:xfrm>
        </p:spPr>
        <p:txBody>
          <a:bodyPr/>
          <a:lstStyle/>
          <a:p>
            <a:r>
              <a:rPr lang="en-US" altLang="zh-CN" dirty="0"/>
              <a:t>3.2  NP-hard</a:t>
            </a:r>
            <a:r>
              <a:rPr lang="zh-CN" altLang="en-US" dirty="0"/>
              <a:t>与</a:t>
            </a:r>
            <a:r>
              <a:rPr lang="en-US" altLang="zh-CN" dirty="0"/>
              <a:t>NPC</a:t>
            </a:r>
            <a:r>
              <a:rPr lang="zh-CN" altLang="en-US" dirty="0"/>
              <a:t>问题</a:t>
            </a:r>
          </a:p>
        </p:txBody>
      </p:sp>
      <p:sp>
        <p:nvSpPr>
          <p:cNvPr id="3" name="内容占位符 2"/>
          <p:cNvSpPr>
            <a:spLocks noGrp="1"/>
          </p:cNvSpPr>
          <p:nvPr>
            <p:ph idx="1"/>
          </p:nvPr>
        </p:nvSpPr>
        <p:spPr/>
        <p:txBody>
          <a:bodyPr/>
          <a:lstStyle/>
          <a:p>
            <a:r>
              <a:rPr lang="zh-CN" altLang="en-US" dirty="0"/>
              <a:t>通俗的讲，一个问题可以在多项式时间内验证，但目前没有找到多项式时间的算法解决这个问题，我们称这类问题为</a:t>
            </a:r>
            <a:r>
              <a:rPr lang="en-US" altLang="zh-CN" dirty="0"/>
              <a:t>NPC</a:t>
            </a:r>
            <a:r>
              <a:rPr lang="zh-CN" altLang="en-US" dirty="0"/>
              <a:t>问题。</a:t>
            </a:r>
            <a:endParaRPr lang="en-US" altLang="zh-CN" dirty="0"/>
          </a:p>
          <a:p>
            <a:endParaRPr lang="en-US" altLang="zh-CN" dirty="0"/>
          </a:p>
          <a:p>
            <a:r>
              <a:rPr lang="zh-CN" altLang="en-US" dirty="0"/>
              <a:t>第一个被证明的</a:t>
            </a:r>
            <a:r>
              <a:rPr lang="en-US" altLang="zh-CN" dirty="0"/>
              <a:t>NPC</a:t>
            </a:r>
            <a:r>
              <a:rPr lang="zh-CN" altLang="en-US" dirty="0"/>
              <a:t>问题</a:t>
            </a:r>
            <a:r>
              <a:rPr lang="en-US" altLang="zh-CN" dirty="0"/>
              <a:t>——3-SAT</a:t>
            </a:r>
            <a:r>
              <a:rPr lang="zh-CN" altLang="en-US" dirty="0"/>
              <a:t>问题</a:t>
            </a:r>
            <a:endParaRPr lang="en-US" altLang="zh-CN" dirty="0"/>
          </a:p>
          <a:p>
            <a:r>
              <a:rPr lang="zh-CN" altLang="en-US" dirty="0"/>
              <a:t>哈密顿环问题也是一个</a:t>
            </a:r>
            <a:r>
              <a:rPr lang="en-US" altLang="zh-CN" dirty="0"/>
              <a:t>NPC</a:t>
            </a:r>
            <a:r>
              <a:rPr lang="zh-CN" altLang="en-US" dirty="0"/>
              <a:t>问题。</a:t>
            </a:r>
            <a:endParaRPr lang="en-US" altLang="zh-CN" dirty="0"/>
          </a:p>
          <a:p>
            <a:r>
              <a:rPr lang="zh-CN" altLang="en-US" dirty="0"/>
              <a:t>证明一个</a:t>
            </a:r>
            <a:r>
              <a:rPr lang="en-US" altLang="zh-CN" dirty="0"/>
              <a:t>NP</a:t>
            </a:r>
            <a:r>
              <a:rPr lang="zh-CN" altLang="en-US" dirty="0"/>
              <a:t>问题</a:t>
            </a:r>
            <a:r>
              <a:rPr lang="en-US" altLang="zh-CN" dirty="0"/>
              <a:t>D</a:t>
            </a:r>
            <a:r>
              <a:rPr lang="zh-CN" altLang="en-US" dirty="0"/>
              <a:t>是</a:t>
            </a:r>
            <a:r>
              <a:rPr lang="en-US" altLang="zh-CN" dirty="0"/>
              <a:t>NPC</a:t>
            </a:r>
            <a:r>
              <a:rPr lang="zh-CN" altLang="en-US" dirty="0"/>
              <a:t>问题，只需将一个已知的</a:t>
            </a:r>
            <a:r>
              <a:rPr lang="en-US" altLang="zh-CN" dirty="0"/>
              <a:t>NPC</a:t>
            </a:r>
            <a:r>
              <a:rPr lang="zh-CN" altLang="en-US" dirty="0"/>
              <a:t>问题通过多项式归约到问题</a:t>
            </a:r>
            <a:r>
              <a:rPr lang="en-US" altLang="zh-CN" dirty="0"/>
              <a:t>D</a:t>
            </a:r>
            <a:r>
              <a:rPr lang="zh-CN" altLang="en-US" dirty="0"/>
              <a:t>，则</a:t>
            </a:r>
            <a:r>
              <a:rPr lang="en-US" altLang="zh-CN" dirty="0"/>
              <a:t>D</a:t>
            </a:r>
            <a:r>
              <a:rPr lang="zh-CN" altLang="en-US" dirty="0"/>
              <a:t>也是一个</a:t>
            </a:r>
            <a:r>
              <a:rPr lang="en-US" altLang="zh-CN" dirty="0"/>
              <a:t>NPC</a:t>
            </a:r>
            <a:r>
              <a:rPr lang="zh-CN" altLang="en-US" dirty="0"/>
              <a:t>问题。</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2"/>
          <a:stretch>
            <a:fillRect/>
          </a:stretch>
        </p:blipFill>
        <p:spPr>
          <a:xfrm>
            <a:off x="0" y="4445"/>
            <a:ext cx="9144635" cy="6848475"/>
          </a:xfrm>
          <a:prstGeom prst="rect">
            <a:avLst/>
          </a:prstGeom>
        </p:spPr>
      </p:pic>
      <p:sp>
        <p:nvSpPr>
          <p:cNvPr id="2" name="标题 1"/>
          <p:cNvSpPr>
            <a:spLocks noGrp="1"/>
          </p:cNvSpPr>
          <p:nvPr>
            <p:ph type="title"/>
          </p:nvPr>
        </p:nvSpPr>
        <p:spPr>
          <a:xfrm>
            <a:off x="612531" y="681037"/>
            <a:ext cx="7886700" cy="1325563"/>
          </a:xfrm>
        </p:spPr>
        <p:txBody>
          <a:bodyPr/>
          <a:lstStyle/>
          <a:p>
            <a:r>
              <a:rPr lang="en-US" altLang="zh-CN" dirty="0"/>
              <a:t>1.</a:t>
            </a:r>
            <a:r>
              <a:rPr lang="zh-CN" altLang="en-US" dirty="0"/>
              <a:t>  问题的复杂程度</a:t>
            </a:r>
          </a:p>
        </p:txBody>
      </p:sp>
      <p:sp>
        <p:nvSpPr>
          <p:cNvPr id="3" name="内容占位符 2"/>
          <p:cNvSpPr>
            <a:spLocks noGrp="1"/>
          </p:cNvSpPr>
          <p:nvPr>
            <p:ph idx="1"/>
          </p:nvPr>
        </p:nvSpPr>
        <p:spPr/>
        <p:txBody>
          <a:bodyPr/>
          <a:lstStyle/>
          <a:p>
            <a:r>
              <a:rPr lang="en-US" altLang="zh-CN" dirty="0"/>
              <a:t>1.1  </a:t>
            </a:r>
            <a:r>
              <a:rPr lang="zh-CN" altLang="en-US" dirty="0"/>
              <a:t>问题的引入</a:t>
            </a:r>
            <a:endParaRPr lang="en-US" altLang="zh-CN" dirty="0"/>
          </a:p>
          <a:p>
            <a:endParaRPr lang="en-US" altLang="zh-CN" dirty="0"/>
          </a:p>
          <a:p>
            <a:r>
              <a:rPr lang="en-US" altLang="zh-CN" dirty="0"/>
              <a:t>1.2  </a:t>
            </a:r>
            <a:r>
              <a:rPr lang="zh-CN" altLang="en-US" dirty="0"/>
              <a:t>多项式时间</a:t>
            </a:r>
            <a:endParaRPr lang="en-US" altLang="zh-CN" dirty="0"/>
          </a:p>
          <a:p>
            <a:endParaRPr lang="en-US" altLang="zh-CN" dirty="0"/>
          </a:p>
          <a:p>
            <a:r>
              <a:rPr lang="en-US" altLang="zh-CN" dirty="0"/>
              <a:t>1.3  </a:t>
            </a:r>
            <a:r>
              <a:rPr lang="zh-CN" altLang="en-US" dirty="0"/>
              <a:t>决策与优化问题</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24936"/>
            <a:ext cx="7886700" cy="1325563"/>
          </a:xfrm>
        </p:spPr>
        <p:txBody>
          <a:bodyPr/>
          <a:lstStyle/>
          <a:p>
            <a:r>
              <a:rPr lang="en-US" altLang="zh-CN" dirty="0"/>
              <a:t>3.2  NP-hard</a:t>
            </a:r>
            <a:r>
              <a:rPr lang="zh-CN" altLang="en-US" dirty="0"/>
              <a:t>与</a:t>
            </a:r>
            <a:r>
              <a:rPr lang="en-US" altLang="zh-CN" dirty="0"/>
              <a:t>NPC</a:t>
            </a:r>
            <a:r>
              <a:rPr lang="zh-CN" altLang="en-US" dirty="0"/>
              <a:t>问题</a:t>
            </a:r>
          </a:p>
        </p:txBody>
      </p:sp>
      <p:sp>
        <p:nvSpPr>
          <p:cNvPr id="3" name="内容占位符 2"/>
          <p:cNvSpPr>
            <a:spLocks noGrp="1"/>
          </p:cNvSpPr>
          <p:nvPr>
            <p:ph idx="1"/>
          </p:nvPr>
        </p:nvSpPr>
        <p:spPr>
          <a:xfrm>
            <a:off x="628650" y="2036999"/>
            <a:ext cx="7886700" cy="4080218"/>
          </a:xfrm>
        </p:spPr>
        <p:txBody>
          <a:bodyPr>
            <a:normAutofit fontScale="82500" lnSpcReduction="20000"/>
          </a:bodyPr>
          <a:lstStyle/>
          <a:p>
            <a:pPr>
              <a:lnSpc>
                <a:spcPct val="120000"/>
              </a:lnSpc>
            </a:pPr>
            <a:r>
              <a:rPr lang="zh-CN" altLang="en-US" dirty="0"/>
              <a:t>证明</a:t>
            </a:r>
            <a:r>
              <a:rPr lang="en-US" altLang="zh-CN" dirty="0"/>
              <a:t>TSP</a:t>
            </a:r>
            <a:r>
              <a:rPr lang="zh-CN" altLang="en-US" dirty="0"/>
              <a:t>是一个</a:t>
            </a:r>
            <a:r>
              <a:rPr lang="en-US" altLang="zh-CN" dirty="0"/>
              <a:t>NPC</a:t>
            </a:r>
            <a:r>
              <a:rPr lang="zh-CN" altLang="en-US" dirty="0"/>
              <a:t>问题（已知</a:t>
            </a:r>
            <a:r>
              <a:rPr lang="en-US" altLang="zh-CN" dirty="0"/>
              <a:t>HSP</a:t>
            </a:r>
            <a:r>
              <a:rPr lang="zh-CN" altLang="en-US" dirty="0"/>
              <a:t>是</a:t>
            </a:r>
            <a:r>
              <a:rPr lang="en-US" altLang="zh-CN" dirty="0"/>
              <a:t>NPC</a:t>
            </a:r>
            <a:r>
              <a:rPr lang="zh-CN" altLang="en-US" dirty="0"/>
              <a:t>问题）。</a:t>
            </a:r>
            <a:endParaRPr lang="en-US" altLang="zh-CN" dirty="0"/>
          </a:p>
          <a:p>
            <a:pPr>
              <a:lnSpc>
                <a:spcPct val="120000"/>
              </a:lnSpc>
            </a:pPr>
            <a:endParaRPr lang="en-US" altLang="zh-CN" dirty="0"/>
          </a:p>
          <a:p>
            <a:pPr>
              <a:lnSpc>
                <a:spcPct val="120000"/>
              </a:lnSpc>
            </a:pPr>
            <a:r>
              <a:rPr lang="zh-CN" altLang="en-US" dirty="0"/>
              <a:t>构造归约函数</a:t>
            </a:r>
            <a:r>
              <a:rPr lang="en-US" altLang="zh-CN" dirty="0"/>
              <a:t>T</a:t>
            </a:r>
            <a:r>
              <a:rPr lang="zh-CN" altLang="en-US" dirty="0"/>
              <a:t>：给定一个无权图</a:t>
            </a:r>
            <a:r>
              <a:rPr lang="en-US" altLang="zh-CN" dirty="0"/>
              <a:t>G</a:t>
            </a:r>
            <a:r>
              <a:rPr lang="zh-CN" altLang="en-US" dirty="0"/>
              <a:t>和一个顶点一致的带权完全图</a:t>
            </a:r>
            <a:r>
              <a:rPr lang="en-US" altLang="zh-CN" dirty="0"/>
              <a:t>G’</a:t>
            </a:r>
            <a:r>
              <a:rPr lang="zh-CN" altLang="en-US" dirty="0"/>
              <a:t>。</a:t>
            </a:r>
            <a:r>
              <a:rPr lang="en-US" altLang="zh-CN" dirty="0"/>
              <a:t>G</a:t>
            </a:r>
            <a:r>
              <a:rPr lang="zh-CN" altLang="en-US" dirty="0"/>
              <a:t>中两个节点之间有边，则</a:t>
            </a:r>
            <a:r>
              <a:rPr lang="en-US" altLang="zh-CN" dirty="0"/>
              <a:t>G’</a:t>
            </a:r>
            <a:r>
              <a:rPr lang="zh-CN" altLang="en-US" dirty="0"/>
              <a:t>对应的两个节点之间的边的权重为</a:t>
            </a:r>
            <a:r>
              <a:rPr lang="en-US" altLang="zh-CN" dirty="0"/>
              <a:t>0</a:t>
            </a:r>
            <a:r>
              <a:rPr lang="zh-CN" altLang="en-US" dirty="0"/>
              <a:t>，否则为</a:t>
            </a:r>
            <a:r>
              <a:rPr lang="en-US" altLang="zh-CN" dirty="0"/>
              <a:t>1</a:t>
            </a:r>
            <a:r>
              <a:rPr lang="zh-CN" altLang="en-US" dirty="0"/>
              <a:t>。然后令</a:t>
            </a:r>
            <a:r>
              <a:rPr lang="en-US" altLang="zh-CN" dirty="0"/>
              <a:t>K=0</a:t>
            </a:r>
            <a:r>
              <a:rPr lang="zh-CN" altLang="en-US" dirty="0"/>
              <a:t>。</a:t>
            </a:r>
            <a:endParaRPr lang="en-US" altLang="zh-CN" dirty="0"/>
          </a:p>
          <a:p>
            <a:pPr>
              <a:lnSpc>
                <a:spcPct val="120000"/>
              </a:lnSpc>
            </a:pPr>
            <a:r>
              <a:rPr lang="zh-CN" altLang="en-US" dirty="0"/>
              <a:t>归约函数</a:t>
            </a:r>
            <a:r>
              <a:rPr lang="en-US" altLang="zh-CN" dirty="0"/>
              <a:t>T</a:t>
            </a:r>
            <a:r>
              <a:rPr lang="zh-CN" altLang="en-US" dirty="0"/>
              <a:t>可在多项式时间内实现。</a:t>
            </a:r>
            <a:endParaRPr lang="en-US" altLang="zh-CN" dirty="0"/>
          </a:p>
          <a:p>
            <a:pPr>
              <a:lnSpc>
                <a:spcPct val="120000"/>
              </a:lnSpc>
            </a:pPr>
            <a:r>
              <a:rPr lang="en-US" altLang="zh-CN" dirty="0"/>
              <a:t>TSP</a:t>
            </a:r>
            <a:r>
              <a:rPr lang="zh-CN" altLang="en-US" dirty="0"/>
              <a:t>问题本身也是一个</a:t>
            </a:r>
            <a:r>
              <a:rPr lang="en-US" altLang="zh-CN" dirty="0"/>
              <a:t>NP</a:t>
            </a:r>
            <a:r>
              <a:rPr lang="zh-CN" altLang="en-US" dirty="0"/>
              <a:t>问题（可以验证）。</a:t>
            </a:r>
            <a:endParaRPr lang="en-US" altLang="zh-CN" dirty="0"/>
          </a:p>
          <a:p>
            <a:pPr>
              <a:lnSpc>
                <a:spcPct val="120000"/>
              </a:lnSpc>
            </a:pPr>
            <a:endParaRPr lang="en-US" altLang="zh-CN" dirty="0"/>
          </a:p>
          <a:p>
            <a:pPr>
              <a:lnSpc>
                <a:spcPct val="120000"/>
              </a:lnSpc>
            </a:pPr>
            <a:r>
              <a:rPr lang="zh-CN" altLang="en-US" dirty="0"/>
              <a:t>所以</a:t>
            </a:r>
            <a:r>
              <a:rPr lang="en-US" altLang="zh-CN" dirty="0"/>
              <a:t>TSP</a:t>
            </a:r>
            <a:r>
              <a:rPr lang="zh-CN" altLang="en-US" dirty="0"/>
              <a:t>问题也是一个</a:t>
            </a:r>
            <a:r>
              <a:rPr lang="en-US" altLang="zh-CN" dirty="0"/>
              <a:t>NPC</a:t>
            </a:r>
            <a:r>
              <a:rPr lang="zh-CN" altLang="en-US" dirty="0"/>
              <a:t>问题</a:t>
            </a:r>
          </a:p>
        </p:txBody>
      </p:sp>
      <p:pic>
        <p:nvPicPr>
          <p:cNvPr id="4" name="图片 3"/>
          <p:cNvPicPr>
            <a:picLocks noChangeAspect="1"/>
          </p:cNvPicPr>
          <p:nvPr/>
        </p:nvPicPr>
        <p:blipFill>
          <a:blip r:embed="rId4"/>
          <a:stretch>
            <a:fillRect/>
          </a:stretch>
        </p:blipFill>
        <p:spPr>
          <a:xfrm>
            <a:off x="5453442" y="5069257"/>
            <a:ext cx="1181595" cy="1237431"/>
          </a:xfrm>
          <a:prstGeom prst="rect">
            <a:avLst/>
          </a:prstGeom>
        </p:spPr>
      </p:pic>
      <p:pic>
        <p:nvPicPr>
          <p:cNvPr id="5" name="图片 4"/>
          <p:cNvPicPr>
            <a:picLocks noChangeAspect="1"/>
          </p:cNvPicPr>
          <p:nvPr/>
        </p:nvPicPr>
        <p:blipFill>
          <a:blip r:embed="rId5"/>
          <a:stretch>
            <a:fillRect/>
          </a:stretch>
        </p:blipFill>
        <p:spPr>
          <a:xfrm>
            <a:off x="7136796" y="5069256"/>
            <a:ext cx="1181595" cy="12374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56546"/>
            <a:ext cx="7886700" cy="1325563"/>
          </a:xfrm>
        </p:spPr>
        <p:txBody>
          <a:bodyPr/>
          <a:lstStyle/>
          <a:p>
            <a:r>
              <a:rPr lang="en-US" altLang="zh-CN" dirty="0"/>
              <a:t>3.3 P,NP,NP-H,NP-C</a:t>
            </a:r>
            <a:r>
              <a:rPr lang="zh-CN" altLang="en-US" dirty="0"/>
              <a:t>的关系</a:t>
            </a:r>
          </a:p>
        </p:txBody>
      </p:sp>
      <p:pic>
        <p:nvPicPr>
          <p:cNvPr id="8" name="图片 1"/>
          <p:cNvPicPr>
            <a:picLocks noChangeAspect="1"/>
          </p:cNvPicPr>
          <p:nvPr/>
        </p:nvPicPr>
        <p:blipFill>
          <a:blip r:embed="rId4">
            <a:extLst>
              <a:ext uri="{28A0092B-C50C-407E-A947-70E740481C1C}">
                <a14:useLocalDpi xmlns:a14="http://schemas.microsoft.com/office/drawing/2010/main" val="0"/>
              </a:ext>
            </a:extLst>
          </a:blip>
          <a:srcRect/>
          <a:stretch/>
        </p:blipFill>
        <p:spPr>
          <a:xfrm>
            <a:off x="1294414" y="1898566"/>
            <a:ext cx="6190627" cy="43829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p:txBody>
          <a:bodyPr/>
          <a:lstStyle/>
          <a:p>
            <a:pPr marL="0" indent="0">
              <a:buNone/>
            </a:pPr>
            <a:endParaRPr lang="en-US" altLang="zh-CN" dirty="0"/>
          </a:p>
          <a:p>
            <a:r>
              <a:rPr lang="zh-CN" altLang="en-US" dirty="0"/>
              <a:t>为什么把</a:t>
            </a:r>
            <a:r>
              <a:rPr lang="en-US" altLang="zh-CN" dirty="0"/>
              <a:t>NP</a:t>
            </a:r>
            <a:r>
              <a:rPr lang="zh-CN" altLang="en-US" dirty="0"/>
              <a:t>里最难的问题拿出来讲？（</a:t>
            </a:r>
            <a:r>
              <a:rPr lang="en-US" altLang="zh-CN" dirty="0"/>
              <a:t>NPC</a:t>
            </a:r>
            <a:r>
              <a:rPr lang="zh-CN" altLang="en-US" dirty="0"/>
              <a:t>）</a:t>
            </a:r>
            <a:endParaRPr lang="en-US" altLang="zh-CN" dirty="0"/>
          </a:p>
          <a:p>
            <a:endParaRPr lang="zh-CN" altLang="en-US" dirty="0"/>
          </a:p>
        </p:txBody>
      </p:sp>
      <p:sp>
        <p:nvSpPr>
          <p:cNvPr id="7" name="标题 6">
            <a:extLst>
              <a:ext uri="{FF2B5EF4-FFF2-40B4-BE49-F238E27FC236}">
                <a16:creationId xmlns:a16="http://schemas.microsoft.com/office/drawing/2014/main" id="{E0A16774-6347-4EEE-9B97-4F47AD3BE2A4}"/>
              </a:ext>
            </a:extLst>
          </p:cNvPr>
          <p:cNvSpPr>
            <a:spLocks noGrp="1"/>
          </p:cNvSpPr>
          <p:nvPr>
            <p:ph type="title"/>
          </p:nvPr>
        </p:nvSpPr>
        <p:spPr/>
        <p:txBody>
          <a:bodyPr/>
          <a:lstStyle/>
          <a:p>
            <a:r>
              <a:rPr lang="en-US" altLang="zh-CN" dirty="0"/>
              <a:t>3.4 </a:t>
            </a:r>
            <a:r>
              <a:rPr lang="zh-CN" altLang="en-US" dirty="0"/>
              <a:t>讨论</a:t>
            </a:r>
            <a:r>
              <a:rPr lang="en-US" altLang="zh-CN" dirty="0"/>
              <a:t>NP-C</a:t>
            </a:r>
            <a:r>
              <a:rPr lang="zh-CN" altLang="en-US" dirty="0"/>
              <a:t>问题的意义</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txBox="1">
            <a:spLocks noGrp="1"/>
          </p:cNvSpPr>
          <p:nvPr/>
        </p:nvSpPr>
        <p:spPr>
          <a:xfrm>
            <a:off x="457472" y="6188761"/>
            <a:ext cx="2132604" cy="343443"/>
          </a:xfrm>
          <a:prstGeom prst="rect">
            <a:avLst/>
          </a:prstGeom>
          <a:noFill/>
          <a:ln w="9525">
            <a:noFill/>
          </a:ln>
        </p:spPr>
        <p:txBody>
          <a:bodyPr anchor="ctr"/>
          <a:lstStyle/>
          <a:p>
            <a:fld id="{BB962C8B-B14F-4D97-AF65-F5344CB8AC3E}" type="datetime1">
              <a:rPr lang="zh-CN" altLang="en-US" sz="1025" dirty="0">
                <a:latin typeface="Arial" panose="020B0604020202090204" pitchFamily="34" charset="0"/>
                <a:ea typeface="宋体" panose="02010600030101010101" pitchFamily="2" charset="-122"/>
              </a:rPr>
              <a:t>2020/10/26</a:t>
            </a:fld>
            <a:endParaRPr lang="zh-CN" altLang="en-US" sz="1025" dirty="0">
              <a:latin typeface="Arial" panose="020B0604020202090204" pitchFamily="34" charset="0"/>
              <a:ea typeface="宋体" panose="02010600030101010101" pitchFamily="2" charset="-122"/>
            </a:endParaRPr>
          </a:p>
        </p:txBody>
      </p:sp>
      <p:pic>
        <p:nvPicPr>
          <p:cNvPr id="15362" name="图片 1"/>
          <p:cNvPicPr/>
          <p:nvPr/>
        </p:nvPicPr>
        <p:blipFill>
          <a:blip r:embed="rId2"/>
          <a:stretch>
            <a:fillRect/>
          </a:stretch>
        </p:blipFill>
        <p:spPr>
          <a:xfrm>
            <a:off x="13335" y="-7620"/>
            <a:ext cx="9147175" cy="6873875"/>
          </a:xfrm>
          <a:prstGeom prst="rect">
            <a:avLst/>
          </a:prstGeom>
          <a:noFill/>
          <a:ln w="9525">
            <a:noFill/>
          </a:ln>
        </p:spPr>
      </p:pic>
      <p:sp>
        <p:nvSpPr>
          <p:cNvPr id="15364" name="TextBox 3"/>
          <p:cNvSpPr txBox="1"/>
          <p:nvPr/>
        </p:nvSpPr>
        <p:spPr>
          <a:xfrm>
            <a:off x="2033508" y="1998214"/>
            <a:ext cx="5720430" cy="647519"/>
          </a:xfrm>
          <a:prstGeom prst="rect">
            <a:avLst/>
          </a:prstGeom>
          <a:noFill/>
          <a:ln w="9525">
            <a:noFill/>
          </a:ln>
        </p:spPr>
        <p:txBody>
          <a:bodyPr wrap="none" lIns="0" tIns="0" rIns="0" bIns="0" anchor="t"/>
          <a:lstStyle/>
          <a:p>
            <a:pPr>
              <a:lnSpc>
                <a:spcPts val="5850"/>
              </a:lnSpc>
            </a:pPr>
            <a:r>
              <a:rPr lang="en-US" altLang="zh-CN" sz="4445" b="1" dirty="0">
                <a:solidFill>
                  <a:srgbClr val="FFFFFF"/>
                </a:solidFill>
                <a:latin typeface="Times New Roman" panose="02020503050405090304" pitchFamily="18" charset="0"/>
                <a:ea typeface="宋体" panose="02010600030101010101" pitchFamily="2" charset="-122"/>
              </a:rPr>
              <a:t>NPC</a:t>
            </a:r>
            <a:r>
              <a:rPr lang="zh-CN" altLang="en-US" sz="4445" b="1" dirty="0">
                <a:solidFill>
                  <a:srgbClr val="FFFFFF"/>
                </a:solidFill>
                <a:latin typeface="Times New Roman" panose="02020503050405090304" pitchFamily="18" charset="0"/>
                <a:ea typeface="宋体" panose="02010600030101010101" pitchFamily="2" charset="-122"/>
              </a:rPr>
              <a:t>问题的常用解决策略</a:t>
            </a:r>
            <a:endParaRPr lang="en-US" altLang="zh-CN" sz="4445" b="1" dirty="0">
              <a:solidFill>
                <a:srgbClr val="FFFFFF"/>
              </a:solidFill>
              <a:latin typeface="Times New Roman" panose="02020503050405090304" pitchFamily="18" charset="0"/>
              <a:ea typeface="宋体" panose="02010600030101010101" pitchFamily="2" charset="-122"/>
            </a:endParaRPr>
          </a:p>
        </p:txBody>
      </p:sp>
      <p:sp>
        <p:nvSpPr>
          <p:cNvPr id="15365" name="日期占位符 1"/>
          <p:cNvSpPr>
            <a:spLocks noGrp="1"/>
          </p:cNvSpPr>
          <p:nvPr>
            <p:ph type="dt" sz="half" idx="10"/>
          </p:nvPr>
        </p:nvSpPr>
        <p:spPr>
          <a:xfrm>
            <a:off x="457472" y="6188761"/>
            <a:ext cx="2132604" cy="343443"/>
          </a:xfrm>
        </p:spPr>
        <p:txBody>
          <a:bodyPr anchor="ctr"/>
          <a:lstStyle>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sz="1800" b="0" i="0" u="none" kern="1200" baseline="0">
                <a:solidFill>
                  <a:schemeClr val="tx1"/>
                </a:solidFill>
                <a:latin typeface="Arial" panose="020B060402020209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anose="02010600030101010101" pitchFamily="2" charset="-122"/>
                <a:cs typeface="+mn-cs"/>
              </a:defRPr>
            </a:lvl5pPr>
          </a:lstStyle>
          <a:p>
            <a:pPr lvl="0" indent="0"/>
            <a:fld id="{BB962C8B-B14F-4D97-AF65-F5344CB8AC3E}" type="datetime1">
              <a:rPr lang="zh-CN" altLang="en-US" sz="1025" dirty="0">
                <a:latin typeface="Arial" panose="020B0604020202090204" pitchFamily="34" charset="0"/>
                <a:ea typeface="宋体" panose="02010600030101010101" pitchFamily="2" charset="-122"/>
              </a:rPr>
              <a:t>2020/10/26</a:t>
            </a:fld>
            <a:endParaRPr lang="zh-CN" altLang="en-US" sz="1025" dirty="0">
              <a:latin typeface="Arial" panose="020B0604020202090204" pitchFamily="34" charset="0"/>
              <a:ea typeface="宋体" panose="02010600030101010101" pitchFamily="2" charset="-122"/>
            </a:endParaRPr>
          </a:p>
        </p:txBody>
      </p:sp>
    </p:spTree>
    <p:extLst>
      <p:ext uri="{BB962C8B-B14F-4D97-AF65-F5344CB8AC3E}">
        <p14:creationId xmlns:p14="http://schemas.microsoft.com/office/powerpoint/2010/main" val="159277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4  NPC</a:t>
            </a:r>
            <a:r>
              <a:rPr lang="zh-CN" altLang="en-US" dirty="0"/>
              <a:t>问题的常用解决策略</a:t>
            </a:r>
          </a:p>
        </p:txBody>
      </p:sp>
      <p:sp>
        <p:nvSpPr>
          <p:cNvPr id="3" name="内容占位符 2"/>
          <p:cNvSpPr>
            <a:spLocks noGrp="1"/>
          </p:cNvSpPr>
          <p:nvPr>
            <p:ph idx="1"/>
          </p:nvPr>
        </p:nvSpPr>
        <p:spPr>
          <a:xfrm>
            <a:off x="628650" y="2095969"/>
            <a:ext cx="7886700" cy="4351338"/>
          </a:xfrm>
        </p:spPr>
        <p:txBody>
          <a:bodyPr/>
          <a:lstStyle/>
          <a:p>
            <a:r>
              <a:rPr lang="en-US" altLang="zh-CN" dirty="0"/>
              <a:t>4.1</a:t>
            </a:r>
            <a:r>
              <a:rPr lang="zh-CN" altLang="en-US" dirty="0"/>
              <a:t>指数级算法</a:t>
            </a:r>
            <a:endParaRPr lang="en-US" altLang="zh-CN" dirty="0"/>
          </a:p>
          <a:p>
            <a:endParaRPr lang="en-US" altLang="zh-CN" dirty="0"/>
          </a:p>
          <a:p>
            <a:r>
              <a:rPr lang="en-US" altLang="zh-CN" dirty="0"/>
              <a:t>4.2  </a:t>
            </a:r>
            <a:r>
              <a:rPr lang="zh-CN" altLang="en-US" dirty="0"/>
              <a:t>近似算法</a:t>
            </a:r>
            <a:endParaRPr lang="en-US" altLang="zh-CN" dirty="0"/>
          </a:p>
          <a:p>
            <a:endParaRPr lang="en-US" altLang="zh-CN" dirty="0"/>
          </a:p>
        </p:txBody>
      </p:sp>
    </p:spTree>
    <p:extLst>
      <p:ext uri="{BB962C8B-B14F-4D97-AF65-F5344CB8AC3E}">
        <p14:creationId xmlns:p14="http://schemas.microsoft.com/office/powerpoint/2010/main" val="1995440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775434"/>
            <a:ext cx="7886700" cy="1325563"/>
          </a:xfrm>
        </p:spPr>
        <p:txBody>
          <a:bodyPr/>
          <a:lstStyle/>
          <a:p>
            <a:r>
              <a:rPr lang="en-US" altLang="zh-CN" dirty="0"/>
              <a:t>4.1  </a:t>
            </a:r>
            <a:r>
              <a:rPr lang="zh-CN" altLang="en-US" dirty="0"/>
              <a:t>指数级算法</a:t>
            </a:r>
          </a:p>
        </p:txBody>
      </p:sp>
      <p:sp>
        <p:nvSpPr>
          <p:cNvPr id="3" name="内容占位符 2"/>
          <p:cNvSpPr>
            <a:spLocks noGrp="1"/>
          </p:cNvSpPr>
          <p:nvPr>
            <p:ph idx="1"/>
          </p:nvPr>
        </p:nvSpPr>
        <p:spPr/>
        <p:txBody>
          <a:bodyPr/>
          <a:lstStyle/>
          <a:p>
            <a:endParaRPr lang="en-US" altLang="zh-CN" dirty="0"/>
          </a:p>
          <a:p>
            <a:r>
              <a:rPr lang="zh-CN" altLang="en-US" dirty="0"/>
              <a:t>常用来解决</a:t>
            </a:r>
            <a:r>
              <a:rPr lang="en-US" altLang="zh-CN" dirty="0"/>
              <a:t>NPC</a:t>
            </a:r>
            <a:r>
              <a:rPr lang="zh-CN" altLang="en-US" dirty="0"/>
              <a:t>问题的指数级算法有：</a:t>
            </a:r>
            <a:endParaRPr lang="en-US" altLang="zh-CN" dirty="0"/>
          </a:p>
          <a:p>
            <a:pPr marL="0" indent="0">
              <a:buNone/>
            </a:pPr>
            <a:r>
              <a:rPr lang="en-US" altLang="zh-CN" dirty="0"/>
              <a:t>	</a:t>
            </a:r>
            <a:r>
              <a:rPr lang="zh-CN" altLang="en-US" dirty="0"/>
              <a:t>动态规划</a:t>
            </a:r>
            <a:endParaRPr lang="en-US" altLang="zh-CN" dirty="0"/>
          </a:p>
          <a:p>
            <a:pPr marL="0" indent="0">
              <a:buNone/>
            </a:pPr>
            <a:r>
              <a:rPr lang="en-US" altLang="zh-CN" dirty="0"/>
              <a:t>	</a:t>
            </a:r>
            <a:r>
              <a:rPr lang="zh-CN" altLang="en-US" dirty="0"/>
              <a:t>分支界限法</a:t>
            </a:r>
            <a:endParaRPr lang="en-US" altLang="zh-CN" dirty="0"/>
          </a:p>
          <a:p>
            <a:pPr marL="0" indent="0">
              <a:buNone/>
            </a:pPr>
            <a:r>
              <a:rPr lang="zh-CN" altLang="en-US" dirty="0"/>
              <a:t>           回溯法  </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186209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705245"/>
            <a:ext cx="7886700" cy="1325563"/>
          </a:xfrm>
        </p:spPr>
        <p:txBody>
          <a:bodyPr/>
          <a:lstStyle/>
          <a:p>
            <a:r>
              <a:rPr lang="zh-CN" altLang="en-US" dirty="0"/>
              <a:t>回溯法概念</a:t>
            </a:r>
          </a:p>
        </p:txBody>
      </p:sp>
      <p:sp>
        <p:nvSpPr>
          <p:cNvPr id="3" name="内容占位符 2"/>
          <p:cNvSpPr>
            <a:spLocks noGrp="1"/>
          </p:cNvSpPr>
          <p:nvPr>
            <p:ph idx="1"/>
          </p:nvPr>
        </p:nvSpPr>
        <p:spPr>
          <a:xfrm>
            <a:off x="628650" y="2030808"/>
            <a:ext cx="7886700" cy="5032375"/>
          </a:xfrm>
        </p:spPr>
        <p:txBody>
          <a:bodyPr>
            <a:normAutofit/>
          </a:bodyPr>
          <a:lstStyle/>
          <a:p>
            <a:r>
              <a:rPr lang="zh-CN" altLang="en-US" sz="2400" dirty="0">
                <a:ea typeface="宋体" panose="02010600030101010101" pitchFamily="2" charset="-122"/>
              </a:rPr>
              <a:t>回溯算法实际上是一个类似枚举的搜索尝试过程，主要是在搜索尝试过程中寻找问题的解，当发现已不满足求解条件时，就“回溯”返回，尝试别的路径。</a:t>
            </a:r>
          </a:p>
          <a:p>
            <a:endParaRPr lang="zh-CN" altLang="en-US" sz="2400" dirty="0">
              <a:ea typeface="宋体" panose="02010600030101010101" pitchFamily="2" charset="-122"/>
            </a:endParaRPr>
          </a:p>
          <a:p>
            <a:r>
              <a:rPr lang="zh-CN" altLang="en-US" sz="2400" dirty="0">
                <a:ea typeface="宋体" panose="02010600030101010101" pitchFamily="2" charset="-122"/>
              </a:rPr>
              <a:t>许多复杂的，规模较大的问题都可以使用回溯法，有“通用解题方法”的美称。</a:t>
            </a:r>
            <a:endParaRPr lang="zh-CN" altLang="en-US" sz="3600" dirty="0"/>
          </a:p>
        </p:txBody>
      </p:sp>
    </p:spTree>
    <p:extLst>
      <p:ext uri="{BB962C8B-B14F-4D97-AF65-F5344CB8AC3E}">
        <p14:creationId xmlns:p14="http://schemas.microsoft.com/office/powerpoint/2010/main" val="1055569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35977" y="717305"/>
            <a:ext cx="7886700" cy="1325563"/>
          </a:xfrm>
        </p:spPr>
        <p:txBody>
          <a:bodyPr/>
          <a:lstStyle/>
          <a:p>
            <a:r>
              <a:rPr lang="zh-CN" altLang="en-US" dirty="0"/>
              <a:t>回溯法基本思想</a:t>
            </a:r>
          </a:p>
        </p:txBody>
      </p:sp>
      <p:sp>
        <p:nvSpPr>
          <p:cNvPr id="3" name="内容占位符 2"/>
          <p:cNvSpPr>
            <a:spLocks noGrp="1"/>
          </p:cNvSpPr>
          <p:nvPr>
            <p:ph idx="1"/>
          </p:nvPr>
        </p:nvSpPr>
        <p:spPr>
          <a:xfrm>
            <a:off x="135548" y="2185743"/>
            <a:ext cx="7886700" cy="4351338"/>
          </a:xfrm>
        </p:spPr>
        <p:txBody>
          <a:bodyPr/>
          <a:lstStyle/>
          <a:p>
            <a:pPr lvl="1"/>
            <a:r>
              <a:rPr lang="zh-CN" altLang="en-US" dirty="0"/>
              <a:t>在包含问题的所有解的解空间树中，按照深度优先搜索的策略，从根结点出发深度探索解空间树。当探索到某一结点时，要先判断该结点是否包含问题的解，如果包含，就从该结点出发继续探索下去，如果该结点不包含问题的解，则逐层向其祖先结点回溯。（其实回溯法就是对隐式图的深度优先搜索算法）。</a:t>
            </a:r>
          </a:p>
        </p:txBody>
      </p:sp>
    </p:spTree>
    <p:extLst>
      <p:ext uri="{BB962C8B-B14F-4D97-AF65-F5344CB8AC3E}">
        <p14:creationId xmlns:p14="http://schemas.microsoft.com/office/powerpoint/2010/main" val="4157439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35977" y="717305"/>
            <a:ext cx="7886700" cy="1325563"/>
          </a:xfrm>
        </p:spPr>
        <p:txBody>
          <a:bodyPr/>
          <a:lstStyle/>
          <a:p>
            <a:r>
              <a:rPr lang="zh-CN" altLang="en-US" dirty="0"/>
              <a:t>回溯法解题步骤</a:t>
            </a:r>
          </a:p>
        </p:txBody>
      </p:sp>
      <p:sp>
        <p:nvSpPr>
          <p:cNvPr id="3" name="内容占位符 2"/>
          <p:cNvSpPr>
            <a:spLocks noGrp="1"/>
          </p:cNvSpPr>
          <p:nvPr>
            <p:ph idx="1"/>
          </p:nvPr>
        </p:nvSpPr>
        <p:spPr>
          <a:xfrm>
            <a:off x="621323" y="2042868"/>
            <a:ext cx="7886700" cy="4351338"/>
          </a:xfrm>
        </p:spPr>
        <p:txBody>
          <a:bodyPr/>
          <a:lstStyle/>
          <a:p>
            <a:pPr lvl="1"/>
            <a:r>
              <a:rPr lang="zh-CN" altLang="en-US" dirty="0"/>
              <a:t>回溯法的基本解题步骤：</a:t>
            </a:r>
            <a:endParaRPr lang="en-US" altLang="zh-CN" dirty="0"/>
          </a:p>
          <a:p>
            <a:pPr lvl="1">
              <a:lnSpc>
                <a:spcPct val="100000"/>
              </a:lnSpc>
            </a:pPr>
            <a:endParaRPr lang="en-US" altLang="zh-CN" dirty="0"/>
          </a:p>
          <a:p>
            <a:pPr marL="0" indent="0" algn="l">
              <a:lnSpc>
                <a:spcPct val="100000"/>
              </a:lnSpc>
              <a:buNone/>
            </a:pPr>
            <a:r>
              <a:rPr lang="zh-CN" altLang="en-US" sz="2000" b="0" i="0" dirty="0">
                <a:solidFill>
                  <a:srgbClr val="333333"/>
                </a:solidFill>
                <a:effectLst/>
                <a:latin typeface="PingFang SC"/>
              </a:rPr>
              <a:t>    （</a:t>
            </a:r>
            <a:r>
              <a:rPr lang="en-US" altLang="zh-CN" sz="2000" b="0" i="0" dirty="0">
                <a:solidFill>
                  <a:srgbClr val="333333"/>
                </a:solidFill>
                <a:effectLst/>
                <a:latin typeface="PingFang SC"/>
              </a:rPr>
              <a:t>1</a:t>
            </a:r>
            <a:r>
              <a:rPr lang="zh-CN" altLang="en-US" sz="2000" b="0" i="0" dirty="0">
                <a:solidFill>
                  <a:srgbClr val="333333"/>
                </a:solidFill>
                <a:effectLst/>
                <a:latin typeface="PingFang SC"/>
              </a:rPr>
              <a:t>）针对所给问题，确定问题的解空间：首先应明确定义问题的解空间，问题的解空间应至少包含问题的一个（最优）解。</a:t>
            </a:r>
          </a:p>
          <a:p>
            <a:pPr marL="0" indent="0" algn="l">
              <a:lnSpc>
                <a:spcPct val="100000"/>
              </a:lnSpc>
              <a:buNone/>
            </a:pPr>
            <a:r>
              <a:rPr lang="zh-CN" altLang="en-US" sz="2000" b="0" i="0" dirty="0">
                <a:solidFill>
                  <a:srgbClr val="333333"/>
                </a:solidFill>
                <a:effectLst/>
                <a:latin typeface="PingFang SC"/>
              </a:rPr>
              <a:t>    （</a:t>
            </a:r>
            <a:r>
              <a:rPr lang="en-US" altLang="zh-CN" sz="2000" b="0" i="0" dirty="0">
                <a:solidFill>
                  <a:srgbClr val="333333"/>
                </a:solidFill>
                <a:effectLst/>
                <a:latin typeface="PingFang SC"/>
              </a:rPr>
              <a:t>2</a:t>
            </a:r>
            <a:r>
              <a:rPr lang="zh-CN" altLang="en-US" sz="2000" b="0" i="0" dirty="0">
                <a:solidFill>
                  <a:srgbClr val="333333"/>
                </a:solidFill>
                <a:effectLst/>
                <a:latin typeface="PingFang SC"/>
              </a:rPr>
              <a:t>）确定结点的扩展搜索规则</a:t>
            </a:r>
          </a:p>
          <a:p>
            <a:pPr marL="0" indent="0" algn="l">
              <a:lnSpc>
                <a:spcPct val="100000"/>
              </a:lnSpc>
              <a:buNone/>
            </a:pPr>
            <a:r>
              <a:rPr lang="zh-CN" altLang="en-US" sz="2000" b="0" i="0" dirty="0">
                <a:solidFill>
                  <a:srgbClr val="333333"/>
                </a:solidFill>
                <a:effectLst/>
                <a:latin typeface="PingFang SC"/>
              </a:rPr>
              <a:t>    （</a:t>
            </a:r>
            <a:r>
              <a:rPr lang="en-US" altLang="zh-CN" sz="2000" b="0" i="0" dirty="0">
                <a:solidFill>
                  <a:srgbClr val="333333"/>
                </a:solidFill>
                <a:effectLst/>
                <a:latin typeface="PingFang SC"/>
              </a:rPr>
              <a:t>3</a:t>
            </a:r>
            <a:r>
              <a:rPr lang="zh-CN" altLang="en-US" sz="2000" b="0" i="0" dirty="0">
                <a:solidFill>
                  <a:srgbClr val="333333"/>
                </a:solidFill>
                <a:effectLst/>
                <a:latin typeface="PingFang SC"/>
              </a:rPr>
              <a:t>）以深度优先方式搜索解空间，并在搜索过程中用剪枝函数避免无效搜索。</a:t>
            </a:r>
          </a:p>
          <a:p>
            <a:pPr lvl="1"/>
            <a:endParaRPr lang="zh-CN" altLang="en-US" dirty="0"/>
          </a:p>
        </p:txBody>
      </p:sp>
    </p:spTree>
    <p:extLst>
      <p:ext uri="{BB962C8B-B14F-4D97-AF65-F5344CB8AC3E}">
        <p14:creationId xmlns:p14="http://schemas.microsoft.com/office/powerpoint/2010/main" val="1117057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35977" y="717305"/>
            <a:ext cx="7886700" cy="1325563"/>
          </a:xfrm>
        </p:spPr>
        <p:txBody>
          <a:bodyPr/>
          <a:lstStyle/>
          <a:p>
            <a:r>
              <a:rPr lang="zh-CN" altLang="en-US" dirty="0"/>
              <a:t>回溯法举例</a:t>
            </a:r>
            <a:r>
              <a:rPr lang="en-US" altLang="zh-CN" dirty="0"/>
              <a:t>: 0-1</a:t>
            </a:r>
            <a:r>
              <a:rPr lang="zh-CN" altLang="en-US" dirty="0"/>
              <a:t>背包问题</a:t>
            </a:r>
          </a:p>
        </p:txBody>
      </p:sp>
      <p:sp>
        <p:nvSpPr>
          <p:cNvPr id="3" name="内容占位符 2"/>
          <p:cNvSpPr>
            <a:spLocks noGrp="1"/>
          </p:cNvSpPr>
          <p:nvPr>
            <p:ph idx="1"/>
          </p:nvPr>
        </p:nvSpPr>
        <p:spPr>
          <a:xfrm>
            <a:off x="635977" y="2225309"/>
            <a:ext cx="7656829" cy="3853307"/>
          </a:xfrm>
        </p:spPr>
        <p:txBody>
          <a:bodyPr>
            <a:normAutofit fontScale="70000" lnSpcReduction="20000"/>
          </a:bodyPr>
          <a:lstStyle/>
          <a:p>
            <a:pPr algn="l">
              <a:lnSpc>
                <a:spcPct val="120000"/>
              </a:lnSpc>
            </a:pPr>
            <a:r>
              <a:rPr lang="zh-CN" altLang="en-US" b="0" i="0" dirty="0">
                <a:solidFill>
                  <a:srgbClr val="121212"/>
                </a:solidFill>
                <a:effectLst/>
                <a:latin typeface="-apple-system"/>
              </a:rPr>
              <a:t>有</a:t>
            </a:r>
            <a:r>
              <a:rPr lang="en-US" altLang="zh-CN" b="0" i="0" dirty="0">
                <a:solidFill>
                  <a:srgbClr val="121212"/>
                </a:solidFill>
                <a:effectLst/>
                <a:latin typeface="-apple-system"/>
              </a:rPr>
              <a:t>N</a:t>
            </a:r>
            <a:r>
              <a:rPr lang="zh-CN" altLang="en-US" b="0" i="0" dirty="0">
                <a:solidFill>
                  <a:srgbClr val="121212"/>
                </a:solidFill>
                <a:effectLst/>
                <a:latin typeface="-apple-system"/>
              </a:rPr>
              <a:t>件物品和一个容量为</a:t>
            </a:r>
            <a:r>
              <a:rPr lang="en-US" altLang="zh-CN" b="0" i="0" dirty="0">
                <a:solidFill>
                  <a:srgbClr val="121212"/>
                </a:solidFill>
                <a:effectLst/>
                <a:latin typeface="-apple-system"/>
              </a:rPr>
              <a:t>V</a:t>
            </a:r>
            <a:r>
              <a:rPr lang="zh-CN" altLang="en-US" b="0" i="0" dirty="0">
                <a:solidFill>
                  <a:srgbClr val="121212"/>
                </a:solidFill>
                <a:effectLst/>
                <a:latin typeface="-apple-system"/>
              </a:rPr>
              <a:t>的背包。第</a:t>
            </a:r>
            <a:r>
              <a:rPr lang="en-US" altLang="zh-CN" b="0" i="0" dirty="0" err="1">
                <a:solidFill>
                  <a:srgbClr val="121212"/>
                </a:solidFill>
                <a:effectLst/>
                <a:latin typeface="-apple-system"/>
              </a:rPr>
              <a:t>i</a:t>
            </a:r>
            <a:r>
              <a:rPr lang="zh-CN" altLang="en-US" b="0" i="0" dirty="0">
                <a:solidFill>
                  <a:srgbClr val="121212"/>
                </a:solidFill>
                <a:effectLst/>
                <a:latin typeface="-apple-system"/>
              </a:rPr>
              <a:t>件物品的价格（即体积，下同）是</a:t>
            </a:r>
            <a:r>
              <a:rPr lang="en-US" altLang="zh-CN" b="0" i="0" dirty="0">
                <a:solidFill>
                  <a:srgbClr val="121212"/>
                </a:solidFill>
                <a:effectLst/>
                <a:latin typeface="-apple-system"/>
              </a:rPr>
              <a:t>w[</a:t>
            </a:r>
            <a:r>
              <a:rPr lang="en-US" altLang="zh-CN" b="0" i="0" dirty="0" err="1">
                <a:solidFill>
                  <a:srgbClr val="121212"/>
                </a:solidFill>
                <a:effectLst/>
                <a:latin typeface="-apple-system"/>
              </a:rPr>
              <a:t>i</a:t>
            </a:r>
            <a:r>
              <a:rPr lang="en-US" altLang="zh-CN" b="0" i="0" dirty="0">
                <a:solidFill>
                  <a:srgbClr val="121212"/>
                </a:solidFill>
                <a:effectLst/>
                <a:latin typeface="-apple-system"/>
              </a:rPr>
              <a:t>]</a:t>
            </a:r>
            <a:r>
              <a:rPr lang="zh-CN" altLang="en-US" b="0" i="0" dirty="0">
                <a:solidFill>
                  <a:srgbClr val="121212"/>
                </a:solidFill>
                <a:effectLst/>
                <a:latin typeface="-apple-system"/>
              </a:rPr>
              <a:t>，价值是</a:t>
            </a:r>
            <a:r>
              <a:rPr lang="en-US" altLang="zh-CN" b="0" i="0" dirty="0">
                <a:solidFill>
                  <a:srgbClr val="121212"/>
                </a:solidFill>
                <a:effectLst/>
                <a:latin typeface="-apple-system"/>
              </a:rPr>
              <a:t>c[</a:t>
            </a:r>
            <a:r>
              <a:rPr lang="en-US" altLang="zh-CN" b="0" i="0" dirty="0" err="1">
                <a:solidFill>
                  <a:srgbClr val="121212"/>
                </a:solidFill>
                <a:effectLst/>
                <a:latin typeface="-apple-system"/>
              </a:rPr>
              <a:t>i</a:t>
            </a:r>
            <a:r>
              <a:rPr lang="en-US" altLang="zh-CN" b="0" i="0" dirty="0">
                <a:solidFill>
                  <a:srgbClr val="121212"/>
                </a:solidFill>
                <a:effectLst/>
                <a:latin typeface="-apple-system"/>
              </a:rPr>
              <a:t>]</a:t>
            </a:r>
            <a:r>
              <a:rPr lang="zh-CN" altLang="en-US" b="0" i="0" dirty="0">
                <a:solidFill>
                  <a:srgbClr val="121212"/>
                </a:solidFill>
                <a:effectLst/>
                <a:latin typeface="-apple-system"/>
              </a:rPr>
              <a:t>。求解将哪些物品装入背包可使这些物品的费用总和不超过背包容量，且价值总和最大。</a:t>
            </a:r>
          </a:p>
          <a:p>
            <a:pPr algn="l">
              <a:lnSpc>
                <a:spcPct val="120000"/>
              </a:lnSpc>
            </a:pPr>
            <a:r>
              <a:rPr lang="zh-CN" altLang="en-US" b="0" i="0" dirty="0">
                <a:solidFill>
                  <a:srgbClr val="121212"/>
                </a:solidFill>
                <a:effectLst/>
                <a:latin typeface="-apple-system"/>
              </a:rPr>
              <a:t>这是最基础的背包问题，总的来说就是：选还是不选，这是个问题</a:t>
            </a:r>
          </a:p>
          <a:p>
            <a:pPr algn="l">
              <a:lnSpc>
                <a:spcPct val="120000"/>
              </a:lnSpc>
            </a:pPr>
            <a:r>
              <a:rPr lang="zh-CN" altLang="en-US" b="0" i="0" dirty="0">
                <a:solidFill>
                  <a:srgbClr val="121212"/>
                </a:solidFill>
                <a:effectLst/>
                <a:latin typeface="-apple-system"/>
              </a:rPr>
              <a:t>相当于用</a:t>
            </a:r>
            <a:r>
              <a:rPr lang="en-US" altLang="zh-CN" b="0" i="0" dirty="0">
                <a:solidFill>
                  <a:srgbClr val="121212"/>
                </a:solidFill>
                <a:effectLst/>
                <a:latin typeface="-apple-system"/>
              </a:rPr>
              <a:t>f[</a:t>
            </a:r>
            <a:r>
              <a:rPr lang="en-US" altLang="zh-CN" b="0" i="0" dirty="0" err="1">
                <a:solidFill>
                  <a:srgbClr val="121212"/>
                </a:solidFill>
                <a:effectLst/>
                <a:latin typeface="-apple-system"/>
              </a:rPr>
              <a:t>i</a:t>
            </a:r>
            <a:r>
              <a:rPr lang="en-US" altLang="zh-CN" b="0" i="0" dirty="0">
                <a:solidFill>
                  <a:srgbClr val="121212"/>
                </a:solidFill>
                <a:effectLst/>
                <a:latin typeface="-apple-system"/>
              </a:rPr>
              <a:t>][v]</a:t>
            </a:r>
            <a:r>
              <a:rPr lang="zh-CN" altLang="en-US" b="0" i="0" dirty="0">
                <a:solidFill>
                  <a:srgbClr val="121212"/>
                </a:solidFill>
                <a:effectLst/>
                <a:latin typeface="-apple-system"/>
              </a:rPr>
              <a:t>表示前</a:t>
            </a:r>
            <a:r>
              <a:rPr lang="en-US" altLang="zh-CN" b="0" i="0" dirty="0" err="1">
                <a:solidFill>
                  <a:srgbClr val="121212"/>
                </a:solidFill>
                <a:effectLst/>
                <a:latin typeface="-apple-system"/>
              </a:rPr>
              <a:t>i</a:t>
            </a:r>
            <a:r>
              <a:rPr lang="zh-CN" altLang="en-US" b="0" i="0" dirty="0">
                <a:solidFill>
                  <a:srgbClr val="121212"/>
                </a:solidFill>
                <a:effectLst/>
                <a:latin typeface="-apple-system"/>
              </a:rPr>
              <a:t>个物品装入容量为</a:t>
            </a:r>
            <a:r>
              <a:rPr lang="en-US" altLang="zh-CN" b="0" i="0" dirty="0">
                <a:solidFill>
                  <a:srgbClr val="121212"/>
                </a:solidFill>
                <a:effectLst/>
                <a:latin typeface="-apple-system"/>
              </a:rPr>
              <a:t>v</a:t>
            </a:r>
            <a:r>
              <a:rPr lang="zh-CN" altLang="en-US" b="0" i="0" dirty="0">
                <a:solidFill>
                  <a:srgbClr val="121212"/>
                </a:solidFill>
                <a:effectLst/>
                <a:latin typeface="-apple-system"/>
              </a:rPr>
              <a:t>的背包中所可以获得的最大价值。</a:t>
            </a:r>
          </a:p>
          <a:p>
            <a:pPr algn="l">
              <a:lnSpc>
                <a:spcPct val="120000"/>
              </a:lnSpc>
            </a:pPr>
            <a:r>
              <a:rPr lang="zh-CN" altLang="en-US" b="0" i="0" dirty="0">
                <a:solidFill>
                  <a:srgbClr val="121212"/>
                </a:solidFill>
                <a:effectLst/>
                <a:latin typeface="-apple-system"/>
              </a:rPr>
              <a:t>对于一个物品，只有两种情况</a:t>
            </a:r>
          </a:p>
          <a:p>
            <a:pPr marL="0" indent="0" algn="l">
              <a:lnSpc>
                <a:spcPct val="120000"/>
              </a:lnSpc>
              <a:buNone/>
            </a:pPr>
            <a:r>
              <a:rPr lang="zh-CN" altLang="en-US" b="0" i="0" dirty="0">
                <a:solidFill>
                  <a:srgbClr val="121212"/>
                </a:solidFill>
                <a:effectLst/>
                <a:latin typeface="-apple-system"/>
              </a:rPr>
              <a:t>　　情况一</a:t>
            </a:r>
            <a:r>
              <a:rPr lang="en-US" altLang="zh-CN" b="0" i="0" dirty="0">
                <a:solidFill>
                  <a:srgbClr val="121212"/>
                </a:solidFill>
                <a:effectLst/>
                <a:latin typeface="-apple-system"/>
              </a:rPr>
              <a:t>: </a:t>
            </a:r>
            <a:r>
              <a:rPr lang="zh-CN" altLang="en-US" b="0" i="0" dirty="0">
                <a:solidFill>
                  <a:srgbClr val="121212"/>
                </a:solidFill>
                <a:effectLst/>
                <a:latin typeface="-apple-system"/>
              </a:rPr>
              <a:t>第</a:t>
            </a:r>
            <a:r>
              <a:rPr lang="en-US" altLang="zh-CN" b="0" i="0" dirty="0" err="1">
                <a:solidFill>
                  <a:srgbClr val="121212"/>
                </a:solidFill>
                <a:effectLst/>
                <a:latin typeface="-apple-system"/>
              </a:rPr>
              <a:t>i</a:t>
            </a:r>
            <a:r>
              <a:rPr lang="zh-CN" altLang="en-US" b="0" i="0" dirty="0">
                <a:solidFill>
                  <a:srgbClr val="121212"/>
                </a:solidFill>
                <a:effectLst/>
                <a:latin typeface="-apple-system"/>
              </a:rPr>
              <a:t>件不放进去，这时所得价值为</a:t>
            </a:r>
            <a:r>
              <a:rPr lang="en-US" altLang="zh-CN" b="0" i="0" dirty="0">
                <a:solidFill>
                  <a:srgbClr val="121212"/>
                </a:solidFill>
                <a:effectLst/>
                <a:latin typeface="-apple-system"/>
              </a:rPr>
              <a:t>:f[i-1][v]+0</a:t>
            </a:r>
          </a:p>
          <a:p>
            <a:pPr marL="0" indent="0" algn="l">
              <a:lnSpc>
                <a:spcPct val="120000"/>
              </a:lnSpc>
              <a:buNone/>
            </a:pPr>
            <a:r>
              <a:rPr lang="zh-CN" altLang="en-US" b="0" i="0" dirty="0">
                <a:solidFill>
                  <a:srgbClr val="121212"/>
                </a:solidFill>
                <a:effectLst/>
                <a:latin typeface="-apple-system"/>
              </a:rPr>
              <a:t>　　情况二</a:t>
            </a:r>
            <a:r>
              <a:rPr lang="en-US" altLang="zh-CN" b="0" i="0" dirty="0">
                <a:solidFill>
                  <a:srgbClr val="121212"/>
                </a:solidFill>
                <a:effectLst/>
                <a:latin typeface="-apple-system"/>
              </a:rPr>
              <a:t>: </a:t>
            </a:r>
            <a:r>
              <a:rPr lang="zh-CN" altLang="en-US" b="0" i="0" dirty="0">
                <a:solidFill>
                  <a:srgbClr val="121212"/>
                </a:solidFill>
                <a:effectLst/>
                <a:latin typeface="-apple-system"/>
              </a:rPr>
              <a:t>第</a:t>
            </a:r>
            <a:r>
              <a:rPr lang="en-US" altLang="zh-CN" b="0" i="0" dirty="0" err="1">
                <a:solidFill>
                  <a:srgbClr val="121212"/>
                </a:solidFill>
                <a:effectLst/>
                <a:latin typeface="-apple-system"/>
              </a:rPr>
              <a:t>i</a:t>
            </a:r>
            <a:r>
              <a:rPr lang="zh-CN" altLang="en-US" b="0" i="0" dirty="0">
                <a:solidFill>
                  <a:srgbClr val="121212"/>
                </a:solidFill>
                <a:effectLst/>
                <a:latin typeface="-apple-system"/>
              </a:rPr>
              <a:t>件放进去，这时所得价值为：</a:t>
            </a:r>
            <a:r>
              <a:rPr lang="en-US" altLang="zh-CN" b="0" i="0" dirty="0">
                <a:solidFill>
                  <a:srgbClr val="121212"/>
                </a:solidFill>
                <a:effectLst/>
                <a:latin typeface="-apple-system"/>
              </a:rPr>
              <a:t>f[i-1][v-c[</a:t>
            </a:r>
            <a:r>
              <a:rPr lang="en-US" altLang="zh-CN" b="0" i="0" dirty="0" err="1">
                <a:solidFill>
                  <a:srgbClr val="121212"/>
                </a:solidFill>
                <a:effectLst/>
                <a:latin typeface="-apple-system"/>
              </a:rPr>
              <a:t>i</a:t>
            </a:r>
            <a:r>
              <a:rPr lang="en-US" altLang="zh-CN" b="0" i="0" dirty="0">
                <a:solidFill>
                  <a:srgbClr val="121212"/>
                </a:solidFill>
                <a:effectLst/>
                <a:latin typeface="-apple-system"/>
              </a:rPr>
              <a:t>]]+w[</a:t>
            </a:r>
            <a:r>
              <a:rPr lang="en-US" altLang="zh-CN" b="0" i="0" dirty="0" err="1">
                <a:solidFill>
                  <a:srgbClr val="121212"/>
                </a:solidFill>
                <a:effectLst/>
                <a:latin typeface="-apple-system"/>
              </a:rPr>
              <a:t>i</a:t>
            </a:r>
            <a:r>
              <a:rPr lang="en-US" altLang="zh-CN" b="0" i="0" dirty="0">
                <a:solidFill>
                  <a:srgbClr val="121212"/>
                </a:solidFill>
                <a:effectLst/>
                <a:latin typeface="-apple-system"/>
              </a:rPr>
              <a:t>]</a:t>
            </a:r>
          </a:p>
          <a:p>
            <a:pPr lvl="1">
              <a:lnSpc>
                <a:spcPct val="120000"/>
              </a:lnSpc>
            </a:pPr>
            <a:endParaRPr lang="zh-CN" altLang="en-US" dirty="0"/>
          </a:p>
        </p:txBody>
      </p:sp>
    </p:spTree>
    <p:extLst>
      <p:ext uri="{BB962C8B-B14F-4D97-AF65-F5344CB8AC3E}">
        <p14:creationId xmlns:p14="http://schemas.microsoft.com/office/powerpoint/2010/main" val="22720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2"/>
          <a:stretch>
            <a:fillRect/>
          </a:stretch>
        </p:blipFill>
        <p:spPr>
          <a:xfrm>
            <a:off x="0" y="0"/>
            <a:ext cx="9144635" cy="6848475"/>
          </a:xfrm>
          <a:prstGeom prst="rect">
            <a:avLst/>
          </a:prstGeom>
        </p:spPr>
      </p:pic>
      <p:sp>
        <p:nvSpPr>
          <p:cNvPr id="2" name="标题 1"/>
          <p:cNvSpPr>
            <a:spLocks noGrp="1"/>
          </p:cNvSpPr>
          <p:nvPr>
            <p:ph type="title"/>
          </p:nvPr>
        </p:nvSpPr>
        <p:spPr>
          <a:xfrm>
            <a:off x="628650" y="681037"/>
            <a:ext cx="7886700" cy="1325563"/>
          </a:xfrm>
        </p:spPr>
        <p:txBody>
          <a:bodyPr/>
          <a:lstStyle/>
          <a:p>
            <a:r>
              <a:rPr lang="en-US" altLang="zh-CN" dirty="0"/>
              <a:t>1.1  </a:t>
            </a:r>
            <a:r>
              <a:rPr lang="zh-CN" altLang="en-US" dirty="0"/>
              <a:t>问题</a:t>
            </a:r>
          </a:p>
        </p:txBody>
      </p:sp>
      <p:sp>
        <p:nvSpPr>
          <p:cNvPr id="3" name="内容占位符 2"/>
          <p:cNvSpPr>
            <a:spLocks noGrp="1"/>
          </p:cNvSpPr>
          <p:nvPr>
            <p:ph idx="1"/>
          </p:nvPr>
        </p:nvSpPr>
        <p:spPr/>
        <p:txBody>
          <a:bodyPr/>
          <a:lstStyle/>
          <a:p>
            <a:r>
              <a:rPr lang="zh-CN" altLang="en-US" dirty="0"/>
              <a:t>面对一个问题，我们首先会考虑，它是否可以用现有算法解决。其次考虑，现有算法是否足够快。</a:t>
            </a:r>
            <a:endParaRPr lang="en-US" altLang="zh-CN" dirty="0"/>
          </a:p>
          <a:p>
            <a:endParaRPr lang="en-US" altLang="zh-CN" dirty="0"/>
          </a:p>
          <a:p>
            <a:r>
              <a:rPr lang="zh-CN" altLang="en-US" dirty="0"/>
              <a:t>一个算法时间复杂度是</a:t>
            </a:r>
            <a:r>
              <a:rPr lang="en-US" altLang="zh-CN" dirty="0"/>
              <a:t>O</a:t>
            </a:r>
            <a:r>
              <a:rPr lang="zh-CN" altLang="en-US" dirty="0"/>
              <a:t>（</a:t>
            </a:r>
            <a:r>
              <a:rPr lang="en-US" altLang="zh-CN" dirty="0"/>
              <a:t>n</a:t>
            </a:r>
            <a:r>
              <a:rPr lang="en-US" altLang="zh-CN" baseline="30000" dirty="0">
                <a:solidFill>
                  <a:schemeClr val="tx1"/>
                </a:solidFill>
                <a:uFillTx/>
              </a:rPr>
              <a:t>4</a:t>
            </a:r>
            <a:r>
              <a:rPr lang="zh-CN" altLang="en-US" dirty="0"/>
              <a:t>），它完全是可以接受的。因为它在一个非常大的输入下，仍然能在一个合理的时间内得到结果。</a:t>
            </a:r>
            <a:endParaRPr lang="en-US" altLang="zh-CN" dirty="0"/>
          </a:p>
          <a:p>
            <a:endParaRPr lang="en-US" altLang="zh-CN" dirty="0"/>
          </a:p>
          <a:p>
            <a:r>
              <a:rPr lang="zh-CN" altLang="en-US" dirty="0"/>
              <a:t>那么问题的复杂程度该如何定义呢？</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635977" y="717305"/>
            <a:ext cx="7886700" cy="1325563"/>
          </a:xfrm>
        </p:spPr>
        <p:txBody>
          <a:bodyPr/>
          <a:lstStyle/>
          <a:p>
            <a:r>
              <a:rPr lang="zh-CN" altLang="en-US" dirty="0"/>
              <a:t>回溯法举例</a:t>
            </a:r>
            <a:r>
              <a:rPr lang="en-US" altLang="zh-CN" dirty="0"/>
              <a:t>: 0-1</a:t>
            </a:r>
            <a:r>
              <a:rPr lang="zh-CN" altLang="en-US" dirty="0"/>
              <a:t>背包问题</a:t>
            </a:r>
          </a:p>
        </p:txBody>
      </p:sp>
      <p:sp>
        <p:nvSpPr>
          <p:cNvPr id="3" name="内容占位符 2"/>
          <p:cNvSpPr>
            <a:spLocks noGrp="1"/>
          </p:cNvSpPr>
          <p:nvPr>
            <p:ph idx="1"/>
          </p:nvPr>
        </p:nvSpPr>
        <p:spPr>
          <a:xfrm>
            <a:off x="635977" y="2225310"/>
            <a:ext cx="7229481" cy="1084332"/>
          </a:xfrm>
        </p:spPr>
        <p:txBody>
          <a:bodyPr>
            <a:normAutofit fontScale="70000" lnSpcReduction="20000"/>
          </a:bodyPr>
          <a:lstStyle/>
          <a:p>
            <a:pPr algn="l">
              <a:lnSpc>
                <a:spcPct val="120000"/>
              </a:lnSpc>
            </a:pPr>
            <a:r>
              <a:rPr lang="zh-CN" altLang="en-US" b="0" i="0" dirty="0">
                <a:solidFill>
                  <a:srgbClr val="121212"/>
                </a:solidFill>
                <a:effectLst/>
                <a:latin typeface="-apple-system"/>
              </a:rPr>
              <a:t>用回溯法解问题时，应明确定义问题的解空间。问题的解空间至少包含问题的一个</a:t>
            </a:r>
            <a:r>
              <a:rPr lang="en-US" altLang="zh-CN" b="0" i="0" dirty="0">
                <a:solidFill>
                  <a:srgbClr val="121212"/>
                </a:solidFill>
                <a:effectLst/>
                <a:latin typeface="-apple-system"/>
              </a:rPr>
              <a:t>(</a:t>
            </a:r>
            <a:r>
              <a:rPr lang="zh-CN" altLang="en-US" b="0" i="0" dirty="0">
                <a:solidFill>
                  <a:srgbClr val="121212"/>
                </a:solidFill>
                <a:effectLst/>
                <a:latin typeface="-apple-system"/>
              </a:rPr>
              <a:t>最优</a:t>
            </a:r>
            <a:r>
              <a:rPr lang="en-US" altLang="zh-CN" b="0" i="0" dirty="0">
                <a:solidFill>
                  <a:srgbClr val="121212"/>
                </a:solidFill>
                <a:effectLst/>
                <a:latin typeface="-apple-system"/>
              </a:rPr>
              <a:t>)</a:t>
            </a:r>
            <a:r>
              <a:rPr lang="zh-CN" altLang="en-US" b="0" i="0" dirty="0">
                <a:solidFill>
                  <a:srgbClr val="121212"/>
                </a:solidFill>
                <a:effectLst/>
                <a:latin typeface="-apple-system"/>
              </a:rPr>
              <a:t>解。对于 </a:t>
            </a:r>
            <a:r>
              <a:rPr lang="en-US" altLang="zh-CN" b="0" i="0" dirty="0">
                <a:solidFill>
                  <a:srgbClr val="121212"/>
                </a:solidFill>
                <a:effectLst/>
                <a:latin typeface="-apple-system"/>
              </a:rPr>
              <a:t>n=3 </a:t>
            </a:r>
            <a:r>
              <a:rPr lang="zh-CN" altLang="en-US" b="0" i="0" dirty="0">
                <a:solidFill>
                  <a:srgbClr val="121212"/>
                </a:solidFill>
                <a:effectLst/>
                <a:latin typeface="-apple-system"/>
              </a:rPr>
              <a:t>时的 </a:t>
            </a:r>
            <a:r>
              <a:rPr lang="en-US" altLang="zh-CN" b="0" i="0" dirty="0">
                <a:solidFill>
                  <a:srgbClr val="121212"/>
                </a:solidFill>
                <a:effectLst/>
                <a:latin typeface="-apple-system"/>
              </a:rPr>
              <a:t>0/1 </a:t>
            </a:r>
            <a:r>
              <a:rPr lang="zh-CN" altLang="en-US" b="0" i="0" dirty="0">
                <a:solidFill>
                  <a:srgbClr val="121212"/>
                </a:solidFill>
                <a:effectLst/>
                <a:latin typeface="-apple-system"/>
              </a:rPr>
              <a:t>背包问题，可用一棵完全二叉树表示解空间，如图所示：</a:t>
            </a:r>
            <a:endParaRPr lang="zh-CN" altLang="en-US" dirty="0"/>
          </a:p>
        </p:txBody>
      </p:sp>
      <p:pic>
        <p:nvPicPr>
          <p:cNvPr id="6" name="图片 5">
            <a:extLst>
              <a:ext uri="{FF2B5EF4-FFF2-40B4-BE49-F238E27FC236}">
                <a16:creationId xmlns:a16="http://schemas.microsoft.com/office/drawing/2014/main" id="{668E1527-4B8C-4B13-8389-B25A2BBDDB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60367" y="3057359"/>
            <a:ext cx="7768565" cy="3710358"/>
          </a:xfrm>
          <a:prstGeom prst="rect">
            <a:avLst/>
          </a:prstGeom>
        </p:spPr>
      </p:pic>
    </p:spTree>
    <p:extLst>
      <p:ext uri="{BB962C8B-B14F-4D97-AF65-F5344CB8AC3E}">
        <p14:creationId xmlns:p14="http://schemas.microsoft.com/office/powerpoint/2010/main" val="1446805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0" y="0"/>
            <a:ext cx="9144635" cy="6848475"/>
          </a:xfrm>
          <a:prstGeom prst="rect">
            <a:avLst/>
          </a:prstGeom>
        </p:spPr>
      </p:pic>
      <p:sp>
        <p:nvSpPr>
          <p:cNvPr id="2" name="标题 1"/>
          <p:cNvSpPr>
            <a:spLocks noGrp="1"/>
          </p:cNvSpPr>
          <p:nvPr>
            <p:ph type="title"/>
          </p:nvPr>
        </p:nvSpPr>
        <p:spPr>
          <a:xfrm>
            <a:off x="470820" y="202591"/>
            <a:ext cx="7886700" cy="1325563"/>
          </a:xfrm>
        </p:spPr>
        <p:txBody>
          <a:bodyPr/>
          <a:lstStyle/>
          <a:p>
            <a:r>
              <a:rPr lang="zh-CN" altLang="en-US" dirty="0"/>
              <a:t>回溯法举例</a:t>
            </a:r>
            <a:r>
              <a:rPr lang="en-US" altLang="zh-CN" dirty="0"/>
              <a:t>: 0-1</a:t>
            </a:r>
            <a:r>
              <a:rPr lang="zh-CN" altLang="en-US" dirty="0"/>
              <a:t>背包问题</a:t>
            </a:r>
          </a:p>
        </p:txBody>
      </p:sp>
      <p:sp>
        <p:nvSpPr>
          <p:cNvPr id="3" name="内容占位符 2"/>
          <p:cNvSpPr>
            <a:spLocks noGrp="1"/>
          </p:cNvSpPr>
          <p:nvPr>
            <p:ph idx="1"/>
          </p:nvPr>
        </p:nvSpPr>
        <p:spPr>
          <a:xfrm>
            <a:off x="635976" y="5943888"/>
            <a:ext cx="7656829" cy="3853307"/>
          </a:xfrm>
        </p:spPr>
        <p:txBody>
          <a:bodyPr>
            <a:normAutofit/>
          </a:bodyPr>
          <a:lstStyle/>
          <a:p>
            <a:pPr lvl="1">
              <a:lnSpc>
                <a:spcPct val="120000"/>
              </a:lnSpc>
            </a:pPr>
            <a:r>
              <a:rPr lang="zh-CN" altLang="en-US" sz="1800" dirty="0"/>
              <a:t>可见，最终搜索了</a:t>
            </a:r>
            <a:r>
              <a:rPr lang="en-US" altLang="zh-CN" sz="1800" dirty="0"/>
              <a:t>4</a:t>
            </a:r>
            <a:r>
              <a:rPr lang="zh-CN" altLang="en-US" sz="1800" dirty="0"/>
              <a:t>条路径，比原本解空间</a:t>
            </a:r>
            <a:r>
              <a:rPr lang="en-US" altLang="zh-CN" sz="1800" dirty="0"/>
              <a:t>8</a:t>
            </a:r>
            <a:r>
              <a:rPr lang="zh-CN" altLang="en-US" sz="1800" dirty="0"/>
              <a:t>条路径减少了一半，进行了一定程度上的优化，但其复杂度仍为</a:t>
            </a:r>
            <a:r>
              <a:rPr lang="en-US" altLang="zh-CN" sz="1800" dirty="0"/>
              <a:t>O(2</a:t>
            </a:r>
            <a:r>
              <a:rPr lang="en-US" altLang="zh-CN" sz="1800" baseline="30000" dirty="0"/>
              <a:t>n</a:t>
            </a:r>
            <a:r>
              <a:rPr lang="en-US" altLang="zh-CN" sz="1800" dirty="0"/>
              <a:t>).</a:t>
            </a:r>
            <a:endParaRPr lang="zh-CN" altLang="en-US" sz="1800" dirty="0"/>
          </a:p>
        </p:txBody>
      </p:sp>
      <p:sp>
        <p:nvSpPr>
          <p:cNvPr id="4" name="文本框 3">
            <a:extLst>
              <a:ext uri="{FF2B5EF4-FFF2-40B4-BE49-F238E27FC236}">
                <a16:creationId xmlns:a16="http://schemas.microsoft.com/office/drawing/2014/main" id="{1B4E1443-1784-49E4-9B19-40AF31FF47C7}"/>
              </a:ext>
            </a:extLst>
          </p:cNvPr>
          <p:cNvSpPr txBox="1"/>
          <p:nvPr/>
        </p:nvSpPr>
        <p:spPr>
          <a:xfrm>
            <a:off x="635976" y="1528154"/>
            <a:ext cx="7556387" cy="369332"/>
          </a:xfrm>
          <a:prstGeom prst="rect">
            <a:avLst/>
          </a:prstGeom>
          <a:noFill/>
        </p:spPr>
        <p:txBody>
          <a:bodyPr wrap="square" rtlCol="0">
            <a:spAutoFit/>
          </a:bodyPr>
          <a:lstStyle/>
          <a:p>
            <a:r>
              <a:rPr lang="zh-CN" altLang="pl-PL" b="1" i="0" dirty="0">
                <a:solidFill>
                  <a:srgbClr val="121212"/>
                </a:solidFill>
                <a:effectLst/>
                <a:latin typeface="-apple-system"/>
              </a:rPr>
              <a:t>例如</a:t>
            </a:r>
            <a:r>
              <a:rPr lang="pl-PL" altLang="zh-CN" b="1" i="0" dirty="0">
                <a:solidFill>
                  <a:srgbClr val="121212"/>
                </a:solidFill>
                <a:effectLst/>
                <a:latin typeface="-apple-system"/>
              </a:rPr>
              <a:t>n=3, C=30</a:t>
            </a:r>
            <a:r>
              <a:rPr lang="zh-CN" altLang="en-US" b="1" i="0" dirty="0">
                <a:solidFill>
                  <a:srgbClr val="121212"/>
                </a:solidFill>
                <a:effectLst/>
                <a:latin typeface="-apple-system"/>
              </a:rPr>
              <a:t>（最大容量）</a:t>
            </a:r>
            <a:r>
              <a:rPr lang="pl-PL" altLang="zh-CN" b="1" i="0" dirty="0">
                <a:solidFill>
                  <a:srgbClr val="121212"/>
                </a:solidFill>
                <a:effectLst/>
                <a:latin typeface="-apple-system"/>
              </a:rPr>
              <a:t>, w={16, 15, 15}, v={45, 25, 25}</a:t>
            </a:r>
            <a:endParaRPr lang="zh-CN" altLang="en-US" dirty="0"/>
          </a:p>
        </p:txBody>
      </p:sp>
      <p:pic>
        <p:nvPicPr>
          <p:cNvPr id="6" name="图片 5">
            <a:extLst>
              <a:ext uri="{FF2B5EF4-FFF2-40B4-BE49-F238E27FC236}">
                <a16:creationId xmlns:a16="http://schemas.microsoft.com/office/drawing/2014/main" id="{543FB5AD-583F-413A-866A-87B8CAF406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5158" y="1712820"/>
            <a:ext cx="7733594" cy="4582475"/>
          </a:xfrm>
          <a:prstGeom prst="rect">
            <a:avLst/>
          </a:prstGeom>
        </p:spPr>
      </p:pic>
    </p:spTree>
    <p:extLst>
      <p:ext uri="{BB962C8B-B14F-4D97-AF65-F5344CB8AC3E}">
        <p14:creationId xmlns:p14="http://schemas.microsoft.com/office/powerpoint/2010/main" val="3513583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2"/>
          <a:stretch>
            <a:fillRect/>
          </a:stretch>
        </p:blipFill>
        <p:spPr>
          <a:xfrm>
            <a:off x="0" y="4445"/>
            <a:ext cx="9144635" cy="6848475"/>
          </a:xfrm>
          <a:prstGeom prst="rect">
            <a:avLst/>
          </a:prstGeom>
        </p:spPr>
      </p:pic>
      <p:sp>
        <p:nvSpPr>
          <p:cNvPr id="4" name="文本框 3"/>
          <p:cNvSpPr txBox="1"/>
          <p:nvPr/>
        </p:nvSpPr>
        <p:spPr>
          <a:xfrm>
            <a:off x="365949" y="772436"/>
            <a:ext cx="7497536" cy="701731"/>
          </a:xfrm>
          <a:prstGeom prst="rect">
            <a:avLst/>
          </a:prstGeom>
        </p:spPr>
        <p:txBody>
          <a:bodyPr wrap="square" rtlCol="0">
            <a:spAutoFit/>
          </a:bodyPr>
          <a:lstStyle/>
          <a:p>
            <a:pPr>
              <a:lnSpc>
                <a:spcPct val="90000"/>
              </a:lnSpc>
              <a:spcBef>
                <a:spcPct val="0"/>
              </a:spcBef>
            </a:pPr>
            <a:r>
              <a:rPr lang="en-US" altLang="zh-CN" sz="4400" dirty="0">
                <a:latin typeface="+mj-lt"/>
                <a:ea typeface="+mj-ea"/>
                <a:cs typeface="+mj-cs"/>
              </a:rPr>
              <a:t>4.2  </a:t>
            </a:r>
            <a:r>
              <a:rPr lang="zh-CN" altLang="en-US" sz="4400" dirty="0">
                <a:latin typeface="+mj-lt"/>
                <a:ea typeface="+mj-ea"/>
                <a:cs typeface="+mj-cs"/>
              </a:rPr>
              <a:t>近似算法</a:t>
            </a:r>
          </a:p>
        </p:txBody>
      </p:sp>
      <p:sp>
        <p:nvSpPr>
          <p:cNvPr id="5" name="文本框 4"/>
          <p:cNvSpPr txBox="1"/>
          <p:nvPr/>
        </p:nvSpPr>
        <p:spPr>
          <a:xfrm>
            <a:off x="866691" y="2089854"/>
            <a:ext cx="7410617" cy="2677656"/>
          </a:xfrm>
          <a:prstGeom prst="rect">
            <a:avLst/>
          </a:prstGeom>
          <a:noFill/>
        </p:spPr>
        <p:txBody>
          <a:bodyPr wrap="square" rtlCol="0">
            <a:spAutoFit/>
          </a:bodyPr>
          <a:lstStyle/>
          <a:p>
            <a:r>
              <a:rPr lang="zh-CN" altLang="en-US" sz="2100" dirty="0"/>
              <a:t>近似算法的设计思想</a:t>
            </a:r>
            <a:endParaRPr lang="en-US" altLang="zh-CN" sz="2100" dirty="0"/>
          </a:p>
          <a:p>
            <a:pPr marL="214630" indent="-214630">
              <a:buFont typeface="Arial" panose="020B0604020202020204" pitchFamily="34" charset="0"/>
              <a:buChar char="•"/>
            </a:pPr>
            <a:r>
              <a:rPr lang="zh-CN" altLang="en-US" sz="2100" dirty="0"/>
              <a:t>放弃求解最优解，用近似最优解代替最优解，以此换取：</a:t>
            </a:r>
            <a:endParaRPr lang="en-US" altLang="zh-CN" sz="2100" dirty="0"/>
          </a:p>
          <a:p>
            <a:r>
              <a:rPr lang="en-US" altLang="zh-CN" sz="2100" dirty="0"/>
              <a:t>      - </a:t>
            </a:r>
            <a:r>
              <a:rPr lang="zh-CN" altLang="en-US" sz="2100" dirty="0"/>
              <a:t>算法设计上的简化</a:t>
            </a:r>
            <a:endParaRPr lang="en-US" altLang="zh-CN" sz="2100" dirty="0"/>
          </a:p>
          <a:p>
            <a:r>
              <a:rPr lang="en-US" altLang="zh-CN" sz="2100" dirty="0"/>
              <a:t>      - </a:t>
            </a:r>
            <a:r>
              <a:rPr lang="zh-CN" altLang="en-US" sz="2100" dirty="0"/>
              <a:t>时间复杂度的降低</a:t>
            </a:r>
            <a:endParaRPr lang="en-US" altLang="zh-CN" sz="2100" dirty="0"/>
          </a:p>
          <a:p>
            <a:pPr marL="342900" indent="-342900">
              <a:buFont typeface="Arial" panose="020B0604020202020204" pitchFamily="34" charset="0"/>
              <a:buChar char="•"/>
            </a:pPr>
            <a:r>
              <a:rPr lang="zh-CN" altLang="en-US" sz="2100" dirty="0"/>
              <a:t>近似算法是可行的：</a:t>
            </a:r>
            <a:endParaRPr lang="en-US" altLang="zh-CN" sz="2100" dirty="0"/>
          </a:p>
          <a:p>
            <a:r>
              <a:rPr lang="en-US" altLang="zh-CN" sz="2100" dirty="0"/>
              <a:t>      - </a:t>
            </a:r>
            <a:r>
              <a:rPr lang="zh-CN" altLang="en-US" sz="2100" dirty="0"/>
              <a:t>问题的输入数据是近似的</a:t>
            </a:r>
            <a:endParaRPr lang="en-US" altLang="zh-CN" sz="2100" dirty="0"/>
          </a:p>
          <a:p>
            <a:r>
              <a:rPr lang="en-US" altLang="zh-CN" sz="2100" dirty="0"/>
              <a:t>      - </a:t>
            </a:r>
            <a:r>
              <a:rPr lang="zh-CN" altLang="en-US" sz="2100" dirty="0"/>
              <a:t>问题的解允许有一定程度的误差</a:t>
            </a:r>
            <a:endParaRPr lang="en-US" altLang="zh-CN" sz="2100" dirty="0"/>
          </a:p>
          <a:p>
            <a:r>
              <a:rPr lang="en-US" altLang="zh-CN" sz="2100" dirty="0"/>
              <a:t>      - </a:t>
            </a:r>
            <a:r>
              <a:rPr lang="zh-CN" altLang="en-US" sz="2100" dirty="0"/>
              <a:t>近似算法可在较短的时间内得到问题的近似解</a:t>
            </a:r>
            <a:endParaRPr lang="en-US" altLang="zh-CN" sz="2100" dirty="0"/>
          </a:p>
        </p:txBody>
      </p:sp>
    </p:spTree>
    <p:extLst>
      <p:ext uri="{BB962C8B-B14F-4D97-AF65-F5344CB8AC3E}">
        <p14:creationId xmlns:p14="http://schemas.microsoft.com/office/powerpoint/2010/main" val="408693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1"/>
          <p:cNvPicPr>
            <a:picLocks noChangeAspect="1"/>
          </p:cNvPicPr>
          <p:nvPr/>
        </p:nvPicPr>
        <p:blipFill>
          <a:blip r:embed="rId3"/>
          <a:stretch>
            <a:fillRect/>
          </a:stretch>
        </p:blipFill>
        <p:spPr>
          <a:xfrm>
            <a:off x="0" y="4445"/>
            <a:ext cx="9144635" cy="6848475"/>
          </a:xfrm>
          <a:prstGeom prst="rect">
            <a:avLst/>
          </a:prstGeom>
        </p:spPr>
      </p:pic>
      <p:sp>
        <p:nvSpPr>
          <p:cNvPr id="5" name="文本框 4"/>
          <p:cNvSpPr txBox="1"/>
          <p:nvPr/>
        </p:nvSpPr>
        <p:spPr>
          <a:xfrm>
            <a:off x="370114" y="1034561"/>
            <a:ext cx="7075715" cy="549381"/>
          </a:xfrm>
          <a:prstGeom prst="rect">
            <a:avLst/>
          </a:prstGeom>
          <a:noFill/>
        </p:spPr>
        <p:txBody>
          <a:bodyPr wrap="square" rtlCol="0">
            <a:spAutoFit/>
          </a:bodyPr>
          <a:lstStyle/>
          <a:p>
            <a:pPr>
              <a:lnSpc>
                <a:spcPct val="90000"/>
              </a:lnSpc>
              <a:spcBef>
                <a:spcPct val="0"/>
              </a:spcBef>
            </a:pPr>
            <a:r>
              <a:rPr lang="zh-CN" altLang="en-US" sz="3300" dirty="0"/>
              <a:t>近似算法的设计思想和性能</a:t>
            </a:r>
          </a:p>
        </p:txBody>
      </p:sp>
      <mc:AlternateContent xmlns:mc="http://schemas.openxmlformats.org/markup-compatibility/2006" xmlns:a14="http://schemas.microsoft.com/office/drawing/2010/main">
        <mc:Choice Requires="a14">
          <p:sp>
            <p:nvSpPr>
              <p:cNvPr id="6" name="文本框 5"/>
              <p:cNvSpPr txBox="1"/>
              <p:nvPr/>
            </p:nvSpPr>
            <p:spPr>
              <a:xfrm>
                <a:off x="914399" y="1742901"/>
                <a:ext cx="7075715" cy="2354491"/>
              </a:xfrm>
              <a:prstGeom prst="rect">
                <a:avLst/>
              </a:prstGeom>
              <a:noFill/>
            </p:spPr>
            <p:txBody>
              <a:bodyPr wrap="square" rtlCol="0">
                <a:spAutoFit/>
              </a:bodyPr>
              <a:lstStyle/>
              <a:p>
                <a:pPr marL="342900" indent="-342900">
                  <a:buFont typeface="Arial" panose="020B0604020202020204" pitchFamily="34" charset="0"/>
                  <a:buChar char="•"/>
                </a:pPr>
                <a:r>
                  <a:rPr lang="zh-CN" altLang="en-US" sz="2100" dirty="0"/>
                  <a:t>衡量近似算法性能的标准：</a:t>
                </a:r>
                <a:endParaRPr lang="en-US" altLang="zh-CN" sz="2100" dirty="0"/>
              </a:p>
              <a:p>
                <a:r>
                  <a:rPr lang="en-US" altLang="zh-CN" sz="2100" dirty="0"/>
                  <a:t>      - </a:t>
                </a:r>
                <a:r>
                  <a:rPr lang="zh-CN" altLang="en-US" sz="2100" dirty="0"/>
                  <a:t>时间复杂度：必须是多项式阶的</a:t>
                </a:r>
                <a:endParaRPr lang="en-US" altLang="zh-CN" sz="2100" dirty="0"/>
              </a:p>
              <a:p>
                <a:r>
                  <a:rPr lang="en-US" altLang="zh-CN" sz="2100" dirty="0"/>
                  <a:t>      - </a:t>
                </a:r>
                <a:r>
                  <a:rPr lang="zh-CN" altLang="en-US" sz="2100" dirty="0"/>
                  <a:t>解的近似程度：近似比</a:t>
                </a:r>
                <a:endParaRPr lang="en-US" altLang="zh-CN" sz="2100" dirty="0"/>
              </a:p>
              <a:p>
                <a:pPr marL="342900" indent="-342900">
                  <a:buFont typeface="Arial" panose="020B0604020202020204" pitchFamily="34" charset="0"/>
                  <a:buChar char="•"/>
                </a:pPr>
                <a:r>
                  <a:rPr lang="zh-CN" altLang="en-US" sz="2100" dirty="0"/>
                  <a:t>近似比：若一个最优化问题的最优值为</a:t>
                </a:r>
                <a14:m>
                  <m:oMath xmlns:m="http://schemas.openxmlformats.org/officeDocument/2006/math">
                    <m:r>
                      <a:rPr lang="zh-CN" altLang="en-US" sz="2100" i="1">
                        <a:latin typeface="Cambria Math" panose="02040503050406030204" pitchFamily="18" charset="0"/>
                      </a:rPr>
                      <m:t>𝑐</m:t>
                    </m:r>
                  </m:oMath>
                </a14:m>
                <a:r>
                  <a:rPr lang="en-US" altLang="zh-CN" sz="2100" dirty="0"/>
                  <a:t>*</a:t>
                </a:r>
                <a:r>
                  <a:rPr lang="zh-CN" altLang="en-US" sz="2100" dirty="0"/>
                  <a:t>，求解该问题的一个近似算法求得的近似最优值为</a:t>
                </a:r>
                <a14:m>
                  <m:oMath xmlns:m="http://schemas.openxmlformats.org/officeDocument/2006/math">
                    <m:r>
                      <a:rPr lang="zh-CN" altLang="en-US" sz="2100" i="1">
                        <a:latin typeface="Cambria Math" panose="02040503050406030204" pitchFamily="18" charset="0"/>
                      </a:rPr>
                      <m:t>𝑐</m:t>
                    </m:r>
                  </m:oMath>
                </a14:m>
                <a:r>
                  <a:rPr lang="zh-CN" altLang="en-US" sz="2100" dirty="0"/>
                  <a:t>，则该近似算法的近似比为：</a:t>
                </a:r>
                <a:endParaRPr lang="en-US" altLang="zh-CN" sz="2100" dirty="0"/>
              </a:p>
              <a:p>
                <a:pPr marL="342900" indent="-342900">
                  <a:buFont typeface="Arial" panose="020B0604020202020204" pitchFamily="34" charset="0"/>
                  <a:buChar char="•"/>
                </a:pPr>
                <a:endParaRPr lang="en-US" altLang="zh-CN" sz="2100" dirty="0"/>
              </a:p>
            </p:txBody>
          </p:sp>
        </mc:Choice>
        <mc:Fallback xmlns="">
          <p:sp>
            <p:nvSpPr>
              <p:cNvPr id="6" name="文本框 5"/>
              <p:cNvSpPr txBox="1">
                <a:spLocks noRot="1" noChangeAspect="1" noMove="1" noResize="1" noEditPoints="1" noAdjustHandles="1" noChangeArrowheads="1" noChangeShapeType="1" noTextEdit="1"/>
              </p:cNvSpPr>
              <p:nvPr/>
            </p:nvSpPr>
            <p:spPr>
              <a:xfrm>
                <a:off x="914399" y="1742901"/>
                <a:ext cx="7075715" cy="2354491"/>
              </a:xfrm>
              <a:prstGeom prst="rect">
                <a:avLst/>
              </a:prstGeom>
              <a:blipFill rotWithShape="1">
                <a:blip r:embed="rId4"/>
                <a:stretch>
                  <a:fillRect l="-861" t="-1554" r="-94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 name="矩形 1"/>
              <p:cNvSpPr/>
              <p:nvPr/>
            </p:nvSpPr>
            <p:spPr>
              <a:xfrm>
                <a:off x="2862943" y="3464491"/>
                <a:ext cx="2250552" cy="6458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100" i="1">
                              <a:latin typeface="Cambria Math" panose="02040503050406030204" pitchFamily="18" charset="0"/>
                            </a:rPr>
                          </m:ctrlPr>
                        </m:dPr>
                        <m:e>
                          <m:r>
                            <a:rPr lang="zh-CN" altLang="en-US" sz="2100" i="1">
                              <a:latin typeface="Cambria Math" panose="02040503050406030204" pitchFamily="18" charset="0"/>
                            </a:rPr>
                            <m:t>𝜂</m:t>
                          </m:r>
                          <m:r>
                            <a:rPr lang="zh-CN" altLang="en-US" sz="2100">
                              <a:latin typeface="Cambria Math" panose="02040503050406030204" pitchFamily="18" charset="0"/>
                            </a:rPr>
                            <m:t>=</m:t>
                          </m:r>
                          <m:r>
                            <m:rPr>
                              <m:sty m:val="p"/>
                            </m:rPr>
                            <a:rPr lang="zh-CN" altLang="en-US" sz="2100">
                              <a:latin typeface="Cambria Math" panose="02040503050406030204" pitchFamily="18" charset="0"/>
                            </a:rPr>
                            <m:t>max</m:t>
                          </m:r>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i="1">
                                  <a:latin typeface="Cambria Math" panose="02040503050406030204" pitchFamily="18" charset="0"/>
                                </a:rPr>
                                <m:t>𝑐</m:t>
                              </m:r>
                            </m:num>
                            <m:den>
                              <m:r>
                                <a:rPr lang="zh-CN" altLang="en-US" sz="2100" i="1">
                                  <a:latin typeface="Cambria Math" panose="02040503050406030204" pitchFamily="18" charset="0"/>
                                </a:rPr>
                                <m:t>𝑐</m:t>
                              </m:r>
                              <m:r>
                                <a:rPr lang="zh-CN" altLang="en-US" sz="2100">
                                  <a:latin typeface="Cambria Math" panose="02040503050406030204" pitchFamily="18" charset="0"/>
                                </a:rPr>
                                <m:t>∗</m:t>
                              </m:r>
                            </m:den>
                          </m:f>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i="1">
                                  <a:latin typeface="Cambria Math" panose="02040503050406030204" pitchFamily="18" charset="0"/>
                                </a:rPr>
                                <m:t>𝑐</m:t>
                              </m:r>
                              <m:r>
                                <a:rPr lang="zh-CN" altLang="en-US" sz="2100">
                                  <a:latin typeface="Cambria Math" panose="02040503050406030204" pitchFamily="18" charset="0"/>
                                </a:rPr>
                                <m:t>∗</m:t>
                              </m:r>
                            </m:num>
                            <m:den>
                              <m:r>
                                <a:rPr lang="zh-CN" altLang="en-US" sz="2100" i="1">
                                  <a:latin typeface="Cambria Math" panose="02040503050406030204" pitchFamily="18" charset="0"/>
                                </a:rPr>
                                <m:t>𝑐</m:t>
                              </m:r>
                            </m:den>
                          </m:f>
                        </m:e>
                      </m:d>
                    </m:oMath>
                  </m:oMathPara>
                </a14:m>
                <a:endParaRPr lang="zh-CN" altLang="en-US" sz="1350" dirty="0"/>
              </a:p>
            </p:txBody>
          </p:sp>
        </mc:Choice>
        <mc:Fallback xmlns="">
          <p:sp>
            <p:nvSpPr>
              <p:cNvPr id="2" name="矩形 1"/>
              <p:cNvSpPr>
                <a:spLocks noRot="1" noChangeAspect="1" noMove="1" noResize="1" noEditPoints="1" noAdjustHandles="1" noChangeArrowheads="1" noChangeShapeType="1" noTextEdit="1"/>
              </p:cNvSpPr>
              <p:nvPr/>
            </p:nvSpPr>
            <p:spPr>
              <a:xfrm>
                <a:off x="2862943" y="3464491"/>
                <a:ext cx="2250552" cy="645818"/>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243613" y="3577224"/>
                <a:ext cx="4208488" cy="761747"/>
              </a:xfrm>
              <a:prstGeom prst="rect">
                <a:avLst/>
              </a:prstGeom>
              <a:noFill/>
            </p:spPr>
            <p:txBody>
              <a:bodyPr wrap="square" rtlCol="0">
                <a:spAutoFit/>
              </a:bodyPr>
              <a:lstStyle/>
              <a:p>
                <a:r>
                  <a:rPr lang="zh-CN" altLang="en-US" sz="1500" dirty="0"/>
                  <a:t>     </a:t>
                </a:r>
                <a:r>
                  <a:rPr lang="en-US" altLang="zh-CN" sz="1500" dirty="0"/>
                  <a:t>   </a:t>
                </a:r>
                <a:r>
                  <a:rPr lang="zh-CN" altLang="en-US" sz="1500" dirty="0"/>
                  <a:t>对于最小化问题，</a:t>
                </a:r>
                <a14:m>
                  <m:oMath xmlns:m="http://schemas.openxmlformats.org/officeDocument/2006/math">
                    <m:r>
                      <a:rPr lang="zh-CN" altLang="en-US" sz="1500" i="1">
                        <a:latin typeface="Cambria Math" panose="02040503050406030204" pitchFamily="18" charset="0"/>
                      </a:rPr>
                      <m:t>𝑐</m:t>
                    </m:r>
                  </m:oMath>
                </a14:m>
                <a:r>
                  <a:rPr lang="zh-CN" altLang="en-US" sz="1500" i="1" dirty="0"/>
                  <a:t>≥</a:t>
                </a:r>
                <a14:m>
                  <m:oMath xmlns:m="http://schemas.openxmlformats.org/officeDocument/2006/math">
                    <m:r>
                      <a:rPr lang="zh-CN" altLang="en-US" sz="1500" i="1">
                        <a:latin typeface="Cambria Math" panose="02040503050406030204" pitchFamily="18" charset="0"/>
                      </a:rPr>
                      <m:t>𝑐</m:t>
                    </m:r>
                  </m:oMath>
                </a14:m>
                <a:r>
                  <a:rPr lang="en-US" altLang="zh-CN" sz="1500" i="1" dirty="0"/>
                  <a:t>*</a:t>
                </a:r>
              </a:p>
              <a:p>
                <a:r>
                  <a:rPr lang="zh-CN" altLang="en-US" sz="1500" dirty="0"/>
                  <a:t>        对于最大化问题，</a:t>
                </a:r>
                <a14:m>
                  <m:oMath xmlns:m="http://schemas.openxmlformats.org/officeDocument/2006/math">
                    <m:r>
                      <a:rPr lang="zh-CN" altLang="en-US" sz="1500" i="1">
                        <a:latin typeface="Cambria Math" panose="02040503050406030204" pitchFamily="18" charset="0"/>
                      </a:rPr>
                      <m:t>𝑐</m:t>
                    </m:r>
                  </m:oMath>
                </a14:m>
                <a:r>
                  <a:rPr lang="zh-CN" altLang="en-US" sz="1500" i="1" dirty="0"/>
                  <a:t>≤</a:t>
                </a:r>
                <a14:m>
                  <m:oMath xmlns:m="http://schemas.openxmlformats.org/officeDocument/2006/math">
                    <m:r>
                      <a:rPr lang="zh-CN" altLang="en-US" sz="1500" i="1">
                        <a:latin typeface="Cambria Math" panose="02040503050406030204" pitchFamily="18" charset="0"/>
                      </a:rPr>
                      <m:t>𝑐</m:t>
                    </m:r>
                  </m:oMath>
                </a14:m>
                <a:r>
                  <a:rPr lang="en-US" altLang="zh-CN" sz="1500" i="1" dirty="0"/>
                  <a:t>*</a:t>
                </a:r>
              </a:p>
              <a:p>
                <a:pPr marL="214313" indent="-214313">
                  <a:buFont typeface="Arial" panose="020B0604020202020204" pitchFamily="34" charset="0"/>
                  <a:buChar char="•"/>
                </a:pPr>
                <a:endParaRPr lang="zh-CN" altLang="en-US" sz="1350" dirty="0"/>
              </a:p>
            </p:txBody>
          </p:sp>
        </mc:Choice>
        <mc:Fallback xmlns="">
          <p:sp>
            <p:nvSpPr>
              <p:cNvPr id="7" name="文本框 6"/>
              <p:cNvSpPr txBox="1">
                <a:spLocks noRot="1" noChangeAspect="1" noMove="1" noResize="1" noEditPoints="1" noAdjustHandles="1" noChangeArrowheads="1" noChangeShapeType="1" noTextEdit="1"/>
              </p:cNvSpPr>
              <p:nvPr/>
            </p:nvSpPr>
            <p:spPr>
              <a:xfrm>
                <a:off x="5243613" y="3577224"/>
                <a:ext cx="4208488" cy="761747"/>
              </a:xfrm>
              <a:prstGeom prst="rect">
                <a:avLst/>
              </a:prstGeom>
              <a:blipFill rotWithShape="1">
                <a:blip r:embed="rId6"/>
                <a:stretch>
                  <a:fillRect t="-16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914399" y="4166191"/>
                <a:ext cx="7195457" cy="2354491"/>
              </a:xfrm>
              <a:prstGeom prst="rect">
                <a:avLst/>
              </a:prstGeom>
              <a:noFill/>
            </p:spPr>
            <p:txBody>
              <a:bodyPr wrap="square" rtlCol="0">
                <a:spAutoFit/>
              </a:bodyPr>
              <a:lstStyle/>
              <a:p>
                <a14:m>
                  <m:oMath xmlns:m="http://schemas.openxmlformats.org/officeDocument/2006/math">
                    <m:r>
                      <a:rPr lang="en-US" altLang="zh-CN" sz="2100" i="1">
                        <a:latin typeface="Cambria Math" panose="02040503050406030204" pitchFamily="18" charset="0"/>
                      </a:rPr>
                      <m:t>      </m:t>
                    </m:r>
                    <m:r>
                      <a:rPr lang="zh-CN" altLang="en-US" sz="2100" i="1">
                        <a:latin typeface="Cambria Math" panose="02040503050406030204" pitchFamily="18" charset="0"/>
                      </a:rPr>
                      <m:t>𝜂</m:t>
                    </m:r>
                    <m:r>
                      <a:rPr lang="en-US" altLang="zh-CN" sz="2100">
                        <a:latin typeface="Cambria Math" panose="02040503050406030204" pitchFamily="18" charset="0"/>
                      </a:rPr>
                      <m:t>&gt;1</m:t>
                    </m:r>
                    <m:r>
                      <a:rPr lang="zh-CN" altLang="en-US" sz="2100" i="1">
                        <a:latin typeface="Cambria Math" panose="02040503050406030204" pitchFamily="18" charset="0"/>
                      </a:rPr>
                      <m:t>，</m:t>
                    </m:r>
                  </m:oMath>
                </a14:m>
                <a:r>
                  <a:rPr lang="zh-CN" altLang="en-US" sz="2100" dirty="0"/>
                  <a:t>且</a:t>
                </a:r>
                <a14:m>
                  <m:oMath xmlns:m="http://schemas.openxmlformats.org/officeDocument/2006/math">
                    <m:r>
                      <a:rPr lang="zh-CN" altLang="en-US" sz="2100" i="1">
                        <a:latin typeface="Cambria Math" panose="02040503050406030204" pitchFamily="18" charset="0"/>
                      </a:rPr>
                      <m:t>𝜂</m:t>
                    </m:r>
                  </m:oMath>
                </a14:m>
                <a:r>
                  <a:rPr lang="zh-CN" altLang="en-US" sz="2100" dirty="0"/>
                  <a:t>越大，近似解越差。</a:t>
                </a:r>
                <a:endParaRPr lang="en-US" altLang="zh-CN" sz="2100" dirty="0"/>
              </a:p>
              <a:p>
                <a:pPr marL="342900" indent="-342900">
                  <a:buFont typeface="Arial" panose="020B0604020202020204" pitchFamily="34" charset="0"/>
                  <a:buChar char="•"/>
                </a:pPr>
                <a:r>
                  <a:rPr lang="zh-CN" altLang="en-US" sz="2100" dirty="0"/>
                  <a:t>通常情况下，该近似比是问题的输入规模的一个函数</a:t>
                </a:r>
                <a14:m>
                  <m:oMath xmlns:m="http://schemas.openxmlformats.org/officeDocument/2006/math">
                    <m:d>
                      <m:dPr>
                        <m:begChr m:val=""/>
                        <m:ctrlPr>
                          <a:rPr lang="zh-CN" altLang="en-US" sz="2100" i="1">
                            <a:latin typeface="Cambria Math" panose="02040503050406030204" pitchFamily="18" charset="0"/>
                          </a:rPr>
                        </m:ctrlPr>
                      </m:dPr>
                      <m:e>
                        <m:r>
                          <a:rPr lang="zh-CN" altLang="en-US" sz="2100" i="1">
                            <a:latin typeface="Cambria Math" panose="02040503050406030204" pitchFamily="18" charset="0"/>
                          </a:rPr>
                          <m:t>𝜌</m:t>
                        </m:r>
                        <m:r>
                          <a:rPr lang="zh-CN" altLang="en-US" sz="2100">
                            <a:latin typeface="Cambria Math" panose="02040503050406030204" pitchFamily="18" charset="0"/>
                          </a:rPr>
                          <m:t>(</m:t>
                        </m:r>
                        <m:r>
                          <a:rPr lang="zh-CN" altLang="en-US" sz="2100" i="1">
                            <a:latin typeface="Cambria Math" panose="02040503050406030204" pitchFamily="18" charset="0"/>
                          </a:rPr>
                          <m:t>𝑛</m:t>
                        </m:r>
                      </m:e>
                    </m:d>
                    <m:r>
                      <a:rPr lang="zh-CN" altLang="en-US" sz="2100" i="1">
                        <a:latin typeface="Cambria Math" panose="02040503050406030204" pitchFamily="18" charset="0"/>
                      </a:rPr>
                      <m:t> </m:t>
                    </m:r>
                  </m:oMath>
                </a14:m>
                <a:r>
                  <a:rPr lang="en-US" altLang="zh-CN" sz="2100" dirty="0"/>
                  <a:t>:</a:t>
                </a:r>
              </a:p>
              <a:p>
                <a:pPr marL="342900" indent="-342900">
                  <a:buFont typeface="Arial" panose="020B0604020202020204" pitchFamily="34" charset="0"/>
                  <a:buChar char="•"/>
                </a:pPr>
                <a:endParaRPr lang="en-US" altLang="zh-CN" sz="2100" dirty="0"/>
              </a:p>
              <a:p>
                <a:endParaRPr lang="en-US" altLang="zh-CN" sz="2100" dirty="0"/>
              </a:p>
              <a:p>
                <a:pPr marL="342900" indent="-342900">
                  <a:buFont typeface="Arial" panose="020B0604020202020204" pitchFamily="34" charset="0"/>
                  <a:buChar char="•"/>
                </a:pPr>
                <a:r>
                  <a:rPr lang="zh-CN" altLang="en-US" sz="2100" dirty="0"/>
                  <a:t>如果一个算法的近似比达到</a:t>
                </a:r>
                <a:r>
                  <a:rPr lang="en-US" altLang="zh-CN" sz="2100" dirty="0"/>
                  <a:t>ρ(n)</a:t>
                </a:r>
                <a:r>
                  <a:rPr lang="zh-CN" altLang="en-US" sz="2100" dirty="0"/>
                  <a:t>，则称该算法为</a:t>
                </a:r>
                <a:r>
                  <a:rPr lang="en-US" altLang="zh-CN" sz="2100" dirty="0"/>
                  <a:t>ρ(n)</a:t>
                </a:r>
                <a:r>
                  <a:rPr lang="zh-CN" altLang="en-US" sz="2100" dirty="0"/>
                  <a:t>近似算法</a:t>
                </a:r>
              </a:p>
            </p:txBody>
          </p:sp>
        </mc:Choice>
        <mc:Fallback xmlns="">
          <p:sp>
            <p:nvSpPr>
              <p:cNvPr id="3" name="文本框 2"/>
              <p:cNvSpPr txBox="1">
                <a:spLocks noRot="1" noChangeAspect="1" noMove="1" noResize="1" noEditPoints="1" noAdjustHandles="1" noChangeArrowheads="1" noChangeShapeType="1" noTextEdit="1"/>
              </p:cNvSpPr>
              <p:nvPr/>
            </p:nvSpPr>
            <p:spPr>
              <a:xfrm>
                <a:off x="914399" y="4166191"/>
                <a:ext cx="7195457" cy="2354491"/>
              </a:xfrm>
              <a:prstGeom prst="rect">
                <a:avLst/>
              </a:prstGeom>
              <a:blipFill>
                <a:blip r:embed="rId7"/>
                <a:stretch>
                  <a:fillRect l="-847" t="-1550" b="-41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536371" y="5108023"/>
                <a:ext cx="3254829" cy="6458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100" i="1">
                              <a:latin typeface="Cambria Math" panose="02040503050406030204" pitchFamily="18" charset="0"/>
                            </a:rPr>
                          </m:ctrlPr>
                        </m:dPr>
                        <m:e>
                          <m:r>
                            <m:rPr>
                              <m:sty m:val="p"/>
                            </m:rPr>
                            <a:rPr lang="zh-CN" altLang="en-US" sz="2100">
                              <a:latin typeface="Cambria Math" panose="02040503050406030204" pitchFamily="18" charset="0"/>
                            </a:rPr>
                            <m:t>max</m:t>
                          </m:r>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i="1">
                                  <a:latin typeface="Cambria Math" panose="02040503050406030204" pitchFamily="18" charset="0"/>
                                </a:rPr>
                                <m:t>𝑐</m:t>
                              </m:r>
                            </m:num>
                            <m:den>
                              <m:r>
                                <a:rPr lang="zh-CN" altLang="en-US" sz="2100" i="1">
                                  <a:latin typeface="Cambria Math" panose="02040503050406030204" pitchFamily="18" charset="0"/>
                                </a:rPr>
                                <m:t>𝑐</m:t>
                              </m:r>
                              <m:r>
                                <a:rPr lang="zh-CN" altLang="en-US" sz="2100">
                                  <a:latin typeface="Cambria Math" panose="02040503050406030204" pitchFamily="18" charset="0"/>
                                </a:rPr>
                                <m:t>∗</m:t>
                              </m:r>
                            </m:den>
                          </m:f>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i="1">
                                  <a:latin typeface="Cambria Math" panose="02040503050406030204" pitchFamily="18" charset="0"/>
                                </a:rPr>
                                <m:t>𝑐</m:t>
                              </m:r>
                              <m:r>
                                <a:rPr lang="zh-CN" altLang="en-US" sz="2100">
                                  <a:latin typeface="Cambria Math" panose="02040503050406030204" pitchFamily="18" charset="0"/>
                                </a:rPr>
                                <m:t>∗</m:t>
                              </m:r>
                            </m:num>
                            <m:den>
                              <m:r>
                                <a:rPr lang="zh-CN" altLang="en-US" sz="2100" i="1">
                                  <a:latin typeface="Cambria Math" panose="02040503050406030204" pitchFamily="18" charset="0"/>
                                </a:rPr>
                                <m:t>𝑐</m:t>
                              </m:r>
                            </m:den>
                          </m:f>
                        </m:e>
                      </m:d>
                      <m:r>
                        <a:rPr lang="zh-CN" altLang="en-US" sz="2100">
                          <a:latin typeface="Cambria Math" panose="02040503050406030204" pitchFamily="18" charset="0"/>
                        </a:rPr>
                        <m:t>≤</m:t>
                      </m:r>
                      <m:d>
                        <m:dPr>
                          <m:begChr m:val=""/>
                          <m:ctrlPr>
                            <a:rPr lang="zh-CN" altLang="en-US" sz="2100" i="1">
                              <a:latin typeface="Cambria Math" panose="02040503050406030204" pitchFamily="18" charset="0"/>
                            </a:rPr>
                          </m:ctrlPr>
                        </m:dPr>
                        <m:e>
                          <m:r>
                            <a:rPr lang="zh-CN" altLang="en-US" sz="2100" i="1">
                              <a:latin typeface="Cambria Math" panose="02040503050406030204" pitchFamily="18" charset="0"/>
                            </a:rPr>
                            <m:t>𝜌</m:t>
                          </m:r>
                          <m:r>
                            <a:rPr lang="zh-CN" altLang="en-US" sz="2100">
                              <a:latin typeface="Cambria Math" panose="02040503050406030204" pitchFamily="18" charset="0"/>
                            </a:rPr>
                            <m:t>(</m:t>
                          </m:r>
                          <m:r>
                            <a:rPr lang="zh-CN" altLang="en-US" sz="2100" i="1">
                              <a:latin typeface="Cambria Math" panose="02040503050406030204" pitchFamily="18" charset="0"/>
                            </a:rPr>
                            <m:t>𝑛</m:t>
                          </m:r>
                        </m:e>
                      </m:d>
                    </m:oMath>
                  </m:oMathPara>
                </a14:m>
                <a:endParaRPr lang="zh-CN" altLang="en-US" sz="21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536371" y="5108023"/>
                <a:ext cx="3254829" cy="645818"/>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5" name="文本框 4"/>
          <p:cNvSpPr txBox="1"/>
          <p:nvPr/>
        </p:nvSpPr>
        <p:spPr>
          <a:xfrm>
            <a:off x="370115" y="1034560"/>
            <a:ext cx="5203371" cy="757130"/>
          </a:xfrm>
          <a:prstGeom prst="rect">
            <a:avLst/>
          </a:prstGeom>
          <a:noFill/>
        </p:spPr>
        <p:txBody>
          <a:bodyPr wrap="square" rtlCol="0">
            <a:spAutoFit/>
          </a:bodyPr>
          <a:lstStyle/>
          <a:p>
            <a:pPr>
              <a:lnSpc>
                <a:spcPct val="90000"/>
              </a:lnSpc>
              <a:spcBef>
                <a:spcPct val="0"/>
              </a:spcBef>
            </a:pPr>
            <a:r>
              <a:rPr lang="zh-CN" altLang="en-US" sz="3300" dirty="0">
                <a:latin typeface="+mj-lt"/>
                <a:ea typeface="+mj-ea"/>
                <a:cs typeface="+mj-cs"/>
              </a:rPr>
              <a:t>近似算法的性能</a:t>
            </a:r>
            <a:endParaRPr lang="en-US" altLang="zh-CN" sz="3300" dirty="0">
              <a:latin typeface="+mj-lt"/>
              <a:ea typeface="+mj-ea"/>
              <a:cs typeface="+mj-cs"/>
            </a:endParaRPr>
          </a:p>
          <a:p>
            <a:endParaRPr lang="zh-CN" altLang="en-US" sz="1350" dirty="0"/>
          </a:p>
        </p:txBody>
      </p:sp>
      <p:sp>
        <p:nvSpPr>
          <p:cNvPr id="7" name="文本框 6"/>
          <p:cNvSpPr txBox="1"/>
          <p:nvPr/>
        </p:nvSpPr>
        <p:spPr>
          <a:xfrm>
            <a:off x="500742" y="1938428"/>
            <a:ext cx="7075715" cy="738664"/>
          </a:xfrm>
          <a:prstGeom prst="rect">
            <a:avLst/>
          </a:prstGeom>
          <a:noFill/>
        </p:spPr>
        <p:txBody>
          <a:bodyPr wrap="square" rtlCol="0">
            <a:spAutoFit/>
          </a:bodyPr>
          <a:lstStyle/>
          <a:p>
            <a:pPr marL="342900" indent="-342900">
              <a:buFont typeface="Arial" panose="020B0604020202020204" pitchFamily="34" charset="0"/>
              <a:buChar char="•"/>
            </a:pPr>
            <a:r>
              <a:rPr lang="zh-CN" altLang="en-US" sz="2100" dirty="0"/>
              <a:t>近似算法的相对误差</a:t>
            </a:r>
            <a:r>
              <a:rPr lang="en-US" altLang="zh-CN" sz="2100" dirty="0"/>
              <a:t>λ</a:t>
            </a:r>
            <a:r>
              <a:rPr lang="zh-CN" altLang="en-US" sz="2100" dirty="0"/>
              <a:t>：</a:t>
            </a:r>
            <a:endParaRPr lang="en-US" altLang="zh-CN" sz="2100" dirty="0"/>
          </a:p>
          <a:p>
            <a:endParaRPr lang="en-US" altLang="zh-CN" sz="2100" dirty="0"/>
          </a:p>
        </p:txBody>
      </p:sp>
      <p:pic>
        <p:nvPicPr>
          <p:cNvPr id="11" name="图片 10"/>
          <p:cNvPicPr>
            <a:picLocks noChangeAspect="1"/>
          </p:cNvPicPr>
          <p:nvPr/>
        </p:nvPicPr>
        <p:blipFill>
          <a:blip r:embed="rId4"/>
          <a:stretch>
            <a:fillRect/>
          </a:stretch>
        </p:blipFill>
        <p:spPr>
          <a:xfrm>
            <a:off x="3048000" y="2198681"/>
            <a:ext cx="1143000" cy="847008"/>
          </a:xfrm>
          <a:prstGeom prst="rect">
            <a:avLst/>
          </a:prstGeom>
        </p:spPr>
      </p:pic>
      <p:sp>
        <p:nvSpPr>
          <p:cNvPr id="12" name="文本框 11"/>
          <p:cNvSpPr txBox="1"/>
          <p:nvPr/>
        </p:nvSpPr>
        <p:spPr>
          <a:xfrm>
            <a:off x="500741" y="3105101"/>
            <a:ext cx="6640287" cy="1061829"/>
          </a:xfrm>
          <a:prstGeom prst="rect">
            <a:avLst/>
          </a:prstGeom>
          <a:noFill/>
        </p:spPr>
        <p:txBody>
          <a:bodyPr wrap="square" rtlCol="0">
            <a:spAutoFit/>
          </a:bodyPr>
          <a:lstStyle/>
          <a:p>
            <a:r>
              <a:rPr lang="en-US" altLang="zh-CN" sz="2100" dirty="0"/>
              <a:t>      - λ</a:t>
            </a:r>
            <a:r>
              <a:rPr lang="zh-CN" altLang="en-US" sz="2100" dirty="0"/>
              <a:t>表示一个近似最优解与最优解相差的程度</a:t>
            </a:r>
            <a:endParaRPr lang="en-US" altLang="zh-CN" sz="2100" dirty="0"/>
          </a:p>
          <a:p>
            <a:pPr marL="342900" indent="-342900">
              <a:buFont typeface="Arial" panose="020B0604020202020204" pitchFamily="34" charset="0"/>
              <a:buChar char="•"/>
            </a:pPr>
            <a:r>
              <a:rPr lang="zh-CN" altLang="en-US" sz="2100" dirty="0"/>
              <a:t>若问题的输入规模为</a:t>
            </a:r>
            <a:r>
              <a:rPr lang="en-US" altLang="zh-CN" sz="2100" dirty="0"/>
              <a:t>n</a:t>
            </a:r>
            <a:r>
              <a:rPr lang="zh-CN" altLang="en-US" sz="2100" dirty="0"/>
              <a:t>，存在一个函数</a:t>
            </a:r>
            <a:r>
              <a:rPr lang="en-US" altLang="zh-CN" sz="2100" dirty="0"/>
              <a:t>ε(n)</a:t>
            </a:r>
            <a:r>
              <a:rPr lang="zh-CN" altLang="en-US" sz="2100" dirty="0"/>
              <a:t>，使得：</a:t>
            </a:r>
            <a:endParaRPr lang="en-US" altLang="zh-CN" sz="2100" dirty="0"/>
          </a:p>
          <a:p>
            <a:pPr marL="342900" indent="-342900">
              <a:buFont typeface="Arial" panose="020B0604020202020204" pitchFamily="34" charset="0"/>
              <a:buChar char="•"/>
            </a:pPr>
            <a:endParaRPr lang="en-US" altLang="zh-CN" sz="2100" dirty="0"/>
          </a:p>
        </p:txBody>
      </p:sp>
      <p:pic>
        <p:nvPicPr>
          <p:cNvPr id="13" name="图片 12"/>
          <p:cNvPicPr>
            <a:picLocks noChangeAspect="1"/>
          </p:cNvPicPr>
          <p:nvPr/>
        </p:nvPicPr>
        <p:blipFill>
          <a:blip r:embed="rId5"/>
          <a:stretch>
            <a:fillRect/>
          </a:stretch>
        </p:blipFill>
        <p:spPr>
          <a:xfrm>
            <a:off x="3086099" y="3908633"/>
            <a:ext cx="1469572" cy="828008"/>
          </a:xfrm>
          <a:prstGeom prst="rect">
            <a:avLst/>
          </a:prstGeom>
        </p:spPr>
      </p:pic>
      <mc:AlternateContent xmlns:mc="http://schemas.openxmlformats.org/markup-compatibility/2006" xmlns:a14="http://schemas.microsoft.com/office/drawing/2010/main">
        <mc:Choice Requires="a14">
          <p:sp>
            <p:nvSpPr>
              <p:cNvPr id="14" name="文本框 13"/>
              <p:cNvSpPr txBox="1"/>
              <p:nvPr/>
            </p:nvSpPr>
            <p:spPr>
              <a:xfrm>
                <a:off x="576943" y="4736641"/>
                <a:ext cx="6019800" cy="415498"/>
              </a:xfrm>
              <a:prstGeom prst="rect">
                <a:avLst/>
              </a:prstGeom>
              <a:noFill/>
            </p:spPr>
            <p:txBody>
              <a:bodyPr wrap="square" rtlCol="0">
                <a:spAutoFit/>
              </a:bodyPr>
              <a:lstStyle/>
              <a:p>
                <a:r>
                  <a:rPr lang="en-US" altLang="zh-CN" sz="2100" dirty="0"/>
                  <a:t>      </a:t>
                </a:r>
                <a:r>
                  <a:rPr lang="zh-CN" altLang="en-US" sz="2100" dirty="0"/>
                  <a:t>则</a:t>
                </a:r>
                <a14:m>
                  <m:oMath xmlns:m="http://schemas.openxmlformats.org/officeDocument/2006/math">
                    <m:d>
                      <m:dPr>
                        <m:begChr m:val=""/>
                        <m:ctrlPr>
                          <a:rPr lang="zh-CN" altLang="en-US" sz="2100" i="1">
                            <a:latin typeface="Cambria Math" panose="02040503050406030204" pitchFamily="18" charset="0"/>
                          </a:rPr>
                        </m:ctrlPr>
                      </m:dPr>
                      <m:e>
                        <m:r>
                          <a:rPr lang="zh-CN" altLang="en-US" sz="2100" i="1">
                            <a:latin typeface="Cambria Math" panose="02040503050406030204" pitchFamily="18" charset="0"/>
                          </a:rPr>
                          <m:t>𝜀</m:t>
                        </m:r>
                        <m:r>
                          <a:rPr lang="zh-CN" altLang="en-US" sz="2100">
                            <a:latin typeface="Cambria Math" panose="02040503050406030204" pitchFamily="18" charset="0"/>
                          </a:rPr>
                          <m:t>(</m:t>
                        </m:r>
                        <m:r>
                          <a:rPr lang="zh-CN" altLang="en-US" sz="2100" i="1">
                            <a:latin typeface="Cambria Math" panose="02040503050406030204" pitchFamily="18" charset="0"/>
                          </a:rPr>
                          <m:t>𝑛</m:t>
                        </m:r>
                      </m:e>
                    </m:d>
                  </m:oMath>
                </a14:m>
                <a:r>
                  <a:rPr lang="zh-CN" altLang="en-US" sz="2100" dirty="0"/>
                  <a:t>称为近似算法的相对误差界。且有：</a:t>
                </a:r>
                <a:endParaRPr lang="en-US" altLang="zh-CN" sz="21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01015" y="4251325"/>
                <a:ext cx="6019800" cy="1698625"/>
              </a:xfrm>
              <a:prstGeom prst="rect">
                <a:avLst/>
              </a:prstGeom>
              <a:blipFill rotWithShape="1">
                <a:blip r:embed="rId6"/>
                <a:stretch>
                  <a:fillRect t="-127941" b="-195588"/>
                </a:stretch>
              </a:blipFill>
            </p:spPr>
            <p:txBody>
              <a:bodyPr/>
              <a:lstStyle/>
              <a:p>
                <a:r>
                  <a:rPr lang="zh-CN" altLang="en-US">
                    <a:noFill/>
                  </a:rPr>
                  <a:t> </a:t>
                </a:r>
                <a:endParaRPr lang="zh-CN" altLang="en-US">
                  <a:noFill/>
                </a:endParaRPr>
              </a:p>
            </p:txBody>
          </p:sp>
        </mc:Fallback>
      </mc:AlternateContent>
      <p:pic>
        <p:nvPicPr>
          <p:cNvPr id="16" name="图片 15"/>
          <p:cNvPicPr>
            <a:picLocks noChangeAspect="1"/>
          </p:cNvPicPr>
          <p:nvPr/>
        </p:nvPicPr>
        <p:blipFill>
          <a:blip r:embed="rId7"/>
          <a:stretch>
            <a:fillRect/>
          </a:stretch>
        </p:blipFill>
        <p:spPr>
          <a:xfrm>
            <a:off x="2923327" y="5301470"/>
            <a:ext cx="1795114" cy="4203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3"/>
          <a:stretch>
            <a:fillRect/>
          </a:stretch>
        </p:blipFill>
        <p:spPr>
          <a:xfrm>
            <a:off x="0" y="4445"/>
            <a:ext cx="9144635" cy="6848475"/>
          </a:xfrm>
          <a:prstGeom prst="rect">
            <a:avLst/>
          </a:prstGeom>
        </p:spPr>
      </p:pic>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49" y="1825625"/>
                <a:ext cx="7995234" cy="4591953"/>
              </a:xfrm>
            </p:spPr>
            <p:txBody>
              <a:bodyPr>
                <a:normAutofit lnSpcReduction="10000"/>
              </a:bodyPr>
              <a:lstStyle/>
              <a:p>
                <a:r>
                  <a:rPr lang="zh-CN" altLang="en-US" sz="1800" dirty="0"/>
                  <a:t>问题描述：无向图</a:t>
                </a:r>
                <a:r>
                  <a:rPr lang="en-US" altLang="zh-CN" sz="1800" dirty="0"/>
                  <a:t>G=(V,E)</a:t>
                </a:r>
                <a:r>
                  <a:rPr lang="zh-CN" altLang="en-US" sz="1800" dirty="0"/>
                  <a:t>的顶点覆盖是它的顶点集</a:t>
                </a:r>
                <a:r>
                  <a:rPr lang="en-US" altLang="zh-CN" sz="1800" dirty="0"/>
                  <a:t>V</a:t>
                </a:r>
                <a:r>
                  <a:rPr lang="zh-CN" altLang="en-US" sz="1800" dirty="0"/>
                  <a:t>的一个子集</a:t>
                </a:r>
                <a:r>
                  <a:rPr lang="en-US" altLang="zh-CN" sz="1800" dirty="0"/>
                  <a:t>V’</a:t>
                </a:r>
                <a14:m>
                  <m:oMath xmlns:m="http://schemas.openxmlformats.org/officeDocument/2006/math">
                    <m:r>
                      <a:rPr lang="en-US" altLang="zh-CN" sz="1800" i="1">
                        <a:latin typeface="Cambria Math" panose="02040503050406030204" pitchFamily="18" charset="0"/>
                        <a:ea typeface="Cambria Math" panose="02040503050406030204" pitchFamily="18" charset="0"/>
                      </a:rPr>
                      <m:t>⊆</m:t>
                    </m:r>
                  </m:oMath>
                </a14:m>
                <a:r>
                  <a:rPr lang="en-US" altLang="zh-CN" sz="1800" dirty="0"/>
                  <a:t>V</a:t>
                </a:r>
                <a:r>
                  <a:rPr lang="zh-CN" altLang="en-US" sz="1800" dirty="0"/>
                  <a:t>，使得若</a:t>
                </a:r>
                <a:r>
                  <a:rPr lang="en-US" altLang="zh-CN" sz="1800" dirty="0"/>
                  <a:t>(</a:t>
                </a:r>
                <a:r>
                  <a:rPr lang="en-US" altLang="zh-CN" sz="1800" dirty="0" err="1"/>
                  <a:t>u,v</a:t>
                </a:r>
                <a:r>
                  <a:rPr lang="en-US" altLang="zh-CN" sz="1800" dirty="0"/>
                  <a:t>)</a:t>
                </a:r>
                <a:r>
                  <a:rPr lang="zh-CN" altLang="en-US" sz="1800" dirty="0"/>
                  <a:t>是</a:t>
                </a:r>
                <a:r>
                  <a:rPr lang="en-US" altLang="zh-CN" sz="1800" dirty="0"/>
                  <a:t>G</a:t>
                </a:r>
                <a:r>
                  <a:rPr lang="zh-CN" altLang="en-US" sz="1800" dirty="0"/>
                  <a:t>的一条边，则</a:t>
                </a:r>
                <a:r>
                  <a:rPr lang="en-US" altLang="zh-CN" sz="1800" dirty="0"/>
                  <a:t>v</a:t>
                </a:r>
                <a:r>
                  <a:rPr lang="zh-CN" altLang="en-US" sz="1800" dirty="0"/>
                  <a:t>∈</a:t>
                </a:r>
                <a:r>
                  <a:rPr lang="en-US" altLang="zh-CN" sz="1800" dirty="0"/>
                  <a:t>V’</a:t>
                </a:r>
                <a:r>
                  <a:rPr lang="zh-CN" altLang="en-US" sz="1800" dirty="0"/>
                  <a:t>或</a:t>
                </a:r>
                <a:r>
                  <a:rPr lang="en-US" altLang="zh-CN" sz="1800" dirty="0"/>
                  <a:t>u</a:t>
                </a:r>
                <a:r>
                  <a:rPr lang="zh-CN" altLang="en-US" sz="1800" dirty="0"/>
                  <a:t>∈</a:t>
                </a:r>
                <a:r>
                  <a:rPr lang="en-US" altLang="zh-CN" sz="1800" dirty="0"/>
                  <a:t>V’</a:t>
                </a:r>
                <a:r>
                  <a:rPr lang="zh-CN" altLang="en-US" sz="1800" dirty="0"/>
                  <a:t>。顶点覆盖</a:t>
                </a:r>
                <a:r>
                  <a:rPr lang="en-US" altLang="zh-CN" sz="1800" dirty="0"/>
                  <a:t>V’</a:t>
                </a:r>
                <a:r>
                  <a:rPr lang="zh-CN" altLang="en-US" sz="1800" dirty="0"/>
                  <a:t>的大小是它所包含的顶点个数</a:t>
                </a:r>
                <a:r>
                  <a:rPr lang="en-US" altLang="zh-CN" sz="1800" dirty="0"/>
                  <a:t>|V’|</a:t>
                </a:r>
                <a:r>
                  <a:rPr lang="zh-CN" altLang="en-US" sz="1800" dirty="0"/>
                  <a:t>。</a:t>
                </a:r>
                <a:endParaRPr lang="en-US" altLang="zh-CN" sz="1800" dirty="0"/>
              </a:p>
              <a:p>
                <a:r>
                  <a:rPr lang="zh-CN" altLang="en-US" sz="1800" dirty="0"/>
                  <a:t>顶点覆盖问题：找最小顶点覆盖</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marL="0" indent="0">
                  <a:buNone/>
                </a:pPr>
                <a:endParaRPr lang="en-US" altLang="zh-CN" sz="1800" dirty="0"/>
              </a:p>
              <a:p>
                <a:pPr marL="0" indent="0">
                  <a:buNone/>
                </a:pPr>
                <a:endParaRPr lang="en-US" altLang="zh-CN" sz="1800" dirty="0"/>
              </a:p>
              <a:p>
                <a:r>
                  <a:rPr lang="zh-CN" altLang="en-US" sz="1800" dirty="0"/>
                  <a:t>算法时间复杂度是多少？    </a:t>
                </a:r>
                <a:r>
                  <a:rPr lang="en-US" altLang="zh-CN" sz="1800" dirty="0"/>
                  <a:t>O(V+E)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49" y="1825625"/>
                <a:ext cx="7995234" cy="4591953"/>
              </a:xfrm>
              <a:blipFill>
                <a:blip r:embed="rId4"/>
                <a:stretch>
                  <a:fillRect l="-457" t="-1724" r="-381" b="-1459"/>
                </a:stretch>
              </a:blipFill>
            </p:spPr>
            <p:txBody>
              <a:bodyPr/>
              <a:lstStyle/>
              <a:p>
                <a:r>
                  <a:rPr lang="zh-CN" altLang="en-US">
                    <a:noFill/>
                  </a:rPr>
                  <a:t> </a:t>
                </a:r>
              </a:p>
            </p:txBody>
          </p:sp>
        </mc:Fallback>
      </mc:AlternateContent>
      <p:sp>
        <p:nvSpPr>
          <p:cNvPr id="4" name="Text Box 12"/>
          <p:cNvSpPr txBox="1">
            <a:spLocks noChangeArrowheads="1"/>
          </p:cNvSpPr>
          <p:nvPr/>
        </p:nvSpPr>
        <p:spPr bwMode="auto">
          <a:xfrm>
            <a:off x="628650" y="2933834"/>
            <a:ext cx="5026139"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1500" b="1" dirty="0">
                <a:latin typeface="楷体_GB2312" pitchFamily="49" charset="-122"/>
                <a:ea typeface="楷体_GB2312" pitchFamily="49" charset="-122"/>
              </a:rPr>
              <a:t> </a:t>
            </a:r>
            <a:r>
              <a:rPr lang="en-US" altLang="zh-CN" sz="1500" b="1" dirty="0" err="1">
                <a:latin typeface="楷体_GB2312" pitchFamily="49" charset="-122"/>
                <a:ea typeface="楷体_GB2312" pitchFamily="49" charset="-122"/>
              </a:rPr>
              <a:t>VertexSet</a:t>
            </a:r>
            <a:r>
              <a:rPr lang="en-US" altLang="zh-CN" sz="1500" b="1" dirty="0">
                <a:latin typeface="楷体_GB2312" pitchFamily="49" charset="-122"/>
                <a:ea typeface="楷体_GB2312" pitchFamily="49" charset="-122"/>
              </a:rPr>
              <a:t> </a:t>
            </a:r>
            <a:r>
              <a:rPr lang="en-US" altLang="zh-CN" sz="1500" b="1" dirty="0" err="1">
                <a:latin typeface="楷体_GB2312" pitchFamily="49" charset="-122"/>
                <a:ea typeface="楷体_GB2312" pitchFamily="49" charset="-122"/>
              </a:rPr>
              <a:t>ApproxVertexCover</a:t>
            </a:r>
            <a:r>
              <a:rPr lang="en-US" altLang="zh-CN" sz="1500" b="1" dirty="0">
                <a:latin typeface="楷体_GB2312" pitchFamily="49" charset="-122"/>
                <a:ea typeface="楷体_GB2312" pitchFamily="49" charset="-122"/>
              </a:rPr>
              <a:t> ( Graph G )</a:t>
            </a:r>
          </a:p>
          <a:p>
            <a:pPr algn="just" eaLnBrk="1" hangingPunct="1">
              <a:buFontTx/>
              <a:buNone/>
            </a:pPr>
            <a:r>
              <a:rPr lang="en-US" altLang="zh-CN" sz="1500" b="1" dirty="0">
                <a:latin typeface="楷体_GB2312" pitchFamily="49" charset="-122"/>
                <a:ea typeface="楷体_GB2312" pitchFamily="49" charset="-122"/>
              </a:rPr>
              <a:t>{    </a:t>
            </a:r>
            <a:r>
              <a:rPr lang="en-US" altLang="zh-CN" sz="1500" b="1" dirty="0" err="1">
                <a:latin typeface="楷体_GB2312" pitchFamily="49" charset="-122"/>
                <a:ea typeface="楷体_GB2312" pitchFamily="49" charset="-122"/>
              </a:rPr>
              <a:t>Cset</a:t>
            </a:r>
            <a:r>
              <a:rPr lang="en-US" altLang="zh-CN" sz="1500" b="1" dirty="0">
                <a:latin typeface="楷体_GB2312" pitchFamily="49" charset="-122"/>
                <a:ea typeface="楷体_GB2312" pitchFamily="49" charset="-122"/>
              </a:rPr>
              <a:t>=</a:t>
            </a:r>
            <a:r>
              <a:rPr lang="en-US" altLang="zh-CN" sz="1500" b="1" dirty="0">
                <a:latin typeface="楷体_GB2312" pitchFamily="49" charset="-122"/>
                <a:ea typeface="楷体_GB2312" pitchFamily="49" charset="-122"/>
                <a:sym typeface="Symbol" panose="05050102010706020507" pitchFamily="18" charset="2"/>
              </a:rPr>
              <a:t></a:t>
            </a:r>
            <a:r>
              <a:rPr lang="en-US" altLang="zh-CN" sz="1500" b="1" dirty="0">
                <a:latin typeface="楷体_GB2312" pitchFamily="49" charset="-122"/>
                <a:ea typeface="楷体_GB2312" pitchFamily="49" charset="-122"/>
              </a:rPr>
              <a:t>；</a:t>
            </a:r>
          </a:p>
          <a:p>
            <a:pPr algn="just" eaLnBrk="1" hangingPunct="1">
              <a:buFontTx/>
              <a:buNone/>
            </a:pPr>
            <a:r>
              <a:rPr lang="en-US" altLang="zh-CN" sz="1500" b="1" dirty="0">
                <a:latin typeface="楷体_GB2312" pitchFamily="49" charset="-122"/>
                <a:ea typeface="楷体_GB2312" pitchFamily="49" charset="-122"/>
              </a:rPr>
              <a:t>     E1=E；</a:t>
            </a:r>
          </a:p>
          <a:p>
            <a:pPr algn="just" eaLnBrk="1" hangingPunct="1">
              <a:buFontTx/>
              <a:buNone/>
            </a:pPr>
            <a:r>
              <a:rPr lang="en-US" altLang="zh-CN" sz="1500" b="1" dirty="0">
                <a:latin typeface="楷体_GB2312" pitchFamily="49" charset="-122"/>
                <a:ea typeface="楷体_GB2312" pitchFamily="49" charset="-122"/>
              </a:rPr>
              <a:t>     while (E1 != </a:t>
            </a:r>
            <a:r>
              <a:rPr lang="en-US" altLang="zh-CN" sz="1500" b="1" dirty="0">
                <a:latin typeface="楷体_GB2312" pitchFamily="49" charset="-122"/>
                <a:ea typeface="楷体_GB2312" pitchFamily="49" charset="-122"/>
                <a:sym typeface="Symbol" panose="05050102010706020507" pitchFamily="18" charset="2"/>
              </a:rPr>
              <a:t></a:t>
            </a:r>
            <a:r>
              <a:rPr lang="en-US" altLang="zh-CN" sz="1500" b="1" dirty="0">
                <a:latin typeface="楷体_GB2312" pitchFamily="49" charset="-122"/>
                <a:ea typeface="楷体_GB2312" pitchFamily="49" charset="-122"/>
              </a:rPr>
              <a:t>) {</a:t>
            </a:r>
          </a:p>
          <a:p>
            <a:pPr algn="just" eaLnBrk="1" hangingPunct="1">
              <a:buFontTx/>
              <a:buNone/>
            </a:pPr>
            <a:r>
              <a:rPr lang="en-US" altLang="zh-CN" sz="1500" b="1" dirty="0">
                <a:latin typeface="楷体_GB2312" pitchFamily="49" charset="-122"/>
                <a:ea typeface="楷体_GB2312" pitchFamily="49" charset="-122"/>
              </a:rPr>
              <a:t>     	</a:t>
            </a:r>
            <a:r>
              <a:rPr lang="zh-CN" altLang="en-US" sz="1500" b="1" dirty="0">
                <a:latin typeface="楷体_GB2312" pitchFamily="49" charset="-122"/>
                <a:ea typeface="楷体_GB2312" pitchFamily="49" charset="-122"/>
              </a:rPr>
              <a:t>从</a:t>
            </a:r>
            <a:r>
              <a:rPr lang="en-US" altLang="zh-CN" sz="1500" b="1" dirty="0">
                <a:latin typeface="楷体_GB2312" pitchFamily="49" charset="-122"/>
                <a:ea typeface="楷体_GB2312" pitchFamily="49" charset="-122"/>
              </a:rPr>
              <a:t>E1</a:t>
            </a:r>
            <a:r>
              <a:rPr lang="zh-CN" altLang="en-US" sz="1500" b="1" dirty="0">
                <a:latin typeface="楷体_GB2312" pitchFamily="49" charset="-122"/>
                <a:ea typeface="楷体_GB2312" pitchFamily="49" charset="-122"/>
              </a:rPr>
              <a:t>中任取一条边</a:t>
            </a:r>
            <a:r>
              <a:rPr lang="en-US" altLang="zh-CN" sz="1500" b="1" dirty="0">
                <a:latin typeface="楷体_GB2312" pitchFamily="49" charset="-122"/>
                <a:ea typeface="楷体_GB2312" pitchFamily="49" charset="-122"/>
              </a:rPr>
              <a:t>e=</a:t>
            </a:r>
            <a:r>
              <a:rPr lang="zh-CN" altLang="en-US" sz="1500" b="1" dirty="0">
                <a:latin typeface="楷体_GB2312" pitchFamily="49" charset="-122"/>
                <a:ea typeface="楷体_GB2312" pitchFamily="49" charset="-122"/>
              </a:rPr>
              <a:t>(</a:t>
            </a:r>
            <a:r>
              <a:rPr lang="en-US" altLang="zh-CN" sz="1500" b="1" dirty="0" err="1">
                <a:latin typeface="楷体_GB2312" pitchFamily="49" charset="-122"/>
                <a:ea typeface="楷体_GB2312" pitchFamily="49" charset="-122"/>
              </a:rPr>
              <a:t>u,v</a:t>
            </a:r>
            <a:r>
              <a:rPr lang="en-US" altLang="zh-CN" sz="1500" b="1" dirty="0">
                <a:latin typeface="楷体_GB2312" pitchFamily="49" charset="-122"/>
                <a:ea typeface="楷体_GB2312" pitchFamily="49" charset="-122"/>
              </a:rPr>
              <a:t>)；</a:t>
            </a:r>
          </a:p>
          <a:p>
            <a:pPr algn="just" eaLnBrk="1" hangingPunct="1">
              <a:buFontTx/>
              <a:buNone/>
            </a:pPr>
            <a:r>
              <a:rPr lang="en-US" altLang="zh-CN" sz="1500" b="1" dirty="0">
                <a:latin typeface="楷体_GB2312" pitchFamily="49" charset="-122"/>
                <a:ea typeface="楷体_GB2312" pitchFamily="49" charset="-122"/>
              </a:rPr>
              <a:t>        </a:t>
            </a:r>
            <a:r>
              <a:rPr lang="en-US" altLang="zh-CN" sz="1500" b="1" dirty="0" err="1">
                <a:latin typeface="楷体_GB2312" pitchFamily="49" charset="-122"/>
                <a:ea typeface="楷体_GB2312" pitchFamily="49" charset="-122"/>
              </a:rPr>
              <a:t>Cset</a:t>
            </a:r>
            <a:r>
              <a:rPr lang="en-US" altLang="zh-CN" sz="1500" b="1" dirty="0">
                <a:latin typeface="楷体_GB2312" pitchFamily="49" charset="-122"/>
                <a:ea typeface="楷体_GB2312" pitchFamily="49" charset="-122"/>
              </a:rPr>
              <a:t>=</a:t>
            </a:r>
            <a:r>
              <a:rPr lang="en-US" altLang="zh-CN" sz="1500" b="1" dirty="0" err="1">
                <a:latin typeface="楷体_GB2312" pitchFamily="49" charset="-122"/>
                <a:ea typeface="楷体_GB2312" pitchFamily="49" charset="-122"/>
              </a:rPr>
              <a:t>Cset</a:t>
            </a:r>
            <a:r>
              <a:rPr lang="en-US" altLang="zh-CN" sz="1500" b="1" dirty="0">
                <a:latin typeface="楷体_GB2312" pitchFamily="49" charset="-122"/>
                <a:ea typeface="楷体_GB2312" pitchFamily="49" charset="-122"/>
              </a:rPr>
              <a:t>∪{</a:t>
            </a:r>
            <a:r>
              <a:rPr lang="en-US" altLang="zh-CN" sz="1500" b="1" dirty="0" err="1">
                <a:latin typeface="楷体_GB2312" pitchFamily="49" charset="-122"/>
                <a:ea typeface="楷体_GB2312" pitchFamily="49" charset="-122"/>
              </a:rPr>
              <a:t>u,v</a:t>
            </a:r>
            <a:r>
              <a:rPr lang="en-US" altLang="zh-CN" sz="1500" b="1" dirty="0">
                <a:latin typeface="楷体_GB2312" pitchFamily="49" charset="-122"/>
                <a:ea typeface="楷体_GB2312" pitchFamily="49" charset="-122"/>
              </a:rPr>
              <a:t>}；</a:t>
            </a:r>
          </a:p>
          <a:p>
            <a:pPr algn="just" eaLnBrk="1" hangingPunct="1">
              <a:buFontTx/>
              <a:buNone/>
            </a:pPr>
            <a:r>
              <a:rPr lang="en-US" altLang="zh-CN" sz="1500" b="1" dirty="0">
                <a:latin typeface="楷体_GB2312" pitchFamily="49" charset="-122"/>
                <a:ea typeface="楷体_GB2312" pitchFamily="49" charset="-122"/>
              </a:rPr>
              <a:t>     	</a:t>
            </a:r>
            <a:r>
              <a:rPr lang="zh-CN" altLang="en-US" sz="1500" b="1" dirty="0">
                <a:latin typeface="楷体_GB2312" pitchFamily="49" charset="-122"/>
                <a:ea typeface="楷体_GB2312" pitchFamily="49" charset="-122"/>
              </a:rPr>
              <a:t>从</a:t>
            </a:r>
            <a:r>
              <a:rPr lang="en-US" altLang="zh-CN" sz="1500" b="1" dirty="0">
                <a:latin typeface="楷体_GB2312" pitchFamily="49" charset="-122"/>
                <a:ea typeface="楷体_GB2312" pitchFamily="49" charset="-122"/>
              </a:rPr>
              <a:t>E1</a:t>
            </a:r>
            <a:r>
              <a:rPr lang="zh-CN" altLang="en-US" sz="1500" b="1" dirty="0">
                <a:latin typeface="楷体_GB2312" pitchFamily="49" charset="-122"/>
                <a:ea typeface="楷体_GB2312" pitchFamily="49" charset="-122"/>
              </a:rPr>
              <a:t>中删去与</a:t>
            </a:r>
            <a:r>
              <a:rPr lang="en-US" altLang="zh-CN" sz="1500" b="1" dirty="0">
                <a:latin typeface="楷体_GB2312" pitchFamily="49" charset="-122"/>
                <a:ea typeface="楷体_GB2312" pitchFamily="49" charset="-122"/>
              </a:rPr>
              <a:t>u</a:t>
            </a:r>
            <a:r>
              <a:rPr lang="zh-CN" altLang="en-US" sz="1500" b="1" dirty="0">
                <a:latin typeface="楷体_GB2312" pitchFamily="49" charset="-122"/>
                <a:ea typeface="楷体_GB2312" pitchFamily="49" charset="-122"/>
              </a:rPr>
              <a:t>和</a:t>
            </a:r>
            <a:r>
              <a:rPr lang="en-US" altLang="zh-CN" sz="1500" b="1" dirty="0">
                <a:latin typeface="楷体_GB2312" pitchFamily="49" charset="-122"/>
                <a:ea typeface="楷体_GB2312" pitchFamily="49" charset="-122"/>
              </a:rPr>
              <a:t>v</a:t>
            </a:r>
            <a:r>
              <a:rPr lang="zh-CN" altLang="en-US" sz="1500" b="1" dirty="0">
                <a:latin typeface="楷体_GB2312" pitchFamily="49" charset="-122"/>
                <a:ea typeface="楷体_GB2312" pitchFamily="49" charset="-122"/>
              </a:rPr>
              <a:t>相关联的所有边；</a:t>
            </a:r>
          </a:p>
          <a:p>
            <a:pPr algn="just" eaLnBrk="1" hangingPunct="1">
              <a:buFontTx/>
              <a:buNone/>
            </a:pPr>
            <a:r>
              <a:rPr lang="zh-CN" altLang="en-US" sz="1500" b="1" dirty="0">
                <a:latin typeface="楷体_GB2312" pitchFamily="49" charset="-122"/>
                <a:ea typeface="楷体_GB2312" pitchFamily="49" charset="-122"/>
              </a:rPr>
              <a:t>     }</a:t>
            </a:r>
          </a:p>
          <a:p>
            <a:pPr algn="just" eaLnBrk="1" hangingPunct="1">
              <a:buFontTx/>
              <a:buNone/>
            </a:pPr>
            <a:r>
              <a:rPr lang="zh-CN" altLang="en-US" sz="1500" b="1" dirty="0">
                <a:latin typeface="楷体_GB2312" pitchFamily="49" charset="-122"/>
                <a:ea typeface="楷体_GB2312" pitchFamily="49" charset="-122"/>
              </a:rPr>
              <a:t>     </a:t>
            </a:r>
            <a:r>
              <a:rPr lang="en-US" altLang="zh-CN" sz="1500" b="1" dirty="0">
                <a:latin typeface="楷体_GB2312" pitchFamily="49" charset="-122"/>
                <a:ea typeface="楷体_GB2312" pitchFamily="49" charset="-122"/>
              </a:rPr>
              <a:t>return </a:t>
            </a:r>
            <a:r>
              <a:rPr lang="en-US" altLang="zh-CN" sz="1500" b="1" dirty="0" err="1">
                <a:latin typeface="楷体_GB2312" pitchFamily="49" charset="-122"/>
                <a:ea typeface="楷体_GB2312" pitchFamily="49" charset="-122"/>
              </a:rPr>
              <a:t>Cset</a:t>
            </a:r>
            <a:endParaRPr lang="en-US" altLang="zh-CN" sz="1500" b="1" dirty="0">
              <a:latin typeface="楷体_GB2312" pitchFamily="49" charset="-122"/>
              <a:ea typeface="楷体_GB2312" pitchFamily="49" charset="-122"/>
            </a:endParaRPr>
          </a:p>
          <a:p>
            <a:pPr algn="just" eaLnBrk="1" hangingPunct="1">
              <a:buFontTx/>
              <a:buNone/>
            </a:pPr>
            <a:r>
              <a:rPr lang="en-US" altLang="zh-CN" sz="1500" b="1" dirty="0">
                <a:latin typeface="楷体_GB2312" pitchFamily="49" charset="-122"/>
                <a:ea typeface="楷体_GB2312" pitchFamily="49" charset="-122"/>
              </a:rPr>
              <a:t>} </a:t>
            </a:r>
            <a:endParaRPr lang="zh-CN" altLang="en-US" sz="1500" b="1" dirty="0">
              <a:latin typeface="楷体_GB2312" pitchFamily="49" charset="-122"/>
              <a:ea typeface="楷体_GB2312" pitchFamily="49" charset="-122"/>
            </a:endParaRPr>
          </a:p>
        </p:txBody>
      </p:sp>
      <p:sp>
        <p:nvSpPr>
          <p:cNvPr id="5" name="AutoShape 14"/>
          <p:cNvSpPr>
            <a:spLocks noChangeArrowheads="1"/>
          </p:cNvSpPr>
          <p:nvPr/>
        </p:nvSpPr>
        <p:spPr bwMode="auto">
          <a:xfrm>
            <a:off x="4669790" y="2933065"/>
            <a:ext cx="2553131" cy="2679170"/>
          </a:xfrm>
          <a:prstGeom prst="wedgeRoundRectCallout">
            <a:avLst>
              <a:gd name="adj1" fmla="val -98931"/>
              <a:gd name="adj2" fmla="val -33278"/>
              <a:gd name="adj3" fmla="val 16667"/>
            </a:avLst>
          </a:prstGeom>
          <a:solidFill>
            <a:schemeClr val="hlink"/>
          </a:solidFill>
          <a:ln w="6350">
            <a:solidFill>
              <a:schemeClr val="hlink"/>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1500" b="1" dirty="0">
                <a:solidFill>
                  <a:schemeClr val="accent2"/>
                </a:solidFill>
                <a:latin typeface="宋体" panose="02010600030101010101" pitchFamily="2" charset="-122"/>
              </a:rPr>
              <a:t>  </a:t>
            </a:r>
            <a:r>
              <a:rPr kumimoji="0" lang="en-US" altLang="zh-CN" sz="1500" b="1" dirty="0" err="1">
                <a:solidFill>
                  <a:schemeClr val="accent2"/>
                </a:solidFill>
                <a:latin typeface="宋体" panose="02010600030101010101" pitchFamily="2" charset="-122"/>
              </a:rPr>
              <a:t>Cset</a:t>
            </a:r>
            <a:r>
              <a:rPr kumimoji="0" lang="zh-CN" altLang="en-US" sz="1500" b="1" dirty="0">
                <a:solidFill>
                  <a:schemeClr val="accent2"/>
                </a:solidFill>
                <a:latin typeface="宋体" panose="02010600030101010101" pitchFamily="2" charset="-122"/>
              </a:rPr>
              <a:t>用来存储顶点覆盖中的各顶点。初始为空，不断从边集</a:t>
            </a:r>
            <a:r>
              <a:rPr kumimoji="0" lang="en-US" altLang="zh-CN" sz="1500" b="1" dirty="0">
                <a:solidFill>
                  <a:schemeClr val="accent2"/>
                </a:solidFill>
                <a:latin typeface="宋体" panose="02010600030101010101" pitchFamily="2" charset="-122"/>
              </a:rPr>
              <a:t>E1</a:t>
            </a:r>
            <a:r>
              <a:rPr kumimoji="0" lang="zh-CN" altLang="en-US" sz="1500" b="1" dirty="0">
                <a:solidFill>
                  <a:schemeClr val="accent2"/>
                </a:solidFill>
                <a:latin typeface="宋体" panose="02010600030101010101" pitchFamily="2" charset="-122"/>
              </a:rPr>
              <a:t>中选取一边(</a:t>
            </a:r>
            <a:r>
              <a:rPr kumimoji="0" lang="en-US" altLang="zh-CN" sz="1500" b="1" dirty="0" err="1">
                <a:solidFill>
                  <a:schemeClr val="accent2"/>
                </a:solidFill>
                <a:latin typeface="宋体" panose="02010600030101010101" pitchFamily="2" charset="-122"/>
              </a:rPr>
              <a:t>u,v</a:t>
            </a:r>
            <a:r>
              <a:rPr kumimoji="0" lang="en-US" altLang="zh-CN" sz="1500" b="1" dirty="0">
                <a:solidFill>
                  <a:schemeClr val="accent2"/>
                </a:solidFill>
                <a:latin typeface="宋体" panose="02010600030101010101" pitchFamily="2" charset="-122"/>
              </a:rPr>
              <a:t>)，</a:t>
            </a:r>
            <a:r>
              <a:rPr kumimoji="0" lang="zh-CN" altLang="en-US" sz="1500" b="1" dirty="0">
                <a:solidFill>
                  <a:schemeClr val="accent2"/>
                </a:solidFill>
                <a:latin typeface="宋体" panose="02010600030101010101" pitchFamily="2" charset="-122"/>
              </a:rPr>
              <a:t>将边的端点加入</a:t>
            </a:r>
            <a:r>
              <a:rPr kumimoji="0" lang="en-US" altLang="zh-CN" sz="1500" b="1" dirty="0" err="1">
                <a:solidFill>
                  <a:schemeClr val="accent2"/>
                </a:solidFill>
                <a:latin typeface="宋体" panose="02010600030101010101" pitchFamily="2" charset="-122"/>
              </a:rPr>
              <a:t>Cset</a:t>
            </a:r>
            <a:r>
              <a:rPr kumimoji="0" lang="zh-CN" altLang="en-US" sz="1500" b="1" dirty="0">
                <a:solidFill>
                  <a:schemeClr val="accent2"/>
                </a:solidFill>
                <a:latin typeface="宋体" panose="02010600030101010101" pitchFamily="2" charset="-122"/>
              </a:rPr>
              <a:t>中，并将</a:t>
            </a:r>
            <a:r>
              <a:rPr kumimoji="0" lang="en-US" altLang="zh-CN" sz="1500" b="1" dirty="0">
                <a:solidFill>
                  <a:schemeClr val="accent2"/>
                </a:solidFill>
                <a:latin typeface="宋体" panose="02010600030101010101" pitchFamily="2" charset="-122"/>
              </a:rPr>
              <a:t>E1</a:t>
            </a:r>
            <a:r>
              <a:rPr kumimoji="0" lang="zh-CN" altLang="en-US" sz="1500" b="1" dirty="0">
                <a:solidFill>
                  <a:schemeClr val="accent2"/>
                </a:solidFill>
                <a:latin typeface="宋体" panose="02010600030101010101" pitchFamily="2" charset="-122"/>
              </a:rPr>
              <a:t>中已被</a:t>
            </a:r>
            <a:r>
              <a:rPr kumimoji="0" lang="en-US" altLang="zh-CN" sz="1500" b="1" dirty="0">
                <a:solidFill>
                  <a:schemeClr val="accent2"/>
                </a:solidFill>
                <a:latin typeface="宋体" panose="02010600030101010101" pitchFamily="2" charset="-122"/>
              </a:rPr>
              <a:t>u</a:t>
            </a:r>
            <a:r>
              <a:rPr kumimoji="0" lang="zh-CN" altLang="en-US" sz="1500" b="1" dirty="0">
                <a:solidFill>
                  <a:schemeClr val="accent2"/>
                </a:solidFill>
                <a:latin typeface="宋体" panose="02010600030101010101" pitchFamily="2" charset="-122"/>
              </a:rPr>
              <a:t>和</a:t>
            </a:r>
            <a:r>
              <a:rPr kumimoji="0" lang="en-US" altLang="zh-CN" sz="1500" b="1" dirty="0">
                <a:solidFill>
                  <a:schemeClr val="accent2"/>
                </a:solidFill>
                <a:latin typeface="宋体" panose="02010600030101010101" pitchFamily="2" charset="-122"/>
              </a:rPr>
              <a:t>v</a:t>
            </a:r>
            <a:r>
              <a:rPr kumimoji="0" lang="zh-CN" altLang="en-US" sz="1500" b="1" dirty="0">
                <a:solidFill>
                  <a:schemeClr val="accent2"/>
                </a:solidFill>
                <a:latin typeface="宋体" panose="02010600030101010101" pitchFamily="2" charset="-122"/>
              </a:rPr>
              <a:t>覆盖的边删去，直至</a:t>
            </a:r>
            <a:r>
              <a:rPr kumimoji="0" lang="en-US" altLang="zh-CN" sz="1500" b="1" dirty="0" err="1">
                <a:solidFill>
                  <a:schemeClr val="accent2"/>
                </a:solidFill>
                <a:latin typeface="宋体" panose="02010600030101010101" pitchFamily="2" charset="-122"/>
              </a:rPr>
              <a:t>Cset</a:t>
            </a:r>
            <a:r>
              <a:rPr kumimoji="0" lang="zh-CN" altLang="en-US" sz="1500" b="1" dirty="0">
                <a:solidFill>
                  <a:schemeClr val="accent2"/>
                </a:solidFill>
                <a:latin typeface="宋体" panose="02010600030101010101" pitchFamily="2" charset="-122"/>
              </a:rPr>
              <a:t>已覆盖所有边。即</a:t>
            </a:r>
            <a:r>
              <a:rPr kumimoji="0" lang="en-US" altLang="zh-CN" sz="1500" b="1" dirty="0">
                <a:solidFill>
                  <a:schemeClr val="accent2"/>
                </a:solidFill>
                <a:latin typeface="宋体" panose="02010600030101010101" pitchFamily="2" charset="-122"/>
              </a:rPr>
              <a:t>E1</a:t>
            </a:r>
            <a:r>
              <a:rPr kumimoji="0" lang="zh-CN" altLang="en-US" sz="1500" b="1" dirty="0">
                <a:solidFill>
                  <a:schemeClr val="accent2"/>
                </a:solidFill>
                <a:latin typeface="宋体" panose="02010600030101010101" pitchFamily="2" charset="-122"/>
              </a:rPr>
              <a:t>为空。 </a:t>
            </a:r>
          </a:p>
        </p:txBody>
      </p:sp>
      <p:sp>
        <p:nvSpPr>
          <p:cNvPr id="9" name="标题 1">
            <a:extLst>
              <a:ext uri="{FF2B5EF4-FFF2-40B4-BE49-F238E27FC236}">
                <a16:creationId xmlns:a16="http://schemas.microsoft.com/office/drawing/2014/main" id="{9C271B0F-12D6-4978-8FEE-2060AF93BADF}"/>
              </a:ext>
            </a:extLst>
          </p:cNvPr>
          <p:cNvSpPr>
            <a:spLocks noGrp="1"/>
          </p:cNvSpPr>
          <p:nvPr>
            <p:ph type="title"/>
          </p:nvPr>
        </p:nvSpPr>
        <p:spPr>
          <a:xfrm>
            <a:off x="598081" y="667696"/>
            <a:ext cx="7886700" cy="1325563"/>
          </a:xfrm>
        </p:spPr>
        <p:txBody>
          <a:bodyPr/>
          <a:lstStyle/>
          <a:p>
            <a:r>
              <a:rPr lang="zh-CN" altLang="en-US" dirty="0"/>
              <a:t>近似算法举例：顶点覆盖问题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ldLvl="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3"/>
          <a:stretch>
            <a:fillRect/>
          </a:stretch>
        </p:blipFill>
        <p:spPr>
          <a:xfrm>
            <a:off x="0" y="4445"/>
            <a:ext cx="9144635" cy="6848475"/>
          </a:xfrm>
          <a:prstGeom prst="rect">
            <a:avLst/>
          </a:prstGeom>
        </p:spPr>
      </p:pic>
      <p:pic>
        <p:nvPicPr>
          <p:cNvPr id="4" name="Picture 4" descr="t91"/>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6393" y="1854000"/>
            <a:ext cx="3814286" cy="31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6"/>
          <p:cNvSpPr>
            <a:spLocks noChangeArrowheads="1"/>
          </p:cNvSpPr>
          <p:nvPr/>
        </p:nvSpPr>
        <p:spPr bwMode="auto">
          <a:xfrm>
            <a:off x="5339273" y="1873848"/>
            <a:ext cx="1709738" cy="3130153"/>
          </a:xfrm>
          <a:prstGeom prst="wedgeRoundRectCallout">
            <a:avLst>
              <a:gd name="adj1" fmla="val -72426"/>
              <a:gd name="adj2" fmla="val -20926"/>
              <a:gd name="adj3" fmla="val 16667"/>
            </a:avLst>
          </a:prstGeom>
          <a:solidFill>
            <a:schemeClr val="hlink"/>
          </a:solidFill>
          <a:ln w="6350">
            <a:solidFill>
              <a:schemeClr val="hlink"/>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1500" b="1" dirty="0">
                <a:solidFill>
                  <a:schemeClr val="accent2"/>
                </a:solidFill>
                <a:latin typeface="宋体" panose="02010600030101010101" pitchFamily="2" charset="-122"/>
              </a:rPr>
              <a:t>图(</a:t>
            </a:r>
            <a:r>
              <a:rPr kumimoji="0" lang="en-US" altLang="zh-CN" sz="1500" b="1" dirty="0">
                <a:solidFill>
                  <a:schemeClr val="accent2"/>
                </a:solidFill>
                <a:latin typeface="宋体" panose="02010600030101010101" pitchFamily="2" charset="-122"/>
              </a:rPr>
              <a:t>a)～(e)</a:t>
            </a:r>
            <a:r>
              <a:rPr kumimoji="0" lang="zh-CN" altLang="en-US" sz="1500" b="1" dirty="0">
                <a:solidFill>
                  <a:schemeClr val="accent2"/>
                </a:solidFill>
                <a:latin typeface="宋体" panose="02010600030101010101" pitchFamily="2" charset="-122"/>
              </a:rPr>
              <a:t>说明了算法的运行过程及结果。(</a:t>
            </a:r>
            <a:r>
              <a:rPr kumimoji="0" lang="en-US" altLang="zh-CN" sz="1500" b="1" dirty="0">
                <a:solidFill>
                  <a:schemeClr val="accent2"/>
                </a:solidFill>
                <a:latin typeface="宋体" panose="02010600030101010101" pitchFamily="2" charset="-122"/>
              </a:rPr>
              <a:t>e)</a:t>
            </a:r>
            <a:r>
              <a:rPr kumimoji="0" lang="zh-CN" altLang="en-US" sz="1500" b="1" dirty="0">
                <a:solidFill>
                  <a:schemeClr val="accent2"/>
                </a:solidFill>
                <a:latin typeface="宋体" panose="02010600030101010101" pitchFamily="2" charset="-122"/>
              </a:rPr>
              <a:t>表示算法产生的近似最优顶点覆盖</a:t>
            </a:r>
            <a:r>
              <a:rPr kumimoji="0" lang="en-US" altLang="zh-CN" sz="1500" b="1" dirty="0" err="1">
                <a:solidFill>
                  <a:schemeClr val="accent2"/>
                </a:solidFill>
                <a:latin typeface="宋体" panose="02010600030101010101" pitchFamily="2" charset="-122"/>
              </a:rPr>
              <a:t>Cset</a:t>
            </a:r>
            <a:r>
              <a:rPr kumimoji="0" lang="en-US" altLang="zh-CN" sz="1500" b="1" dirty="0">
                <a:solidFill>
                  <a:schemeClr val="accent2"/>
                </a:solidFill>
                <a:latin typeface="宋体" panose="02010600030101010101" pitchFamily="2" charset="-122"/>
              </a:rPr>
              <a:t>，</a:t>
            </a:r>
            <a:r>
              <a:rPr kumimoji="0" lang="zh-CN" altLang="en-US" sz="1500" b="1" dirty="0">
                <a:solidFill>
                  <a:schemeClr val="accent2"/>
                </a:solidFill>
                <a:latin typeface="宋体" panose="02010600030101010101" pitchFamily="2" charset="-122"/>
              </a:rPr>
              <a:t>它由顶点</a:t>
            </a:r>
            <a:r>
              <a:rPr kumimoji="0" lang="en-US" altLang="zh-CN" sz="1500" b="1" dirty="0" err="1">
                <a:solidFill>
                  <a:schemeClr val="accent2"/>
                </a:solidFill>
                <a:latin typeface="宋体" panose="02010600030101010101" pitchFamily="2" charset="-122"/>
              </a:rPr>
              <a:t>b,c,d,e,f,g</a:t>
            </a:r>
            <a:r>
              <a:rPr kumimoji="0" lang="zh-CN" altLang="en-US" sz="1500" b="1" dirty="0">
                <a:solidFill>
                  <a:schemeClr val="accent2"/>
                </a:solidFill>
                <a:latin typeface="宋体" panose="02010600030101010101" pitchFamily="2" charset="-122"/>
              </a:rPr>
              <a:t>所组成。</a:t>
            </a:r>
            <a:endParaRPr kumimoji="0" lang="en-US" altLang="zh-CN" sz="1500" b="1" dirty="0">
              <a:solidFill>
                <a:schemeClr val="accent2"/>
              </a:solidFill>
              <a:latin typeface="宋体" panose="02010600030101010101" pitchFamily="2" charset="-122"/>
            </a:endParaRPr>
          </a:p>
          <a:p>
            <a:pPr eaLnBrk="1" hangingPunct="1">
              <a:spcBef>
                <a:spcPct val="0"/>
              </a:spcBef>
              <a:buFontTx/>
              <a:buNone/>
            </a:pPr>
            <a:r>
              <a:rPr kumimoji="0" lang="zh-CN" altLang="en-US" sz="1500" b="1" dirty="0">
                <a:solidFill>
                  <a:schemeClr val="accent2"/>
                </a:solidFill>
                <a:latin typeface="宋体" panose="02010600030101010101" pitchFamily="2" charset="-122"/>
              </a:rPr>
              <a:t>(</a:t>
            </a:r>
            <a:r>
              <a:rPr kumimoji="0" lang="en-US" altLang="zh-CN" sz="1500" b="1" dirty="0">
                <a:solidFill>
                  <a:schemeClr val="accent2"/>
                </a:solidFill>
                <a:latin typeface="宋体" panose="02010600030101010101" pitchFamily="2" charset="-122"/>
              </a:rPr>
              <a:t>f)</a:t>
            </a:r>
            <a:r>
              <a:rPr kumimoji="0" lang="zh-CN" altLang="en-US" sz="1500" b="1" dirty="0">
                <a:solidFill>
                  <a:schemeClr val="accent2"/>
                </a:solidFill>
                <a:latin typeface="宋体" panose="02010600030101010101" pitchFamily="2" charset="-122"/>
              </a:rPr>
              <a:t>是图</a:t>
            </a:r>
            <a:r>
              <a:rPr kumimoji="0" lang="en-US" altLang="zh-CN" sz="1500" b="1" dirty="0">
                <a:solidFill>
                  <a:schemeClr val="accent2"/>
                </a:solidFill>
                <a:latin typeface="宋体" panose="02010600030101010101" pitchFamily="2" charset="-122"/>
              </a:rPr>
              <a:t>G</a:t>
            </a:r>
            <a:r>
              <a:rPr kumimoji="0" lang="zh-CN" altLang="en-US" sz="1500" b="1" dirty="0">
                <a:solidFill>
                  <a:schemeClr val="accent2"/>
                </a:solidFill>
                <a:latin typeface="宋体" panose="02010600030101010101" pitchFamily="2" charset="-122"/>
              </a:rPr>
              <a:t>的一个最小顶点覆盖，它只含有3个顶点：</a:t>
            </a:r>
            <a:r>
              <a:rPr kumimoji="0" lang="en-US" altLang="zh-CN" sz="1500" b="1" dirty="0" err="1">
                <a:solidFill>
                  <a:schemeClr val="accent2"/>
                </a:solidFill>
                <a:latin typeface="宋体" panose="02010600030101010101" pitchFamily="2" charset="-122"/>
              </a:rPr>
              <a:t>b,d</a:t>
            </a:r>
            <a:r>
              <a:rPr kumimoji="0" lang="zh-CN" altLang="en-US" sz="1500" b="1" dirty="0">
                <a:solidFill>
                  <a:schemeClr val="accent2"/>
                </a:solidFill>
                <a:latin typeface="宋体" panose="02010600030101010101" pitchFamily="2" charset="-122"/>
              </a:rPr>
              <a:t>和</a:t>
            </a:r>
            <a:r>
              <a:rPr kumimoji="0" lang="en-US" altLang="zh-CN" sz="1500" b="1" dirty="0">
                <a:solidFill>
                  <a:schemeClr val="accent2"/>
                </a:solidFill>
                <a:latin typeface="宋体" panose="02010600030101010101" pitchFamily="2" charset="-122"/>
              </a:rPr>
              <a:t>e。 </a:t>
            </a:r>
            <a:r>
              <a:rPr kumimoji="0" lang="zh-CN" altLang="en-US" sz="1500" b="1" dirty="0">
                <a:solidFill>
                  <a:schemeClr val="accent2"/>
                </a:solidFill>
                <a:latin typeface="宋体" panose="02010600030101010101" pitchFamily="2" charset="-122"/>
              </a:rPr>
              <a:t> </a:t>
            </a:r>
          </a:p>
        </p:txBody>
      </p:sp>
      <p:sp>
        <p:nvSpPr>
          <p:cNvPr id="6" name="Rectangle 7"/>
          <p:cNvSpPr>
            <a:spLocks noChangeArrowheads="1"/>
          </p:cNvSpPr>
          <p:nvPr/>
        </p:nvSpPr>
        <p:spPr bwMode="auto">
          <a:xfrm>
            <a:off x="566737" y="5263635"/>
            <a:ext cx="6103485" cy="369332"/>
          </a:xfrm>
          <a:prstGeom prst="rect">
            <a:avLst/>
          </a:prstGeom>
          <a:solidFill>
            <a:schemeClr val="hlink"/>
          </a:solidFill>
          <a:ln w="50800">
            <a:solidFill>
              <a:srgbClr val="FF6600"/>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1800" dirty="0">
                <a:latin typeface="楷体_GB2312" pitchFamily="49" charset="-122"/>
                <a:ea typeface="楷体_GB2312" pitchFamily="49" charset="-122"/>
              </a:rPr>
              <a:t>算法</a:t>
            </a:r>
            <a:r>
              <a:rPr kumimoji="0" lang="en-US" altLang="zh-CN" sz="1800" b="1" dirty="0" err="1">
                <a:latin typeface="楷体_GB2312" pitchFamily="49" charset="-122"/>
                <a:ea typeface="楷体_GB2312" pitchFamily="49" charset="-122"/>
              </a:rPr>
              <a:t>approxVertexCover</a:t>
            </a:r>
            <a:r>
              <a:rPr kumimoji="0" lang="zh-CN" altLang="en-US" sz="1800" dirty="0">
                <a:latin typeface="楷体_GB2312" pitchFamily="49" charset="-122"/>
                <a:ea typeface="楷体_GB2312" pitchFamily="49" charset="-122"/>
              </a:rPr>
              <a:t>的近似比为2。（</a:t>
            </a:r>
            <a:r>
              <a:rPr kumimoji="0" lang="en-US" altLang="zh-CN" sz="1800" dirty="0">
                <a:latin typeface="楷体_GB2312" pitchFamily="49" charset="-122"/>
                <a:ea typeface="楷体_GB2312" pitchFamily="49" charset="-122"/>
              </a:rPr>
              <a:t>c=6</a:t>
            </a:r>
            <a:r>
              <a:rPr kumimoji="0" lang="zh-CN" altLang="en-US" sz="1800" dirty="0">
                <a:latin typeface="楷体_GB2312" pitchFamily="49" charset="-122"/>
                <a:ea typeface="楷体_GB2312" pitchFamily="49" charset="-122"/>
              </a:rPr>
              <a:t>，</a:t>
            </a:r>
            <a:r>
              <a:rPr kumimoji="0" lang="en-US" altLang="zh-CN" sz="1800" dirty="0">
                <a:latin typeface="楷体_GB2312" pitchFamily="49" charset="-122"/>
                <a:ea typeface="楷体_GB2312" pitchFamily="49" charset="-122"/>
              </a:rPr>
              <a:t>c*=3</a:t>
            </a:r>
            <a:r>
              <a:rPr kumimoji="0" lang="zh-CN" altLang="en-US" sz="1800" dirty="0">
                <a:latin typeface="楷体_GB2312" pitchFamily="49" charset="-122"/>
                <a:ea typeface="楷体_GB2312" pitchFamily="49" charset="-122"/>
              </a:rPr>
              <a:t>） </a:t>
            </a:r>
          </a:p>
        </p:txBody>
      </p:sp>
      <p:sp>
        <p:nvSpPr>
          <p:cNvPr id="9" name="标题 1">
            <a:extLst>
              <a:ext uri="{FF2B5EF4-FFF2-40B4-BE49-F238E27FC236}">
                <a16:creationId xmlns:a16="http://schemas.microsoft.com/office/drawing/2014/main" id="{666F1612-94DA-4ABE-8904-FB23ACF6ECEF}"/>
              </a:ext>
            </a:extLst>
          </p:cNvPr>
          <p:cNvSpPr>
            <a:spLocks noGrp="1"/>
          </p:cNvSpPr>
          <p:nvPr>
            <p:ph type="title"/>
          </p:nvPr>
        </p:nvSpPr>
        <p:spPr>
          <a:xfrm>
            <a:off x="598081" y="667696"/>
            <a:ext cx="7886700" cy="1325563"/>
          </a:xfrm>
        </p:spPr>
        <p:txBody>
          <a:bodyPr/>
          <a:lstStyle/>
          <a:p>
            <a:r>
              <a:rPr lang="zh-CN" altLang="en-US" dirty="0"/>
              <a:t>近似算法举例：顶点覆盖问题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3" name="内容占位符 2"/>
          <p:cNvSpPr>
            <a:spLocks noGrp="1"/>
          </p:cNvSpPr>
          <p:nvPr>
            <p:ph idx="1"/>
          </p:nvPr>
        </p:nvSpPr>
        <p:spPr>
          <a:xfrm>
            <a:off x="628649" y="1825624"/>
            <a:ext cx="7768731" cy="4364680"/>
          </a:xfrm>
        </p:spPr>
        <p:txBody>
          <a:bodyPr>
            <a:normAutofit fontScale="85000" lnSpcReduction="10000"/>
          </a:bodyPr>
          <a:lstStyle/>
          <a:p>
            <a:pPr>
              <a:lnSpc>
                <a:spcPct val="120000"/>
              </a:lnSpc>
            </a:pPr>
            <a:r>
              <a:rPr lang="zh-CN" altLang="en-US" sz="2600" dirty="0"/>
              <a:t>定理：算法</a:t>
            </a:r>
            <a:r>
              <a:rPr lang="en-US" altLang="zh-CN" sz="2600" dirty="0" err="1"/>
              <a:t>ApproxVertexCover</a:t>
            </a:r>
            <a:r>
              <a:rPr lang="zh-CN" altLang="en-US" sz="2600" dirty="0"/>
              <a:t>是</a:t>
            </a:r>
            <a:r>
              <a:rPr lang="en-US" altLang="zh-CN" sz="2600" dirty="0"/>
              <a:t>2</a:t>
            </a:r>
            <a:r>
              <a:rPr lang="zh-CN" altLang="en-US" sz="2600" dirty="0"/>
              <a:t>近似算法。</a:t>
            </a:r>
          </a:p>
          <a:p>
            <a:pPr>
              <a:lnSpc>
                <a:spcPct val="120000"/>
              </a:lnSpc>
            </a:pPr>
            <a:r>
              <a:rPr lang="zh-CN" altLang="en-US" sz="2600" dirty="0"/>
              <a:t>证明：</a:t>
            </a:r>
            <a:endParaRPr lang="en-US" altLang="zh-CN" sz="2600" dirty="0"/>
          </a:p>
          <a:p>
            <a:pPr marL="0" indent="0">
              <a:lnSpc>
                <a:spcPct val="120000"/>
              </a:lnSpc>
              <a:buNone/>
            </a:pPr>
            <a:r>
              <a:rPr lang="en-US" altLang="zh-CN" sz="2600" dirty="0"/>
              <a:t>     </a:t>
            </a:r>
            <a:r>
              <a:rPr lang="zh-CN" altLang="en-US" sz="2600" dirty="0"/>
              <a:t>令</a:t>
            </a:r>
            <a:r>
              <a:rPr lang="en-US" altLang="zh-CN" sz="2600" dirty="0"/>
              <a:t>A</a:t>
            </a:r>
            <a:r>
              <a:rPr lang="zh-CN" altLang="en-US" sz="2600" dirty="0"/>
              <a:t>表示由算法</a:t>
            </a:r>
            <a:r>
              <a:rPr lang="en-US" altLang="zh-CN" sz="2600" dirty="0" err="1"/>
              <a:t>ApproxVertexCover</a:t>
            </a:r>
            <a:r>
              <a:rPr lang="zh-CN" altLang="en-US" sz="2600" dirty="0"/>
              <a:t>选取的一组边。 令</a:t>
            </a:r>
            <a:r>
              <a:rPr lang="en-US" altLang="zh-CN" sz="2600" dirty="0"/>
              <a:t>C *</a:t>
            </a:r>
            <a:r>
              <a:rPr lang="zh-CN" altLang="en-US" sz="2600" dirty="0"/>
              <a:t>为最优顶点覆盖。然后，</a:t>
            </a:r>
            <a:r>
              <a:rPr lang="en-US" altLang="zh-CN" sz="2600" dirty="0"/>
              <a:t>C *</a:t>
            </a:r>
            <a:r>
              <a:rPr lang="zh-CN" altLang="en-US" sz="2600" dirty="0"/>
              <a:t>必须至少包含</a:t>
            </a:r>
            <a:r>
              <a:rPr lang="en-US" altLang="zh-CN" sz="2600" dirty="0"/>
              <a:t>A</a:t>
            </a:r>
            <a:r>
              <a:rPr lang="zh-CN" altLang="en-US" sz="2600" dirty="0"/>
              <a:t>中每条边的一个端点。又由于</a:t>
            </a:r>
            <a:r>
              <a:rPr lang="en-US" altLang="zh-CN" sz="2600" dirty="0"/>
              <a:t>A</a:t>
            </a:r>
            <a:r>
              <a:rPr lang="zh-CN" altLang="en-US" sz="2600" dirty="0"/>
              <a:t>中没有两个边共享端点，因此</a:t>
            </a:r>
            <a:r>
              <a:rPr lang="en-US" altLang="zh-CN" sz="2600" dirty="0"/>
              <a:t>A</a:t>
            </a:r>
            <a:r>
              <a:rPr lang="zh-CN" altLang="en-US" sz="2600" dirty="0"/>
              <a:t>中没有两个边被</a:t>
            </a:r>
            <a:r>
              <a:rPr lang="en-US" altLang="zh-CN" sz="2600" dirty="0"/>
              <a:t>C *</a:t>
            </a:r>
            <a:r>
              <a:rPr lang="zh-CN" altLang="en-US" sz="2600" dirty="0"/>
              <a:t>的同一顶点覆盖。 </a:t>
            </a:r>
            <a:endParaRPr lang="en-US" altLang="zh-CN" sz="2600" dirty="0"/>
          </a:p>
          <a:p>
            <a:pPr marL="0" indent="0">
              <a:lnSpc>
                <a:spcPct val="120000"/>
              </a:lnSpc>
              <a:buNone/>
            </a:pPr>
            <a:r>
              <a:rPr lang="zh-CN" altLang="en-US" sz="2600" dirty="0"/>
              <a:t>     因此，我们有最优顶点覆盖的规模下界：</a:t>
            </a:r>
            <a:r>
              <a:rPr lang="en-US" altLang="zh-CN" sz="2600" dirty="0"/>
              <a:t>|C*|≥| A |</a:t>
            </a:r>
            <a:r>
              <a:rPr lang="zh-CN" altLang="en-US" sz="2600" dirty="0"/>
              <a:t>。</a:t>
            </a:r>
          </a:p>
          <a:p>
            <a:pPr marL="0" indent="0">
              <a:lnSpc>
                <a:spcPct val="120000"/>
              </a:lnSpc>
              <a:buNone/>
            </a:pPr>
            <a:r>
              <a:rPr lang="zh-CN" altLang="en-US" sz="2600" dirty="0"/>
              <a:t>     另一方面，该算法选择</a:t>
            </a:r>
            <a:r>
              <a:rPr lang="en-US" altLang="zh-CN" sz="2600" dirty="0"/>
              <a:t>A</a:t>
            </a:r>
            <a:r>
              <a:rPr lang="zh-CN" altLang="en-US" sz="2600" dirty="0"/>
              <a:t>中每条边的两个端点，有</a:t>
            </a:r>
            <a:r>
              <a:rPr lang="en-US" altLang="zh-CN" sz="2600" dirty="0"/>
              <a:t>|C| = 2|A|</a:t>
            </a:r>
            <a:r>
              <a:rPr lang="zh-CN" altLang="en-US" sz="2600" dirty="0"/>
              <a:t>    </a:t>
            </a:r>
            <a:endParaRPr lang="en-US" altLang="zh-CN" sz="2600" dirty="0"/>
          </a:p>
          <a:p>
            <a:pPr marL="0" indent="0">
              <a:lnSpc>
                <a:spcPct val="120000"/>
              </a:lnSpc>
              <a:buNone/>
            </a:pPr>
            <a:r>
              <a:rPr lang="en-US" altLang="zh-CN" sz="2600" dirty="0"/>
              <a:t>     </a:t>
            </a:r>
            <a:r>
              <a:rPr lang="zh-CN" altLang="en-US" sz="2600" dirty="0"/>
              <a:t>因此，</a:t>
            </a:r>
            <a:r>
              <a:rPr lang="en-US" altLang="zh-CN" sz="2600" dirty="0"/>
              <a:t>| C | = 2 | A | ≤ 2 | C * |</a:t>
            </a:r>
            <a:r>
              <a:rPr lang="zh-CN" altLang="en-US" sz="2600" dirty="0"/>
              <a:t>。</a:t>
            </a:r>
            <a:endParaRPr lang="en-US" altLang="zh-CN" sz="2600" dirty="0"/>
          </a:p>
        </p:txBody>
      </p:sp>
      <p:sp>
        <p:nvSpPr>
          <p:cNvPr id="8" name="标题 1">
            <a:extLst>
              <a:ext uri="{FF2B5EF4-FFF2-40B4-BE49-F238E27FC236}">
                <a16:creationId xmlns:a16="http://schemas.microsoft.com/office/drawing/2014/main" id="{0A87AB21-FB4A-473F-9A9C-F762143C63EF}"/>
              </a:ext>
            </a:extLst>
          </p:cNvPr>
          <p:cNvSpPr>
            <a:spLocks noGrp="1"/>
          </p:cNvSpPr>
          <p:nvPr>
            <p:ph type="title"/>
          </p:nvPr>
        </p:nvSpPr>
        <p:spPr>
          <a:xfrm>
            <a:off x="598081" y="667696"/>
            <a:ext cx="7886700" cy="1325563"/>
          </a:xfrm>
        </p:spPr>
        <p:txBody>
          <a:bodyPr/>
          <a:lstStyle/>
          <a:p>
            <a:r>
              <a:rPr lang="zh-CN" altLang="en-US" dirty="0"/>
              <a:t>近似算法举例：顶点覆盖问题</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2551681"/>
            <a:ext cx="7886700" cy="994172"/>
          </a:xfrm>
        </p:spPr>
        <p:txBody>
          <a:bodyPr/>
          <a:lstStyle/>
          <a:p>
            <a:pPr algn="ctr"/>
            <a:r>
              <a:rPr lang="zh-CN" altLang="en-US" dirty="0"/>
              <a:t>结束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8140212" cy="1325563"/>
          </a:xfrm>
        </p:spPr>
        <p:txBody>
          <a:bodyPr/>
          <a:lstStyle/>
          <a:p>
            <a:r>
              <a:rPr lang="en-US" altLang="zh-CN" dirty="0"/>
              <a:t>1.2  </a:t>
            </a:r>
            <a:r>
              <a:rPr lang="zh-CN" altLang="en-US" dirty="0"/>
              <a:t>多项式时间（</a:t>
            </a:r>
            <a:r>
              <a:rPr lang="en-US" altLang="zh-CN" dirty="0"/>
              <a:t>Polynomial time</a:t>
            </a:r>
            <a:r>
              <a:rPr lang="zh-CN" altLang="en-US" dirty="0"/>
              <a:t>）</a:t>
            </a:r>
          </a:p>
        </p:txBody>
      </p:sp>
      <p:sp>
        <p:nvSpPr>
          <p:cNvPr id="3" name="内容占位符 2"/>
          <p:cNvSpPr>
            <a:spLocks noGrp="1"/>
          </p:cNvSpPr>
          <p:nvPr>
            <p:ph idx="1"/>
          </p:nvPr>
        </p:nvSpPr>
        <p:spPr/>
        <p:txBody>
          <a:bodyPr>
            <a:normAutofit lnSpcReduction="10000"/>
          </a:bodyPr>
          <a:lstStyle/>
          <a:p>
            <a:r>
              <a:rPr lang="zh-CN" altLang="en-US" dirty="0"/>
              <a:t>我们采用多项式时间界限来定义一个问题的难易程度。</a:t>
            </a:r>
            <a:endParaRPr lang="en-US" altLang="zh-CN" dirty="0"/>
          </a:p>
          <a:p>
            <a:endParaRPr lang="en-US" altLang="zh-CN" dirty="0"/>
          </a:p>
          <a:p>
            <a:r>
              <a:rPr lang="zh-CN" altLang="en-US" dirty="0"/>
              <a:t>当我们判定一个问题是否可以找到一个多项式时间界限的算法，有以下三种情况：</a:t>
            </a:r>
            <a:endParaRPr lang="en-US" altLang="zh-CN" dirty="0"/>
          </a:p>
          <a:p>
            <a:pPr lvl="1"/>
            <a:r>
              <a:rPr lang="en-US" altLang="zh-CN" dirty="0"/>
              <a:t>Yes</a:t>
            </a:r>
            <a:r>
              <a:rPr lang="zh-CN" altLang="en-US" dirty="0"/>
              <a:t>（找到即可）</a:t>
            </a:r>
            <a:endParaRPr lang="en-US" altLang="zh-CN" dirty="0"/>
          </a:p>
          <a:p>
            <a:pPr lvl="1"/>
            <a:r>
              <a:rPr lang="en-US" altLang="zh-CN" dirty="0"/>
              <a:t>No</a:t>
            </a:r>
            <a:r>
              <a:rPr lang="zh-CN" altLang="en-US" dirty="0"/>
              <a:t>（证明）</a:t>
            </a:r>
            <a:endParaRPr lang="en-US" altLang="zh-CN" dirty="0"/>
          </a:p>
          <a:p>
            <a:pPr lvl="2"/>
            <a:r>
              <a:rPr lang="zh-CN" altLang="en-US" dirty="0"/>
              <a:t>证明该问题的所有算法是指数时间的</a:t>
            </a:r>
            <a:endParaRPr lang="en-US" altLang="zh-CN" dirty="0"/>
          </a:p>
          <a:p>
            <a:pPr lvl="2"/>
            <a:r>
              <a:rPr lang="zh-CN" altLang="en-US" dirty="0"/>
              <a:t>证明根本不存在多项式时间界限的算法去解决该问题。</a:t>
            </a:r>
            <a:endParaRPr lang="en-US" altLang="zh-CN" dirty="0"/>
          </a:p>
          <a:p>
            <a:pPr lvl="1"/>
            <a:r>
              <a:rPr lang="en-US" altLang="zh-CN" dirty="0"/>
              <a:t>Not sure</a:t>
            </a:r>
            <a:r>
              <a:rPr lang="zh-CN" altLang="en-US" dirty="0"/>
              <a:t>（目前没找到，不代表没有，也就是后面的</a:t>
            </a:r>
            <a:r>
              <a:rPr lang="en-US" altLang="zh-CN" dirty="0"/>
              <a:t>NPC</a:t>
            </a:r>
            <a:r>
              <a:rPr lang="zh-CN" altLang="en-US" dirty="0"/>
              <a:t>问题）</a:t>
            </a:r>
            <a:endParaRPr lang="en-US" altLang="zh-CN" dirty="0"/>
          </a:p>
          <a:p>
            <a:pPr lvl="1"/>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8140212" cy="1325563"/>
          </a:xfrm>
        </p:spPr>
        <p:txBody>
          <a:bodyPr/>
          <a:lstStyle/>
          <a:p>
            <a:r>
              <a:rPr lang="en-US" altLang="zh-CN" dirty="0"/>
              <a:t>1.2  </a:t>
            </a:r>
            <a:r>
              <a:rPr lang="zh-CN" altLang="en-US" dirty="0"/>
              <a:t>多项式时间（</a:t>
            </a:r>
            <a:r>
              <a:rPr lang="en-US" altLang="zh-CN" dirty="0"/>
              <a:t>Polynomial time</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4"/>
                <a:ext cx="8030320" cy="4847319"/>
              </a:xfrm>
            </p:spPr>
            <p:txBody>
              <a:bodyPr>
                <a:normAutofit fontScale="77500" lnSpcReduction="20000"/>
              </a:bodyPr>
              <a:lstStyle/>
              <a:p>
                <a:pPr>
                  <a:lnSpc>
                    <a:spcPct val="120000"/>
                  </a:lnSpc>
                </a:pPr>
                <a:r>
                  <a:rPr lang="zh-CN" altLang="en-US" dirty="0"/>
                  <a:t>旅行商问题（</a:t>
                </a:r>
                <a:r>
                  <a:rPr lang="en-US" altLang="zh-CN" dirty="0"/>
                  <a:t>Traveling Salesman Problem</a:t>
                </a:r>
                <a:r>
                  <a:rPr lang="zh-CN" altLang="en-US" dirty="0"/>
                  <a:t>）：</a:t>
                </a:r>
                <a:endParaRPr lang="en-US" altLang="zh-CN" dirty="0"/>
              </a:p>
              <a:p>
                <a:pPr>
                  <a:lnSpc>
                    <a:spcPct val="120000"/>
                  </a:lnSpc>
                </a:pPr>
                <a:r>
                  <a:rPr lang="zh-CN" altLang="en-US" dirty="0"/>
                  <a:t>找出一条通过所有城镇并回到原点的最短路径，</a:t>
                </a:r>
                <a:r>
                  <a:rPr lang="en-US" altLang="zh-CN" dirty="0"/>
                  <a:t>1→2 →3 (1 →3 →2) →……..</a:t>
                </a:r>
                <a:r>
                  <a:rPr lang="zh-CN" altLang="en-US" dirty="0"/>
                  <a:t>这两种走法的</a:t>
                </a:r>
                <a:r>
                  <a:rPr lang="en-US" altLang="zh-CN" dirty="0"/>
                  <a:t> </a:t>
                </a:r>
                <a:r>
                  <a:rPr lang="zh-CN" altLang="en-US" dirty="0"/>
                  <a:t>距离不一样。</a:t>
                </a:r>
                <a:endParaRPr lang="en-US" altLang="zh-CN" dirty="0"/>
              </a:p>
              <a:p>
                <a:pPr>
                  <a:lnSpc>
                    <a:spcPct val="120000"/>
                  </a:lnSpc>
                </a:pPr>
                <a:r>
                  <a:rPr lang="zh-CN" altLang="en-US" dirty="0"/>
                  <a:t>可能的路线有：</a:t>
                </a:r>
                <a:r>
                  <a:rPr lang="en-US" altLang="zh-CN" dirty="0"/>
                  <a:t>n!</a:t>
                </a:r>
              </a:p>
              <a:p>
                <a:pPr>
                  <a:lnSpc>
                    <a:spcPct val="120000"/>
                  </a:lnSpc>
                </a:pPr>
                <a:endParaRPr lang="en-US" altLang="zh-CN" dirty="0"/>
              </a:p>
              <a:p>
                <a:pPr>
                  <a:lnSpc>
                    <a:spcPct val="120000"/>
                  </a:lnSpc>
                </a:pPr>
                <a:endParaRPr lang="en-US" altLang="zh-CN" dirty="0"/>
              </a:p>
              <a:p>
                <a:pPr>
                  <a:lnSpc>
                    <a:spcPct val="120000"/>
                  </a:lnSpc>
                </a:pPr>
                <a:r>
                  <a:rPr lang="zh-CN" altLang="en-US" dirty="0"/>
                  <a:t>一个朴素的思想就是遍历所有路径，需要</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时间。</a:t>
                </a:r>
                <a:endParaRPr lang="en-US" altLang="zh-CN" dirty="0"/>
              </a:p>
              <a:p>
                <a:pPr>
                  <a:lnSpc>
                    <a:spcPct val="120000"/>
                  </a:lnSpc>
                </a:pPr>
                <a:r>
                  <a:rPr lang="zh-CN" altLang="en-US" dirty="0"/>
                  <a:t>采用分支界限法时间复杂度为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baseline="30000" smtClean="0">
                            <a:latin typeface="Cambria Math" panose="02040503050406030204" pitchFamily="18" charset="0"/>
                          </a:rPr>
                          <m:t>𝑛</m:t>
                        </m:r>
                      </m:e>
                    </m:d>
                  </m:oMath>
                </a14:m>
                <a:r>
                  <a:rPr lang="zh-CN" altLang="en-US" b="0" dirty="0"/>
                  <a:t>，采用</a:t>
                </a:r>
                <a:r>
                  <a:rPr lang="zh-CN" altLang="en-US" dirty="0"/>
                  <a:t>动态规划时间复杂度为 </a:t>
                </a:r>
                <a14:m>
                  <m:oMath xmlns:m="http://schemas.openxmlformats.org/officeDocument/2006/math">
                    <m:r>
                      <a:rPr lang="en-US" altLang="zh-CN" i="1">
                        <a:latin typeface="Cambria Math" panose="02040503050406030204" pitchFamily="18" charset="0"/>
                      </a:rPr>
                      <m:t>𝑂</m:t>
                    </m:r>
                    <m:r>
                      <m:rPr>
                        <m:nor/>
                      </m:rPr>
                      <a:rPr lang="en-US" altLang="zh-CN" b="0" i="0" smtClean="0">
                        <a:latin typeface="Cambria Math" panose="02040503050406030204" pitchFamily="18" charset="0"/>
                      </a:rPr>
                      <m:t>(</m:t>
                    </m:r>
                    <m:r>
                      <m:rPr>
                        <m:nor/>
                      </m:rPr>
                      <a:rPr lang="en-US" altLang="zh-CN" dirty="0"/>
                      <m:t>2</m:t>
                    </m:r>
                    <m:r>
                      <m:rPr>
                        <m:nor/>
                      </m:rPr>
                      <a:rPr lang="en-US" altLang="zh-CN" baseline="30000" dirty="0"/>
                      <m:t>n</m:t>
                    </m:r>
                    <m:r>
                      <m:rPr>
                        <m:nor/>
                      </m:rPr>
                      <a:rPr lang="zh-CN" altLang="en-US" dirty="0"/>
                      <m:t>∗</m:t>
                    </m:r>
                    <m:r>
                      <m:rPr>
                        <m:nor/>
                      </m:rPr>
                      <a:rPr lang="en-US" altLang="zh-CN" dirty="0"/>
                      <m:t>n</m:t>
                    </m:r>
                    <m:r>
                      <m:rPr>
                        <m:nor/>
                      </m:rPr>
                      <a:rPr lang="en-US" altLang="zh-CN" baseline="30000" dirty="0"/>
                      <m:t>2</m:t>
                    </m:r>
                    <m:r>
                      <m:rPr>
                        <m:nor/>
                      </m:rPr>
                      <a:rPr lang="en-US" altLang="zh-CN" b="0" i="0" smtClean="0">
                        <a:latin typeface="Cambria Math" panose="02040503050406030204" pitchFamily="18" charset="0"/>
                      </a:rPr>
                      <m:t>)</m:t>
                    </m:r>
                    <m:r>
                      <a:rPr lang="zh-CN" altLang="en-US" i="1">
                        <a:latin typeface="Cambria Math" panose="02040503050406030204" pitchFamily="18" charset="0"/>
                      </a:rPr>
                      <m:t>。</m:t>
                    </m:r>
                  </m:oMath>
                </a14:m>
                <a:endParaRPr lang="en-US" altLang="zh-CN" dirty="0"/>
              </a:p>
              <a:p>
                <a:pPr>
                  <a:lnSpc>
                    <a:spcPct val="120000"/>
                  </a:lnSpc>
                </a:pPr>
                <a:r>
                  <a:rPr lang="zh-CN" altLang="en-US" dirty="0"/>
                  <a:t>找不到多项式时间内的算法对于计算机来说就是“难以解决的问题”。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4"/>
                <a:ext cx="8030320" cy="4847319"/>
              </a:xfrm>
              <a:blipFill rotWithShape="1">
                <a:blip r:embed="rId4"/>
                <a:stretch>
                  <a:fillRect l="-835" t="-754" r="-1670"/>
                </a:stretch>
              </a:blipFill>
            </p:spPr>
            <p:txBody>
              <a:bodyPr/>
              <a:lstStyle/>
              <a:p>
                <a:r>
                  <a:rPr lang="zh-CN" altLang="en-US">
                    <a:noFill/>
                  </a:rPr>
                  <a:t> </a:t>
                </a:r>
                <a:endParaRPr lang="zh-CN" altLang="en-US">
                  <a:noFill/>
                </a:endParaRPr>
              </a:p>
            </p:txBody>
          </p:sp>
        </mc:Fallback>
      </mc:AlternateContent>
      <p:pic>
        <p:nvPicPr>
          <p:cNvPr id="8" name="图片 7"/>
          <p:cNvPicPr>
            <a:picLocks noChangeAspect="1"/>
          </p:cNvPicPr>
          <p:nvPr/>
        </p:nvPicPr>
        <p:blipFill>
          <a:blip r:embed="rId5"/>
          <a:stretch>
            <a:fillRect/>
          </a:stretch>
        </p:blipFill>
        <p:spPr>
          <a:xfrm>
            <a:off x="6665844" y="2683192"/>
            <a:ext cx="1468339" cy="1537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681037"/>
            <a:ext cx="8140212" cy="1325563"/>
          </a:xfrm>
        </p:spPr>
        <p:txBody>
          <a:bodyPr/>
          <a:lstStyle/>
          <a:p>
            <a:r>
              <a:rPr lang="en-US" altLang="zh-CN" dirty="0"/>
              <a:t>1.2  </a:t>
            </a:r>
            <a:r>
              <a:rPr lang="zh-CN" altLang="en-US" dirty="0"/>
              <a:t>多项式时间（</a:t>
            </a:r>
            <a:r>
              <a:rPr lang="en-US" altLang="zh-CN" dirty="0"/>
              <a:t>Polynomial time</a:t>
            </a:r>
            <a:r>
              <a:rPr lang="zh-CN" altLang="en-US" dirty="0"/>
              <a:t>）</a:t>
            </a:r>
          </a:p>
        </p:txBody>
      </p:sp>
      <p:sp>
        <p:nvSpPr>
          <p:cNvPr id="3" name="内容占位符 2"/>
          <p:cNvSpPr>
            <a:spLocks noGrp="1"/>
          </p:cNvSpPr>
          <p:nvPr>
            <p:ph idx="1"/>
          </p:nvPr>
        </p:nvSpPr>
        <p:spPr/>
        <p:txBody>
          <a:bodyPr>
            <a:normAutofit/>
          </a:bodyPr>
          <a:lstStyle/>
          <a:p>
            <a:r>
              <a:rPr lang="zh-CN" altLang="en-US" dirty="0"/>
              <a:t>一个问题可以在多项式时间内解决，称该问题是易解决的。</a:t>
            </a:r>
            <a:endParaRPr lang="en-US" altLang="zh-CN" dirty="0"/>
          </a:p>
          <a:p>
            <a:r>
              <a:rPr lang="zh-CN" altLang="en-US" dirty="0"/>
              <a:t>一个问题不能在多项式时间内解决，称该问题是不易解决的。</a:t>
            </a:r>
            <a:endParaRPr lang="en-US" altLang="zh-CN" dirty="0"/>
          </a:p>
          <a:p>
            <a:pPr>
              <a:lnSpc>
                <a:spcPct val="120000"/>
              </a:lnSpc>
            </a:pPr>
            <a:endParaRPr lang="en-US" altLang="zh-CN" dirty="0"/>
          </a:p>
          <a:p>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0" y="4445"/>
            <a:ext cx="9144635" cy="6848475"/>
          </a:xfrm>
          <a:prstGeom prst="rect">
            <a:avLst/>
          </a:prstGeom>
        </p:spPr>
      </p:pic>
      <p:sp>
        <p:nvSpPr>
          <p:cNvPr id="2" name="标题 1"/>
          <p:cNvSpPr>
            <a:spLocks noGrp="1"/>
          </p:cNvSpPr>
          <p:nvPr>
            <p:ph type="title"/>
          </p:nvPr>
        </p:nvSpPr>
        <p:spPr>
          <a:xfrm>
            <a:off x="628650" y="798263"/>
            <a:ext cx="7886700" cy="1325563"/>
          </a:xfrm>
        </p:spPr>
        <p:txBody>
          <a:bodyPr/>
          <a:lstStyle/>
          <a:p>
            <a:r>
              <a:rPr lang="en-US" altLang="zh-CN" dirty="0"/>
              <a:t>1.3  </a:t>
            </a:r>
            <a:r>
              <a:rPr lang="zh-CN" altLang="en-US" dirty="0"/>
              <a:t>决策与优化问题</a:t>
            </a:r>
          </a:p>
        </p:txBody>
      </p:sp>
      <p:sp>
        <p:nvSpPr>
          <p:cNvPr id="3" name="内容占位符 2"/>
          <p:cNvSpPr>
            <a:spLocks noGrp="1"/>
          </p:cNvSpPr>
          <p:nvPr>
            <p:ph idx="1"/>
          </p:nvPr>
        </p:nvSpPr>
        <p:spPr/>
        <p:txBody>
          <a:bodyPr>
            <a:normAutofit/>
          </a:bodyPr>
          <a:lstStyle/>
          <a:p>
            <a:r>
              <a:rPr lang="zh-CN" altLang="en-US" dirty="0"/>
              <a:t>决策问题：预期输出为“是”或“否”，</a:t>
            </a:r>
            <a:r>
              <a:rPr lang="en-US" altLang="zh-CN" dirty="0"/>
              <a:t>1</a:t>
            </a:r>
            <a:r>
              <a:rPr lang="zh-CN" altLang="en-US" dirty="0"/>
              <a:t>或</a:t>
            </a:r>
            <a:r>
              <a:rPr lang="en-US" altLang="zh-CN" dirty="0"/>
              <a:t>0</a:t>
            </a:r>
            <a:r>
              <a:rPr lang="zh-CN" altLang="en-US" dirty="0"/>
              <a:t>的计算问题</a:t>
            </a:r>
            <a:endParaRPr lang="en-US" altLang="zh-CN" dirty="0"/>
          </a:p>
          <a:p>
            <a:r>
              <a:rPr lang="zh-CN" altLang="en-US" dirty="0"/>
              <a:t>优化问题：我们试图构造一个解，最大化或最小化某些值的计算问题</a:t>
            </a:r>
            <a:endParaRPr lang="en-US" altLang="zh-CN" dirty="0"/>
          </a:p>
          <a:p>
            <a:endParaRPr lang="en-US" altLang="zh-CN" dirty="0"/>
          </a:p>
          <a:p>
            <a:r>
              <a:rPr lang="en-US" altLang="zh-CN" dirty="0"/>
              <a:t>Example</a:t>
            </a:r>
            <a:r>
              <a:rPr lang="zh-CN" altLang="en-US" dirty="0"/>
              <a:t>：</a:t>
            </a:r>
            <a:r>
              <a:rPr lang="en-US" altLang="zh-CN" dirty="0"/>
              <a:t>TSP</a:t>
            </a:r>
            <a:r>
              <a:rPr lang="zh-CN" altLang="en-US" dirty="0"/>
              <a:t>问题</a:t>
            </a:r>
            <a:endParaRPr lang="en-US" altLang="zh-CN" dirty="0"/>
          </a:p>
          <a:p>
            <a:pPr lvl="1"/>
            <a:r>
              <a:rPr lang="zh-CN" altLang="en-US" dirty="0"/>
              <a:t>优化问题：给定一个带权图，找出一条通过所有点并回到原点的最短路径。</a:t>
            </a:r>
            <a:endParaRPr lang="en-US" altLang="zh-CN" dirty="0"/>
          </a:p>
          <a:p>
            <a:pPr lvl="1"/>
            <a:r>
              <a:rPr lang="zh-CN" altLang="en-US" dirty="0"/>
              <a:t>判定问题：给定一个带权图和一个数</a:t>
            </a:r>
            <a:r>
              <a:rPr lang="en-US" altLang="zh-CN" dirty="0"/>
              <a:t>k</a:t>
            </a:r>
            <a:r>
              <a:rPr lang="zh-CN" altLang="en-US" dirty="0"/>
              <a:t>，是否存在一条通过所有点并回到原点的路径的总权重小于等于</a:t>
            </a:r>
            <a:r>
              <a:rPr lang="en-US" altLang="zh-CN" dirty="0"/>
              <a:t>k</a:t>
            </a:r>
            <a:r>
              <a:rPr lang="zh-CN" altLang="en-US" dirty="0"/>
              <a:t>。</a:t>
            </a:r>
          </a:p>
          <a:p>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txBox="1">
            <a:spLocks noGrp="1"/>
          </p:cNvSpPr>
          <p:nvPr/>
        </p:nvSpPr>
        <p:spPr>
          <a:xfrm>
            <a:off x="457472" y="6188761"/>
            <a:ext cx="2132604" cy="343443"/>
          </a:xfrm>
          <a:prstGeom prst="rect">
            <a:avLst/>
          </a:prstGeom>
          <a:noFill/>
          <a:ln w="9525">
            <a:noFill/>
          </a:ln>
        </p:spPr>
        <p:txBody>
          <a:bodyPr anchor="ctr"/>
          <a:lstStyle/>
          <a:p>
            <a:fld id="{BB962C8B-B14F-4D97-AF65-F5344CB8AC3E}" type="datetime1">
              <a:rPr lang="zh-CN" altLang="en-US" sz="1025" dirty="0">
                <a:latin typeface="Arial" panose="020B0604020202020204" pitchFamily="34" charset="0"/>
                <a:ea typeface="宋体" panose="02010600030101010101" pitchFamily="2" charset="-122"/>
              </a:rPr>
              <a:t>2020/10/26</a:t>
            </a:fld>
            <a:endParaRPr lang="zh-CN" altLang="en-US" sz="1025" dirty="0">
              <a:latin typeface="Arial" panose="020B0604020202020204" pitchFamily="34" charset="0"/>
              <a:ea typeface="宋体" panose="02010600030101010101" pitchFamily="2" charset="-122"/>
            </a:endParaRPr>
          </a:p>
        </p:txBody>
      </p:sp>
      <p:pic>
        <p:nvPicPr>
          <p:cNvPr id="15362" name="图片 1"/>
          <p:cNvPicPr/>
          <p:nvPr/>
        </p:nvPicPr>
        <p:blipFill>
          <a:blip r:embed="rId2"/>
          <a:stretch>
            <a:fillRect/>
          </a:stretch>
        </p:blipFill>
        <p:spPr>
          <a:xfrm>
            <a:off x="13335" y="-7620"/>
            <a:ext cx="9147175" cy="6873875"/>
          </a:xfrm>
          <a:prstGeom prst="rect">
            <a:avLst/>
          </a:prstGeom>
          <a:noFill/>
          <a:ln w="9525">
            <a:noFill/>
          </a:ln>
        </p:spPr>
      </p:pic>
      <p:sp>
        <p:nvSpPr>
          <p:cNvPr id="15364" name="TextBox 3"/>
          <p:cNvSpPr txBox="1"/>
          <p:nvPr/>
        </p:nvSpPr>
        <p:spPr>
          <a:xfrm>
            <a:off x="2033508" y="1998214"/>
            <a:ext cx="5720430" cy="647519"/>
          </a:xfrm>
          <a:prstGeom prst="rect">
            <a:avLst/>
          </a:prstGeom>
          <a:noFill/>
          <a:ln w="9525">
            <a:noFill/>
          </a:ln>
        </p:spPr>
        <p:txBody>
          <a:bodyPr wrap="none" lIns="0" tIns="0" rIns="0" bIns="0" anchor="t"/>
          <a:lstStyle/>
          <a:p>
            <a:pPr>
              <a:lnSpc>
                <a:spcPts val="5850"/>
              </a:lnSpc>
            </a:pPr>
            <a:r>
              <a:rPr lang="en-US" altLang="zh-CN" sz="4445" b="1" dirty="0">
                <a:solidFill>
                  <a:srgbClr val="FFFFFF"/>
                </a:solidFill>
                <a:latin typeface="Times New Roman" panose="02020603050405020304" pitchFamily="18" charset="0"/>
                <a:ea typeface="宋体" panose="02010600030101010101" pitchFamily="2" charset="-122"/>
              </a:rPr>
              <a:t>P</a:t>
            </a:r>
            <a:r>
              <a:rPr lang="zh-CN" altLang="en-US" sz="4445" b="1" dirty="0">
                <a:solidFill>
                  <a:srgbClr val="FFFFFF"/>
                </a:solidFill>
                <a:latin typeface="Times New Roman" panose="02020603050405020304" pitchFamily="18" charset="0"/>
                <a:ea typeface="宋体" panose="02010600030101010101" pitchFamily="2" charset="-122"/>
              </a:rPr>
              <a:t>问题与</a:t>
            </a:r>
            <a:r>
              <a:rPr lang="en-US" altLang="zh-CN" sz="4445" b="1" dirty="0">
                <a:solidFill>
                  <a:srgbClr val="FFFFFF"/>
                </a:solidFill>
                <a:latin typeface="Times New Roman" panose="02020603050405020304" pitchFamily="18" charset="0"/>
                <a:ea typeface="宋体" panose="02010600030101010101" pitchFamily="2" charset="-122"/>
              </a:rPr>
              <a:t>NP</a:t>
            </a:r>
            <a:r>
              <a:rPr lang="zh-CN" altLang="en-US" sz="4445" b="1" dirty="0">
                <a:solidFill>
                  <a:srgbClr val="FFFFFF"/>
                </a:solidFill>
                <a:latin typeface="Times New Roman" panose="02020603050405020304" pitchFamily="18" charset="0"/>
                <a:ea typeface="宋体" panose="02010600030101010101" pitchFamily="2" charset="-122"/>
              </a:rPr>
              <a:t>问题</a:t>
            </a:r>
          </a:p>
        </p:txBody>
      </p:sp>
      <p:sp>
        <p:nvSpPr>
          <p:cNvPr id="15365" name="日期占位符 1"/>
          <p:cNvSpPr>
            <a:spLocks noGrp="1"/>
          </p:cNvSpPr>
          <p:nvPr>
            <p:ph type="dt" sz="half" idx="10"/>
          </p:nvPr>
        </p:nvSpPr>
        <p:spPr>
          <a:xfrm>
            <a:off x="457472" y="6188761"/>
            <a:ext cx="2132604" cy="343443"/>
          </a:xfrm>
        </p:spPr>
        <p:txBody>
          <a:bodyPr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025" dirty="0">
                <a:latin typeface="Arial" panose="020B0604020202020204" pitchFamily="34" charset="0"/>
                <a:ea typeface="宋体" panose="02010600030101010101" pitchFamily="2" charset="-122"/>
              </a:rPr>
              <a:t>2020/10/26</a:t>
            </a:fld>
            <a:endParaRPr lang="zh-CN" altLang="en-US" sz="1025"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bb98efa7-3551-4784-a1b2-f58888d5557c}"/>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1463</TotalTime>
  <Words>3215</Words>
  <Application>Microsoft Office PowerPoint</Application>
  <PresentationFormat>全屏显示(4:3)</PresentationFormat>
  <Paragraphs>339</Paragraphs>
  <Slides>48</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-apple-system</vt:lpstr>
      <vt:lpstr>PingFang SC</vt:lpstr>
      <vt:lpstr>等线</vt:lpstr>
      <vt:lpstr>楷体_GB2312</vt:lpstr>
      <vt:lpstr>宋体</vt:lpstr>
      <vt:lpstr>Arial</vt:lpstr>
      <vt:lpstr>Calibri</vt:lpstr>
      <vt:lpstr>Calibri Light</vt:lpstr>
      <vt:lpstr>Cambria Math</vt:lpstr>
      <vt:lpstr>Times New Roman</vt:lpstr>
      <vt:lpstr>Office 主题​​</vt:lpstr>
      <vt:lpstr>PowerPoint 演示文稿</vt:lpstr>
      <vt:lpstr>大纲</vt:lpstr>
      <vt:lpstr>1.  问题的复杂程度</vt:lpstr>
      <vt:lpstr>1.1  问题</vt:lpstr>
      <vt:lpstr>1.2  多项式时间（Polynomial time）</vt:lpstr>
      <vt:lpstr>1.2  多项式时间（Polynomial time）</vt:lpstr>
      <vt:lpstr>1.2  多项式时间（Polynomial time）</vt:lpstr>
      <vt:lpstr>1.3  决策与优化问题</vt:lpstr>
      <vt:lpstr>PowerPoint 演示文稿</vt:lpstr>
      <vt:lpstr>2  P问题与NP问题</vt:lpstr>
      <vt:lpstr>2.1  P问题</vt:lpstr>
      <vt:lpstr>2.1  P问题</vt:lpstr>
      <vt:lpstr>2.2  NP问题（non-deterministic polynomial）</vt:lpstr>
      <vt:lpstr>2.2  NP问题:3-SAT问题</vt:lpstr>
      <vt:lpstr>2.2  NP问题：哈密尔顿环问题</vt:lpstr>
      <vt:lpstr>2.2  NP问题</vt:lpstr>
      <vt:lpstr>2.3  P问题与NP问题的关系</vt:lpstr>
      <vt:lpstr>2.3  P问题与NP问题的关系</vt:lpstr>
      <vt:lpstr>2.4 解决NP = P的意义 </vt:lpstr>
      <vt:lpstr>2.4 解决NP = P的意义 </vt:lpstr>
      <vt:lpstr>PowerPoint 演示文稿</vt:lpstr>
      <vt:lpstr>3  NP-hard与NPC</vt:lpstr>
      <vt:lpstr>3.1  归约与多项式时间归约</vt:lpstr>
      <vt:lpstr>PowerPoint 演示文稿</vt:lpstr>
      <vt:lpstr>PowerPoint 演示文稿</vt:lpstr>
      <vt:lpstr>PowerPoint 演示文稿</vt:lpstr>
      <vt:lpstr>PowerPoint 演示文稿</vt:lpstr>
      <vt:lpstr>3.2  NP-hard与NPC问题</vt:lpstr>
      <vt:lpstr>3.2  NP-hard与NPC问题</vt:lpstr>
      <vt:lpstr>3.2  NP-hard与NPC问题</vt:lpstr>
      <vt:lpstr>3.3 P,NP,NP-H,NP-C的关系</vt:lpstr>
      <vt:lpstr>3.4 讨论NP-C问题的意义</vt:lpstr>
      <vt:lpstr>PowerPoint 演示文稿</vt:lpstr>
      <vt:lpstr>4  NPC问题的常用解决策略</vt:lpstr>
      <vt:lpstr>4.1  指数级算法</vt:lpstr>
      <vt:lpstr>回溯法概念</vt:lpstr>
      <vt:lpstr>回溯法基本思想</vt:lpstr>
      <vt:lpstr>回溯法解题步骤</vt:lpstr>
      <vt:lpstr>回溯法举例: 0-1背包问题</vt:lpstr>
      <vt:lpstr>回溯法举例: 0-1背包问题</vt:lpstr>
      <vt:lpstr>回溯法举例: 0-1背包问题</vt:lpstr>
      <vt:lpstr>PowerPoint 演示文稿</vt:lpstr>
      <vt:lpstr>PowerPoint 演示文稿</vt:lpstr>
      <vt:lpstr>PowerPoint 演示文稿</vt:lpstr>
      <vt:lpstr>近似算法举例：顶点覆盖问题</vt:lpstr>
      <vt:lpstr>近似算法举例：顶点覆盖问题</vt:lpstr>
      <vt:lpstr>近似算法举例：顶点覆盖问题</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NP-complete</dc:title>
  <dc:creator>李 俊</dc:creator>
  <cp:lastModifiedBy>DELL</cp:lastModifiedBy>
  <cp:revision>225</cp:revision>
  <dcterms:created xsi:type="dcterms:W3CDTF">2019-10-24T14:19:00Z</dcterms:created>
  <dcterms:modified xsi:type="dcterms:W3CDTF">2020-10-26T14:17:17Z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