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44.fntdata" ContentType="application/x-fontdata"/>
  <Override PartName="/ppt/fonts/font45.fntdata" ContentType="application/x-fontdata"/>
  <Override PartName="/ppt/fonts/font46.fntdata" ContentType="application/x-fontdata"/>
  <Override PartName="/ppt/fonts/font47.fntdata" ContentType="application/x-fontdata"/>
  <Override PartName="/ppt/fonts/font48.fntdata" ContentType="application/x-fontdata"/>
  <Override PartName="/ppt/fonts/font49.fntdata" ContentType="application/x-fontdata"/>
  <Override PartName="/ppt/fonts/font5.fntdata" ContentType="application/x-fontdata"/>
  <Override PartName="/ppt/fonts/font50.fntdata" ContentType="application/x-fontdata"/>
  <Override PartName="/ppt/fonts/font51.fntdata" ContentType="application/x-fontdata"/>
  <Override PartName="/ppt/fonts/font52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</p:sldMasterIdLst>
  <p:notesMasterIdLst>
    <p:notesMasterId r:id="rId43"/>
  </p:notesMasterIdLst>
  <p:sldIdLst>
    <p:sldId id="406" r:id="rId42"/>
    <p:sldId id="262" r:id="rId44"/>
    <p:sldId id="265" r:id="rId45"/>
    <p:sldId id="268" r:id="rId46"/>
    <p:sldId id="271" r:id="rId47"/>
    <p:sldId id="274" r:id="rId48"/>
    <p:sldId id="277" r:id="rId49"/>
    <p:sldId id="280" r:id="rId50"/>
    <p:sldId id="283" r:id="rId51"/>
    <p:sldId id="286" r:id="rId52"/>
    <p:sldId id="289" r:id="rId53"/>
    <p:sldId id="292" r:id="rId54"/>
    <p:sldId id="295" r:id="rId55"/>
    <p:sldId id="298" r:id="rId56"/>
    <p:sldId id="301" r:id="rId57"/>
    <p:sldId id="304" r:id="rId58"/>
    <p:sldId id="307" r:id="rId59"/>
    <p:sldId id="310" r:id="rId60"/>
    <p:sldId id="313" r:id="rId61"/>
    <p:sldId id="316" r:id="rId62"/>
    <p:sldId id="319" r:id="rId63"/>
    <p:sldId id="322" r:id="rId64"/>
    <p:sldId id="377" r:id="rId65"/>
    <p:sldId id="328" r:id="rId66"/>
    <p:sldId id="331" r:id="rId67"/>
    <p:sldId id="334" r:id="rId68"/>
    <p:sldId id="343" r:id="rId69"/>
    <p:sldId id="340" r:id="rId70"/>
    <p:sldId id="394" r:id="rId71"/>
    <p:sldId id="346" r:id="rId72"/>
    <p:sldId id="349" r:id="rId73"/>
    <p:sldId id="352" r:id="rId74"/>
    <p:sldId id="355" r:id="rId75"/>
    <p:sldId id="358" r:id="rId76"/>
    <p:sldId id="361" r:id="rId77"/>
    <p:sldId id="364" r:id="rId78"/>
    <p:sldId id="367" r:id="rId79"/>
    <p:sldId id="370" r:id="rId80"/>
    <p:sldId id="373" r:id="rId81"/>
    <p:sldId id="376" r:id="rId82"/>
  </p:sldIdLst>
  <p:sldSz cx="9144000" cy="6858000" type="screen4x3"/>
  <p:notesSz cx="6858000" cy="9144000"/>
  <p:embeddedFontLst>
    <p:embeddedFont>
      <p:font typeface="Century" panose="02040604050505020304"/>
      <p:regular r:id="rId86"/>
    </p:embeddedFont>
    <p:embeddedFont>
      <p:font typeface="LFOUEL+MS-Mincho" panose="02020609040205080304"/>
      <p:regular r:id="rId87"/>
    </p:embeddedFont>
    <p:embeddedFont>
      <p:font typeface="GCQKGF+ComicSansMS-Bold" panose="030F0902030302020204"/>
      <p:bold r:id="rId88"/>
    </p:embeddedFont>
    <p:embeddedFont>
      <p:font typeface="WGKEFE+TimesNewRomanPS-BoldMT" panose="02020803070505020304"/>
      <p:bold r:id="rId89"/>
    </p:embeddedFont>
    <p:embeddedFont>
      <p:font typeface="HKRRUA+TimesNewRomanPSMT" panose="02020603050405020304"/>
      <p:regular r:id="rId90"/>
    </p:embeddedFont>
    <p:embeddedFont>
      <p:font typeface="MIHLEU+TimesNewRomanPS-BoldMT" panose="02020803070505020304"/>
      <p:bold r:id="rId91"/>
    </p:embeddedFont>
    <p:embeddedFont>
      <p:font typeface="CGEHCB+TimesNewRomanPS-BoldMT" panose="02020803070505020304"/>
      <p:bold r:id="rId92"/>
    </p:embeddedFont>
    <p:embeddedFont>
      <p:font typeface="IRSNEE+TimesNewRomanPS-BoldMT" panose="02020803070505020304"/>
      <p:bold r:id="rId93"/>
    </p:embeddedFont>
    <p:embeddedFont>
      <p:font typeface="EBVISI+TimesNewRomanPSMT" panose="02020603050405020304"/>
      <p:regular r:id="rId94"/>
    </p:embeddedFont>
    <p:embeddedFont>
      <p:font typeface="TVKATF+TimesNewRomanPS-BoldMT" panose="02020803070505020304"/>
      <p:bold r:id="rId95"/>
    </p:embeddedFont>
    <p:embeddedFont>
      <p:font typeface="WQSJBU+TimesNewRomanPSMT" panose="02020603050405020304"/>
      <p:regular r:id="rId96"/>
    </p:embeddedFont>
    <p:embeddedFont>
      <p:font typeface="BEKDLR+TimesNewRomanPS-BoldMT" panose="02020803070505020304"/>
      <p:bold r:id="rId97"/>
    </p:embeddedFont>
    <p:embeddedFont>
      <p:font typeface="UVRBVI+TimesNewRomanPSMT" panose="02020603050405020304"/>
      <p:regular r:id="rId98"/>
    </p:embeddedFont>
    <p:embeddedFont>
      <p:font typeface="Calibri" panose="020F0502020204030204" charset="0"/>
      <p:regular r:id="rId99"/>
      <p:bold r:id="rId100"/>
      <p:italic r:id="rId101"/>
      <p:boldItalic r:id="rId102"/>
    </p:embeddedFont>
    <p:embeddedFont>
      <p:font typeface="QDWKDR+TimesNewRomanPS-BoldMT" panose="02020803070505020304"/>
      <p:bold r:id="rId103"/>
    </p:embeddedFont>
    <p:embeddedFont>
      <p:font typeface="CMQCPQ+TimesNewRomanPSMT" panose="02020603050405020304"/>
      <p:regular r:id="rId104"/>
    </p:embeddedFont>
    <p:embeddedFont>
      <p:font typeface="WKNLDH+TimesNewRomanPS-BoldMT" panose="02020803070505020304"/>
      <p:bold r:id="rId105"/>
    </p:embeddedFont>
    <p:embeddedFont>
      <p:font typeface="MPHDCJ+Wingdings-Regular" panose="05000000000000000000"/>
      <p:regular r:id="rId106"/>
    </p:embeddedFont>
    <p:embeddedFont>
      <p:font typeface="ERGKJD+TimesNewRomanPSMT" panose="02020603050405020304"/>
      <p:regular r:id="rId107"/>
    </p:embeddedFont>
    <p:embeddedFont>
      <p:font typeface="SEIPUN+TimesNewRomanPSMT" panose="02020603050405020304"/>
      <p:regular r:id="rId108"/>
    </p:embeddedFont>
    <p:embeddedFont>
      <p:font typeface="RSQAQG+TimesNewRomanPSMT" panose="02020603050405020304"/>
      <p:regular r:id="rId109"/>
    </p:embeddedFont>
    <p:embeddedFont>
      <p:font typeface="ICEQAF+TimesNewRomanPSMT" panose="02020603050405020304"/>
      <p:regular r:id="rId110"/>
    </p:embeddedFont>
    <p:embeddedFont>
      <p:font typeface="QOMFMB+TimesNewRomanPSMT" panose="02020603050405020304"/>
      <p:regular r:id="rId111"/>
    </p:embeddedFont>
    <p:embeddedFont>
      <p:font typeface="KFIOEQ+TimesNewRomanPS-BoldMT" panose="02020803070505020304"/>
      <p:bold r:id="rId112"/>
    </p:embeddedFont>
    <p:embeddedFont>
      <p:font typeface="IRSUEQ+Wingdings-Regular" panose="05000000000000000000"/>
      <p:regular r:id="rId113"/>
    </p:embeddedFont>
    <p:embeddedFont>
      <p:font typeface="TANGSM+TimesNewRomanPS-BoldMT" panose="02020803070505020304"/>
      <p:bold r:id="rId114"/>
    </p:embeddedFont>
    <p:embeddedFont>
      <p:font typeface="FOOCQO+Wingdings-Regular" panose="05000000000000000000"/>
      <p:regular r:id="rId115"/>
    </p:embeddedFont>
    <p:embeddedFont>
      <p:font typeface="HFFCCT+Wingdings-Regular" panose="05000000000000000000"/>
      <p:regular r:id="rId116"/>
    </p:embeddedFont>
    <p:embeddedFont>
      <p:font typeface="VHPGTN+Wingdings-Regular" panose="05000000000000000000"/>
      <p:regular r:id="rId117"/>
    </p:embeddedFont>
    <p:embeddedFont>
      <p:font typeface="UGFDKP+Wingdings-Regular" panose="05000000000000000000"/>
      <p:regular r:id="rId118"/>
    </p:embeddedFont>
    <p:embeddedFont>
      <p:font typeface="VEHOAD+Wingdings-Regular" panose="05000000000000000000"/>
      <p:regular r:id="rId119"/>
    </p:embeddedFont>
    <p:embeddedFont>
      <p:font typeface="DNHTNS+TimesNewRomanPS-BoldMT" panose="02020803070505020304"/>
      <p:bold r:id="rId120"/>
    </p:embeddedFont>
    <p:embeddedFont>
      <p:font typeface="JCWJKE+Wingdings-Regular" panose="05000000000000000000"/>
      <p:regular r:id="rId121"/>
    </p:embeddedFont>
    <p:embeddedFont>
      <p:font typeface="SLOSHT+TimesNewRomanPS-BoldMT" panose="02020803070505020304"/>
      <p:bold r:id="rId122"/>
    </p:embeddedFont>
    <p:embeddedFont>
      <p:font typeface="ORCQVP+Wingdings-Regular" panose="05000000000000000000"/>
      <p:regular r:id="rId123"/>
    </p:embeddedFont>
    <p:embeddedFont>
      <p:font typeface="QOAJIF+TimesNewRomanPS-BoldMT" panose="02020803070505020304"/>
      <p:bold r:id="rId124"/>
    </p:embeddedFont>
    <p:embeddedFont>
      <p:font typeface="QNWMCF+SymbolMT" panose="05050102010706020507"/>
      <p:regular r:id="rId125"/>
    </p:embeddedFont>
    <p:embeddedFont>
      <p:font typeface="MHEHWL+Wingdings-Regular" panose="05000000000000000000"/>
      <p:regular r:id="rId126"/>
    </p:embeddedFont>
    <p:embeddedFont>
      <p:font typeface="MIHEAB+TimesNewRomanPS-BoldMT" panose="02020803070505020304"/>
      <p:bold r:id="rId127"/>
    </p:embeddedFont>
    <p:embeddedFont>
      <p:font typeface="NVFMWJ+SymbolMT" panose="05050102010706020507"/>
      <p:regular r:id="rId128"/>
    </p:embeddedFont>
    <p:embeddedFont>
      <p:font typeface="AHDUUL+TimesNewRomanPS-BoldMT" panose="02020803070505020304"/>
      <p:bold r:id="rId129"/>
    </p:embeddedFont>
    <p:embeddedFont>
      <p:font typeface="BHJDJU+SymbolMT" panose="05050102010706020507"/>
      <p:regular r:id="rId130"/>
    </p:embeddedFont>
    <p:embeddedFont>
      <p:font typeface="OPPVUK+Wingdings-Regular" panose="05000000000000000000"/>
      <p:regular r:id="rId131"/>
    </p:embeddedFont>
    <p:embeddedFont>
      <p:font typeface="OBSBPC+Wingdings-Regular" panose="05000000000000000000"/>
      <p:regular r:id="rId132"/>
    </p:embeddedFont>
    <p:embeddedFont>
      <p:font typeface="JRUFCQ+TimesNewRomanPS-BoldMT" panose="02020803070505020304"/>
      <p:bold r:id="rId133"/>
    </p:embeddedFont>
    <p:embeddedFont>
      <p:font typeface="UNCRWH+SymbolMT" panose="05050102010706020507"/>
      <p:regular r:id="rId134"/>
    </p:embeddedFont>
    <p:embeddedFont>
      <p:font typeface="IWFVOJ+Wingdings-Regular" panose="05000000000000000000"/>
      <p:regular r:id="rId135"/>
    </p:embeddedFont>
    <p:embeddedFont>
      <p:font typeface="HOFNSO+TimesNewRomanPS-BoldMT" panose="02020803070505020304"/>
      <p:bold r:id="rId136"/>
    </p:embeddedFont>
    <p:embeddedFont>
      <p:font typeface="FRLRSB+SymbolMT" panose="05050102010706020507"/>
      <p:regular r:id="rId137"/>
    </p:embeddedFont>
  </p:embeddedFontLst>
  <p:custDataLst>
    <p:tags r:id="rId1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6" d="100"/>
          <a:sy n="86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14.fntdata"/><Relationship Id="rId98" Type="http://schemas.openxmlformats.org/officeDocument/2006/relationships/font" Target="fonts/font13.fntdata"/><Relationship Id="rId97" Type="http://schemas.openxmlformats.org/officeDocument/2006/relationships/font" Target="fonts/font12.fntdata"/><Relationship Id="rId96" Type="http://schemas.openxmlformats.org/officeDocument/2006/relationships/font" Target="fonts/font11.fntdata"/><Relationship Id="rId95" Type="http://schemas.openxmlformats.org/officeDocument/2006/relationships/font" Target="fonts/font10.fntdata"/><Relationship Id="rId94" Type="http://schemas.openxmlformats.org/officeDocument/2006/relationships/font" Target="fonts/font9.fntdata"/><Relationship Id="rId93" Type="http://schemas.openxmlformats.org/officeDocument/2006/relationships/font" Target="fonts/font8.fntdata"/><Relationship Id="rId92" Type="http://schemas.openxmlformats.org/officeDocument/2006/relationships/font" Target="fonts/font7.fntdata"/><Relationship Id="rId91" Type="http://schemas.openxmlformats.org/officeDocument/2006/relationships/font" Target="fonts/font6.fntdata"/><Relationship Id="rId90" Type="http://schemas.openxmlformats.org/officeDocument/2006/relationships/font" Target="fonts/font5.fntdata"/><Relationship Id="rId9" Type="http://schemas.openxmlformats.org/officeDocument/2006/relationships/slideMaster" Target="slideMasters/slideMaster8.xml"/><Relationship Id="rId89" Type="http://schemas.openxmlformats.org/officeDocument/2006/relationships/font" Target="fonts/font4.fntdata"/><Relationship Id="rId88" Type="http://schemas.openxmlformats.org/officeDocument/2006/relationships/font" Target="fonts/font3.fntdata"/><Relationship Id="rId87" Type="http://schemas.openxmlformats.org/officeDocument/2006/relationships/font" Target="fonts/font2.fntdata"/><Relationship Id="rId86" Type="http://schemas.openxmlformats.org/officeDocument/2006/relationships/font" Target="fonts/font1.fntdata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40.xml"/><Relationship Id="rId81" Type="http://schemas.openxmlformats.org/officeDocument/2006/relationships/slide" Target="slides/slide39.xml"/><Relationship Id="rId80" Type="http://schemas.openxmlformats.org/officeDocument/2006/relationships/slide" Target="slides/slide38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37.xml"/><Relationship Id="rId78" Type="http://schemas.openxmlformats.org/officeDocument/2006/relationships/slide" Target="slides/slide36.xml"/><Relationship Id="rId77" Type="http://schemas.openxmlformats.org/officeDocument/2006/relationships/slide" Target="slides/slide35.xml"/><Relationship Id="rId76" Type="http://schemas.openxmlformats.org/officeDocument/2006/relationships/slide" Target="slides/slide34.xml"/><Relationship Id="rId75" Type="http://schemas.openxmlformats.org/officeDocument/2006/relationships/slide" Target="slides/slide33.xml"/><Relationship Id="rId74" Type="http://schemas.openxmlformats.org/officeDocument/2006/relationships/slide" Target="slides/slide32.xml"/><Relationship Id="rId73" Type="http://schemas.openxmlformats.org/officeDocument/2006/relationships/slide" Target="slides/slide31.xml"/><Relationship Id="rId72" Type="http://schemas.openxmlformats.org/officeDocument/2006/relationships/slide" Target="slides/slide30.xml"/><Relationship Id="rId71" Type="http://schemas.openxmlformats.org/officeDocument/2006/relationships/slide" Target="slides/slide29.xml"/><Relationship Id="rId70" Type="http://schemas.openxmlformats.org/officeDocument/2006/relationships/slide" Target="slides/slide2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27.xml"/><Relationship Id="rId68" Type="http://schemas.openxmlformats.org/officeDocument/2006/relationships/slide" Target="slides/slide26.xml"/><Relationship Id="rId67" Type="http://schemas.openxmlformats.org/officeDocument/2006/relationships/slide" Target="slides/slide25.xml"/><Relationship Id="rId66" Type="http://schemas.openxmlformats.org/officeDocument/2006/relationships/slide" Target="slides/slide24.xml"/><Relationship Id="rId65" Type="http://schemas.openxmlformats.org/officeDocument/2006/relationships/slide" Target="slides/slide23.xml"/><Relationship Id="rId64" Type="http://schemas.openxmlformats.org/officeDocument/2006/relationships/slide" Target="slides/slide22.xml"/><Relationship Id="rId63" Type="http://schemas.openxmlformats.org/officeDocument/2006/relationships/slide" Target="slides/slide21.xml"/><Relationship Id="rId62" Type="http://schemas.openxmlformats.org/officeDocument/2006/relationships/slide" Target="slides/slide20.xml"/><Relationship Id="rId61" Type="http://schemas.openxmlformats.org/officeDocument/2006/relationships/slide" Target="slides/slide19.xml"/><Relationship Id="rId60" Type="http://schemas.openxmlformats.org/officeDocument/2006/relationships/slide" Target="slides/slide18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7.xml"/><Relationship Id="rId58" Type="http://schemas.openxmlformats.org/officeDocument/2006/relationships/slide" Target="slides/slide16.xml"/><Relationship Id="rId57" Type="http://schemas.openxmlformats.org/officeDocument/2006/relationships/slide" Target="slides/slide15.xml"/><Relationship Id="rId56" Type="http://schemas.openxmlformats.org/officeDocument/2006/relationships/slide" Target="slides/slide14.xml"/><Relationship Id="rId55" Type="http://schemas.openxmlformats.org/officeDocument/2006/relationships/slide" Target="slides/slide13.xml"/><Relationship Id="rId54" Type="http://schemas.openxmlformats.org/officeDocument/2006/relationships/slide" Target="slides/slide12.xml"/><Relationship Id="rId53" Type="http://schemas.openxmlformats.org/officeDocument/2006/relationships/slide" Target="slides/slide11.xml"/><Relationship Id="rId52" Type="http://schemas.openxmlformats.org/officeDocument/2006/relationships/slide" Target="slides/slide10.xml"/><Relationship Id="rId51" Type="http://schemas.openxmlformats.org/officeDocument/2006/relationships/slide" Target="slides/slide9.xml"/><Relationship Id="rId50" Type="http://schemas.openxmlformats.org/officeDocument/2006/relationships/slide" Target="slides/slide8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7.xml"/><Relationship Id="rId48" Type="http://schemas.openxmlformats.org/officeDocument/2006/relationships/slide" Target="slides/slide6.xml"/><Relationship Id="rId47" Type="http://schemas.openxmlformats.org/officeDocument/2006/relationships/slide" Target="slides/slide5.xml"/><Relationship Id="rId46" Type="http://schemas.openxmlformats.org/officeDocument/2006/relationships/slide" Target="slides/slide4.xml"/><Relationship Id="rId45" Type="http://schemas.openxmlformats.org/officeDocument/2006/relationships/slide" Target="slides/slide3.xml"/><Relationship Id="rId44" Type="http://schemas.openxmlformats.org/officeDocument/2006/relationships/slide" Target="slides/slide2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8" Type="http://schemas.openxmlformats.org/officeDocument/2006/relationships/tags" Target="tags/tag1.xml"/><Relationship Id="rId137" Type="http://schemas.openxmlformats.org/officeDocument/2006/relationships/font" Target="fonts/font52.fntdata"/><Relationship Id="rId136" Type="http://schemas.openxmlformats.org/officeDocument/2006/relationships/font" Target="fonts/font51.fntdata"/><Relationship Id="rId135" Type="http://schemas.openxmlformats.org/officeDocument/2006/relationships/font" Target="fonts/font50.fntdata"/><Relationship Id="rId134" Type="http://schemas.openxmlformats.org/officeDocument/2006/relationships/font" Target="fonts/font49.fntdata"/><Relationship Id="rId133" Type="http://schemas.openxmlformats.org/officeDocument/2006/relationships/font" Target="fonts/font48.fntdata"/><Relationship Id="rId132" Type="http://schemas.openxmlformats.org/officeDocument/2006/relationships/font" Target="fonts/font47.fntdata"/><Relationship Id="rId131" Type="http://schemas.openxmlformats.org/officeDocument/2006/relationships/font" Target="fonts/font46.fntdata"/><Relationship Id="rId130" Type="http://schemas.openxmlformats.org/officeDocument/2006/relationships/font" Target="fonts/font45.fntdata"/><Relationship Id="rId13" Type="http://schemas.openxmlformats.org/officeDocument/2006/relationships/slideMaster" Target="slideMasters/slideMaster12.xml"/><Relationship Id="rId129" Type="http://schemas.openxmlformats.org/officeDocument/2006/relationships/font" Target="fonts/font44.fntdata"/><Relationship Id="rId128" Type="http://schemas.openxmlformats.org/officeDocument/2006/relationships/font" Target="fonts/font43.fntdata"/><Relationship Id="rId127" Type="http://schemas.openxmlformats.org/officeDocument/2006/relationships/font" Target="fonts/font42.fntdata"/><Relationship Id="rId126" Type="http://schemas.openxmlformats.org/officeDocument/2006/relationships/font" Target="fonts/font41.fntdata"/><Relationship Id="rId125" Type="http://schemas.openxmlformats.org/officeDocument/2006/relationships/font" Target="fonts/font40.fntdata"/><Relationship Id="rId124" Type="http://schemas.openxmlformats.org/officeDocument/2006/relationships/font" Target="fonts/font39.fntdata"/><Relationship Id="rId123" Type="http://schemas.openxmlformats.org/officeDocument/2006/relationships/font" Target="fonts/font38.fntdata"/><Relationship Id="rId122" Type="http://schemas.openxmlformats.org/officeDocument/2006/relationships/font" Target="fonts/font37.fntdata"/><Relationship Id="rId121" Type="http://schemas.openxmlformats.org/officeDocument/2006/relationships/font" Target="fonts/font36.fntdata"/><Relationship Id="rId120" Type="http://schemas.openxmlformats.org/officeDocument/2006/relationships/font" Target="fonts/font35.fntdata"/><Relationship Id="rId12" Type="http://schemas.openxmlformats.org/officeDocument/2006/relationships/slideMaster" Target="slideMasters/slideMaster11.xml"/><Relationship Id="rId119" Type="http://schemas.openxmlformats.org/officeDocument/2006/relationships/font" Target="fonts/font34.fntdata"/><Relationship Id="rId118" Type="http://schemas.openxmlformats.org/officeDocument/2006/relationships/font" Target="fonts/font33.fntdata"/><Relationship Id="rId117" Type="http://schemas.openxmlformats.org/officeDocument/2006/relationships/font" Target="fonts/font32.fntdata"/><Relationship Id="rId116" Type="http://schemas.openxmlformats.org/officeDocument/2006/relationships/font" Target="fonts/font31.fntdata"/><Relationship Id="rId115" Type="http://schemas.openxmlformats.org/officeDocument/2006/relationships/font" Target="fonts/font30.fntdata"/><Relationship Id="rId114" Type="http://schemas.openxmlformats.org/officeDocument/2006/relationships/font" Target="fonts/font29.fntdata"/><Relationship Id="rId113" Type="http://schemas.openxmlformats.org/officeDocument/2006/relationships/font" Target="fonts/font28.fntdata"/><Relationship Id="rId112" Type="http://schemas.openxmlformats.org/officeDocument/2006/relationships/font" Target="fonts/font27.fntdata"/><Relationship Id="rId111" Type="http://schemas.openxmlformats.org/officeDocument/2006/relationships/font" Target="fonts/font26.fntdata"/><Relationship Id="rId110" Type="http://schemas.openxmlformats.org/officeDocument/2006/relationships/font" Target="fonts/font25.fntdata"/><Relationship Id="rId11" Type="http://schemas.openxmlformats.org/officeDocument/2006/relationships/slideMaster" Target="slideMasters/slideMaster10.xml"/><Relationship Id="rId109" Type="http://schemas.openxmlformats.org/officeDocument/2006/relationships/font" Target="fonts/font24.fntdata"/><Relationship Id="rId108" Type="http://schemas.openxmlformats.org/officeDocument/2006/relationships/font" Target="fonts/font23.fntdata"/><Relationship Id="rId107" Type="http://schemas.openxmlformats.org/officeDocument/2006/relationships/font" Target="fonts/font22.fntdata"/><Relationship Id="rId106" Type="http://schemas.openxmlformats.org/officeDocument/2006/relationships/font" Target="fonts/font21.fntdata"/><Relationship Id="rId105" Type="http://schemas.openxmlformats.org/officeDocument/2006/relationships/font" Target="fonts/font20.fntdata"/><Relationship Id="rId104" Type="http://schemas.openxmlformats.org/officeDocument/2006/relationships/font" Target="fonts/font19.fntdata"/><Relationship Id="rId103" Type="http://schemas.openxmlformats.org/officeDocument/2006/relationships/font" Target="fonts/font18.fntdata"/><Relationship Id="rId102" Type="http://schemas.openxmlformats.org/officeDocument/2006/relationships/font" Target="fonts/font17.fntdata"/><Relationship Id="rId101" Type="http://schemas.openxmlformats.org/officeDocument/2006/relationships/font" Target="fonts/font16.fntdata"/><Relationship Id="rId100" Type="http://schemas.openxmlformats.org/officeDocument/2006/relationships/font" Target="fonts/font15.fntdata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457008" y="274319"/>
            <a:ext cx="8226142" cy="175930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457008" y="1577340"/>
            <a:ext cx="8226142" cy="879648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457008" y="6377940"/>
            <a:ext cx="2102235" cy="175930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3107654" y="6377940"/>
            <a:ext cx="2924849" cy="1759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6580914" y="6377940"/>
            <a:ext cx="2102235" cy="175930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>
          <a:xfrm>
            <a:off x="322945" y="388196"/>
            <a:ext cx="5813010" cy="248963"/>
          </a:xfrm>
        </p:spPr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22945" y="2232135"/>
            <a:ext cx="5813010" cy="1244813"/>
          </a:xfr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22945" y="9025589"/>
            <a:ext cx="1485546" cy="248963"/>
          </a:xfrm>
        </p:spPr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196026" y="9025589"/>
            <a:ext cx="2066847" cy="2489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4650408" y="9025589"/>
            <a:ext cx="1485546" cy="248963"/>
          </a:xfrm>
        </p:spPr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08" y="274319"/>
            <a:ext cx="8226142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08" y="1577340"/>
            <a:ext cx="82261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7654" y="6377940"/>
            <a:ext cx="292484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008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0914" y="6377940"/>
            <a:ext cx="210223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586740" rtl="0" eaLnBrk="1" latinLnBrk="0" hangingPunct="0">
              <a:defRPr sz="1155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370">
        <a:defRPr>
          <a:latin typeface="+mn-lt"/>
          <a:ea typeface="+mn-ea"/>
          <a:cs typeface="+mn-cs"/>
        </a:defRPr>
      </a:lvl2pPr>
      <a:lvl3pPr marL="586740">
        <a:defRPr>
          <a:latin typeface="+mn-lt"/>
          <a:ea typeface="+mn-ea"/>
          <a:cs typeface="+mn-cs"/>
        </a:defRPr>
      </a:lvl3pPr>
      <a:lvl4pPr marL="879475">
        <a:defRPr>
          <a:latin typeface="+mn-lt"/>
          <a:ea typeface="+mn-ea"/>
          <a:cs typeface="+mn-cs"/>
        </a:defRPr>
      </a:lvl4pPr>
      <a:lvl5pPr marL="1172845">
        <a:defRPr>
          <a:latin typeface="+mn-lt"/>
          <a:ea typeface="+mn-ea"/>
          <a:cs typeface="+mn-cs"/>
        </a:defRPr>
      </a:lvl5pPr>
      <a:lvl6pPr marL="1466215">
        <a:defRPr>
          <a:latin typeface="+mn-lt"/>
          <a:ea typeface="+mn-ea"/>
          <a:cs typeface="+mn-cs"/>
        </a:defRPr>
      </a:lvl6pPr>
      <a:lvl7pPr marL="1759585">
        <a:defRPr>
          <a:latin typeface="+mn-lt"/>
          <a:ea typeface="+mn-ea"/>
          <a:cs typeface="+mn-cs"/>
        </a:defRPr>
      </a:lvl7pPr>
      <a:lvl8pPr marL="2052320">
        <a:defRPr>
          <a:latin typeface="+mn-lt"/>
          <a:ea typeface="+mn-ea"/>
          <a:cs typeface="+mn-cs"/>
        </a:defRPr>
      </a:lvl8pPr>
      <a:lvl9pPr marL="234569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945" y="388197"/>
            <a:ext cx="5813010" cy="155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945" y="2232135"/>
            <a:ext cx="5813010" cy="64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6026" y="9025589"/>
            <a:ext cx="2066847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2945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0408" y="9025589"/>
            <a:ext cx="1485546" cy="485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781685" rtl="0" eaLnBrk="1" latinLnBrk="0" hangingPunct="0">
              <a:defRPr sz="154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91160">
        <a:defRPr>
          <a:latin typeface="+mn-lt"/>
          <a:ea typeface="+mn-ea"/>
          <a:cs typeface="+mn-cs"/>
        </a:defRPr>
      </a:lvl2pPr>
      <a:lvl3pPr marL="781685">
        <a:defRPr>
          <a:latin typeface="+mn-lt"/>
          <a:ea typeface="+mn-ea"/>
          <a:cs typeface="+mn-cs"/>
        </a:defRPr>
      </a:lvl3pPr>
      <a:lvl4pPr marL="1172845">
        <a:defRPr>
          <a:latin typeface="+mn-lt"/>
          <a:ea typeface="+mn-ea"/>
          <a:cs typeface="+mn-cs"/>
        </a:defRPr>
      </a:lvl4pPr>
      <a:lvl5pPr marL="1564005">
        <a:defRPr>
          <a:latin typeface="+mn-lt"/>
          <a:ea typeface="+mn-ea"/>
          <a:cs typeface="+mn-cs"/>
        </a:defRPr>
      </a:lvl5pPr>
      <a:lvl6pPr marL="1954530">
        <a:defRPr>
          <a:latin typeface="+mn-lt"/>
          <a:ea typeface="+mn-ea"/>
          <a:cs typeface="+mn-cs"/>
        </a:defRPr>
      </a:lvl6pPr>
      <a:lvl7pPr marL="2345690">
        <a:defRPr>
          <a:latin typeface="+mn-lt"/>
          <a:ea typeface="+mn-ea"/>
          <a:cs typeface="+mn-cs"/>
        </a:defRPr>
      </a:lvl7pPr>
      <a:lvl8pPr marL="2736850">
        <a:defRPr>
          <a:latin typeface="+mn-lt"/>
          <a:ea typeface="+mn-ea"/>
          <a:cs typeface="+mn-cs"/>
        </a:defRPr>
      </a:lvl8pPr>
      <a:lvl9pPr marL="312737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7472" y="6188761"/>
            <a:ext cx="2132604" cy="34344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4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60637" y="196835"/>
            <a:ext cx="8644447" cy="6464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extBox 2"/>
          <p:cNvSpPr txBox="1"/>
          <p:nvPr/>
        </p:nvSpPr>
        <p:spPr>
          <a:xfrm>
            <a:off x="2072876" y="1076483"/>
            <a:ext cx="4942592" cy="80091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7315"/>
              </a:lnSpc>
            </a:pPr>
            <a:r>
              <a:rPr lang="en-US" altLang="zh-CN" sz="5645" b="1" dirty="0">
                <a:solidFill>
                  <a:srgbClr val="9A3D0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Argumenting Data</a:t>
            </a:r>
            <a:endParaRPr lang="zh-CN" altLang="en-US" sz="154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Box 3"/>
          <p:cNvSpPr txBox="1"/>
          <p:nvPr/>
        </p:nvSpPr>
        <p:spPr>
          <a:xfrm>
            <a:off x="3437890" y="1938655"/>
            <a:ext cx="3667760" cy="79946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7315"/>
              </a:lnSpc>
            </a:pPr>
            <a:r>
              <a:rPr lang="en-US" altLang="zh-CN" sz="5645" b="1" dirty="0">
                <a:solidFill>
                  <a:srgbClr val="9A3D0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Structures</a:t>
            </a:r>
            <a:endParaRPr lang="zh-CN" altLang="en-US" sz="154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Box 4"/>
          <p:cNvSpPr txBox="1"/>
          <p:nvPr/>
        </p:nvSpPr>
        <p:spPr>
          <a:xfrm>
            <a:off x="3803665" y="3648913"/>
            <a:ext cx="2034866" cy="3190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925"/>
              </a:lnSpc>
            </a:pPr>
            <a:r>
              <a:rPr lang="en-US" sz="2225" b="1" dirty="0">
                <a:solidFill>
                  <a:srgbClr val="575F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Prof. Zhenyu He</a:t>
            </a:r>
            <a:endParaRPr lang="en-US" sz="2225" b="1" dirty="0">
              <a:solidFill>
                <a:srgbClr val="575F6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TextBox 6"/>
          <p:cNvSpPr txBox="1"/>
          <p:nvPr/>
        </p:nvSpPr>
        <p:spPr>
          <a:xfrm>
            <a:off x="2655235" y="4445754"/>
            <a:ext cx="6084235" cy="26335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/>
          <a:lstStyle/>
          <a:p>
            <a:pPr>
              <a:lnSpc>
                <a:spcPts val="2440"/>
              </a:lnSpc>
            </a:pPr>
            <a:r>
              <a:rPr lang="en-US" altLang="zh-CN" sz="1880" b="1" dirty="0">
                <a:solidFill>
                  <a:srgbClr val="575F6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Harbin Institute of Technology, Shenzhen</a:t>
            </a:r>
            <a:endParaRPr lang="zh-CN" altLang="en-US" sz="154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日期占位符 1"/>
          <p:cNvSpPr>
            <a:spLocks noGrp="1"/>
          </p:cNvSpPr>
          <p:nvPr>
            <p:ph type="dt" sz="half" idx="10"/>
          </p:nvPr>
        </p:nvSpPr>
        <p:spPr>
          <a:xfrm>
            <a:off x="457472" y="6281425"/>
            <a:ext cx="2132604" cy="158115"/>
          </a:xfrm>
        </p:spPr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25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2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  <a:endParaRPr sz="1965" b="1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OS-Select(x, i)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2220" y="202021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r=6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= x-&gt;left-&gt;size + 1;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0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r=2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if (i == r)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else if (i &lt; r)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OS-Select(x-&gt;left, i);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27" y="3340775"/>
            <a:ext cx="732427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i=3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0512" y="3559401"/>
            <a:ext cx="743452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UVRBVI+TimesNewRomanPSMT" panose="02020603050405020304"/>
                <a:cs typeface="UVRBVI+TimesNewRomanPSMT" panose="02020603050405020304"/>
              </a:rPr>
              <a:t>r=2</a:t>
            </a:r>
            <a:endParaRPr sz="1540">
              <a:solidFill>
                <a:srgbClr val="000000"/>
              </a:solidFill>
              <a:latin typeface="UVRBVI+TimesNewRomanPSMT" panose="02020603050405020304"/>
              <a:cs typeface="UVRBVI+TimesNewRomanPSMT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return OS-Select(x-&gt;right, i-r);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BEKDLR+TimesNewRomanPS-BoldMT" panose="02020803070505020304"/>
                <a:cs typeface="BEKDLR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BEKDLR+TimesNewRomanPS-BoldMT" panose="02020803070505020304"/>
              <a:cs typeface="BEKDLR+TimesNewRomanPS-BoldMT" panose="020208030705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42" name="圆角矩形 4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5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6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7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8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9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50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51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52" name="直接连接符 51"/>
          <p:cNvCxnSpPr>
            <a:stCxn id="42" idx="1"/>
            <a:endCxn id="45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3"/>
            <a:endCxn id="46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3"/>
            <a:endCxn id="48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51" idx="0"/>
          </p:cNvCxnSpPr>
          <p:nvPr/>
        </p:nvCxnSpPr>
        <p:spPr>
          <a:xfrm>
            <a:off x="5869821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3"/>
            <a:endCxn id="49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  <a:endParaRPr sz="1965" b="1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OS-Select(x, i)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8575" y="202021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r=6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= x-&gt;left-&gt;size + 1;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78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r=2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if (i == r)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else if (i &lt; r)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OS-Select(x-&gt;left, i);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6227" y="3413801"/>
            <a:ext cx="743452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i=3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  <a:p>
            <a:pPr marL="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r=2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4210" y="4228719"/>
            <a:ext cx="769569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i=1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return OS-Select(x-&gt;right, i-r);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4292" y="4447009"/>
            <a:ext cx="403394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MQCPQ+TimesNewRomanPSMT" panose="02020603050405020304"/>
                <a:cs typeface="CMQCPQ+TimesNewRomanPSMT" panose="02020603050405020304"/>
              </a:rPr>
              <a:t>r=1</a:t>
            </a:r>
            <a:endParaRPr sz="1540">
              <a:solidFill>
                <a:srgbClr val="000000"/>
              </a:solidFill>
              <a:latin typeface="CMQCPQ+TimesNewRomanPSMT" panose="02020603050405020304"/>
              <a:cs typeface="CMQCPQ+TimesNewRomanPSMT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QDWKDR+TimesNewRomanPS-BoldMT" panose="02020803070505020304"/>
                <a:cs typeface="QDWKDR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QDWKDR+TimesNewRomanPS-BoldMT" panose="02020803070505020304"/>
              <a:cs typeface="QDWKDR+TimesNewRomanPS-BoldMT" panose="020208030705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42" name="圆角矩形 4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2" idx="1"/>
              <a:endCxn id="4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5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6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7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8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9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50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51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52" name="直接连接符 51"/>
          <p:cNvCxnSpPr>
            <a:stCxn id="42" idx="1"/>
            <a:endCxn id="45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3"/>
            <a:endCxn id="46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5" idx="3"/>
            <a:endCxn id="48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3"/>
            <a:endCxn id="51" idx="0"/>
          </p:cNvCxnSpPr>
          <p:nvPr/>
        </p:nvCxnSpPr>
        <p:spPr>
          <a:xfrm>
            <a:off x="5869821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3"/>
            <a:endCxn id="49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4" y="1248767"/>
            <a:ext cx="392879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2650" b="1" spc="-16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2650" b="1" spc="-14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UBTLETY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77028"/>
            <a:ext cx="1390863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OS-Select(x,</a:t>
            </a:r>
            <a:r>
              <a:rPr sz="1625" spc="-19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i)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9795" y="2162426"/>
            <a:ext cx="211709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{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1084" y="2477144"/>
            <a:ext cx="1915404" cy="261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</a:t>
            </a:r>
            <a:r>
              <a:rPr sz="1625" spc="-38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= x-&gt;left-&gt;size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+ 1;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1095" y="2762542"/>
            <a:ext cx="934271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if (i == r)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384" y="3075306"/>
            <a:ext cx="922435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x;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1095" y="3375689"/>
            <a:ext cx="1186263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else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if (i &lt; r)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395" y="3674118"/>
            <a:ext cx="2554402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OS-Select(x-&gt;left,</a:t>
            </a:r>
            <a:r>
              <a:rPr sz="1625" spc="-2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i);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105" y="3974510"/>
            <a:ext cx="451446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else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9794" y="4273583"/>
            <a:ext cx="3847784" cy="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982345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return OS-Select(x-&gt;right,</a:t>
            </a:r>
            <a:r>
              <a:rPr sz="1625" spc="-11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i-r);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  <a:p>
            <a:pPr marL="0" marR="0">
              <a:lnSpc>
                <a:spcPts val="1800"/>
              </a:lnSpc>
              <a:spcBef>
                <a:spcPts val="56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WKNLDH+TimesNewRomanPS-BoldMT" panose="02020803070505020304"/>
                <a:cs typeface="WKNLDH+TimesNewRomanPS-BoldMT" panose="02020803070505020304"/>
              </a:rPr>
              <a:t>}</a:t>
            </a:r>
            <a:endParaRPr sz="1625">
              <a:solidFill>
                <a:srgbClr val="000000"/>
              </a:solidFill>
              <a:latin typeface="WKNLDH+TimesNewRomanPS-BoldMT" panose="02020803070505020304"/>
              <a:cs typeface="WKNLDH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1987" y="4848224"/>
            <a:ext cx="4675039" cy="954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2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happens at the leaves?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13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How can we deal elegantly with this?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MPHDCJ+Wingdings-Regular" panose="05000000000000000000"/>
                <a:cs typeface="MPHDCJ+Wingdings-Regular" panose="05000000000000000000"/>
              </a:rPr>
              <a:t>z</a:t>
            </a:r>
            <a:r>
              <a:rPr sz="1965" spc="62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3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will be the running time?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486400" y="4935855"/>
            <a:ext cx="1889760" cy="31115"/>
          </a:xfrm>
          <a:prstGeom prst="line">
            <a:avLst/>
          </a:prstGeom>
          <a:ln w="28575" cmpd="sng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376160" y="2492375"/>
            <a:ext cx="4445" cy="2443480"/>
          </a:xfrm>
          <a:prstGeom prst="line">
            <a:avLst/>
          </a:prstGeom>
          <a:ln w="28575" cmpd="sng">
            <a:solidFill>
              <a:srgbClr val="FFC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643755" y="2492375"/>
            <a:ext cx="2732405" cy="11430"/>
          </a:xfrm>
          <a:prstGeom prst="straightConnector1">
            <a:avLst/>
          </a:prstGeom>
          <a:ln w="28575" cmpd="sng">
            <a:solidFill>
              <a:srgbClr val="FFC000"/>
            </a:solidFill>
            <a:prstDash val="sys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191657" y="1252362"/>
            <a:ext cx="6348752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1874" y="5171137"/>
            <a:ext cx="4006826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FF0000"/>
                </a:solidFill>
                <a:latin typeface="ERGKJD+TimesNewRomanPSMT" panose="02020603050405020304"/>
                <a:cs typeface="ERGKJD+TimesNewRomanPSMT" panose="02020603050405020304"/>
              </a:rPr>
              <a:t>What is the rank of this element?</a:t>
            </a:r>
            <a:endParaRPr sz="2310">
              <a:solidFill>
                <a:srgbClr val="FF0000"/>
              </a:solidFill>
              <a:latin typeface="ERGKJD+TimesNewRomanPSMT" panose="02020603050405020304"/>
              <a:cs typeface="ERGKJD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5" name="直接连接符 44"/>
          <p:cNvCxnSpPr>
            <a:stCxn id="2" idx="1"/>
            <a:endCxn id="15" idx="0"/>
          </p:cNvCxnSpPr>
          <p:nvPr/>
        </p:nvCxnSpPr>
        <p:spPr>
          <a:xfrm flipH="1">
            <a:off x="345313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28" idx="1"/>
            <a:endCxn id="12" idx="1"/>
          </p:cNvCxnSpPr>
          <p:nvPr/>
        </p:nvCxnSpPr>
        <p:spPr>
          <a:xfrm rot="10800000" flipH="1" flipV="1">
            <a:off x="2440940" y="3754755"/>
            <a:ext cx="210185" cy="1595120"/>
          </a:xfrm>
          <a:prstGeom prst="curvedConnector3">
            <a:avLst>
              <a:gd name="adj1" fmla="val -113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480" y="5171137"/>
            <a:ext cx="2331067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Of this one?</a:t>
            </a:r>
            <a:r>
              <a:rPr sz="2310" spc="-42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SEIPUN+TimesNewRomanPSMT" panose="02020603050405020304"/>
                <a:cs typeface="SEIPUN+TimesNewRomanPSMT" panose="02020603050405020304"/>
              </a:rPr>
              <a:t>Why?</a:t>
            </a:r>
            <a:endParaRPr sz="2310">
              <a:solidFill>
                <a:srgbClr val="000000"/>
              </a:solidFill>
              <a:latin typeface="SEIPUN+TimesNewRomanPSMT" panose="02020603050405020304"/>
              <a:cs typeface="SEIPUN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5" name="直接连接符 44"/>
          <p:cNvCxnSpPr>
            <a:stCxn id="2" idx="1"/>
            <a:endCxn id="15" idx="0"/>
          </p:cNvCxnSpPr>
          <p:nvPr/>
        </p:nvCxnSpPr>
        <p:spPr>
          <a:xfrm flipH="1">
            <a:off x="345313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endCxn id="12" idx="1"/>
          </p:cNvCxnSpPr>
          <p:nvPr/>
        </p:nvCxnSpPr>
        <p:spPr>
          <a:xfrm rot="5400000" flipV="1">
            <a:off x="2155190" y="4072890"/>
            <a:ext cx="2280920" cy="27241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7780" y="5171137"/>
            <a:ext cx="4474506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Of the root?</a:t>
            </a:r>
            <a:r>
              <a:rPr sz="2310" spc="-42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 </a:t>
            </a:r>
            <a:r>
              <a:rPr sz="2310" spc="-21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What’s</a:t>
            </a:r>
            <a:r>
              <a:rPr sz="2310" spc="21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RSQAQG+TimesNewRomanPSMT" panose="02020603050405020304"/>
                <a:cs typeface="RSQAQG+TimesNewRomanPSMT" panose="02020603050405020304"/>
              </a:rPr>
              <a:t>the pattern here?</a:t>
            </a:r>
            <a:endParaRPr sz="2310">
              <a:solidFill>
                <a:srgbClr val="000000"/>
              </a:solidFill>
              <a:latin typeface="RSQAQG+TimesNewRomanPSMT" panose="02020603050405020304"/>
              <a:cs typeface="RSQAQG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564255" y="3757930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" idx="1"/>
            <a:endCxn id="12" idx="1"/>
          </p:cNvCxnSpPr>
          <p:nvPr/>
        </p:nvCxnSpPr>
        <p:spPr>
          <a:xfrm rot="10800000" flipV="1">
            <a:off x="2367280" y="2378075"/>
            <a:ext cx="1947545" cy="2971800"/>
          </a:xfrm>
          <a:prstGeom prst="curvedConnector3">
            <a:avLst>
              <a:gd name="adj1" fmla="val 1122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178" y="5171137"/>
            <a:ext cx="4462865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ICEQAF+TimesNewRomanPSMT" panose="02020603050405020304"/>
                <a:cs typeface="ICEQAF+TimesNewRomanPSMT" panose="02020603050405020304"/>
              </a:rPr>
              <a:t>What about the rank of this element?</a:t>
            </a:r>
            <a:endParaRPr sz="2310">
              <a:solidFill>
                <a:srgbClr val="000000"/>
              </a:solidFill>
              <a:latin typeface="ICEQAF+TimesNewRomanPSMT" panose="02020603050405020304"/>
              <a:cs typeface="ICEQAF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endCxn id="12" idx="1"/>
          </p:cNvCxnSpPr>
          <p:nvPr/>
        </p:nvCxnSpPr>
        <p:spPr>
          <a:xfrm rot="5400000">
            <a:off x="2348865" y="3819525"/>
            <a:ext cx="1588770" cy="1471295"/>
          </a:xfrm>
          <a:prstGeom prst="curvedConnector4">
            <a:avLst>
              <a:gd name="adj1" fmla="val 13409"/>
              <a:gd name="adj2" fmla="val 11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249650" y="1252362"/>
            <a:ext cx="6348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ETERMINING</a:t>
            </a:r>
            <a:r>
              <a:rPr sz="1965" b="1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480" b="1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HE</a:t>
            </a:r>
            <a:r>
              <a:rPr sz="196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r>
              <a:rPr sz="1965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</a:t>
            </a:r>
            <a:r>
              <a:rPr sz="2480" b="1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LEMENT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4614" y="5171137"/>
            <a:ext cx="4206975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This one?</a:t>
            </a:r>
            <a:r>
              <a:rPr sz="2310" spc="-4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 </a:t>
            </a:r>
            <a:r>
              <a:rPr sz="2310" spc="-2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What’s</a:t>
            </a:r>
            <a:r>
              <a:rPr sz="2310" spc="21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QOMFMB+TimesNewRomanPSMT" panose="02020603050405020304"/>
                <a:cs typeface="QOMFMB+TimesNewRomanPSMT" panose="02020603050405020304"/>
              </a:rPr>
              <a:t>the pattern here?</a:t>
            </a:r>
            <a:endParaRPr sz="2310">
              <a:solidFill>
                <a:srgbClr val="000000"/>
              </a:solidFill>
              <a:latin typeface="QOMFMB+TimesNewRomanPSMT" panose="02020603050405020304"/>
              <a:cs typeface="QOMFMB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139315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bject 7"/>
          <p:cNvSpPr txBox="1"/>
          <p:nvPr/>
        </p:nvSpPr>
        <p:spPr>
          <a:xfrm>
            <a:off x="4456702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3317149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654679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2605691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065905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76504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3481321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556278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48355" y="2348865"/>
            <a:ext cx="935990" cy="50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4" idx="3"/>
            <a:endCxn id="18" idx="0"/>
          </p:cNvCxnSpPr>
          <p:nvPr/>
        </p:nvCxnSpPr>
        <p:spPr>
          <a:xfrm>
            <a:off x="4771390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628265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3"/>
            <a:endCxn id="20" idx="0"/>
          </p:cNvCxnSpPr>
          <p:nvPr/>
        </p:nvCxnSpPr>
        <p:spPr>
          <a:xfrm>
            <a:off x="3589020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43" idx="0"/>
          </p:cNvCxnSpPr>
          <p:nvPr/>
        </p:nvCxnSpPr>
        <p:spPr>
          <a:xfrm flipH="1">
            <a:off x="3616960" y="3757930"/>
            <a:ext cx="270510" cy="440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3"/>
            <a:endCxn id="44" idx="0"/>
          </p:cNvCxnSpPr>
          <p:nvPr/>
        </p:nvCxnSpPr>
        <p:spPr>
          <a:xfrm>
            <a:off x="4315460" y="3756025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8" idx="3"/>
            <a:endCxn id="42" idx="0"/>
          </p:cNvCxnSpPr>
          <p:nvPr/>
        </p:nvCxnSpPr>
        <p:spPr>
          <a:xfrm>
            <a:off x="5904230" y="3071495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2" idx="1"/>
            <a:endCxn id="40" idx="1"/>
          </p:cNvCxnSpPr>
          <p:nvPr/>
        </p:nvCxnSpPr>
        <p:spPr>
          <a:xfrm rot="10800000" flipH="1">
            <a:off x="2504440" y="4439285"/>
            <a:ext cx="1887220" cy="909955"/>
          </a:xfrm>
          <a:prstGeom prst="curvedConnector3">
            <a:avLst>
              <a:gd name="adj1" fmla="val -1261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1878000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</a:t>
            </a:r>
            <a:r>
              <a:rPr sz="2995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ANK</a:t>
            </a:r>
            <a:endParaRPr sz="239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70633"/>
            <a:ext cx="1691885" cy="63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OS-Rank(T,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x)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{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833" y="2562624"/>
            <a:ext cx="2290695" cy="636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</a:t>
            </a:r>
            <a:r>
              <a:rPr sz="1965" spc="-36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= x-&gt;left-&gt;size</a:t>
            </a:r>
            <a:r>
              <a:rPr sz="1965" spc="10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+ 1;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y = x;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834" y="3255918"/>
            <a:ext cx="2205967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while (y</a:t>
            </a:r>
            <a:r>
              <a:rPr sz="1965" spc="-9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!=</a:t>
            </a:r>
            <a:r>
              <a:rPr sz="1965" spc="-42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 spc="-27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T-&gt;root)</a:t>
            </a:r>
            <a:endParaRPr sz="1965" spc="-27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949" y="3583017"/>
            <a:ext cx="3334351" cy="673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if (y == y-&gt;p-&gt;right)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  <a:p>
            <a:pPr marL="576580" marR="0">
              <a:lnSpc>
                <a:spcPts val="2175"/>
              </a:lnSpc>
              <a:spcBef>
                <a:spcPts val="7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</a:t>
            </a:r>
            <a:r>
              <a:rPr sz="1965" spc="-36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= r</a:t>
            </a:r>
            <a:r>
              <a:rPr sz="1965" spc="-31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+ y-&gt;p-&gt;left-&gt;size +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974" y="4230035"/>
            <a:ext cx="338527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1;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834" y="4576024"/>
            <a:ext cx="1694529" cy="636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0075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y = y-&gt;p;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4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return r;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9798" y="5269345"/>
            <a:ext cx="22865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KFIOEQ+TimesNewRomanPS-BoldMT" panose="02020803070505020304"/>
                <a:cs typeface="KFIOEQ+TimesNewRomanPS-BoldMT" panose="02020803070505020304"/>
              </a:rPr>
              <a:t>}</a:t>
            </a:r>
            <a:endParaRPr sz="1965">
              <a:solidFill>
                <a:srgbClr val="000000"/>
              </a:solidFill>
              <a:latin typeface="KFIOEQ+TimesNewRomanPS-BoldMT" panose="02020803070505020304"/>
              <a:cs typeface="KFIOEQ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1987" y="5607295"/>
            <a:ext cx="4594196" cy="38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IRSUEQ+Wingdings-Regular" panose="05000000000000000000"/>
                <a:cs typeface="IRSUEQ+Wingdings-Regular" panose="05000000000000000000"/>
              </a:rPr>
              <a:t>z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will be the running time?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5683257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r>
              <a:rPr sz="2395" b="1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 M</a:t>
            </a:r>
            <a:r>
              <a:rPr sz="2395" b="1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AINTAINING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IZES</a:t>
            </a:r>
            <a:endParaRPr sz="239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8" y="1819627"/>
            <a:ext cx="6380286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 shown</a:t>
            </a:r>
            <a:r>
              <a:rPr sz="196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with subtree sizes, order statistic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 can be done in O(lg n)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987" y="2510314"/>
            <a:ext cx="632538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Next step: maintain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sizes</a:t>
            </a:r>
            <a:r>
              <a:rPr sz="196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 Insert() and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204" y="3208359"/>
            <a:ext cx="5874227" cy="55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How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would</a:t>
            </a:r>
            <a:r>
              <a:rPr sz="171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adjust the size fields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</a:t>
            </a:r>
            <a:r>
              <a:rPr sz="1710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insertion 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plain binary search tree?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204" y="3809126"/>
            <a:ext cx="5308054" cy="57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</a:t>
            </a:r>
            <a:r>
              <a:rPr sz="17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increment sizes of</a:t>
            </a:r>
            <a:r>
              <a:rPr sz="1710" spc="-13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nodes traversed during search</a:t>
            </a:r>
            <a:endParaRPr sz="1710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Why won</a:t>
            </a:r>
            <a:r>
              <a:rPr sz="171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this work on red-black trees?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197900"/>
            <a:ext cx="2709987" cy="46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595"/>
              </a:lnSpc>
              <a:spcBef>
                <a:spcPct val="0"/>
              </a:spcBef>
              <a:spcAft>
                <a:spcPct val="0"/>
              </a:spcAft>
            </a:pPr>
            <a:r>
              <a:rPr sz="29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39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NTRODUCTION</a:t>
            </a:r>
            <a:endParaRPr sz="239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3850" y="1888087"/>
            <a:ext cx="5097638" cy="5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 most</a:t>
            </a:r>
            <a:r>
              <a:rPr sz="1625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cases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standard</a:t>
            </a:r>
            <a:r>
              <a:rPr sz="162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</a:t>
            </a:r>
            <a:r>
              <a:rPr sz="162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sufficient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55245" marR="0">
              <a:lnSpc>
                <a:spcPts val="1955"/>
              </a:lnSpc>
              <a:spcBef>
                <a:spcPts val="8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(possibly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provided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by</a:t>
            </a:r>
            <a:r>
              <a:rPr sz="1625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software</a:t>
            </a:r>
            <a:r>
              <a:rPr sz="1625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library)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831" y="2799664"/>
            <a:ext cx="5710793" cy="53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But</a:t>
            </a:r>
            <a:r>
              <a:rPr sz="162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sometimes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one</a:t>
            </a:r>
            <a:r>
              <a:rPr sz="162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needs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 operations</a:t>
            </a:r>
            <a:r>
              <a:rPr sz="1625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aren</a:t>
            </a:r>
            <a:r>
              <a:rPr sz="16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1955"/>
              </a:lnSpc>
              <a:spcBef>
                <a:spcPts val="1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supported</a:t>
            </a:r>
            <a:r>
              <a:rPr sz="1625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by any standard</a:t>
            </a:r>
            <a:r>
              <a:rPr sz="162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850" y="3648035"/>
            <a:ext cx="3773515" cy="28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LFOUEL+MS-Mincho" panose="02020609040205080304"/>
                <a:cs typeface="LFOUEL+MS-Mincho" panose="02020609040205080304"/>
              </a:rPr>
              <a:t>➨</a:t>
            </a:r>
            <a:r>
              <a:rPr sz="1625" spc="40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need</a:t>
            </a:r>
            <a:r>
              <a:rPr sz="162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design</a:t>
            </a:r>
            <a:r>
              <a:rPr sz="1625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new</a:t>
            </a:r>
            <a:r>
              <a:rPr sz="1625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data structure?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850" y="4297021"/>
            <a:ext cx="5273172" cy="530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Not</a:t>
            </a:r>
            <a:r>
              <a:rPr sz="162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always: often</a:t>
            </a:r>
            <a:r>
              <a:rPr sz="162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augmenting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 existing structure</a:t>
            </a:r>
            <a:r>
              <a:rPr sz="1625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1955"/>
              </a:lnSpc>
              <a:spcBef>
                <a:spcPts val="1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sufficient</a:t>
            </a:r>
            <a:endParaRPr sz="162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0187" y="5003158"/>
            <a:ext cx="4276113" cy="12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“One</a:t>
            </a:r>
            <a:r>
              <a:rPr sz="2310" spc="424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good</a:t>
            </a:r>
            <a:r>
              <a:rPr sz="2310" spc="436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thief</a:t>
            </a:r>
            <a:r>
              <a:rPr sz="2310" spc="437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is</a:t>
            </a:r>
            <a:r>
              <a:rPr sz="2310" spc="43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worth</a:t>
            </a:r>
            <a:r>
              <a:rPr sz="2310" spc="43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</a:rPr>
              <a:t>ten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good</a:t>
            </a:r>
            <a:r>
              <a:rPr sz="2310" spc="429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 </a:t>
            </a:r>
            <a:r>
              <a:rPr sz="2310">
                <a:solidFill>
                  <a:srgbClr val="000000"/>
                </a:solidFill>
                <a:latin typeface="GCQKGF+ComicSansMS-Bold" panose="030F0902030302020204"/>
                <a:cs typeface="GCQKGF+ComicSansMS-Bold" panose="030F0902030302020204"/>
                <a:sym typeface="+mn-ea"/>
              </a:rPr>
              <a:t>scholars”</a:t>
            </a:r>
            <a:endParaRPr sz="2310">
              <a:solidFill>
                <a:srgbClr val="000000"/>
              </a:solidFill>
              <a:latin typeface="GCQKGF+ComicSansMS-Bold" panose="030F0902030302020204"/>
              <a:cs typeface="GCQKGF+ComicSansMS-Bold" panose="030F0902030302020204"/>
            </a:endParaRPr>
          </a:p>
          <a:p>
            <a:pPr marL="0" marR="0">
              <a:lnSpc>
                <a:spcPts val="3215"/>
              </a:lnSpc>
              <a:spcBef>
                <a:spcPct val="0"/>
              </a:spcBef>
              <a:spcAft>
                <a:spcPct val="0"/>
              </a:spcAft>
            </a:pPr>
            <a:endParaRPr sz="2310">
              <a:solidFill>
                <a:srgbClr val="000000"/>
              </a:solidFill>
              <a:latin typeface="GCQKGF+ComicSansMS-Bold" panose="030F0902030302020204"/>
              <a:cs typeface="GCQKGF+ComicSansMS-Bold" panose="030F0902030302020204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2124075" y="4939665"/>
            <a:ext cx="4502785" cy="1081405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98321"/>
            <a:ext cx="5604092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</a:t>
            </a:r>
            <a:r>
              <a:rPr sz="18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AINTAINING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IZE</a:t>
            </a:r>
            <a:r>
              <a:rPr sz="18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18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HROUGH</a:t>
            </a:r>
            <a:r>
              <a:rPr sz="1880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31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 </a:t>
            </a:r>
            <a:r>
              <a:rPr sz="1880" b="1" spc="-2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OTATION</a:t>
            </a:r>
            <a:endParaRPr sz="1880" b="1" spc="-27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040" y="2096712"/>
            <a:ext cx="325796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99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y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  <a:p>
            <a:pPr marL="0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19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2872" y="2096712"/>
            <a:ext cx="325796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35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x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  <a:p>
            <a:pPr marL="0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19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9826" y="2271351"/>
            <a:ext cx="1324745" cy="1029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rightRotate(y)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  <a:p>
            <a:pPr marL="73660" marR="0">
              <a:lnSpc>
                <a:spcPts val="1705"/>
              </a:lnSpc>
              <a:spcBef>
                <a:spcPts val="444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leftRotate(x)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354" y="2683144"/>
            <a:ext cx="325796" cy="43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12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x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  <a:p>
            <a:pPr marL="0" marR="0">
              <a:lnSpc>
                <a:spcPts val="1480"/>
              </a:lnSpc>
              <a:spcBef>
                <a:spcPct val="0"/>
              </a:spcBef>
              <a:spcAft>
                <a:spcPct val="0"/>
              </a:spcAft>
            </a:pPr>
            <a:r>
              <a:rPr sz="1540" spc="-87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11</a:t>
            </a:r>
            <a:endParaRPr sz="1540" spc="-87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5436" y="2683144"/>
            <a:ext cx="325796" cy="43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635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y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  <a:p>
            <a:pPr marL="0" marR="0">
              <a:lnSpc>
                <a:spcPts val="148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12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9952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6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6902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4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2899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4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49849" y="3629906"/>
            <a:ext cx="228057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ANGSM+TimesNewRomanPS-BoldMT" panose="02020803070505020304"/>
                <a:cs typeface="TANGSM+TimesNewRomanPS-BoldMT" panose="02020803070505020304"/>
              </a:rPr>
              <a:t>7</a:t>
            </a:r>
            <a:endParaRPr sz="1540">
              <a:solidFill>
                <a:srgbClr val="000000"/>
              </a:solidFill>
              <a:latin typeface="TANGSM+TimesNewRomanPS-BoldMT" panose="02020803070505020304"/>
              <a:cs typeface="TANGSM+TimesNewRomanPS-BoldMT" panose="020208030705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1988" y="4003110"/>
            <a:ext cx="5694722" cy="983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FOOCQO+Wingdings-Regular" panose="05000000000000000000"/>
                <a:cs typeface="FOOCQO+Wingdings-Regular" panose="05000000000000000000"/>
              </a:rPr>
              <a:t>z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Salient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point: rotation invalidates only x and y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18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FOOCQO+Wingdings-Regular" panose="05000000000000000000"/>
                <a:cs typeface="FOOCQO+Wingdings-Regular" panose="05000000000000000000"/>
              </a:rPr>
              <a:t>z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Can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recalculate their sizes in constant time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80"/>
              </a:lnSpc>
              <a:spcBef>
                <a:spcPts val="36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FOOCQO+Wingdings-Regular" panose="05000000000000000000"/>
                <a:cs typeface="FOOCQO+Wingdings-Regular" panose="05000000000000000000"/>
              </a:rPr>
              <a:t>z</a:t>
            </a:r>
            <a:r>
              <a:rPr sz="1965" spc="44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Why?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1988" y="5254818"/>
            <a:ext cx="5272078" cy="669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FOOCQO+Wingdings-Regular" panose="05000000000000000000"/>
                <a:cs typeface="FOOCQO+Wingdings-Regular" panose="05000000000000000000"/>
              </a:rPr>
              <a:t>z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12</a:t>
            </a:r>
            <a:r>
              <a:rPr sz="1965" spc="-12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size[y]</a:t>
            </a:r>
            <a:r>
              <a:rPr sz="1965" spc="-1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←</a:t>
            </a:r>
            <a:r>
              <a:rPr sz="1965" spc="5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size[x]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290"/>
              </a:spcBef>
              <a:spcAft>
                <a:spcPct val="0"/>
              </a:spcAft>
            </a:pPr>
            <a:r>
              <a:rPr sz="1965">
                <a:solidFill>
                  <a:srgbClr val="FF0000"/>
                </a:solidFill>
                <a:latin typeface="FOOCQO+Wingdings-Regular" panose="05000000000000000000"/>
                <a:cs typeface="FOOCQO+Wingdings-Regular" panose="05000000000000000000"/>
              </a:rPr>
              <a:t>z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13</a:t>
            </a:r>
            <a:r>
              <a:rPr sz="1965" spc="-12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size[x]</a:t>
            </a:r>
            <a:r>
              <a:rPr sz="1965" spc="-1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←</a:t>
            </a:r>
            <a:r>
              <a:rPr sz="1965" spc="5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size[left[x]]</a:t>
            </a:r>
            <a:r>
              <a:rPr sz="1965" spc="-24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+</a:t>
            </a:r>
            <a:r>
              <a:rPr sz="1965" spc="-9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size[right[x]]</a:t>
            </a:r>
            <a:r>
              <a:rPr sz="1965" spc="-19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+ 1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376805" y="20351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41805" y="25939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56325" y="2035810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08775" y="2593975"/>
            <a:ext cx="552450" cy="558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1492250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3" name="等腰三角形 22"/>
          <p:cNvSpPr/>
          <p:nvPr/>
        </p:nvSpPr>
        <p:spPr>
          <a:xfrm>
            <a:off x="2985135" y="2636520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4" name="等腰三角形 23"/>
          <p:cNvSpPr/>
          <p:nvPr/>
        </p:nvSpPr>
        <p:spPr>
          <a:xfrm>
            <a:off x="2183130" y="330136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5" name="等腰三角形 24"/>
          <p:cNvSpPr/>
          <p:nvPr/>
        </p:nvSpPr>
        <p:spPr>
          <a:xfrm>
            <a:off x="6457315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等腰三角形 25"/>
          <p:cNvSpPr/>
          <p:nvPr/>
        </p:nvSpPr>
        <p:spPr>
          <a:xfrm>
            <a:off x="5730875" y="2580640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等腰三角形 26"/>
          <p:cNvSpPr/>
          <p:nvPr/>
        </p:nvSpPr>
        <p:spPr>
          <a:xfrm>
            <a:off x="7156450" y="3293745"/>
            <a:ext cx="476250" cy="58483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443480" y="196342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y</a:t>
            </a:r>
            <a:endParaRPr lang="en-US" altLang="zh-CN"/>
          </a:p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792605" y="2536825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x</a:t>
            </a:r>
            <a:endParaRPr lang="en-US" altLang="zh-CN"/>
          </a:p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207125" y="1992630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x</a:t>
            </a:r>
            <a:endParaRPr lang="en-US" altLang="zh-CN"/>
          </a:p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759575" y="2533015"/>
            <a:ext cx="45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y</a:t>
            </a:r>
            <a:endParaRPr lang="en-US" altLang="zh-CN"/>
          </a:p>
          <a:p>
            <a:r>
              <a:rPr lang="en-US" altLang="zh-CN"/>
              <a:t>12</a:t>
            </a:r>
            <a:endParaRPr lang="en-US" altLang="zh-CN"/>
          </a:p>
        </p:txBody>
      </p:sp>
      <p:cxnSp>
        <p:nvCxnSpPr>
          <p:cNvPr id="32" name="直接连接符 31"/>
          <p:cNvCxnSpPr>
            <a:stCxn id="2" idx="2"/>
          </p:cNvCxnSpPr>
          <p:nvPr/>
        </p:nvCxnSpPr>
        <p:spPr>
          <a:xfrm flipH="1">
            <a:off x="1979930" y="2314575"/>
            <a:ext cx="396875" cy="32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9" idx="2"/>
            <a:endCxn id="22" idx="0"/>
          </p:cNvCxnSpPr>
          <p:nvPr/>
        </p:nvCxnSpPr>
        <p:spPr>
          <a:xfrm flipH="1">
            <a:off x="1730375" y="3181985"/>
            <a:ext cx="287655" cy="111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2"/>
            <a:endCxn id="24" idx="0"/>
          </p:cNvCxnSpPr>
          <p:nvPr/>
        </p:nvCxnSpPr>
        <p:spPr>
          <a:xfrm>
            <a:off x="2018030" y="3181985"/>
            <a:ext cx="403225" cy="119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3"/>
            <a:endCxn id="23" idx="0"/>
          </p:cNvCxnSpPr>
          <p:nvPr/>
        </p:nvCxnSpPr>
        <p:spPr>
          <a:xfrm>
            <a:off x="2894330" y="2286000"/>
            <a:ext cx="328930" cy="35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6" idx="0"/>
          </p:cNvCxnSpPr>
          <p:nvPr/>
        </p:nvCxnSpPr>
        <p:spPr>
          <a:xfrm flipH="1">
            <a:off x="5969000" y="2348865"/>
            <a:ext cx="187325" cy="23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3"/>
          </p:cNvCxnSpPr>
          <p:nvPr/>
        </p:nvCxnSpPr>
        <p:spPr>
          <a:xfrm>
            <a:off x="6657975" y="2315210"/>
            <a:ext cx="362585" cy="24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2"/>
            <a:endCxn id="25" idx="0"/>
          </p:cNvCxnSpPr>
          <p:nvPr/>
        </p:nvCxnSpPr>
        <p:spPr>
          <a:xfrm flipH="1">
            <a:off x="6695440" y="3178175"/>
            <a:ext cx="289560" cy="11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2"/>
            <a:endCxn id="27" idx="0"/>
          </p:cNvCxnSpPr>
          <p:nvPr/>
        </p:nvCxnSpPr>
        <p:spPr>
          <a:xfrm>
            <a:off x="6985000" y="3178175"/>
            <a:ext cx="409575" cy="11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496945" y="2622550"/>
            <a:ext cx="193929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461385" y="2981325"/>
            <a:ext cx="1974850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336798"/>
            <a:ext cx="5698043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b="1" spc="-1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UGMENTING</a:t>
            </a:r>
            <a:r>
              <a:rPr sz="1540" b="1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</a:t>
            </a:r>
            <a:r>
              <a:rPr sz="1540" b="1" spc="-8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ATA</a:t>
            </a:r>
            <a:r>
              <a:rPr sz="1540" b="1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TRUCTURES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1965" b="1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 </a:t>
            </a:r>
            <a:r>
              <a:rPr sz="15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ETHODOLOGY</a:t>
            </a:r>
            <a:endParaRPr sz="15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60678"/>
            <a:ext cx="4517250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HFFCCT+Wingdings-Regular" panose="05000000000000000000"/>
                <a:cs typeface="HFFCCT+Wingdings-Regular" panose="05000000000000000000"/>
              </a:rPr>
              <a:t>z</a:t>
            </a:r>
            <a:r>
              <a:rPr sz="1540" spc="243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Choose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underlying data structure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1715" y="2181262"/>
            <a:ext cx="28154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614" y="2213379"/>
            <a:ext cx="213883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9795" y="2537030"/>
            <a:ext cx="5963995" cy="65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HFFCCT+Wingdings-Regular" panose="05000000000000000000"/>
                <a:cs typeface="HFFCCT+Wingdings-Regular" panose="05000000000000000000"/>
              </a:rPr>
              <a:t>z</a:t>
            </a:r>
            <a:r>
              <a:rPr sz="1965" spc="201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Determine additional information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maintain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781685" marR="0">
              <a:lnSpc>
                <a:spcPts val="2050"/>
              </a:lnSpc>
              <a:spcBef>
                <a:spcPts val="43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 sizes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9795" y="3221200"/>
            <a:ext cx="5900319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HFFCCT+Wingdings-Regular" panose="05000000000000000000"/>
                <a:cs typeface="HFFCCT+Wingdings-Regular" panose="05000000000000000000"/>
              </a:rPr>
              <a:t>z</a:t>
            </a:r>
            <a:r>
              <a:rPr sz="1710" spc="2267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 spc="-2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Verify</a:t>
            </a:r>
            <a:r>
              <a:rPr sz="1965" spc="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that information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can be maintained for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2544" y="3590001"/>
            <a:ext cx="434056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 that modify the structure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8293" y="3992876"/>
            <a:ext cx="5671769" cy="587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8326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Insert(),</a:t>
            </a:r>
            <a:r>
              <a:rPr sz="1710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</a:t>
            </a:r>
            <a:r>
              <a:rPr sz="1710" spc="85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(don</a:t>
            </a:r>
            <a:r>
              <a:rPr sz="17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forget</a:t>
            </a:r>
            <a:r>
              <a:rPr sz="1710" spc="-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rotations!)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24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HFFCCT+Wingdings-Regular" panose="05000000000000000000"/>
                <a:cs typeface="HFFCCT+Wingdings-Regular" panose="05000000000000000000"/>
              </a:rPr>
              <a:t>z</a:t>
            </a:r>
            <a:r>
              <a:rPr sz="1965" spc="2222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 new operations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202" y="4592339"/>
            <a:ext cx="3142609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E.g.,</a:t>
            </a:r>
            <a:r>
              <a:rPr sz="1710" spc="-1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OS-Rank(), OS-Select()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965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problem : maintain a set of intervals</a:t>
            </a:r>
            <a:endParaRPr lang="en-US"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310" y="2270125"/>
            <a:ext cx="58185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 , time intervals for a scheduling program : 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979420" y="281876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35885" y="3161030"/>
            <a:ext cx="180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6795" y="3528060"/>
            <a:ext cx="12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85415" y="2605405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28110" y="260540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10130" y="294767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36110" y="294767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006600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34105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474335" y="3162935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2220" y="294957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07760" y="2949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758690" y="354520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92600" y="3331845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707380" y="333184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39890" y="3547110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27775" y="33337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473315" y="333375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  <a:endParaRPr lang="en-US" altLang="zh-CN"/>
          </a:p>
        </p:txBody>
      </p:sp>
      <p:cxnSp>
        <p:nvCxnSpPr>
          <p:cNvPr id="25" name="曲线连接符 24"/>
          <p:cNvCxnSpPr/>
          <p:nvPr/>
        </p:nvCxnSpPr>
        <p:spPr>
          <a:xfrm flipV="1">
            <a:off x="3532505" y="2564765"/>
            <a:ext cx="1543685" cy="230505"/>
          </a:xfrm>
          <a:prstGeom prst="curvedConnector3">
            <a:avLst>
              <a:gd name="adj1" fmla="val 2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96485" y="254698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i=[7,10],i-&gt;low=7, i-&gt;high=10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dirty="0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965" spc="5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965" dirty="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problem : maintain a set of intervals</a:t>
            </a:r>
            <a:endParaRPr lang="en-US" sz="1965" dirty="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310" y="2270125"/>
            <a:ext cx="581850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E.g. , time intervals for a scheduling program : 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979420" y="281876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35885" y="3161030"/>
            <a:ext cx="180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296795" y="3528060"/>
            <a:ext cx="12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85415" y="2605405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28110" y="260540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10130" y="294767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36110" y="294767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006600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34105" y="3361690"/>
            <a:ext cx="294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474335" y="3162935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2220" y="2949575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07760" y="294957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758690" y="3545205"/>
            <a:ext cx="94869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01490" y="333184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707380" y="333184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39890" y="3547110"/>
            <a:ext cx="720000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27775" y="3333750"/>
            <a:ext cx="48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473315" y="333375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  <a:endParaRPr lang="en-US" altLang="zh-CN"/>
          </a:p>
        </p:txBody>
      </p:sp>
      <p:cxnSp>
        <p:nvCxnSpPr>
          <p:cNvPr id="25" name="曲线连接符 24"/>
          <p:cNvCxnSpPr/>
          <p:nvPr/>
        </p:nvCxnSpPr>
        <p:spPr>
          <a:xfrm flipV="1">
            <a:off x="3532505" y="2564765"/>
            <a:ext cx="1543685" cy="230505"/>
          </a:xfrm>
          <a:prstGeom prst="curvedConnector3">
            <a:avLst>
              <a:gd name="adj1" fmla="val 2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96485" y="254698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i=[7,10],i-&gt;low=7, i-&gt;high=10</a:t>
            </a:r>
            <a:endParaRPr lang="en-US" altLang="zh-CN"/>
          </a:p>
        </p:txBody>
      </p:sp>
      <p:sp>
        <p:nvSpPr>
          <p:cNvPr id="24" name="object 4"/>
          <p:cNvSpPr txBox="1"/>
          <p:nvPr/>
        </p:nvSpPr>
        <p:spPr>
          <a:xfrm>
            <a:off x="1485265" y="3729990"/>
            <a:ext cx="6538595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an interval[t1,t2] as an object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field slow[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]=t1(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 endpoint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]=t2(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 endpoint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spc="5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5580" y="4391660"/>
            <a:ext cx="6490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say that intervals </a:t>
            </a:r>
            <a:r>
              <a:rPr lang="en-US" altLang="zh-CN" dirty="0" err="1"/>
              <a:t>i</a:t>
            </a:r>
            <a:r>
              <a:rPr lang="en-US" altLang="zh-CN" dirty="0"/>
              <a:t> and </a:t>
            </a:r>
            <a:r>
              <a:rPr lang="en-US" altLang="zh-CN" dirty="0" err="1"/>
              <a:t>i</a:t>
            </a:r>
            <a:r>
              <a:rPr lang="en-US" altLang="zh-CN" dirty="0"/>
              <a:t>' overlap if </a:t>
            </a:r>
            <a:r>
              <a:rPr lang="en-US" altLang="zh-CN" dirty="0" err="1"/>
              <a:t>i∩i</a:t>
            </a:r>
            <a:r>
              <a:rPr lang="en-US" altLang="zh-CN" dirty="0"/>
              <a:t>'≠Ø, that is, if low[</a:t>
            </a:r>
            <a:r>
              <a:rPr lang="en-US" altLang="zh-CN" dirty="0" err="1"/>
              <a:t>i</a:t>
            </a:r>
            <a:r>
              <a:rPr lang="en-US" altLang="zh-CN" dirty="0"/>
              <a:t>] ≤high[</a:t>
            </a:r>
            <a:r>
              <a:rPr lang="en-US" altLang="zh-CN" dirty="0" err="1"/>
              <a:t>i</a:t>
            </a:r>
            <a:r>
              <a:rPr lang="en-US" altLang="zh-CN" dirty="0"/>
              <a:t>'] and low[</a:t>
            </a:r>
            <a:r>
              <a:rPr lang="en-US" altLang="zh-CN" dirty="0" err="1"/>
              <a:t>i</a:t>
            </a:r>
            <a:r>
              <a:rPr lang="en-US" altLang="zh-CN" dirty="0"/>
              <a:t>']  </a:t>
            </a:r>
            <a:r>
              <a:rPr lang="en-US" altLang="zh-CN" dirty="0">
                <a:sym typeface="+mn-ea"/>
              </a:rPr>
              <a:t>≤high[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]. Any two intervals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' satisfy the </a:t>
            </a:r>
            <a:r>
              <a:rPr lang="en-US" altLang="zh-CN" b="1" dirty="0">
                <a:sym typeface="+mn-ea"/>
              </a:rPr>
              <a:t>interval trichotomy</a:t>
            </a:r>
            <a:r>
              <a:rPr lang="en-US" altLang="zh-CN" dirty="0">
                <a:sym typeface="+mn-ea"/>
              </a:rPr>
              <a:t>; that exactly one of the following three properties holds:</a:t>
            </a:r>
            <a:endParaRPr lang="en-US" altLang="zh-CN" dirty="0"/>
          </a:p>
        </p:txBody>
      </p:sp>
      <p:sp>
        <p:nvSpPr>
          <p:cNvPr id="30" name="object 4"/>
          <p:cNvSpPr txBox="1"/>
          <p:nvPr/>
        </p:nvSpPr>
        <p:spPr>
          <a:xfrm>
            <a:off x="1485265" y="5517232"/>
            <a:ext cx="6538595" cy="281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overlap,.</a:t>
            </a:r>
            <a:endParaRPr lang="en-US" sz="1700" spc="5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465580" y="5805264"/>
            <a:ext cx="6538595" cy="28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the left of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'(i.e.,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),.</a:t>
            </a:r>
            <a:endParaRPr lang="en-US" sz="1700" spc="5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1465580" y="6093296"/>
            <a:ext cx="6538595" cy="28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the right of 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'(i.e., high[</a:t>
            </a:r>
            <a:r>
              <a:rPr 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lang="zh-CN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low[</a:t>
            </a:r>
            <a:r>
              <a:rPr lang="en-US" altLang="zh-CN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),.</a:t>
            </a:r>
            <a:endParaRPr lang="en-US" sz="1700" spc="59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908069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VHPGTN+Wingdings-Regular" panose="05000000000000000000"/>
                <a:cs typeface="VHPGTN+Wingdings-Regular" panose="05000000000000000000"/>
              </a:rPr>
              <a:t>z</a:t>
            </a:r>
            <a:r>
              <a:rPr sz="1965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 trees support</a:t>
            </a:r>
            <a:r>
              <a:rPr sz="1965" spc="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following</a:t>
            </a:r>
            <a:r>
              <a:rPr sz="196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operations.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162102" cy="891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INTERVAL-INSERT(</a:t>
            </a:r>
            <a:r>
              <a:rPr sz="1710" spc="3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)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INTERVAL-DELETE(</a:t>
            </a:r>
            <a:r>
              <a:rPr sz="1710" spc="3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)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INTERVAL-SEARCH(</a:t>
            </a:r>
            <a:r>
              <a:rPr sz="1710" spc="27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 spc="-16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T,</a:t>
            </a:r>
            <a:r>
              <a:rPr sz="1710" spc="15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)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UGFDKP+Wingdings-Regular" panose="05000000000000000000"/>
                <a:cs typeface="UGFDKP+Wingdings-Regular" panose="05000000000000000000"/>
              </a:rPr>
              <a:t>z</a:t>
            </a:r>
            <a:r>
              <a:rPr sz="1965" spc="11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33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195" y="2598470"/>
            <a:ext cx="4827597" cy="891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VEHOAD+Wingdings-Regular" panose="05000000000000000000"/>
                <a:cs typeface="VEHOAD+Wingdings-Regular" panose="05000000000000000000"/>
              </a:rPr>
              <a:t>z</a:t>
            </a:r>
            <a:r>
              <a:rPr sz="1965" spc="11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42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396" y="2583178"/>
            <a:ext cx="4986863" cy="26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204" y="2879306"/>
            <a:ext cx="4827597" cy="891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701876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VEHOAD+Wingdings-Regular" panose="05000000000000000000"/>
                <a:cs typeface="VEHOAD+Wingdings-Regular" panose="05000000000000000000"/>
              </a:rPr>
              <a:t>z</a:t>
            </a:r>
            <a:r>
              <a:rPr sz="1965" spc="11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 the methodology: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4" y="2270067"/>
            <a:ext cx="353942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396" y="2583178"/>
            <a:ext cx="4986863" cy="26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5204" y="2879306"/>
            <a:ext cx="4827597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additional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information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   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•</a:t>
            </a: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We will store max, the maximum endpoint </a:t>
            </a:r>
            <a:endParaRPr lang="en-US" sz="1710">
              <a:solidFill>
                <a:srgbClr val="000000"/>
              </a:solidFill>
              <a:latin typeface="Century" panose="02040604050505020304"/>
              <a:cs typeface="Century" panose="02040604050505020304"/>
              <a:sym typeface="+mn-ea"/>
            </a:endParaRPr>
          </a:p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  <a:sym typeface="+mn-ea"/>
              </a:rPr>
              <a:t>      in the subtree rooted at i.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18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 maintain the information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2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93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grpSp>
        <p:nvGrpSpPr>
          <p:cNvPr id="18" name="组合 17"/>
          <p:cNvGrpSpPr/>
          <p:nvPr/>
        </p:nvGrpSpPr>
        <p:grpSpPr>
          <a:xfrm>
            <a:off x="5607685" y="2940050"/>
            <a:ext cx="575310" cy="647700"/>
            <a:chOff x="6606" y="3326"/>
            <a:chExt cx="906" cy="1020"/>
          </a:xfrm>
        </p:grpSpPr>
        <p:sp>
          <p:nvSpPr>
            <p:cNvPr id="19" name="圆角矩形 1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709670" y="3796665"/>
            <a:ext cx="575310" cy="647700"/>
            <a:chOff x="6606" y="3326"/>
            <a:chExt cx="906" cy="1020"/>
          </a:xfrm>
        </p:grpSpPr>
        <p:sp>
          <p:nvSpPr>
            <p:cNvPr id="22" name="圆角矩形 2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832100" y="4606925"/>
            <a:ext cx="575310" cy="647700"/>
            <a:chOff x="6606" y="3326"/>
            <a:chExt cx="906" cy="1020"/>
          </a:xfrm>
        </p:grpSpPr>
        <p:sp>
          <p:nvSpPr>
            <p:cNvPr id="31" name="圆角矩形 30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804035" y="3796665"/>
            <a:ext cx="575310" cy="647700"/>
            <a:chOff x="6606" y="3326"/>
            <a:chExt cx="906" cy="1020"/>
          </a:xfrm>
        </p:grpSpPr>
        <p:sp>
          <p:nvSpPr>
            <p:cNvPr id="28" name="圆角矩形 27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483360" y="2112010"/>
            <a:ext cx="575310" cy="647700"/>
            <a:chOff x="6606" y="3326"/>
            <a:chExt cx="906" cy="1020"/>
          </a:xfrm>
        </p:grpSpPr>
        <p:sp>
          <p:nvSpPr>
            <p:cNvPr id="34" name="圆角矩形 3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736850" y="3011805"/>
            <a:ext cx="575310" cy="647700"/>
            <a:chOff x="6606" y="3326"/>
            <a:chExt cx="906" cy="1020"/>
          </a:xfrm>
        </p:grpSpPr>
        <p:sp>
          <p:nvSpPr>
            <p:cNvPr id="16" name="圆角矩形 1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194810" y="2112010"/>
            <a:ext cx="575310" cy="647700"/>
            <a:chOff x="6606" y="3326"/>
            <a:chExt cx="906" cy="1020"/>
          </a:xfrm>
        </p:grpSpPr>
        <p:sp>
          <p:nvSpPr>
            <p:cNvPr id="2" name="圆角矩形 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0238" y="2199012"/>
            <a:ext cx="48870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731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int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max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855" y="2226378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5649" y="3061067"/>
            <a:ext cx="602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  <a:endParaRPr sz="1540" spc="-17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7427" y="3061067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5177" y="3874822"/>
            <a:ext cx="5049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400" y="3874912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5147" y="4682168"/>
            <a:ext cx="602690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537" y="5117055"/>
            <a:ext cx="3268317" cy="357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5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What </a:t>
            </a:r>
            <a:r>
              <a:rPr sz="2310" spc="-2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are</a:t>
            </a:r>
            <a:r>
              <a:rPr sz="2310" spc="19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 </a:t>
            </a:r>
            <a:r>
              <a:rPr sz="231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the max fields?</a:t>
            </a:r>
            <a:endParaRPr sz="231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cxnSp>
        <p:nvCxnSpPr>
          <p:cNvPr id="36" name="直接连接符 35"/>
          <p:cNvCxnSpPr>
            <a:stCxn id="5" idx="1"/>
          </p:cNvCxnSpPr>
          <p:nvPr/>
        </p:nvCxnSpPr>
        <p:spPr>
          <a:xfrm flipH="1">
            <a:off x="2987675" y="2350770"/>
            <a:ext cx="12071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9" idx="0"/>
          </p:cNvCxnSpPr>
          <p:nvPr/>
        </p:nvCxnSpPr>
        <p:spPr>
          <a:xfrm>
            <a:off x="4787900" y="2348865"/>
            <a:ext cx="1108075" cy="5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1"/>
            <a:endCxn id="28" idx="0"/>
          </p:cNvCxnSpPr>
          <p:nvPr/>
        </p:nvCxnSpPr>
        <p:spPr>
          <a:xfrm flipH="1">
            <a:off x="2092325" y="3335655"/>
            <a:ext cx="644525" cy="46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965" y="3284855"/>
            <a:ext cx="720090" cy="50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1"/>
            <a:endCxn id="31" idx="0"/>
          </p:cNvCxnSpPr>
          <p:nvPr/>
        </p:nvCxnSpPr>
        <p:spPr>
          <a:xfrm flipH="1">
            <a:off x="3120390" y="3999230"/>
            <a:ext cx="589280" cy="60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07685" y="2940050"/>
            <a:ext cx="575310" cy="647700"/>
            <a:chOff x="6606" y="3326"/>
            <a:chExt cx="906" cy="1020"/>
          </a:xfrm>
        </p:grpSpPr>
        <p:sp>
          <p:nvSpPr>
            <p:cNvPr id="19" name="圆角矩形 1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  <a:endParaRPr lang="en-US" altLang="zh-CN" sz="1600" b="1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709670" y="3796665"/>
            <a:ext cx="575310" cy="647700"/>
            <a:chOff x="6606" y="3326"/>
            <a:chExt cx="906" cy="1020"/>
          </a:xfrm>
        </p:grpSpPr>
        <p:sp>
          <p:nvSpPr>
            <p:cNvPr id="22" name="圆角矩形 2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832100" y="4606925"/>
            <a:ext cx="575310" cy="647700"/>
            <a:chOff x="6606" y="3326"/>
            <a:chExt cx="906" cy="1020"/>
          </a:xfrm>
        </p:grpSpPr>
        <p:sp>
          <p:nvSpPr>
            <p:cNvPr id="31" name="圆角矩形 30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  <a:endParaRPr lang="en-US" altLang="zh-CN" sz="1600" b="1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804035" y="3796665"/>
            <a:ext cx="575310" cy="647700"/>
            <a:chOff x="6606" y="3326"/>
            <a:chExt cx="906" cy="1020"/>
          </a:xfrm>
        </p:grpSpPr>
        <p:sp>
          <p:nvSpPr>
            <p:cNvPr id="28" name="圆角矩形 27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  <a:endParaRPr lang="en-US" altLang="zh-CN" sz="1600" b="1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483360" y="2112010"/>
            <a:ext cx="575310" cy="647700"/>
            <a:chOff x="6606" y="3326"/>
            <a:chExt cx="906" cy="1020"/>
          </a:xfrm>
        </p:grpSpPr>
        <p:sp>
          <p:nvSpPr>
            <p:cNvPr id="34" name="圆角矩形 3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736850" y="3011805"/>
            <a:ext cx="575310" cy="647700"/>
            <a:chOff x="6606" y="3326"/>
            <a:chExt cx="906" cy="1020"/>
          </a:xfrm>
        </p:grpSpPr>
        <p:sp>
          <p:nvSpPr>
            <p:cNvPr id="16" name="圆角矩形 1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194810" y="2112010"/>
            <a:ext cx="575310" cy="647700"/>
            <a:chOff x="6606" y="3326"/>
            <a:chExt cx="906" cy="1020"/>
          </a:xfrm>
        </p:grpSpPr>
        <p:sp>
          <p:nvSpPr>
            <p:cNvPr id="2" name="圆角矩形 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  <a:endParaRPr lang="en-US" altLang="zh-CN" sz="16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object 4"/>
          <p:cNvSpPr txBox="1"/>
          <p:nvPr/>
        </p:nvSpPr>
        <p:spPr>
          <a:xfrm>
            <a:off x="1570238" y="2199012"/>
            <a:ext cx="48870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731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int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max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4194855" y="2226378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2805649" y="3061067"/>
            <a:ext cx="602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  <a:endParaRPr sz="1540" spc="-17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5607427" y="3061067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6" name="object 8"/>
          <p:cNvSpPr txBox="1"/>
          <p:nvPr/>
        </p:nvSpPr>
        <p:spPr>
          <a:xfrm>
            <a:off x="1875177" y="3874822"/>
            <a:ext cx="5049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3709400" y="3874912"/>
            <a:ext cx="70033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2905147" y="4682168"/>
            <a:ext cx="602690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cxnSp>
        <p:nvCxnSpPr>
          <p:cNvPr id="39" name="直接连接符 38"/>
          <p:cNvCxnSpPr>
            <a:stCxn id="24" idx="1"/>
          </p:cNvCxnSpPr>
          <p:nvPr/>
        </p:nvCxnSpPr>
        <p:spPr>
          <a:xfrm flipH="1">
            <a:off x="2987675" y="2350770"/>
            <a:ext cx="1207135" cy="64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787900" y="2348865"/>
            <a:ext cx="1108075" cy="59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6" idx="1"/>
            <a:endCxn id="28" idx="0"/>
          </p:cNvCxnSpPr>
          <p:nvPr/>
        </p:nvCxnSpPr>
        <p:spPr>
          <a:xfrm flipH="1">
            <a:off x="2092325" y="3335655"/>
            <a:ext cx="644525" cy="461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275965" y="3284855"/>
            <a:ext cx="720090" cy="504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1"/>
            <a:endCxn id="31" idx="0"/>
          </p:cNvCxnSpPr>
          <p:nvPr/>
        </p:nvCxnSpPr>
        <p:spPr>
          <a:xfrm flipH="1">
            <a:off x="3120390" y="3999230"/>
            <a:ext cx="589280" cy="607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53205" y="4508500"/>
            <a:ext cx="1656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Note that:</a:t>
            </a:r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3955415" y="5081270"/>
            <a:ext cx="1915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x-&gt;max = max</a:t>
            </a:r>
            <a:endParaRPr lang="en-US" altLang="zh-CN" sz="2400"/>
          </a:p>
        </p:txBody>
      </p:sp>
      <p:sp>
        <p:nvSpPr>
          <p:cNvPr id="46" name="左大括号 45"/>
          <p:cNvSpPr/>
          <p:nvPr/>
        </p:nvSpPr>
        <p:spPr>
          <a:xfrm>
            <a:off x="5870575" y="4051300"/>
            <a:ext cx="576580" cy="24060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447155" y="390779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x-&gt;high</a:t>
            </a:r>
            <a:endParaRPr lang="en-US" altLang="zh-CN" sz="2800"/>
          </a:p>
        </p:txBody>
      </p:sp>
      <p:sp>
        <p:nvSpPr>
          <p:cNvPr id="48" name="文本框 47"/>
          <p:cNvSpPr txBox="1"/>
          <p:nvPr/>
        </p:nvSpPr>
        <p:spPr>
          <a:xfrm>
            <a:off x="6209030" y="4956810"/>
            <a:ext cx="213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x-&gt;left-&gt;max</a:t>
            </a:r>
            <a:endParaRPr lang="en-US" altLang="zh-CN" sz="2800"/>
          </a:p>
        </p:txBody>
      </p:sp>
      <p:sp>
        <p:nvSpPr>
          <p:cNvPr id="49" name="文本框 48"/>
          <p:cNvSpPr txBox="1"/>
          <p:nvPr/>
        </p:nvSpPr>
        <p:spPr>
          <a:xfrm>
            <a:off x="6209030" y="5935345"/>
            <a:ext cx="245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x-&gt;right-&gt;max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08293" y="1065018"/>
            <a:ext cx="4652093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YNAMIC</a:t>
            </a:r>
            <a:r>
              <a:rPr sz="2140" b="1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RDER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 spc="-2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TATISTICS</a:t>
            </a:r>
            <a:endParaRPr sz="2140" b="1" spc="-26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842" y="1615028"/>
            <a:ext cx="6159809" cy="64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5245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5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ve seen algorithms for finding the ith element of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6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an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unordered set in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O(n)</a:t>
            </a:r>
            <a:r>
              <a:rPr sz="1965" spc="-16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834" y="2306366"/>
            <a:ext cx="6278785" cy="940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OS-Tree(order</a:t>
            </a:r>
            <a:r>
              <a:rPr sz="1965" spc="2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statistic</a:t>
            </a:r>
            <a:r>
              <a:rPr sz="1965" spc="1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tree) </a:t>
            </a:r>
            <a:r>
              <a:rPr sz="1965" spc="-1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T:</a:t>
            </a:r>
            <a:r>
              <a:rPr sz="1965" spc="1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 structure</a:t>
            </a:r>
            <a:r>
              <a:rPr sz="1965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 support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finding</a:t>
            </a:r>
            <a:r>
              <a:rPr sz="1965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ith element of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dynamic set in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O(lg n)</a:t>
            </a:r>
            <a:endParaRPr sz="1965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time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9327" y="3309817"/>
            <a:ext cx="6002088" cy="636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Support standard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dynamic set operations (Insert(),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Delete(),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Min(), Max(), Succ(), Pred())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9339" y="3999200"/>
            <a:ext cx="5308031" cy="709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Also support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these order statistic</a:t>
            </a:r>
            <a:r>
              <a:rPr sz="196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operations: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368300" marR="0">
              <a:lnSpc>
                <a:spcPts val="2360"/>
              </a:lnSpc>
              <a:spcBef>
                <a:spcPts val="56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void OS-Select(root,</a:t>
            </a:r>
            <a:r>
              <a:rPr sz="196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i);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489" y="4729635"/>
            <a:ext cx="1951934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int</a:t>
            </a:r>
            <a:r>
              <a:rPr sz="196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OS-Rank(x);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632808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JCWJKE+Wingdings-Regular" panose="05000000000000000000"/>
                <a:cs typeface="JCWJKE+Wingdings-Regular" panose="05000000000000000000"/>
              </a:rPr>
              <a:t>z</a:t>
            </a:r>
            <a:r>
              <a:rPr sz="1965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methodology: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3" y="2270067"/>
            <a:ext cx="3479338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204" y="2583178"/>
            <a:ext cx="5465863" cy="119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225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222250" marR="0">
              <a:lnSpc>
                <a:spcPts val="1850"/>
              </a:lnSpc>
              <a:spcBef>
                <a:spcPts val="41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 the maximum</a:t>
            </a:r>
            <a:r>
              <a:rPr sz="154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endpoint in the subtree rooted at</a:t>
            </a:r>
            <a:r>
              <a:rPr sz="154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4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maintain the information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396" y="3802306"/>
            <a:ext cx="4394016" cy="513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How would we maintain max field for a BST?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1850"/>
              </a:lnSpc>
              <a:spcBef>
                <a:spcPts val="4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54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different?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204" y="4379269"/>
            <a:ext cx="3943847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9180" y="3354270"/>
            <a:ext cx="423534" cy="47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5598" y="3366664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1987" y="4229864"/>
            <a:ext cx="5559846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the subtrees?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cxnSp>
        <p:nvCxnSpPr>
          <p:cNvPr id="28" name="直接连接符 27"/>
          <p:cNvCxnSpPr>
            <a:stCxn id="18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261235" y="1697990"/>
            <a:ext cx="635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20535" y="1686560"/>
            <a:ext cx="6350" cy="29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261036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1987" y="4229864"/>
            <a:ext cx="5559846" cy="6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the subtrees?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7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Unchanged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1988" y="4951827"/>
            <a:ext cx="4977250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965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 max values for x and y?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3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5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6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7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8" name="object 14"/>
          <p:cNvSpPr txBox="1"/>
          <p:nvPr/>
        </p:nvSpPr>
        <p:spPr>
          <a:xfrm>
            <a:off x="6889180" y="3354270"/>
            <a:ext cx="423534" cy="44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19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9" name="object 15"/>
          <p:cNvSpPr txBox="1"/>
          <p:nvPr/>
        </p:nvSpPr>
        <p:spPr>
          <a:xfrm>
            <a:off x="7735598" y="3366664"/>
            <a:ext cx="4235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cxnSp>
        <p:nvCxnSpPr>
          <p:cNvPr id="40" name="直接连接符 39"/>
          <p:cNvCxnSpPr>
            <a:stCxn id="2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1"/>
          <p:cNvSpPr/>
          <p:nvPr/>
        </p:nvSpPr>
        <p:spPr>
          <a:xfrm>
            <a:off x="662570" y="261036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1987" y="4178084"/>
            <a:ext cx="5094857" cy="11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are the new</a:t>
            </a:r>
            <a:r>
              <a:rPr sz="179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values for the subtrees?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ts val="6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Unchanged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ts val="7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</a:t>
            </a:r>
            <a:r>
              <a:rPr sz="1795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are the new</a:t>
            </a:r>
            <a:r>
              <a:rPr sz="1795" spc="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values for x and y?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ts val="6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A: root value unchanged,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recompute other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83170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36715" y="33172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12000" y="265684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031865" y="26466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6055" y="199898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30780" y="271526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854835" y="334073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76325" y="335407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440180" y="2682875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79930" y="1988820"/>
            <a:ext cx="575945" cy="504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bject 4"/>
          <p:cNvSpPr txBox="1"/>
          <p:nvPr/>
        </p:nvSpPr>
        <p:spPr>
          <a:xfrm>
            <a:off x="2015920" y="2032856"/>
            <a:ext cx="700333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720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6608034" y="2032856"/>
            <a:ext cx="602690" cy="436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83185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3837125" y="2286332"/>
            <a:ext cx="13247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rightRotate(y)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1493996" y="2754899"/>
            <a:ext cx="602690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[6,20]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3271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20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7102815" y="2683106"/>
            <a:ext cx="700333" cy="4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5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[11,35]</a:t>
            </a:r>
            <a:endParaRPr sz="1540" spc="-15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123825" marR="0">
              <a:lnSpc>
                <a:spcPts val="143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3" name="object 9"/>
          <p:cNvSpPr txBox="1"/>
          <p:nvPr/>
        </p:nvSpPr>
        <p:spPr>
          <a:xfrm>
            <a:off x="2681188" y="2715065"/>
            <a:ext cx="325796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5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6184144" y="2715046"/>
            <a:ext cx="42353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???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5" name="object 11"/>
          <p:cNvSpPr txBox="1"/>
          <p:nvPr/>
        </p:nvSpPr>
        <p:spPr>
          <a:xfrm>
            <a:off x="3912696" y="3068215"/>
            <a:ext cx="118316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leftRotate(x)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6" name="object 12"/>
          <p:cNvSpPr txBox="1"/>
          <p:nvPr/>
        </p:nvSpPr>
        <p:spPr>
          <a:xfrm>
            <a:off x="1201432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14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7" name="object 13"/>
          <p:cNvSpPr txBox="1"/>
          <p:nvPr/>
        </p:nvSpPr>
        <p:spPr>
          <a:xfrm>
            <a:off x="2047205" y="3366664"/>
            <a:ext cx="325796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19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8" name="object 14"/>
          <p:cNvSpPr txBox="1"/>
          <p:nvPr/>
        </p:nvSpPr>
        <p:spPr>
          <a:xfrm>
            <a:off x="6889180" y="3354270"/>
            <a:ext cx="423534" cy="44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90"/>
              </a:spcBef>
              <a:spcAft>
                <a:spcPct val="0"/>
              </a:spcAft>
            </a:pP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19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sp>
        <p:nvSpPr>
          <p:cNvPr id="39" name="object 15"/>
          <p:cNvSpPr txBox="1"/>
          <p:nvPr/>
        </p:nvSpPr>
        <p:spPr>
          <a:xfrm>
            <a:off x="7735598" y="3366664"/>
            <a:ext cx="423534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8575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…</a:t>
            </a:r>
            <a:endParaRPr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 </a:t>
            </a:r>
            <a:r>
              <a:rPr lang="en-US" sz="1540">
                <a:solidFill>
                  <a:srgbClr val="000000"/>
                </a:solidFill>
                <a:latin typeface="SLOSHT+TimesNewRomanPS-BoldMT" panose="02020803070505020304"/>
                <a:cs typeface="SLOSHT+TimesNewRomanPS-BoldMT" panose="02020803070505020304"/>
              </a:rPr>
              <a:t>35</a:t>
            </a:r>
            <a:endParaRPr lang="en-US" sz="1540">
              <a:solidFill>
                <a:srgbClr val="000000"/>
              </a:solidFill>
              <a:latin typeface="SLOSHT+TimesNewRomanPS-BoldMT" panose="02020803070505020304"/>
              <a:cs typeface="SLOSHT+TimesNewRomanPS-BoldMT" panose="02020803070505020304"/>
            </a:endParaRPr>
          </a:p>
        </p:txBody>
      </p:sp>
      <p:cxnSp>
        <p:nvCxnSpPr>
          <p:cNvPr id="40" name="直接连接符 39"/>
          <p:cNvCxnSpPr>
            <a:stCxn id="2" idx="1"/>
            <a:endCxn id="19" idx="0"/>
          </p:cNvCxnSpPr>
          <p:nvPr/>
        </p:nvCxnSpPr>
        <p:spPr>
          <a:xfrm flipH="1">
            <a:off x="1728470" y="2240915"/>
            <a:ext cx="251460" cy="441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" idx="3"/>
            <a:endCxn id="20" idx="0"/>
          </p:cNvCxnSpPr>
          <p:nvPr/>
        </p:nvCxnSpPr>
        <p:spPr>
          <a:xfrm>
            <a:off x="2555875" y="2240915"/>
            <a:ext cx="163195" cy="474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1"/>
            <a:endCxn id="21" idx="0"/>
          </p:cNvCxnSpPr>
          <p:nvPr/>
        </p:nvCxnSpPr>
        <p:spPr>
          <a:xfrm flipH="1">
            <a:off x="1364615" y="2934970"/>
            <a:ext cx="75565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3"/>
            <a:endCxn id="22" idx="0"/>
          </p:cNvCxnSpPr>
          <p:nvPr/>
        </p:nvCxnSpPr>
        <p:spPr>
          <a:xfrm>
            <a:off x="2016125" y="2934970"/>
            <a:ext cx="12700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3" idx="1"/>
            <a:endCxn id="24" idx="0"/>
          </p:cNvCxnSpPr>
          <p:nvPr/>
        </p:nvCxnSpPr>
        <p:spPr>
          <a:xfrm flipH="1">
            <a:off x="6320155" y="2251075"/>
            <a:ext cx="215900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3" idx="3"/>
            <a:endCxn id="25" idx="0"/>
          </p:cNvCxnSpPr>
          <p:nvPr/>
        </p:nvCxnSpPr>
        <p:spPr>
          <a:xfrm>
            <a:off x="7112000" y="2251075"/>
            <a:ext cx="28829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5" idx="1"/>
            <a:endCxn id="26" idx="0"/>
          </p:cNvCxnSpPr>
          <p:nvPr/>
        </p:nvCxnSpPr>
        <p:spPr>
          <a:xfrm flipH="1">
            <a:off x="7025005" y="2908935"/>
            <a:ext cx="8699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5" idx="3"/>
            <a:endCxn id="27" idx="0"/>
          </p:cNvCxnSpPr>
          <p:nvPr/>
        </p:nvCxnSpPr>
        <p:spPr>
          <a:xfrm>
            <a:off x="7687945" y="2908935"/>
            <a:ext cx="183515" cy="40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10610" y="2617470"/>
            <a:ext cx="18256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556635" y="2969895"/>
            <a:ext cx="193357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2748094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140" b="1" spc="-4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140" b="1" spc="-16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</a:t>
            </a:r>
            <a:r>
              <a:rPr sz="265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3632808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ORCQVP+Wingdings-Regular" panose="05000000000000000000"/>
                <a:cs typeface="ORCQVP+Wingdings-Regular" panose="05000000000000000000"/>
              </a:rPr>
              <a:t>z</a:t>
            </a:r>
            <a:r>
              <a:rPr sz="1965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Following</a:t>
            </a:r>
            <a:r>
              <a:rPr sz="1965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methodology: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3" y="2270067"/>
            <a:ext cx="3479338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Pick underlying data structure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204" y="2583178"/>
            <a:ext cx="5465863" cy="119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225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Red-black trees will store intervals, keyed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on i→low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Decide</a:t>
            </a:r>
            <a:r>
              <a:rPr sz="1710" spc="-2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additional information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222250" marR="0">
              <a:lnSpc>
                <a:spcPts val="1850"/>
              </a:lnSpc>
              <a:spcBef>
                <a:spcPts val="41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Store the maximum</a:t>
            </a:r>
            <a:r>
              <a:rPr sz="154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endpoint in the subtree rooted at</a:t>
            </a:r>
            <a:r>
              <a:rPr sz="1540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44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Figure out how to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maintain the information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396" y="3802306"/>
            <a:ext cx="4840912" cy="513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Insert: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update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 on way down,</a:t>
            </a:r>
            <a:r>
              <a:rPr sz="1540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during</a:t>
            </a:r>
            <a:r>
              <a:rPr sz="1540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rotations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1850"/>
              </a:lnSpc>
              <a:spcBef>
                <a:spcPts val="4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Delete: similar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204" y="4379269"/>
            <a:ext cx="3944011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Develop</a:t>
            </a:r>
            <a:r>
              <a:rPr sz="1710" spc="-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desired new operations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4184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EARCHING</a:t>
            </a:r>
            <a:r>
              <a:rPr sz="1965" b="1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1965" b="1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31417"/>
            <a:ext cx="1863267" cy="568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 spc="-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IntervalSearch(T,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i)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  <a:p>
            <a:pPr marL="0" marR="0">
              <a:lnSpc>
                <a:spcPts val="1800"/>
              </a:lnSpc>
              <a:spcBef>
                <a:spcPts val="61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{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1084" y="2483009"/>
            <a:ext cx="1188880" cy="261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</a:t>
            </a:r>
            <a:r>
              <a:rPr sz="1625" spc="-28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 spc="-21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T-&gt;root;</a:t>
            </a:r>
            <a:endParaRPr sz="1625" spc="-21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1095" y="2808153"/>
            <a:ext cx="4203450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while</a:t>
            </a:r>
            <a:r>
              <a:rPr sz="1625" spc="-10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(x != NULL</a:t>
            </a:r>
            <a:r>
              <a:rPr sz="1625" spc="-9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&amp;&amp;</a:t>
            </a:r>
            <a:r>
              <a:rPr sz="1625" spc="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!overlap(i,</a:t>
            </a:r>
            <a:r>
              <a:rPr sz="1625" spc="-16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x-&gt;interval))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2385" y="3107749"/>
            <a:ext cx="42658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if (x-&gt;left != NULL</a:t>
            </a:r>
            <a:r>
              <a:rPr sz="1625" spc="-99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&amp;&amp; x-&gt;left-&gt;max</a:t>
            </a:r>
            <a:r>
              <a:rPr sz="1625" spc="-10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 </a:t>
            </a:r>
            <a:r>
              <a:rPr sz="1625">
                <a:solidFill>
                  <a:srgbClr val="000000"/>
                </a:solidFill>
                <a:latin typeface="QNWMCF+SymbolMT" panose="05050102010706020507"/>
                <a:cs typeface="QNWMCF+SymbolMT" panose="05050102010706020507"/>
              </a:rPr>
              <a:t>≥</a:t>
            </a:r>
            <a:r>
              <a:rPr sz="1625" spc="410">
                <a:solidFill>
                  <a:srgbClr val="000000"/>
                </a:solidFill>
                <a:latin typeface="QNWMCF+SymbolMT" panose="05050102010706020507"/>
                <a:cs typeface="QNWMCF+SymbolMT" panose="05050102010706020507"/>
              </a:rPr>
              <a:t> </a:t>
            </a: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i-&gt;low)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043" y="3459745"/>
            <a:ext cx="1101166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 x-&gt;left;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1091" y="3786184"/>
            <a:ext cx="2232074" cy="912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9149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else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  <a:p>
            <a:pPr marL="981710" marR="0">
              <a:lnSpc>
                <a:spcPts val="1800"/>
              </a:lnSpc>
              <a:spcBef>
                <a:spcPts val="76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x = x-&gt;right;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  <a:p>
            <a:pPr marL="0" marR="0">
              <a:lnSpc>
                <a:spcPts val="1800"/>
              </a:lnSpc>
              <a:spcBef>
                <a:spcPts val="765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return x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9795" y="4762276"/>
            <a:ext cx="211709" cy="261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625">
                <a:solidFill>
                  <a:srgbClr val="000000"/>
                </a:solidFill>
                <a:latin typeface="QOAJIF+TimesNewRomanPS-BoldMT" panose="02020803070505020304"/>
                <a:cs typeface="QOAJIF+TimesNewRomanPS-BoldMT" panose="02020803070505020304"/>
              </a:rPr>
              <a:t>}</a:t>
            </a:r>
            <a:endParaRPr sz="1625">
              <a:solidFill>
                <a:srgbClr val="000000"/>
              </a:solidFill>
              <a:latin typeface="QOAJIF+TimesNewRomanPS-BoldMT" panose="02020803070505020304"/>
              <a:cs typeface="QOAJIF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1987" y="5088628"/>
            <a:ext cx="4675975" cy="38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MHEHWL+Wingdings-Regular" panose="05000000000000000000"/>
                <a:cs typeface="MHEHWL+Wingdings-Regular" panose="05000000000000000000"/>
              </a:rPr>
              <a:t>z</a:t>
            </a:r>
            <a:r>
              <a:rPr sz="231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What will be the running time?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576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r>
              <a:rPr sz="2480" b="1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480" b="1" spc="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8" y="1884787"/>
            <a:ext cx="341865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Example: search for interval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overlapping [14,16]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697" y="3218101"/>
            <a:ext cx="1772916" cy="501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IntervalSearch(T,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i)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28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123" y="3760225"/>
            <a:ext cx="11308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</a:t>
            </a:r>
            <a:r>
              <a:rPr sz="1540" spc="-2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 spc="-21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T-&gt;root;</a:t>
            </a:r>
            <a:endParaRPr sz="1540" spc="-21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123" y="4013042"/>
            <a:ext cx="3984548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while (x != NULL</a:t>
            </a:r>
            <a:r>
              <a:rPr sz="1540" spc="-87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&amp;&amp; !overlap(i, x-&gt;interval))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6852" y="4262360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NVFMWJ+SymbolMT" panose="05050102010706020507"/>
                <a:cs typeface="NVFMWJ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NVFMWJ+SymbolMT" panose="05050102010706020507"/>
                <a:cs typeface="NVFMWJ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i-&gt;low)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6852" y="4536922"/>
            <a:ext cx="1456458" cy="5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0894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 x-&gt;left;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3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6051" y="5055589"/>
            <a:ext cx="1188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x = x-&gt;right;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6129" y="5316219"/>
            <a:ext cx="81517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return x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697" y="5576861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MIHEAB+TimesNewRomanPS-BoldMT" panose="02020803070505020304"/>
                <a:cs typeface="MIHEAB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MIHEAB+TimesNewRomanPS-BoldMT" panose="02020803070505020304"/>
              <a:cs typeface="MIHEAB+TimesNewRomanPS-BoldMT" panose="02020803070505020304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72400" y="2143760"/>
            <a:ext cx="482600" cy="509270"/>
            <a:chOff x="6606" y="3326"/>
            <a:chExt cx="906" cy="1020"/>
          </a:xfrm>
        </p:grpSpPr>
        <p:sp>
          <p:nvSpPr>
            <p:cNvPr id="54" name="圆角矩形 53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  <a:endParaRPr lang="en-US" altLang="zh-CN" sz="1600" b="1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179820" y="2816860"/>
            <a:ext cx="482600" cy="509270"/>
            <a:chOff x="6606" y="3326"/>
            <a:chExt cx="906" cy="1020"/>
          </a:xfrm>
        </p:grpSpPr>
        <p:sp>
          <p:nvSpPr>
            <p:cNvPr id="57" name="圆角矩形 56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5443220" y="3453130"/>
            <a:ext cx="482600" cy="509270"/>
            <a:chOff x="6606" y="3326"/>
            <a:chExt cx="906" cy="1020"/>
          </a:xfrm>
        </p:grpSpPr>
        <p:sp>
          <p:nvSpPr>
            <p:cNvPr id="60" name="圆角矩形 59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  <a:endParaRPr lang="en-US" altLang="zh-CN" sz="1600" b="1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580890" y="2816860"/>
            <a:ext cx="482600" cy="509270"/>
            <a:chOff x="6606" y="3326"/>
            <a:chExt cx="906" cy="1020"/>
          </a:xfrm>
        </p:grpSpPr>
        <p:sp>
          <p:nvSpPr>
            <p:cNvPr id="63" name="圆角矩形 6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  <a:endParaRPr lang="en-US" altLang="zh-CN" sz="1600" b="1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363845" y="2200275"/>
            <a:ext cx="482600" cy="509270"/>
            <a:chOff x="6606" y="3326"/>
            <a:chExt cx="906" cy="1020"/>
          </a:xfrm>
        </p:grpSpPr>
        <p:sp>
          <p:nvSpPr>
            <p:cNvPr id="69" name="圆角矩形 6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586855" y="1492885"/>
            <a:ext cx="482600" cy="509270"/>
            <a:chOff x="6606" y="3326"/>
            <a:chExt cx="906" cy="1020"/>
          </a:xfrm>
        </p:grpSpPr>
        <p:sp>
          <p:nvSpPr>
            <p:cNvPr id="72" name="圆角矩形 7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  <a:endParaRPr lang="en-US" altLang="zh-CN" sz="1600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object 5"/>
          <p:cNvSpPr txBox="1"/>
          <p:nvPr/>
        </p:nvSpPr>
        <p:spPr>
          <a:xfrm>
            <a:off x="6586855" y="151066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76" name="object 6"/>
          <p:cNvSpPr txBox="1"/>
          <p:nvPr/>
        </p:nvSpPr>
        <p:spPr>
          <a:xfrm>
            <a:off x="5420995" y="2239010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  <a:endParaRPr sz="1540" spc="-17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77" name="object 7"/>
          <p:cNvSpPr txBox="1"/>
          <p:nvPr/>
        </p:nvSpPr>
        <p:spPr>
          <a:xfrm>
            <a:off x="7772400" y="216725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78" name="object 8"/>
          <p:cNvSpPr txBox="1"/>
          <p:nvPr/>
        </p:nvSpPr>
        <p:spPr>
          <a:xfrm>
            <a:off x="4640580" y="2877820"/>
            <a:ext cx="4235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79" name="object 9"/>
          <p:cNvSpPr txBox="1"/>
          <p:nvPr/>
        </p:nvSpPr>
        <p:spPr>
          <a:xfrm>
            <a:off x="6179820" y="2877820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80" name="object 10"/>
          <p:cNvSpPr txBox="1"/>
          <p:nvPr/>
        </p:nvSpPr>
        <p:spPr>
          <a:xfrm>
            <a:off x="5433060" y="3512185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5581650" y="1700530"/>
            <a:ext cx="1006475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084695" y="1678940"/>
            <a:ext cx="929640" cy="46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822825" y="2454275"/>
            <a:ext cx="541020" cy="36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815965" y="2414270"/>
            <a:ext cx="604520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1"/>
            <a:endCxn id="60" idx="0"/>
          </p:cNvCxnSpPr>
          <p:nvPr/>
        </p:nvCxnSpPr>
        <p:spPr>
          <a:xfrm flipH="1">
            <a:off x="5685155" y="2987040"/>
            <a:ext cx="494665" cy="4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4576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r>
              <a:rPr sz="2480" b="1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480" b="1" spc="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1965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8" y="1884787"/>
            <a:ext cx="3418654" cy="6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Example: search for interval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5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overlapping [12,14]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6697" y="3218101"/>
            <a:ext cx="1772916" cy="501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IntervalSearch(T,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i)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28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6123" y="3760225"/>
            <a:ext cx="113083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</a:t>
            </a:r>
            <a:r>
              <a:rPr sz="1540" spc="-2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 spc="-21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T-&gt;root;</a:t>
            </a:r>
            <a:endParaRPr sz="1540" spc="-21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123" y="4013042"/>
            <a:ext cx="3984548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while (x != NULL</a:t>
            </a:r>
            <a:r>
              <a:rPr sz="1540" spc="-87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&amp;&amp; !overlap(i, x-&gt;interval))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6852" y="4265535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BHJDJU+SymbolMT" panose="05050102010706020507"/>
                <a:cs typeface="BHJDJU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BHJDJU+SymbolMT" panose="05050102010706020507"/>
                <a:cs typeface="BHJDJU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i-&gt;low)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6852" y="4536922"/>
            <a:ext cx="1456458" cy="5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0894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 x-&gt;left;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3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6051" y="5055589"/>
            <a:ext cx="118859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x = x-&gt;right;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6129" y="5316219"/>
            <a:ext cx="815173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return x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6697" y="5576861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AHDUUL+TimesNewRomanPS-BoldMT" panose="02020803070505020304"/>
                <a:cs typeface="AHDUUL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AHDUUL+TimesNewRomanPS-BoldMT" panose="02020803070505020304"/>
              <a:cs typeface="AHDUUL+TimesNewRomanPS-BoldMT" panose="020208030705050203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2400" y="2143760"/>
            <a:ext cx="482600" cy="509270"/>
            <a:chOff x="6606" y="3326"/>
            <a:chExt cx="906" cy="1020"/>
          </a:xfrm>
        </p:grpSpPr>
        <p:sp>
          <p:nvSpPr>
            <p:cNvPr id="20" name="圆角矩形 19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23</a:t>
              </a:r>
              <a:endParaRPr lang="en-US" altLang="zh-CN" sz="1600" b="1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179820" y="2816860"/>
            <a:ext cx="482600" cy="509270"/>
            <a:chOff x="6606" y="3326"/>
            <a:chExt cx="906" cy="1020"/>
          </a:xfrm>
        </p:grpSpPr>
        <p:sp>
          <p:nvSpPr>
            <p:cNvPr id="23" name="圆角矩形 2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443220" y="3453130"/>
            <a:ext cx="482600" cy="509270"/>
            <a:chOff x="6606" y="3326"/>
            <a:chExt cx="906" cy="1020"/>
          </a:xfrm>
        </p:grpSpPr>
        <p:sp>
          <p:nvSpPr>
            <p:cNvPr id="26" name="圆角矩形 25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10</a:t>
              </a:r>
              <a:endParaRPr lang="en-US" altLang="zh-CN" sz="1600" b="1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4580890" y="2816860"/>
            <a:ext cx="482600" cy="509270"/>
            <a:chOff x="6606" y="3326"/>
            <a:chExt cx="906" cy="1020"/>
          </a:xfrm>
        </p:grpSpPr>
        <p:sp>
          <p:nvSpPr>
            <p:cNvPr id="63" name="圆角矩形 62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8</a:t>
              </a:r>
              <a:endParaRPr lang="en-US" altLang="zh-CN" sz="1600" b="1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363845" y="2200275"/>
            <a:ext cx="482600" cy="509270"/>
            <a:chOff x="6606" y="3326"/>
            <a:chExt cx="906" cy="1020"/>
          </a:xfrm>
        </p:grpSpPr>
        <p:sp>
          <p:nvSpPr>
            <p:cNvPr id="29" name="圆角矩形 28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 b="1"/>
                <a:t>18</a:t>
              </a:r>
              <a:endParaRPr lang="en-US" altLang="zh-CN" sz="1600" b="1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586855" y="1492885"/>
            <a:ext cx="482600" cy="509270"/>
            <a:chOff x="6606" y="3326"/>
            <a:chExt cx="906" cy="1020"/>
          </a:xfrm>
        </p:grpSpPr>
        <p:sp>
          <p:nvSpPr>
            <p:cNvPr id="32" name="圆角矩形 31"/>
            <p:cNvSpPr/>
            <p:nvPr/>
          </p:nvSpPr>
          <p:spPr>
            <a:xfrm>
              <a:off x="6606" y="3326"/>
              <a:ext cx="907" cy="10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 sz="1600"/>
                <a:t>23</a:t>
              </a:r>
              <a:endParaRPr lang="en-US" altLang="zh-CN" sz="1600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606" y="3836"/>
              <a:ext cx="907" cy="0"/>
            </a:xfrm>
            <a:prstGeom prst="line">
              <a:avLst/>
            </a:prstGeom>
            <a:ln w="28575" cmpd="thickThin">
              <a:solidFill>
                <a:schemeClr val="tx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object 5"/>
          <p:cNvSpPr txBox="1"/>
          <p:nvPr/>
        </p:nvSpPr>
        <p:spPr>
          <a:xfrm>
            <a:off x="6586855" y="151066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[17,19]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5" name="object 6"/>
          <p:cNvSpPr txBox="1"/>
          <p:nvPr/>
        </p:nvSpPr>
        <p:spPr>
          <a:xfrm>
            <a:off x="5420995" y="2239010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 spc="-17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[5,11]</a:t>
            </a:r>
            <a:endParaRPr sz="1540" spc="-17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6" name="object 7"/>
          <p:cNvSpPr txBox="1"/>
          <p:nvPr/>
        </p:nvSpPr>
        <p:spPr>
          <a:xfrm>
            <a:off x="7772400" y="2167255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[21,23]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7" name="object 8"/>
          <p:cNvSpPr txBox="1"/>
          <p:nvPr/>
        </p:nvSpPr>
        <p:spPr>
          <a:xfrm>
            <a:off x="4640580" y="2877820"/>
            <a:ext cx="42354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[4,8]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8" name="object 9"/>
          <p:cNvSpPr txBox="1"/>
          <p:nvPr/>
        </p:nvSpPr>
        <p:spPr>
          <a:xfrm>
            <a:off x="6179820" y="2877820"/>
            <a:ext cx="5880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[15,18]</a:t>
            </a:r>
            <a:endParaRPr sz="140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sp>
        <p:nvSpPr>
          <p:cNvPr id="39" name="object 10"/>
          <p:cNvSpPr txBox="1"/>
          <p:nvPr/>
        </p:nvSpPr>
        <p:spPr>
          <a:xfrm>
            <a:off x="5433060" y="3512185"/>
            <a:ext cx="50546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DNHTNS+TimesNewRomanPS-BoldMT" panose="02020803070505020304"/>
                <a:cs typeface="DNHTNS+TimesNewRomanPS-BoldMT" panose="02020803070505020304"/>
              </a:rPr>
              <a:t>[7,10]</a:t>
            </a:r>
            <a:endParaRPr sz="1540">
              <a:solidFill>
                <a:srgbClr val="000000"/>
              </a:solidFill>
              <a:latin typeface="DNHTNS+TimesNewRomanPS-BoldMT" panose="02020803070505020304"/>
              <a:cs typeface="DNHTNS+TimesNewRomanPS-BoldMT" panose="02020803070505020304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5581650" y="1700530"/>
            <a:ext cx="1006475" cy="50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84695" y="1678940"/>
            <a:ext cx="929640" cy="464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822825" y="2454275"/>
            <a:ext cx="541020" cy="362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815965" y="2414270"/>
            <a:ext cx="604520" cy="39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8" idx="1"/>
            <a:endCxn id="26" idx="0"/>
          </p:cNvCxnSpPr>
          <p:nvPr/>
        </p:nvCxnSpPr>
        <p:spPr>
          <a:xfrm flipH="1">
            <a:off x="5685155" y="2987040"/>
            <a:ext cx="494665" cy="4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5663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1965" b="1" spc="-2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endParaRPr sz="248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1987" y="1884787"/>
            <a:ext cx="5193188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OPPVUK+Wingdings-Regular" panose="05000000000000000000"/>
                <a:cs typeface="OPPVUK+Wingdings-Regular" panose="05000000000000000000"/>
              </a:rPr>
              <a:t>z</a:t>
            </a:r>
            <a:r>
              <a:rPr sz="1965" spc="59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Key idea: need to check only 1 of node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 2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329" y="2189074"/>
            <a:ext cx="1082971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children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204" y="2582832"/>
            <a:ext cx="287596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1: search goes</a:t>
            </a:r>
            <a:r>
              <a:rPr sz="171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right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7396" y="2892032"/>
            <a:ext cx="5388813" cy="23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pitchFamily="18" charset="0"/>
              </a:rPr>
              <a:t>•</a:t>
            </a:r>
            <a:r>
              <a:rPr sz="1540" spc="-11" dirty="0">
                <a:solidFill>
                  <a:srgbClr val="000000"/>
                </a:solidFill>
                <a:latin typeface="Century" panose="02040604050505020304"/>
                <a:cs typeface="Times New Roman" panose="02020603050405020304" pitchFamily="18" charset="0"/>
              </a:rPr>
              <a:t> </a:t>
            </a: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pitchFamily="18" charset="0"/>
              </a:rPr>
              <a:t>Show that</a:t>
            </a:r>
            <a:r>
              <a:rPr sz="1540" spc="-9" dirty="0">
                <a:solidFill>
                  <a:srgbClr val="000000"/>
                </a:solidFill>
                <a:latin typeface="Century" panose="02040604050505020304"/>
                <a:cs typeface="Times New Roman" panose="02020603050405020304" pitchFamily="18" charset="0"/>
              </a:rPr>
              <a:t> </a:t>
            </a:r>
            <a:r>
              <a:rPr sz="1665" spc="-3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40" dirty="0">
                <a:solidFill>
                  <a:srgbClr val="000000"/>
                </a:solidFill>
                <a:latin typeface="Century" panose="02040604050505020304"/>
                <a:cs typeface="Times New Roman" panose="02020603050405020304" pitchFamily="18" charset="0"/>
              </a:rPr>
              <a:t>overlap in right subtree, or no overlap at all</a:t>
            </a:r>
            <a:endParaRPr sz="1540" dirty="0">
              <a:solidFill>
                <a:srgbClr val="000000"/>
              </a:solidFill>
              <a:latin typeface="Century" panose="02040604050505020304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5204" y="3192070"/>
            <a:ext cx="2711594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10" spc="46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2: search goes left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7396" y="3501923"/>
            <a:ext cx="5240524" cy="23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50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540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Show that</a:t>
            </a:r>
            <a:r>
              <a:rPr sz="154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665" spc="-3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left subtree, or no overlap at all</a:t>
            </a:r>
            <a:endParaRPr sz="15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矩形 1"/>
          <p:cNvSpPr/>
          <p:nvPr/>
        </p:nvSpPr>
        <p:spPr>
          <a:xfrm>
            <a:off x="1066165" y="4333240"/>
            <a:ext cx="5450205" cy="1737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29795" y="1252362"/>
            <a:ext cx="5663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75"/>
              </a:lnSpc>
              <a:spcBef>
                <a:spcPct val="0"/>
              </a:spcBef>
              <a:spcAft>
                <a:spcPct val="0"/>
              </a:spcAft>
            </a:pP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1965" b="1" spc="-2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</a:t>
            </a:r>
            <a:r>
              <a:rPr sz="248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 spc="-3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480" b="1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1965" b="1" spc="-2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48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endParaRPr sz="248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56735"/>
            <a:ext cx="5825800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OBSBPC+Wingdings-Regular" panose="05000000000000000000"/>
                <a:cs typeface="OBSBPC+Wingdings-Regular" panose="05000000000000000000"/>
              </a:rPr>
              <a:t>z</a:t>
            </a:r>
            <a:r>
              <a:rPr sz="2310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1: if search goes right, </a:t>
            </a:r>
            <a:r>
              <a:rPr sz="248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228600" marR="0">
              <a:lnSpc>
                <a:spcPts val="2775"/>
              </a:lnSpc>
              <a:spcBef>
                <a:spcPts val="28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right subtree or no overlap in either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228600" marR="0">
              <a:lnSpc>
                <a:spcPts val="273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204" y="3036148"/>
            <a:ext cx="4899707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If </a:t>
            </a:r>
            <a:r>
              <a:rPr sz="214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right subtree,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 done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1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Otherwise: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136" y="3716105"/>
            <a:ext cx="6115221" cy="58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95" spc="149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x→left = NULL,</a:t>
            </a:r>
            <a:r>
              <a:rPr sz="1795" spc="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 x →</a:t>
            </a:r>
            <a:r>
              <a:rPr sz="1795" spc="5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→</a:t>
            </a:r>
            <a:r>
              <a:rPr sz="1795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&lt; x →</a:t>
            </a:r>
            <a:r>
              <a:rPr sz="1795" spc="56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low (Why?)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795" spc="149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Thus,</a:t>
            </a:r>
            <a:r>
              <a:rPr sz="1795" spc="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 overlap in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subtree!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9795" y="4405300"/>
            <a:ext cx="3984392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while (x != NULL</a:t>
            </a:r>
            <a:r>
              <a:rPr sz="1540" spc="-86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&amp;&amp; !overlap(i, x-&gt;interval))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8213" y="4655324"/>
            <a:ext cx="4040533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8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if (x-&gt;left != NULL</a:t>
            </a:r>
            <a:r>
              <a:rPr sz="1540" spc="-89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&amp;&amp; x-&gt;left-&gt;max </a:t>
            </a:r>
            <a:r>
              <a:rPr sz="1540">
                <a:solidFill>
                  <a:srgbClr val="000000"/>
                </a:solidFill>
                <a:latin typeface="UNCRWH+SymbolMT" panose="05050102010706020507"/>
                <a:cs typeface="UNCRWH+SymbolMT" panose="05050102010706020507"/>
              </a:rPr>
              <a:t>≥</a:t>
            </a:r>
            <a:r>
              <a:rPr sz="1540" spc="381">
                <a:solidFill>
                  <a:srgbClr val="000000"/>
                </a:solidFill>
                <a:latin typeface="UNCRWH+SymbolMT" panose="05050102010706020507"/>
                <a:cs typeface="UNCRWH+SymbolMT" panose="05050102010706020507"/>
              </a:rPr>
              <a:t> </a:t>
            </a: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i-&gt;low)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8227" y="4947424"/>
            <a:ext cx="1440820" cy="519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70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x = x-&gt;left;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42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3356" y="5488897"/>
            <a:ext cx="1976943" cy="520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78867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x = x-&gt;right;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43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JRUFCQ+TimesNewRomanPS-BoldMT" panose="02020803070505020304"/>
                <a:cs typeface="JRUFCQ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JRUFCQ+TimesNewRomanPS-BoldMT" panose="02020803070505020304"/>
              <a:cs typeface="JRUFCQ+TimesNewRomanPS-BoldMT" panose="020208030705050203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grpSp>
        <p:nvGrpSpPr>
          <p:cNvPr id="39" name="组合 38"/>
          <p:cNvGrpSpPr/>
          <p:nvPr/>
        </p:nvGrpSpPr>
        <p:grpSpPr>
          <a:xfrm>
            <a:off x="4391660" y="5564505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5561330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4882515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4882515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4879340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4197350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4195445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3502660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bject 3"/>
          <p:cNvSpPr txBox="1"/>
          <p:nvPr/>
        </p:nvSpPr>
        <p:spPr>
          <a:xfrm>
            <a:off x="1329795" y="1248767"/>
            <a:ext cx="5428741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EVIEW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:</a:t>
            </a:r>
            <a:r>
              <a:rPr sz="2650" b="1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RDER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 spc="-2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TATISTIC</a:t>
            </a:r>
            <a:r>
              <a:rPr sz="2140" b="1" spc="2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142434" cy="33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spc="-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OS-Trees</a:t>
            </a:r>
            <a:r>
              <a:rPr sz="1965" spc="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augment red-black trees: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2796" y="2208167"/>
            <a:ext cx="4867813" cy="88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Associate a size</a:t>
            </a:r>
            <a:r>
              <a:rPr sz="1710" spc="-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field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with</a:t>
            </a:r>
            <a:r>
              <a:rPr sz="171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each node in the</a:t>
            </a:r>
            <a:r>
              <a:rPr sz="1710" spc="-12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tree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050"/>
              </a:lnSpc>
              <a:spcBef>
                <a:spcPts val="365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x-&gt;size</a:t>
            </a:r>
            <a:r>
              <a:rPr sz="1710" spc="-17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records</a:t>
            </a:r>
            <a:r>
              <a:rPr sz="1710" spc="-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the size of subtree rooted</a:t>
            </a:r>
            <a:r>
              <a:rPr sz="1710" spc="-18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at </a:t>
            </a: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x,</a:t>
            </a:r>
            <a:endParaRPr sz="171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2050"/>
              </a:lnSpc>
              <a:spcBef>
                <a:spcPts val="24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including </a:t>
            </a:r>
            <a:r>
              <a:rPr sz="171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x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itself: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2797" y="3104105"/>
            <a:ext cx="1824000" cy="29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50"/>
              </a:lnSpc>
              <a:spcBef>
                <a:spcPct val="0"/>
              </a:spcBef>
              <a:spcAft>
                <a:spcPct val="0"/>
              </a:spcAft>
            </a:pP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size[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nil[</a:t>
            </a:r>
            <a:r>
              <a:rPr sz="1710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] ] = 0</a:t>
            </a:r>
            <a:endParaRPr sz="17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6702" y="3502926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7149" y="4197443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4679" y="4197443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5691" y="4882265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5905" y="4882265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6504" y="4885440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1321" y="5561306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6278" y="5564481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2" name="直接连接符 41"/>
          <p:cNvCxnSpPr>
            <a:stCxn id="2" idx="1"/>
            <a:endCxn id="8" idx="0"/>
          </p:cNvCxnSpPr>
          <p:nvPr/>
        </p:nvCxnSpPr>
        <p:spPr>
          <a:xfrm flipH="1">
            <a:off x="3453130" y="3741420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3"/>
            <a:endCxn id="9" idx="0"/>
          </p:cNvCxnSpPr>
          <p:nvPr/>
        </p:nvCxnSpPr>
        <p:spPr>
          <a:xfrm>
            <a:off x="4771390" y="3741420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2" idx="1"/>
          </p:cNvCxnSpPr>
          <p:nvPr/>
        </p:nvCxnSpPr>
        <p:spPr>
          <a:xfrm flipH="1">
            <a:off x="2628265" y="4434205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8" idx="3"/>
            <a:endCxn id="11" idx="0"/>
          </p:cNvCxnSpPr>
          <p:nvPr/>
        </p:nvCxnSpPr>
        <p:spPr>
          <a:xfrm>
            <a:off x="3589020" y="4434840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1" idx="1"/>
          </p:cNvCxnSpPr>
          <p:nvPr/>
        </p:nvCxnSpPr>
        <p:spPr>
          <a:xfrm flipH="1">
            <a:off x="3564255" y="5121275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1" idx="3"/>
            <a:endCxn id="14" idx="0"/>
          </p:cNvCxnSpPr>
          <p:nvPr/>
        </p:nvCxnSpPr>
        <p:spPr>
          <a:xfrm>
            <a:off x="4315460" y="5120005"/>
            <a:ext cx="382270" cy="44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3"/>
            <a:endCxn id="12" idx="0"/>
          </p:cNvCxnSpPr>
          <p:nvPr/>
        </p:nvCxnSpPr>
        <p:spPr>
          <a:xfrm>
            <a:off x="5904230" y="4434840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2" name="矩形 1"/>
          <p:cNvSpPr/>
          <p:nvPr/>
        </p:nvSpPr>
        <p:spPr>
          <a:xfrm>
            <a:off x="1060450" y="4996180"/>
            <a:ext cx="5151120" cy="1070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1308293" y="881269"/>
            <a:ext cx="587028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ORRECTNESS</a:t>
            </a:r>
            <a:r>
              <a:rPr sz="2140" b="1" spc="-1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</a:t>
            </a:r>
            <a:r>
              <a:rPr sz="2140" b="1" spc="-4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NTERVAL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EARCH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()</a:t>
            </a:r>
            <a:endParaRPr sz="265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530" y="1364783"/>
            <a:ext cx="6205441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IWFVOJ+Wingdings-Regular" panose="05000000000000000000"/>
                <a:cs typeface="IWFVOJ+Wingdings-Regular" panose="05000000000000000000"/>
              </a:rPr>
              <a:t>z</a:t>
            </a:r>
            <a:r>
              <a:rPr sz="2310" spc="69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Case 2: if search goes left, </a:t>
            </a:r>
            <a:r>
              <a:rPr sz="2480" spc="-33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the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674" y="1723158"/>
            <a:ext cx="5869588" cy="38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775"/>
              </a:lnSpc>
              <a:spcBef>
                <a:spcPct val="0"/>
              </a:spcBef>
              <a:spcAft>
                <a:spcPct val="0"/>
              </a:spcAft>
            </a:pPr>
            <a:r>
              <a:rPr sz="23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 or no overlap in either subtree</a:t>
            </a:r>
            <a:endParaRPr sz="231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699" y="2158455"/>
            <a:ext cx="4779163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53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If </a:t>
            </a:r>
            <a:r>
              <a:rPr sz="2140" spc="-44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overlap in left subtree, we</a:t>
            </a:r>
            <a:r>
              <a:rPr sz="19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 done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360"/>
              </a:lnSpc>
              <a:spcBef>
                <a:spcPts val="31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</a:t>
            </a:r>
            <a:r>
              <a:rPr sz="1965" spc="534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96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Otherwise:</a:t>
            </a:r>
            <a:endParaRPr sz="196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939" y="2917906"/>
            <a:ext cx="5678329" cy="166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i →low</a:t>
            </a:r>
            <a:r>
              <a:rPr sz="179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≤</a:t>
            </a:r>
            <a:r>
              <a:rPr sz="1795" spc="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 →left →max by branch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condition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x →left →max</a:t>
            </a:r>
            <a:r>
              <a:rPr sz="1795" spc="-1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=</a:t>
            </a:r>
            <a:r>
              <a:rPr sz="1795" spc="1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 →high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for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some y in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left subtree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55"/>
              </a:lnSpc>
              <a:spcBef>
                <a:spcPts val="4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Since</a:t>
            </a:r>
            <a:r>
              <a:rPr sz="1795" spc="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 and y don</a:t>
            </a:r>
            <a:r>
              <a:rPr lang="en-US"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'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 overlap and i →low</a:t>
            </a:r>
            <a:r>
              <a:rPr sz="1795" spc="1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≤</a:t>
            </a:r>
            <a:r>
              <a:rPr sz="1795" spc="49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y →high,i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12700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→high &lt; y →low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213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Since</a:t>
            </a:r>
            <a:r>
              <a:rPr sz="1795" spc="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tree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is sorted by low</a:t>
            </a:r>
            <a:r>
              <a:rPr sz="179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s, i →high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&lt; any low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in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191135" marR="0">
              <a:lnSpc>
                <a:spcPts val="2155"/>
              </a:lnSpc>
              <a:spcBef>
                <a:spcPts val="15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right</a:t>
            </a:r>
            <a:r>
              <a:rPr sz="1795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subtree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952" y="4559910"/>
            <a:ext cx="3814260" cy="306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55"/>
              </a:lnSpc>
              <a:spcBef>
                <a:spcPct val="0"/>
              </a:spcBef>
              <a:spcAft>
                <a:spcPct val="0"/>
              </a:spcAft>
            </a:pP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• Thus,</a:t>
            </a:r>
            <a:r>
              <a:rPr sz="1795" spc="1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795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no overlap in right subtree</a:t>
            </a:r>
            <a:endParaRPr sz="1795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2398" y="5107789"/>
            <a:ext cx="2702724" cy="176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13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while (x != NULL</a:t>
            </a:r>
            <a:r>
              <a:rPr sz="1025" spc="-58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&amp;&amp; !overlap(i, x-&gt;interval))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5346" y="5251887"/>
            <a:ext cx="2740281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5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if (x-&gt;left != NULL</a:t>
            </a:r>
            <a:r>
              <a:rPr sz="1025" spc="-61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&amp;&amp; x-&gt;left-&gt;max </a:t>
            </a:r>
            <a:r>
              <a:rPr sz="1025">
                <a:solidFill>
                  <a:srgbClr val="000000"/>
                </a:solidFill>
                <a:latin typeface="FRLRSB+SymbolMT" panose="05050102010706020507"/>
                <a:cs typeface="FRLRSB+SymbolMT" panose="05050102010706020507"/>
              </a:rPr>
              <a:t>≥</a:t>
            </a:r>
            <a:r>
              <a:rPr sz="1025" spc="257">
                <a:solidFill>
                  <a:srgbClr val="000000"/>
                </a:solidFill>
                <a:latin typeface="FRLRSB+SymbolMT" panose="05050102010706020507"/>
                <a:cs typeface="FRLRSB+SymbolMT" panose="05050102010706020507"/>
              </a:rPr>
              <a:t> </a:t>
            </a: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i-&gt;low)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  <a:p>
            <a:pPr marL="295910" marR="0">
              <a:lnSpc>
                <a:spcPts val="1135"/>
              </a:lnSpc>
              <a:spcBef>
                <a:spcPts val="7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x = x-&gt;left;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  <a:p>
            <a:pPr marL="0" marR="0">
              <a:lnSpc>
                <a:spcPts val="1135"/>
              </a:lnSpc>
              <a:spcBef>
                <a:spcPts val="95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else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220" y="5733316"/>
            <a:ext cx="1429983" cy="33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93090" marR="0">
              <a:lnSpc>
                <a:spcPts val="1135"/>
              </a:lnSpc>
              <a:spcBef>
                <a:spcPct val="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x = x-&gt;right;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  <a:p>
            <a:pPr marL="0" marR="0">
              <a:lnSpc>
                <a:spcPts val="1135"/>
              </a:lnSpc>
              <a:spcBef>
                <a:spcPts val="140"/>
              </a:spcBef>
              <a:spcAft>
                <a:spcPct val="0"/>
              </a:spcAft>
            </a:pPr>
            <a:r>
              <a:rPr sz="1025">
                <a:solidFill>
                  <a:srgbClr val="000000"/>
                </a:solidFill>
                <a:latin typeface="HOFNSO+TimesNewRomanPS-BoldMT" panose="02020803070505020304"/>
                <a:cs typeface="HOFNSO+TimesNewRomanPS-BoldMT" panose="02020803070505020304"/>
              </a:rPr>
              <a:t>return x;</a:t>
            </a:r>
            <a:endParaRPr sz="1025">
              <a:solidFill>
                <a:srgbClr val="000000"/>
              </a:solidFill>
              <a:latin typeface="HOFNSO+TimesNewRomanPS-BoldMT" panose="02020803070505020304"/>
              <a:cs typeface="HOFNSO+TimesNewRomanPS-BoldMT" panose="02020803070505020304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1"/>
          <p:cNvSpPr/>
          <p:nvPr/>
        </p:nvSpPr>
        <p:spPr>
          <a:xfrm>
            <a:off x="662570" y="497256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4233071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ELECTION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N</a:t>
            </a:r>
            <a:r>
              <a:rPr sz="2140" b="1" spc="9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OS-T</a:t>
            </a:r>
            <a:r>
              <a:rPr sz="2650" b="1" spc="-20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REES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984" y="4887236"/>
            <a:ext cx="5742821" cy="40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935"/>
              </a:lnSpc>
              <a:spcBef>
                <a:spcPct val="0"/>
              </a:spcBef>
              <a:spcAft>
                <a:spcPct val="0"/>
              </a:spcAft>
            </a:pP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size[x]</a:t>
            </a:r>
            <a:r>
              <a:rPr sz="2650" i="1" spc="2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=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size[left[x]]</a:t>
            </a:r>
            <a:r>
              <a:rPr sz="2650" i="1" spc="25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+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size[right[x]]</a:t>
            </a:r>
            <a:r>
              <a:rPr sz="2650" i="1" spc="18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+ 1</a:t>
            </a:r>
            <a:endParaRPr sz="2650">
              <a:solidFill>
                <a:srgbClr val="000000"/>
              </a:solidFill>
              <a:latin typeface="HKRRUA+TimesNewRomanPSMT" panose="02020603050405020304"/>
              <a:cs typeface="HKRRUA+TimesNewRomanPSMT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3552" y="5389613"/>
            <a:ext cx="4796460" cy="836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23850" marR="0">
              <a:lnSpc>
                <a:spcPts val="2935"/>
              </a:lnSpc>
              <a:spcBef>
                <a:spcPct val="0"/>
              </a:spcBef>
              <a:spcAft>
                <a:spcPct val="0"/>
              </a:spcAft>
            </a:pP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How</a:t>
            </a:r>
            <a:r>
              <a:rPr sz="2650" spc="-13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can we use this property</a:t>
            </a:r>
            <a:endParaRPr sz="2650">
              <a:solidFill>
                <a:srgbClr val="000000"/>
              </a:solidFill>
              <a:latin typeface="HKRRUA+TimesNewRomanPSMT" panose="02020603050405020304"/>
              <a:cs typeface="HKRRUA+TimesNewRomanPSMT" panose="02020603050405020304"/>
            </a:endParaRPr>
          </a:p>
          <a:p>
            <a:pPr marL="0" marR="0">
              <a:lnSpc>
                <a:spcPts val="2935"/>
              </a:lnSpc>
              <a:spcBef>
                <a:spcPts val="500"/>
              </a:spcBef>
              <a:spcAft>
                <a:spcPct val="0"/>
              </a:spcAft>
            </a:pP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to</a:t>
            </a:r>
            <a:r>
              <a:rPr sz="2650" spc="-11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select the</a:t>
            </a:r>
            <a:r>
              <a:rPr sz="2650" spc="-14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 </a:t>
            </a:r>
            <a:r>
              <a:rPr sz="2650" i="1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ith </a:t>
            </a:r>
            <a:r>
              <a:rPr sz="2650">
                <a:solidFill>
                  <a:srgbClr val="000000"/>
                </a:solidFill>
                <a:latin typeface="HKRRUA+TimesNewRomanPSMT" panose="02020603050405020304"/>
                <a:cs typeface="HKRRUA+TimesNewRomanPSMT" panose="02020603050405020304"/>
              </a:rPr>
              <a:t>element of the set?</a:t>
            </a:r>
            <a:endParaRPr sz="2650">
              <a:solidFill>
                <a:srgbClr val="000000"/>
              </a:solidFill>
              <a:latin typeface="HKRRUA+TimesNewRomanPSMT" panose="02020603050405020304"/>
              <a:cs typeface="HKRRUA+TimesNewRomanPSMT" panose="020206030504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391660" y="4129405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317240" y="4126230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208395" y="3447415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887470" y="3447415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441575" y="3444240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480050" y="2762250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153410" y="2760345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315460" y="2067560"/>
            <a:ext cx="455930" cy="477520"/>
            <a:chOff x="6796" y="5516"/>
            <a:chExt cx="718" cy="752"/>
          </a:xfrm>
        </p:grpSpPr>
        <p:sp>
          <p:nvSpPr>
            <p:cNvPr id="2" name="圆角矩形 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2" idx="1"/>
              <a:endCxn id="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bject 7"/>
          <p:cNvSpPr txBox="1"/>
          <p:nvPr/>
        </p:nvSpPr>
        <p:spPr>
          <a:xfrm>
            <a:off x="4456702" y="2067826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3317149" y="2762343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5654679" y="2762343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2605691" y="3447165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2" name="object 11"/>
          <p:cNvSpPr txBox="1"/>
          <p:nvPr/>
        </p:nvSpPr>
        <p:spPr>
          <a:xfrm>
            <a:off x="4065905" y="3447165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12"/>
          <p:cNvSpPr txBox="1"/>
          <p:nvPr/>
        </p:nvSpPr>
        <p:spPr>
          <a:xfrm>
            <a:off x="6376504" y="3450340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13"/>
          <p:cNvSpPr txBox="1"/>
          <p:nvPr/>
        </p:nvSpPr>
        <p:spPr>
          <a:xfrm>
            <a:off x="3481321" y="4126206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5" name="object 14"/>
          <p:cNvSpPr txBox="1"/>
          <p:nvPr/>
        </p:nvSpPr>
        <p:spPr>
          <a:xfrm>
            <a:off x="4556278" y="4129381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46" name="直接连接符 45"/>
          <p:cNvCxnSpPr>
            <a:stCxn id="2" idx="1"/>
            <a:endCxn id="18" idx="0"/>
          </p:cNvCxnSpPr>
          <p:nvPr/>
        </p:nvCxnSpPr>
        <p:spPr>
          <a:xfrm flipH="1">
            <a:off x="3453130" y="2306320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5" idx="3"/>
            <a:endCxn id="19" idx="0"/>
          </p:cNvCxnSpPr>
          <p:nvPr/>
        </p:nvCxnSpPr>
        <p:spPr>
          <a:xfrm>
            <a:off x="4771390" y="2306320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627630" y="2999105"/>
            <a:ext cx="525780" cy="42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3"/>
            <a:endCxn id="42" idx="0"/>
          </p:cNvCxnSpPr>
          <p:nvPr/>
        </p:nvCxnSpPr>
        <p:spPr>
          <a:xfrm>
            <a:off x="3589020" y="2999740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564255" y="3686175"/>
            <a:ext cx="323215" cy="39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45" idx="0"/>
          </p:cNvCxnSpPr>
          <p:nvPr/>
        </p:nvCxnSpPr>
        <p:spPr>
          <a:xfrm>
            <a:off x="4315460" y="3684270"/>
            <a:ext cx="38227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3"/>
            <a:endCxn id="43" idx="0"/>
          </p:cNvCxnSpPr>
          <p:nvPr/>
        </p:nvCxnSpPr>
        <p:spPr>
          <a:xfrm>
            <a:off x="5904230" y="2999740"/>
            <a:ext cx="61341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188168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795" y="1893440"/>
            <a:ext cx="1654092" cy="66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OS-Select(x,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i)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70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{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834" y="2648634"/>
            <a:ext cx="3649834" cy="1819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</a:t>
            </a:r>
            <a:r>
              <a:rPr sz="1965" spc="-3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= x-&gt;left-&gt;size</a:t>
            </a:r>
            <a:r>
              <a:rPr sz="1965" spc="11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+ 1;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70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if</a:t>
            </a:r>
            <a:r>
              <a:rPr sz="1965" spc="-10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(i ==</a:t>
            </a:r>
            <a:r>
              <a:rPr sz="1965" spc="10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r)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  <a:p>
            <a:pPr marL="588645" marR="0">
              <a:lnSpc>
                <a:spcPts val="2175"/>
              </a:lnSpc>
              <a:spcBef>
                <a:spcPts val="9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x;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  <a:p>
            <a:pPr marL="0" marR="0">
              <a:lnSpc>
                <a:spcPts val="2175"/>
              </a:lnSpc>
              <a:spcBef>
                <a:spcPts val="8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else</a:t>
            </a:r>
            <a:r>
              <a:rPr sz="1965" spc="9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if (i &lt; r)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  <a:p>
            <a:pPr marL="588645" marR="0">
              <a:lnSpc>
                <a:spcPts val="2175"/>
              </a:lnSpc>
              <a:spcBef>
                <a:spcPts val="84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OS-Select(x-&gt;left,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i);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834" y="4537608"/>
            <a:ext cx="51830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else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7221" y="4914870"/>
            <a:ext cx="3436010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return OS-Select(x-&gt;right,</a:t>
            </a:r>
            <a:r>
              <a:rPr sz="1965" spc="-13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 </a:t>
            </a: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i-r);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9798" y="5292802"/>
            <a:ext cx="228655" cy="308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75"/>
              </a:lnSpc>
              <a:spcBef>
                <a:spcPct val="0"/>
              </a:spcBef>
              <a:spcAft>
                <a:spcPct val="0"/>
              </a:spcAft>
            </a:pPr>
            <a:r>
              <a:rPr sz="1965">
                <a:solidFill>
                  <a:srgbClr val="000000"/>
                </a:solidFill>
                <a:latin typeface="MIHLEU+TimesNewRomanPS-BoldMT" panose="02020803070505020304"/>
                <a:cs typeface="MIHLEU+TimesNewRomanPS-BoldMT" panose="02020803070505020304"/>
              </a:rPr>
              <a:t>}</a:t>
            </a:r>
            <a:endParaRPr sz="1965">
              <a:solidFill>
                <a:srgbClr val="000000"/>
              </a:solidFill>
              <a:latin typeface="MIHLEU+TimesNewRomanPS-BoldMT" panose="02020803070505020304"/>
              <a:cs typeface="MIHLEU+TimesNewRomanPS-BoldMT" panose="02020803070505020304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086100" y="1248766"/>
            <a:ext cx="4524882" cy="139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4765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  <a:p>
            <a:pPr marL="476250" marR="0">
              <a:lnSpc>
                <a:spcPts val="2360"/>
              </a:lnSpc>
              <a:spcBef>
                <a:spcPts val="1545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  <a:endParaRPr sz="1965" b="1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  <a:p>
            <a:pPr marL="0" marR="0">
              <a:lnSpc>
                <a:spcPts val="1705"/>
              </a:lnSpc>
              <a:spcBef>
                <a:spcPts val="211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OS-Select(x, i)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0" y="2707253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222" y="2956820"/>
            <a:ext cx="1820671" cy="49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= x-&gt;left-&gt;size + 1;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26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if (i == r)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267" y="3443551"/>
            <a:ext cx="88022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else if (i &lt; r)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OS-Select(x-&gt;left, i);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return OS-Select(x-&gt;right, i-r);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CGEHCB+TimesNewRomanPS-BoldMT" panose="02020803070505020304"/>
                <a:cs typeface="CGEHCB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CGEHCB+TimesNewRomanPS-BoldMT" panose="02020803070505020304"/>
              <a:cs typeface="CGEHCB+TimesNewRomanPS-BoldMT" panose="020208030705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899735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25315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16470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395545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49650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988125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661485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23535" y="2139315"/>
            <a:ext cx="455930" cy="477520"/>
            <a:chOff x="6796" y="5516"/>
            <a:chExt cx="718" cy="752"/>
          </a:xfrm>
        </p:grpSpPr>
        <p:sp>
          <p:nvSpPr>
            <p:cNvPr id="19" name="圆角矩形 18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9" idx="1"/>
              <a:endCxn id="19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bject 7"/>
          <p:cNvSpPr txBox="1"/>
          <p:nvPr/>
        </p:nvSpPr>
        <p:spPr>
          <a:xfrm>
            <a:off x="5964777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3" name="object 8"/>
          <p:cNvSpPr txBox="1"/>
          <p:nvPr/>
        </p:nvSpPr>
        <p:spPr>
          <a:xfrm>
            <a:off x="4825224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9"/>
          <p:cNvSpPr txBox="1"/>
          <p:nvPr/>
        </p:nvSpPr>
        <p:spPr>
          <a:xfrm>
            <a:off x="7162754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5" name="object 10"/>
          <p:cNvSpPr txBox="1"/>
          <p:nvPr/>
        </p:nvSpPr>
        <p:spPr>
          <a:xfrm>
            <a:off x="4113766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6" name="object 11"/>
          <p:cNvSpPr txBox="1"/>
          <p:nvPr/>
        </p:nvSpPr>
        <p:spPr>
          <a:xfrm>
            <a:off x="5573980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7" name="object 12"/>
          <p:cNvSpPr txBox="1"/>
          <p:nvPr/>
        </p:nvSpPr>
        <p:spPr>
          <a:xfrm>
            <a:off x="7884579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8" name="object 13"/>
          <p:cNvSpPr txBox="1"/>
          <p:nvPr/>
        </p:nvSpPr>
        <p:spPr>
          <a:xfrm>
            <a:off x="4989396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9" name="object 14"/>
          <p:cNvSpPr txBox="1"/>
          <p:nvPr/>
        </p:nvSpPr>
        <p:spPr>
          <a:xfrm>
            <a:off x="6064353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50" name="直接连接符 49"/>
          <p:cNvCxnSpPr>
            <a:stCxn id="19" idx="1"/>
            <a:endCxn id="43" idx="0"/>
          </p:cNvCxnSpPr>
          <p:nvPr/>
        </p:nvCxnSpPr>
        <p:spPr>
          <a:xfrm flipH="1">
            <a:off x="5032960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2" idx="3"/>
            <a:endCxn id="44" idx="0"/>
          </p:cNvCxnSpPr>
          <p:nvPr/>
        </p:nvCxnSpPr>
        <p:spPr>
          <a:xfrm>
            <a:off x="6279465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136340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3" idx="3"/>
            <a:endCxn id="46" idx="0"/>
          </p:cNvCxnSpPr>
          <p:nvPr/>
        </p:nvCxnSpPr>
        <p:spPr>
          <a:xfrm>
            <a:off x="5097095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007560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9" idx="0"/>
          </p:cNvCxnSpPr>
          <p:nvPr/>
        </p:nvCxnSpPr>
        <p:spPr>
          <a:xfrm>
            <a:off x="5851475" y="3706794"/>
            <a:ext cx="354062" cy="49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4" idx="3"/>
            <a:endCxn id="47" idx="0"/>
          </p:cNvCxnSpPr>
          <p:nvPr/>
        </p:nvCxnSpPr>
        <p:spPr>
          <a:xfrm>
            <a:off x="7484060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1"/>
          <p:cNvSpPr/>
          <p:nvPr/>
        </p:nvSpPr>
        <p:spPr>
          <a:xfrm>
            <a:off x="662570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  <a:endParaRPr sz="1965" b="1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OS-Select(x, i)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1270" y="196306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EBVISI+TimesNewRomanPSMT" panose="02020603050405020304"/>
                <a:cs typeface="EBVISI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EBVISI+TimesNewRomanPSMT" panose="02020603050405020304"/>
              <a:cs typeface="EBVISI+TimesNewRomanPSMT" panose="02020603050405020304"/>
            </a:endParaRP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EBVISI+TimesNewRomanPSMT" panose="02020603050405020304"/>
                <a:cs typeface="EBVISI+TimesNewRomanPSMT" panose="02020603050405020304"/>
              </a:rPr>
              <a:t>r=6</a:t>
            </a:r>
            <a:endParaRPr sz="1540">
              <a:solidFill>
                <a:srgbClr val="000000"/>
              </a:solidFill>
              <a:latin typeface="EBVISI+TimesNewRomanPSMT" panose="02020603050405020304"/>
              <a:cs typeface="EBVISI+TimesNewRomanPSMT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488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= x-&gt;left-&gt;size + 1;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if (i == r)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5525" y="3410320"/>
            <a:ext cx="88022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229" y="3706794"/>
            <a:ext cx="2625412" cy="72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else if (i &lt; r)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OS-Select(x-&gt;left, i);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7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262" y="4420932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return OS-Select(x-&gt;right, i-r);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IRSNEE+TimesNewRomanPS-BoldMT" panose="02020803070505020304"/>
                <a:cs typeface="IRSNEE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IRSNEE+TimesNewRomanPS-BoldMT" panose="02020803070505020304"/>
              <a:cs typeface="IRSNEE+TimesNewRomanPS-BoldMT" panose="02020803070505020304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59" name="圆角矩形 58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1"/>
              <a:endCxn id="59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62" name="圆角矩形 6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62" idx="1"/>
              <a:endCxn id="6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65" name="圆角矩形 6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65" idx="1"/>
              <a:endCxn id="6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68" name="圆角矩形 6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71" name="圆角矩形 7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>
              <a:stCxn id="71" idx="1"/>
              <a:endCxn id="7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74" name="圆角矩形 7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4" idx="1"/>
              <a:endCxn id="7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77" name="圆角矩形 7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1"/>
              <a:endCxn id="7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80" name="圆角矩形 7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0" idx="1"/>
              <a:endCxn id="8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3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4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5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6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7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8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89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90" name="直接连接符 89"/>
          <p:cNvCxnSpPr>
            <a:stCxn id="80" idx="1"/>
            <a:endCxn id="83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2" idx="3"/>
            <a:endCxn id="84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3" idx="3"/>
            <a:endCxn id="86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68" idx="3"/>
            <a:endCxn id="89" idx="0"/>
          </p:cNvCxnSpPr>
          <p:nvPr/>
        </p:nvCxnSpPr>
        <p:spPr>
          <a:xfrm>
            <a:off x="5897761" y="3757930"/>
            <a:ext cx="354062" cy="44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4" idx="3"/>
            <a:endCxn id="87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1"/>
          <p:cNvSpPr/>
          <p:nvPr/>
        </p:nvSpPr>
        <p:spPr>
          <a:xfrm>
            <a:off x="636535" y="496621"/>
            <a:ext cx="7819096" cy="586432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1329795" y="1248767"/>
            <a:ext cx="340353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85"/>
              </a:lnSpc>
              <a:spcBef>
                <a:spcPct val="0"/>
              </a:spcBef>
              <a:spcAft>
                <a:spcPct val="0"/>
              </a:spcAft>
            </a:pP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OS-S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ELECT</a:t>
            </a:r>
            <a:r>
              <a:rPr sz="2140" b="1" spc="-13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265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E</a:t>
            </a:r>
            <a:r>
              <a:rPr sz="2140" b="1">
                <a:solidFill>
                  <a:srgbClr val="000000"/>
                </a:solidFill>
                <a:latin typeface="Century" panose="02040604050505020304"/>
                <a:cs typeface="Century" panose="02040604050505020304"/>
              </a:rPr>
              <a:t>XAMPLE</a:t>
            </a:r>
            <a:endParaRPr sz="2140" b="1">
              <a:solidFill>
                <a:srgbClr val="00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503" y="1855465"/>
            <a:ext cx="404856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60"/>
              </a:lnSpc>
              <a:spcBef>
                <a:spcPct val="0"/>
              </a:spcBef>
              <a:spcAft>
                <a:spcPct val="0"/>
              </a:spcAft>
            </a:pPr>
            <a:r>
              <a:rPr sz="1965" b="1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Example: show OS-Select(root, 5):</a:t>
            </a:r>
            <a:endParaRPr sz="1965" b="1">
              <a:solidFill>
                <a:srgbClr val="FF0000"/>
              </a:solidFill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0" y="2457042"/>
            <a:ext cx="1323924" cy="485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OS-Select(x, i)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{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605" y="2037998"/>
            <a:ext cx="791018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WQSJBU+TimesNewRomanPSMT" panose="02020603050405020304"/>
              <a:cs typeface="WQSJBU+TimesNewRomanPSMT" panose="02020603050405020304"/>
            </a:endParaRPr>
          </a:p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r=6</a:t>
            </a:r>
            <a:endParaRPr sz="1540">
              <a:solidFill>
                <a:srgbClr val="000000"/>
              </a:solidFill>
              <a:latin typeface="WQSJBU+TimesNewRomanPSMT" panose="02020603050405020304"/>
              <a:cs typeface="WQSJBU+TimesNewRomanPSMT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133" y="2932052"/>
            <a:ext cx="1820671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</a:t>
            </a:r>
            <a:r>
              <a:rPr sz="1540" spc="-27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 </a:t>
            </a: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= x-&gt;left-&gt;size + 1;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7061" y="2761782"/>
            <a:ext cx="783871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i=5</a:t>
            </a:r>
            <a:endParaRPr sz="1540">
              <a:solidFill>
                <a:srgbClr val="000000"/>
              </a:solidFill>
              <a:latin typeface="WQSJBU+TimesNewRomanPSMT" panose="02020603050405020304"/>
              <a:cs typeface="WQSJBU+TimesNewRomanPSMT" panose="02020603050405020304"/>
            </a:endParaRPr>
          </a:p>
          <a:p>
            <a:pPr marL="19050" marR="0">
              <a:lnSpc>
                <a:spcPts val="156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QSJBU+TimesNewRomanPSMT" panose="02020603050405020304"/>
                <a:cs typeface="WQSJBU+TimesNewRomanPSMT" panose="02020603050405020304"/>
              </a:rPr>
              <a:t>r=2</a:t>
            </a:r>
            <a:endParaRPr sz="1540">
              <a:solidFill>
                <a:srgbClr val="000000"/>
              </a:solidFill>
              <a:latin typeface="WQSJBU+TimesNewRomanPSMT" panose="02020603050405020304"/>
              <a:cs typeface="WQSJBU+TimesNewRomanPSMT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228" y="3207017"/>
            <a:ext cx="1080268" cy="4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if (i == r)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5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x;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229" y="3682034"/>
            <a:ext cx="2625418" cy="72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else if (i &lt; r)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  <a:p>
            <a:pPr marL="200025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OS-Select(x-&gt;left, i);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18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else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2262" y="4398785"/>
            <a:ext cx="2718539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return OS-Select(x-&gt;right, i-r);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100" y="4706987"/>
            <a:ext cx="207345" cy="24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TVKATF+TimesNewRomanPS-BoldMT" panose="02020803070505020304"/>
                <a:cs typeface="TVKATF+TimesNewRomanPS-BoldMT" panose="02020803070505020304"/>
              </a:rPr>
              <a:t>}</a:t>
            </a:r>
            <a:endParaRPr sz="1540">
              <a:solidFill>
                <a:srgbClr val="000000"/>
              </a:solidFill>
              <a:latin typeface="TVKATF+TimesNewRomanPS-BoldMT" panose="02020803070505020304"/>
              <a:cs typeface="TVKATF+TimesNewRomanPS-BoldMT" panose="02020803070505020304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946021" y="4201160"/>
            <a:ext cx="455930" cy="477520"/>
            <a:chOff x="6796" y="5516"/>
            <a:chExt cx="718" cy="752"/>
          </a:xfrm>
        </p:grpSpPr>
        <p:sp>
          <p:nvSpPr>
            <p:cNvPr id="40" name="圆角矩形 3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40" idx="1"/>
              <a:endCxn id="4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871601" y="4197985"/>
            <a:ext cx="455930" cy="477520"/>
            <a:chOff x="6796" y="5516"/>
            <a:chExt cx="718" cy="752"/>
          </a:xfrm>
        </p:grpSpPr>
        <p:sp>
          <p:nvSpPr>
            <p:cNvPr id="37" name="圆角矩形 36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762756" y="3519170"/>
            <a:ext cx="455930" cy="477520"/>
            <a:chOff x="6796" y="5516"/>
            <a:chExt cx="718" cy="752"/>
          </a:xfrm>
        </p:grpSpPr>
        <p:sp>
          <p:nvSpPr>
            <p:cNvPr id="34" name="圆角矩形 33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441831" y="3519170"/>
            <a:ext cx="455930" cy="477520"/>
            <a:chOff x="6796" y="5516"/>
            <a:chExt cx="718" cy="752"/>
          </a:xfrm>
        </p:grpSpPr>
        <p:sp>
          <p:nvSpPr>
            <p:cNvPr id="31" name="圆角矩形 30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995936" y="3515995"/>
            <a:ext cx="455930" cy="477520"/>
            <a:chOff x="6796" y="5516"/>
            <a:chExt cx="718" cy="752"/>
          </a:xfrm>
        </p:grpSpPr>
        <p:sp>
          <p:nvSpPr>
            <p:cNvPr id="28" name="圆角矩形 27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1"/>
              <a:endCxn id="28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034411" y="2834005"/>
            <a:ext cx="455930" cy="477520"/>
            <a:chOff x="6796" y="5516"/>
            <a:chExt cx="718" cy="752"/>
          </a:xfrm>
        </p:grpSpPr>
        <p:sp>
          <p:nvSpPr>
            <p:cNvPr id="25" name="圆角矩形 24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707771" y="2832100"/>
            <a:ext cx="455930" cy="477520"/>
            <a:chOff x="6796" y="5516"/>
            <a:chExt cx="718" cy="752"/>
          </a:xfrm>
        </p:grpSpPr>
        <p:sp>
          <p:nvSpPr>
            <p:cNvPr id="22" name="圆角矩形 21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1"/>
              <a:endCxn id="22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869821" y="2139315"/>
            <a:ext cx="455930" cy="477520"/>
            <a:chOff x="6796" y="5516"/>
            <a:chExt cx="718" cy="752"/>
          </a:xfrm>
        </p:grpSpPr>
        <p:sp>
          <p:nvSpPr>
            <p:cNvPr id="20" name="圆角矩形 19"/>
            <p:cNvSpPr/>
            <p:nvPr/>
          </p:nvSpPr>
          <p:spPr>
            <a:xfrm>
              <a:off x="6796" y="5516"/>
              <a:ext cx="718" cy="75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20" idx="1"/>
              <a:endCxn id="20" idx="3"/>
            </p:cNvCxnSpPr>
            <p:nvPr/>
          </p:nvCxnSpPr>
          <p:spPr>
            <a:xfrm>
              <a:off x="6796" y="5892"/>
              <a:ext cx="718" cy="0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bject 7"/>
          <p:cNvSpPr txBox="1"/>
          <p:nvPr/>
        </p:nvSpPr>
        <p:spPr>
          <a:xfrm>
            <a:off x="6011063" y="2139581"/>
            <a:ext cx="314819" cy="477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M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47625" marR="0">
              <a:lnSpc>
                <a:spcPts val="1705"/>
              </a:lnSpc>
              <a:spcBef>
                <a:spcPts val="95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8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4" name="object 8"/>
          <p:cNvSpPr txBox="1"/>
          <p:nvPr/>
        </p:nvSpPr>
        <p:spPr>
          <a:xfrm>
            <a:off x="4871510" y="2834098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C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5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5" name="object 9"/>
          <p:cNvSpPr txBox="1"/>
          <p:nvPr/>
        </p:nvSpPr>
        <p:spPr>
          <a:xfrm>
            <a:off x="7209040" y="2834098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P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2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6" name="object 10"/>
          <p:cNvSpPr txBox="1"/>
          <p:nvPr/>
        </p:nvSpPr>
        <p:spPr>
          <a:xfrm>
            <a:off x="4160052" y="3518920"/>
            <a:ext cx="271485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A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7" name="object 11"/>
          <p:cNvSpPr txBox="1"/>
          <p:nvPr/>
        </p:nvSpPr>
        <p:spPr>
          <a:xfrm>
            <a:off x="5620266" y="3518920"/>
            <a:ext cx="249724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F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3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8" name="object 12"/>
          <p:cNvSpPr txBox="1"/>
          <p:nvPr/>
        </p:nvSpPr>
        <p:spPr>
          <a:xfrm>
            <a:off x="7930865" y="3522095"/>
            <a:ext cx="282367" cy="47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Q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49" name="object 13"/>
          <p:cNvSpPr txBox="1"/>
          <p:nvPr/>
        </p:nvSpPr>
        <p:spPr>
          <a:xfrm>
            <a:off x="5035682" y="4197961"/>
            <a:ext cx="271485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D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19050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sp>
        <p:nvSpPr>
          <p:cNvPr id="50" name="object 14"/>
          <p:cNvSpPr txBox="1"/>
          <p:nvPr/>
        </p:nvSpPr>
        <p:spPr>
          <a:xfrm>
            <a:off x="6110639" y="4201136"/>
            <a:ext cx="282367" cy="4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05"/>
              </a:lnSpc>
              <a:spcBef>
                <a:spcPct val="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H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  <a:p>
            <a:pPr marL="28575" marR="0">
              <a:lnSpc>
                <a:spcPts val="1705"/>
              </a:lnSpc>
              <a:spcBef>
                <a:spcPts val="70"/>
              </a:spcBef>
              <a:spcAft>
                <a:spcPct val="0"/>
              </a:spcAft>
            </a:pPr>
            <a:r>
              <a:rPr sz="1540">
                <a:solidFill>
                  <a:srgbClr val="000000"/>
                </a:solidFill>
                <a:latin typeface="WGKEFE+TimesNewRomanPS-BoldMT" panose="02020803070505020304"/>
                <a:cs typeface="WGKEFE+TimesNewRomanPS-BoldMT" panose="02020803070505020304"/>
              </a:rPr>
              <a:t>1</a:t>
            </a:r>
            <a:endParaRPr sz="1540">
              <a:solidFill>
                <a:srgbClr val="000000"/>
              </a:solidFill>
              <a:latin typeface="WGKEFE+TimesNewRomanPS-BoldMT" panose="02020803070505020304"/>
              <a:cs typeface="WGKEFE+TimesNewRomanPS-BoldMT" panose="02020803070505020304"/>
            </a:endParaRPr>
          </a:p>
        </p:txBody>
      </p:sp>
      <p:cxnSp>
        <p:nvCxnSpPr>
          <p:cNvPr id="51" name="直接连接符 50"/>
          <p:cNvCxnSpPr>
            <a:stCxn id="20" idx="1"/>
            <a:endCxn id="44" idx="0"/>
          </p:cNvCxnSpPr>
          <p:nvPr/>
        </p:nvCxnSpPr>
        <p:spPr>
          <a:xfrm flipH="1">
            <a:off x="5079246" y="2378075"/>
            <a:ext cx="86233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3" idx="3"/>
            <a:endCxn id="45" idx="0"/>
          </p:cNvCxnSpPr>
          <p:nvPr/>
        </p:nvCxnSpPr>
        <p:spPr>
          <a:xfrm>
            <a:off x="6325751" y="2378075"/>
            <a:ext cx="1008380" cy="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182626" y="3070860"/>
            <a:ext cx="525145" cy="434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4" idx="3"/>
            <a:endCxn id="47" idx="0"/>
          </p:cNvCxnSpPr>
          <p:nvPr/>
        </p:nvCxnSpPr>
        <p:spPr>
          <a:xfrm>
            <a:off x="5143381" y="3071495"/>
            <a:ext cx="60198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5053846" y="3757930"/>
            <a:ext cx="387985" cy="464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50" idx="0"/>
          </p:cNvCxnSpPr>
          <p:nvPr/>
        </p:nvCxnSpPr>
        <p:spPr>
          <a:xfrm>
            <a:off x="5941576" y="3754755"/>
            <a:ext cx="310247" cy="446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3"/>
            <a:endCxn id="48" idx="0"/>
          </p:cNvCxnSpPr>
          <p:nvPr/>
        </p:nvCxnSpPr>
        <p:spPr>
          <a:xfrm>
            <a:off x="7530346" y="3071495"/>
            <a:ext cx="614045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9515</Words>
  <Application>WPS 演示</Application>
  <PresentationFormat>全屏显示(4:3)</PresentationFormat>
  <Paragraphs>1163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40</vt:i4>
      </vt:variant>
      <vt:variant>
        <vt:lpstr>幻灯片标题</vt:lpstr>
      </vt:variant>
      <vt:variant>
        <vt:i4>40</vt:i4>
      </vt:variant>
    </vt:vector>
  </HeadingPairs>
  <TitlesOfParts>
    <vt:vector size="137" baseType="lpstr">
      <vt:lpstr>Arial</vt:lpstr>
      <vt:lpstr>宋体</vt:lpstr>
      <vt:lpstr>Wingdings</vt:lpstr>
      <vt:lpstr>RAHAKT+CenturySchoolbook-Bold</vt:lpstr>
      <vt:lpstr>Times New Roman</vt:lpstr>
      <vt:lpstr>Century</vt:lpstr>
      <vt:lpstr>LFOUEL+MS-Mincho</vt:lpstr>
      <vt:lpstr>GCQKGF+ComicSansMS-Bold</vt:lpstr>
      <vt:lpstr>WGKEFE+TimesNewRomanPS-BoldMT</vt:lpstr>
      <vt:lpstr>HKRRUA+TimesNewRomanPSMT</vt:lpstr>
      <vt:lpstr>MIHLEU+TimesNewRomanPS-BoldMT</vt:lpstr>
      <vt:lpstr>CGEHCB+TimesNewRomanPS-BoldMT</vt:lpstr>
      <vt:lpstr>IRSNEE+TimesNewRomanPS-BoldMT</vt:lpstr>
      <vt:lpstr>EBVISI+TimesNewRomanPSMT</vt:lpstr>
      <vt:lpstr>TVKATF+TimesNewRomanPS-BoldMT</vt:lpstr>
      <vt:lpstr>WQSJBU+TimesNewRomanPSMT</vt:lpstr>
      <vt:lpstr>BEKDLR+TimesNewRomanPS-BoldMT</vt:lpstr>
      <vt:lpstr>UVRBVI+TimesNewRomanPSMT</vt:lpstr>
      <vt:lpstr>Calibri</vt:lpstr>
      <vt:lpstr>微软雅黑</vt:lpstr>
      <vt:lpstr>Arial Unicode MS</vt:lpstr>
      <vt:lpstr>QDWKDR+TimesNewRomanPS-BoldMT</vt:lpstr>
      <vt:lpstr>CMQCPQ+TimesNewRomanPSMT</vt:lpstr>
      <vt:lpstr>WKNLDH+TimesNewRomanPS-BoldMT</vt:lpstr>
      <vt:lpstr>MPHDCJ+Wingdings-Regular</vt:lpstr>
      <vt:lpstr>ERGKJD+TimesNewRomanPSMT</vt:lpstr>
      <vt:lpstr>SEIPUN+TimesNewRomanPSMT</vt:lpstr>
      <vt:lpstr>RSQAQG+TimesNewRomanPSMT</vt:lpstr>
      <vt:lpstr>ICEQAF+TimesNewRomanPSMT</vt:lpstr>
      <vt:lpstr>QOMFMB+TimesNewRomanPSMT</vt:lpstr>
      <vt:lpstr>KFIOEQ+TimesNewRomanPS-BoldMT</vt:lpstr>
      <vt:lpstr>IRSUEQ+Wingdings-Regular</vt:lpstr>
      <vt:lpstr>TANGSM+TimesNewRomanPS-BoldMT</vt:lpstr>
      <vt:lpstr>FOOCQO+Wingdings-Regular</vt:lpstr>
      <vt:lpstr>HFFCCT+Wingdings-Regular</vt:lpstr>
      <vt:lpstr>VHPGTN+Wingdings-Regular</vt:lpstr>
      <vt:lpstr>Times New Roman</vt:lpstr>
      <vt:lpstr>UGFDKP+Wingdings-Regular</vt:lpstr>
      <vt:lpstr>VEHOAD+Wingdings-Regular</vt:lpstr>
      <vt:lpstr>DNHTNS+TimesNewRomanPS-BoldMT</vt:lpstr>
      <vt:lpstr>JCWJKE+Wingdings-Regular</vt:lpstr>
      <vt:lpstr>SLOSHT+TimesNewRomanPS-BoldMT</vt:lpstr>
      <vt:lpstr>ORCQVP+Wingdings-Regular</vt:lpstr>
      <vt:lpstr>QOAJIF+TimesNewRomanPS-BoldMT</vt:lpstr>
      <vt:lpstr>QNWMCF+SymbolMT</vt:lpstr>
      <vt:lpstr>MHEHWL+Wingdings-Regular</vt:lpstr>
      <vt:lpstr>MIHEAB+TimesNewRomanPS-BoldMT</vt:lpstr>
      <vt:lpstr>NVFMWJ+SymbolMT</vt:lpstr>
      <vt:lpstr>AHDUUL+TimesNewRomanPS-BoldMT</vt:lpstr>
      <vt:lpstr>BHJDJU+SymbolMT</vt:lpstr>
      <vt:lpstr>OPPVUK+Wingdings-Regular</vt:lpstr>
      <vt:lpstr>OBSBPC+Wingdings-Regular</vt:lpstr>
      <vt:lpstr>JRUFCQ+TimesNewRomanPS-BoldMT</vt:lpstr>
      <vt:lpstr>UNCRWH+SymbolMT</vt:lpstr>
      <vt:lpstr>IWFVOJ+Wingdings-Regular</vt:lpstr>
      <vt:lpstr>HOFNSO+TimesNewRomanPS-BoldMT</vt:lpstr>
      <vt:lpstr>FRLRSB+SymbolMT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1_Theme Office</vt:lpstr>
      <vt:lpstr>2_Theme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大宇哥</cp:lastModifiedBy>
  <cp:revision>31</cp:revision>
  <cp:lastPrinted>2020-09-22T23:39:00Z</cp:lastPrinted>
  <dcterms:created xsi:type="dcterms:W3CDTF">2020-09-22T15:39:00Z</dcterms:created>
  <dcterms:modified xsi:type="dcterms:W3CDTF">2020-09-26T12:15:21Z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