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95" r:id="rId4"/>
    <p:sldId id="296" r:id="rId6"/>
    <p:sldId id="257" r:id="rId7"/>
    <p:sldId id="260" r:id="rId8"/>
    <p:sldId id="270" r:id="rId9"/>
    <p:sldId id="271" r:id="rId10"/>
    <p:sldId id="298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59" r:id="rId25"/>
    <p:sldId id="262" r:id="rId26"/>
    <p:sldId id="263" r:id="rId27"/>
    <p:sldId id="264" r:id="rId28"/>
    <p:sldId id="265" r:id="rId29"/>
    <p:sldId id="266" r:id="rId30"/>
    <p:sldId id="268" r:id="rId31"/>
    <p:sldId id="267" r:id="rId32"/>
    <p:sldId id="269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12"/>
        <p:guide pos="281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692696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8904" y="-243408"/>
            <a:ext cx="8229600" cy="1143000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平行四边形 49"/>
          <p:cNvSpPr/>
          <p:nvPr userDrawn="1"/>
        </p:nvSpPr>
        <p:spPr>
          <a:xfrm>
            <a:off x="-29979" y="-14989"/>
            <a:ext cx="2537015" cy="707685"/>
          </a:xfrm>
          <a:custGeom>
            <a:avLst/>
            <a:gdLst>
              <a:gd name="connsiteX0" fmla="*/ 0 w 1547664"/>
              <a:gd name="connsiteY0" fmla="*/ 692696 h 692696"/>
              <a:gd name="connsiteX1" fmla="*/ 173174 w 1547664"/>
              <a:gd name="connsiteY1" fmla="*/ 0 h 692696"/>
              <a:gd name="connsiteX2" fmla="*/ 1547664 w 1547664"/>
              <a:gd name="connsiteY2" fmla="*/ 0 h 692696"/>
              <a:gd name="connsiteX3" fmla="*/ 1374490 w 1547664"/>
              <a:gd name="connsiteY3" fmla="*/ 692696 h 692696"/>
              <a:gd name="connsiteX4" fmla="*/ 0 w 1547664"/>
              <a:gd name="connsiteY4" fmla="*/ 692696 h 692696"/>
              <a:gd name="connsiteX0-1" fmla="*/ 61228 w 1608892"/>
              <a:gd name="connsiteY0-2" fmla="*/ 722676 h 722676"/>
              <a:gd name="connsiteX1-3" fmla="*/ 234402 w 1608892"/>
              <a:gd name="connsiteY1-4" fmla="*/ 29980 h 722676"/>
              <a:gd name="connsiteX2-5" fmla="*/ 1267 w 1608892"/>
              <a:gd name="connsiteY2-6" fmla="*/ 0 h 722676"/>
              <a:gd name="connsiteX3-7" fmla="*/ 1608892 w 1608892"/>
              <a:gd name="connsiteY3-8" fmla="*/ 29980 h 722676"/>
              <a:gd name="connsiteX4-9" fmla="*/ 1435718 w 1608892"/>
              <a:gd name="connsiteY4-10" fmla="*/ 722676 h 722676"/>
              <a:gd name="connsiteX5" fmla="*/ 61228 w 1608892"/>
              <a:gd name="connsiteY5" fmla="*/ 722676 h 722676"/>
              <a:gd name="connsiteX0-11" fmla="*/ 63273 w 1610937"/>
              <a:gd name="connsiteY0-12" fmla="*/ 722676 h 722676"/>
              <a:gd name="connsiteX1-13" fmla="*/ 56565 w 1610937"/>
              <a:gd name="connsiteY1-14" fmla="*/ 44970 h 722676"/>
              <a:gd name="connsiteX2-15" fmla="*/ 3312 w 1610937"/>
              <a:gd name="connsiteY2-16" fmla="*/ 0 h 722676"/>
              <a:gd name="connsiteX3-17" fmla="*/ 1610937 w 1610937"/>
              <a:gd name="connsiteY3-18" fmla="*/ 29980 h 722676"/>
              <a:gd name="connsiteX4-19" fmla="*/ 1437763 w 1610937"/>
              <a:gd name="connsiteY4-20" fmla="*/ 722676 h 722676"/>
              <a:gd name="connsiteX5-21" fmla="*/ 63273 w 1610937"/>
              <a:gd name="connsiteY5-22" fmla="*/ 722676 h 722676"/>
              <a:gd name="connsiteX0-23" fmla="*/ 63273 w 2075632"/>
              <a:gd name="connsiteY0-24" fmla="*/ 722676 h 722676"/>
              <a:gd name="connsiteX1-25" fmla="*/ 56565 w 2075632"/>
              <a:gd name="connsiteY1-26" fmla="*/ 44970 h 722676"/>
              <a:gd name="connsiteX2-27" fmla="*/ 3312 w 2075632"/>
              <a:gd name="connsiteY2-28" fmla="*/ 0 h 722676"/>
              <a:gd name="connsiteX3-29" fmla="*/ 2075632 w 2075632"/>
              <a:gd name="connsiteY3-30" fmla="*/ 29980 h 722676"/>
              <a:gd name="connsiteX4-31" fmla="*/ 1437763 w 2075632"/>
              <a:gd name="connsiteY4-32" fmla="*/ 722676 h 722676"/>
              <a:gd name="connsiteX5-33" fmla="*/ 63273 w 2075632"/>
              <a:gd name="connsiteY5-34" fmla="*/ 722676 h 722676"/>
              <a:gd name="connsiteX0-35" fmla="*/ 6708 w 2019067"/>
              <a:gd name="connsiteY0-36" fmla="*/ 771160 h 771160"/>
              <a:gd name="connsiteX1-37" fmla="*/ 0 w 2019067"/>
              <a:gd name="connsiteY1-38" fmla="*/ 93454 h 771160"/>
              <a:gd name="connsiteX2-39" fmla="*/ 2019067 w 2019067"/>
              <a:gd name="connsiteY2-40" fmla="*/ 78464 h 771160"/>
              <a:gd name="connsiteX3-41" fmla="*/ 1381198 w 2019067"/>
              <a:gd name="connsiteY3-42" fmla="*/ 771160 h 771160"/>
              <a:gd name="connsiteX4-43" fmla="*/ 6708 w 2019067"/>
              <a:gd name="connsiteY4-44" fmla="*/ 771160 h 771160"/>
              <a:gd name="connsiteX0-45" fmla="*/ 6708 w 2019067"/>
              <a:gd name="connsiteY0-46" fmla="*/ 740785 h 740785"/>
              <a:gd name="connsiteX1-47" fmla="*/ 0 w 2019067"/>
              <a:gd name="connsiteY1-48" fmla="*/ 63079 h 740785"/>
              <a:gd name="connsiteX2-49" fmla="*/ 2019067 w 2019067"/>
              <a:gd name="connsiteY2-50" fmla="*/ 48089 h 740785"/>
              <a:gd name="connsiteX3-51" fmla="*/ 1381198 w 2019067"/>
              <a:gd name="connsiteY3-52" fmla="*/ 740785 h 740785"/>
              <a:gd name="connsiteX4-53" fmla="*/ 6708 w 2019067"/>
              <a:gd name="connsiteY4-54" fmla="*/ 740785 h 740785"/>
              <a:gd name="connsiteX0-55" fmla="*/ 6708 w 2019067"/>
              <a:gd name="connsiteY0-56" fmla="*/ 692696 h 692696"/>
              <a:gd name="connsiteX1-57" fmla="*/ 0 w 2019067"/>
              <a:gd name="connsiteY1-58" fmla="*/ 14990 h 692696"/>
              <a:gd name="connsiteX2-59" fmla="*/ 2019067 w 2019067"/>
              <a:gd name="connsiteY2-60" fmla="*/ 0 h 692696"/>
              <a:gd name="connsiteX3-61" fmla="*/ 1381198 w 2019067"/>
              <a:gd name="connsiteY3-62" fmla="*/ 692696 h 692696"/>
              <a:gd name="connsiteX4-63" fmla="*/ 6708 w 2019067"/>
              <a:gd name="connsiteY4-64" fmla="*/ 692696 h 692696"/>
              <a:gd name="connsiteX0-65" fmla="*/ 21698 w 2034057"/>
              <a:gd name="connsiteY0-66" fmla="*/ 707686 h 707686"/>
              <a:gd name="connsiteX1-67" fmla="*/ 0 w 2034057"/>
              <a:gd name="connsiteY1-68" fmla="*/ 0 h 707686"/>
              <a:gd name="connsiteX2-69" fmla="*/ 2034057 w 2034057"/>
              <a:gd name="connsiteY2-70" fmla="*/ 14990 h 707686"/>
              <a:gd name="connsiteX3-71" fmla="*/ 1396188 w 2034057"/>
              <a:gd name="connsiteY3-72" fmla="*/ 707686 h 707686"/>
              <a:gd name="connsiteX4-73" fmla="*/ 21698 w 2034057"/>
              <a:gd name="connsiteY4-74" fmla="*/ 707686 h 707686"/>
              <a:gd name="connsiteX0-75" fmla="*/ 0 w 2042339"/>
              <a:gd name="connsiteY0-76" fmla="*/ 707686 h 707686"/>
              <a:gd name="connsiteX1-77" fmla="*/ 8282 w 2042339"/>
              <a:gd name="connsiteY1-78" fmla="*/ 0 h 707686"/>
              <a:gd name="connsiteX2-79" fmla="*/ 2042339 w 2042339"/>
              <a:gd name="connsiteY2-80" fmla="*/ 14990 h 707686"/>
              <a:gd name="connsiteX3-81" fmla="*/ 1404470 w 2042339"/>
              <a:gd name="connsiteY3-82" fmla="*/ 707686 h 707686"/>
              <a:gd name="connsiteX4-83" fmla="*/ 0 w 2042339"/>
              <a:gd name="connsiteY4-84" fmla="*/ 707686 h 707686"/>
              <a:gd name="connsiteX0-85" fmla="*/ 0 w 2042339"/>
              <a:gd name="connsiteY0-86" fmla="*/ 707686 h 707686"/>
              <a:gd name="connsiteX1-87" fmla="*/ 8282 w 2042339"/>
              <a:gd name="connsiteY1-88" fmla="*/ 0 h 707686"/>
              <a:gd name="connsiteX2-89" fmla="*/ 2042339 w 2042339"/>
              <a:gd name="connsiteY2-90" fmla="*/ 14990 h 707686"/>
              <a:gd name="connsiteX3-91" fmla="*/ 1659303 w 2042339"/>
              <a:gd name="connsiteY3-92" fmla="*/ 707686 h 707686"/>
              <a:gd name="connsiteX4-93" fmla="*/ 0 w 2042339"/>
              <a:gd name="connsiteY4-94" fmla="*/ 707686 h 707686"/>
              <a:gd name="connsiteX0-95" fmla="*/ 0 w 2297172"/>
              <a:gd name="connsiteY0-96" fmla="*/ 707686 h 707686"/>
              <a:gd name="connsiteX1-97" fmla="*/ 8282 w 2297172"/>
              <a:gd name="connsiteY1-98" fmla="*/ 0 h 707686"/>
              <a:gd name="connsiteX2-99" fmla="*/ 2297172 w 2297172"/>
              <a:gd name="connsiteY2-100" fmla="*/ 0 h 707686"/>
              <a:gd name="connsiteX3-101" fmla="*/ 1659303 w 2297172"/>
              <a:gd name="connsiteY3-102" fmla="*/ 707686 h 707686"/>
              <a:gd name="connsiteX4-103" fmla="*/ 0 w 2297172"/>
              <a:gd name="connsiteY4-104" fmla="*/ 707686 h 707686"/>
              <a:gd name="connsiteX0-105" fmla="*/ 0 w 2537015"/>
              <a:gd name="connsiteY0-106" fmla="*/ 707686 h 707686"/>
              <a:gd name="connsiteX1-107" fmla="*/ 8282 w 2537015"/>
              <a:gd name="connsiteY1-108" fmla="*/ 0 h 707686"/>
              <a:gd name="connsiteX2-109" fmla="*/ 2537015 w 2537015"/>
              <a:gd name="connsiteY2-110" fmla="*/ 0 h 707686"/>
              <a:gd name="connsiteX3-111" fmla="*/ 1659303 w 2537015"/>
              <a:gd name="connsiteY3-112" fmla="*/ 707686 h 707686"/>
              <a:gd name="connsiteX4-113" fmla="*/ 0 w 2537015"/>
              <a:gd name="connsiteY4-114" fmla="*/ 707686 h 707686"/>
              <a:gd name="connsiteX0-115" fmla="*/ 0 w 2537015"/>
              <a:gd name="connsiteY0-116" fmla="*/ 707686 h 707686"/>
              <a:gd name="connsiteX1-117" fmla="*/ 8282 w 2537015"/>
              <a:gd name="connsiteY1-118" fmla="*/ 0 h 707686"/>
              <a:gd name="connsiteX2-119" fmla="*/ 2537015 w 2537015"/>
              <a:gd name="connsiteY2-120" fmla="*/ 0 h 707686"/>
              <a:gd name="connsiteX3-121" fmla="*/ 1869165 w 2537015"/>
              <a:gd name="connsiteY3-122" fmla="*/ 707686 h 707686"/>
              <a:gd name="connsiteX4-123" fmla="*/ 0 w 2537015"/>
              <a:gd name="connsiteY4-124" fmla="*/ 707686 h 70768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37015" h="707686">
                <a:moveTo>
                  <a:pt x="0" y="707686"/>
                </a:moveTo>
                <a:cubicBezTo>
                  <a:pt x="2761" y="471791"/>
                  <a:pt x="5521" y="235895"/>
                  <a:pt x="8282" y="0"/>
                </a:cubicBezTo>
                <a:lnTo>
                  <a:pt x="2537015" y="0"/>
                </a:lnTo>
                <a:lnTo>
                  <a:pt x="1869165" y="707686"/>
                </a:lnTo>
                <a:lnTo>
                  <a:pt x="0" y="707686"/>
                </a:lnTo>
                <a:close/>
              </a:path>
            </a:pathLst>
          </a:custGeom>
          <a:solidFill>
            <a:srgbClr val="F6941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 flipH="1">
            <a:off x="7864321" y="5431711"/>
            <a:ext cx="1019148" cy="1145940"/>
          </a:xfrm>
          <a:prstGeom prst="line">
            <a:avLst/>
          </a:prstGeom>
          <a:ln w="12700">
            <a:gradFill>
              <a:gsLst>
                <a:gs pos="1250">
                  <a:schemeClr val="bg1">
                    <a:lumMod val="65000"/>
                    <a:alpha val="0"/>
                  </a:schemeClr>
                </a:gs>
                <a:gs pos="100000">
                  <a:schemeClr val="bg1">
                    <a:lumMod val="65000"/>
                    <a:alpha val="0"/>
                  </a:schemeClr>
                </a:gs>
                <a:gs pos="5000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  <a:alpha val="0"/>
                  </a:schemeClr>
                </a:gs>
              </a:gsLst>
              <a:lin ang="0" scaled="0"/>
            </a:gradFill>
          </a:ln>
          <a:effectLst>
            <a:outerShdw blurRad="63500" dist="25400" dir="5400000" sx="170000" sy="170000" algn="ctr" rotWithShape="0">
              <a:schemeClr val="tx1">
                <a:alpha val="92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9144000" cy="692696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7" name="平行四边形 49"/>
          <p:cNvSpPr/>
          <p:nvPr userDrawn="1"/>
        </p:nvSpPr>
        <p:spPr>
          <a:xfrm>
            <a:off x="-29979" y="-14989"/>
            <a:ext cx="2537015" cy="707685"/>
          </a:xfrm>
          <a:custGeom>
            <a:avLst/>
            <a:gdLst>
              <a:gd name="connsiteX0" fmla="*/ 0 w 1547664"/>
              <a:gd name="connsiteY0" fmla="*/ 692696 h 692696"/>
              <a:gd name="connsiteX1" fmla="*/ 173174 w 1547664"/>
              <a:gd name="connsiteY1" fmla="*/ 0 h 692696"/>
              <a:gd name="connsiteX2" fmla="*/ 1547664 w 1547664"/>
              <a:gd name="connsiteY2" fmla="*/ 0 h 692696"/>
              <a:gd name="connsiteX3" fmla="*/ 1374490 w 1547664"/>
              <a:gd name="connsiteY3" fmla="*/ 692696 h 692696"/>
              <a:gd name="connsiteX4" fmla="*/ 0 w 1547664"/>
              <a:gd name="connsiteY4" fmla="*/ 692696 h 692696"/>
              <a:gd name="connsiteX0-1" fmla="*/ 61228 w 1608892"/>
              <a:gd name="connsiteY0-2" fmla="*/ 722676 h 722676"/>
              <a:gd name="connsiteX1-3" fmla="*/ 234402 w 1608892"/>
              <a:gd name="connsiteY1-4" fmla="*/ 29980 h 722676"/>
              <a:gd name="connsiteX2-5" fmla="*/ 1267 w 1608892"/>
              <a:gd name="connsiteY2-6" fmla="*/ 0 h 722676"/>
              <a:gd name="connsiteX3-7" fmla="*/ 1608892 w 1608892"/>
              <a:gd name="connsiteY3-8" fmla="*/ 29980 h 722676"/>
              <a:gd name="connsiteX4-9" fmla="*/ 1435718 w 1608892"/>
              <a:gd name="connsiteY4-10" fmla="*/ 722676 h 722676"/>
              <a:gd name="connsiteX5" fmla="*/ 61228 w 1608892"/>
              <a:gd name="connsiteY5" fmla="*/ 722676 h 722676"/>
              <a:gd name="connsiteX0-11" fmla="*/ 63273 w 1610937"/>
              <a:gd name="connsiteY0-12" fmla="*/ 722676 h 722676"/>
              <a:gd name="connsiteX1-13" fmla="*/ 56565 w 1610937"/>
              <a:gd name="connsiteY1-14" fmla="*/ 44970 h 722676"/>
              <a:gd name="connsiteX2-15" fmla="*/ 3312 w 1610937"/>
              <a:gd name="connsiteY2-16" fmla="*/ 0 h 722676"/>
              <a:gd name="connsiteX3-17" fmla="*/ 1610937 w 1610937"/>
              <a:gd name="connsiteY3-18" fmla="*/ 29980 h 722676"/>
              <a:gd name="connsiteX4-19" fmla="*/ 1437763 w 1610937"/>
              <a:gd name="connsiteY4-20" fmla="*/ 722676 h 722676"/>
              <a:gd name="connsiteX5-21" fmla="*/ 63273 w 1610937"/>
              <a:gd name="connsiteY5-22" fmla="*/ 722676 h 722676"/>
              <a:gd name="connsiteX0-23" fmla="*/ 63273 w 2075632"/>
              <a:gd name="connsiteY0-24" fmla="*/ 722676 h 722676"/>
              <a:gd name="connsiteX1-25" fmla="*/ 56565 w 2075632"/>
              <a:gd name="connsiteY1-26" fmla="*/ 44970 h 722676"/>
              <a:gd name="connsiteX2-27" fmla="*/ 3312 w 2075632"/>
              <a:gd name="connsiteY2-28" fmla="*/ 0 h 722676"/>
              <a:gd name="connsiteX3-29" fmla="*/ 2075632 w 2075632"/>
              <a:gd name="connsiteY3-30" fmla="*/ 29980 h 722676"/>
              <a:gd name="connsiteX4-31" fmla="*/ 1437763 w 2075632"/>
              <a:gd name="connsiteY4-32" fmla="*/ 722676 h 722676"/>
              <a:gd name="connsiteX5-33" fmla="*/ 63273 w 2075632"/>
              <a:gd name="connsiteY5-34" fmla="*/ 722676 h 722676"/>
              <a:gd name="connsiteX0-35" fmla="*/ 6708 w 2019067"/>
              <a:gd name="connsiteY0-36" fmla="*/ 771160 h 771160"/>
              <a:gd name="connsiteX1-37" fmla="*/ 0 w 2019067"/>
              <a:gd name="connsiteY1-38" fmla="*/ 93454 h 771160"/>
              <a:gd name="connsiteX2-39" fmla="*/ 2019067 w 2019067"/>
              <a:gd name="connsiteY2-40" fmla="*/ 78464 h 771160"/>
              <a:gd name="connsiteX3-41" fmla="*/ 1381198 w 2019067"/>
              <a:gd name="connsiteY3-42" fmla="*/ 771160 h 771160"/>
              <a:gd name="connsiteX4-43" fmla="*/ 6708 w 2019067"/>
              <a:gd name="connsiteY4-44" fmla="*/ 771160 h 771160"/>
              <a:gd name="connsiteX0-45" fmla="*/ 6708 w 2019067"/>
              <a:gd name="connsiteY0-46" fmla="*/ 740785 h 740785"/>
              <a:gd name="connsiteX1-47" fmla="*/ 0 w 2019067"/>
              <a:gd name="connsiteY1-48" fmla="*/ 63079 h 740785"/>
              <a:gd name="connsiteX2-49" fmla="*/ 2019067 w 2019067"/>
              <a:gd name="connsiteY2-50" fmla="*/ 48089 h 740785"/>
              <a:gd name="connsiteX3-51" fmla="*/ 1381198 w 2019067"/>
              <a:gd name="connsiteY3-52" fmla="*/ 740785 h 740785"/>
              <a:gd name="connsiteX4-53" fmla="*/ 6708 w 2019067"/>
              <a:gd name="connsiteY4-54" fmla="*/ 740785 h 740785"/>
              <a:gd name="connsiteX0-55" fmla="*/ 6708 w 2019067"/>
              <a:gd name="connsiteY0-56" fmla="*/ 692696 h 692696"/>
              <a:gd name="connsiteX1-57" fmla="*/ 0 w 2019067"/>
              <a:gd name="connsiteY1-58" fmla="*/ 14990 h 692696"/>
              <a:gd name="connsiteX2-59" fmla="*/ 2019067 w 2019067"/>
              <a:gd name="connsiteY2-60" fmla="*/ 0 h 692696"/>
              <a:gd name="connsiteX3-61" fmla="*/ 1381198 w 2019067"/>
              <a:gd name="connsiteY3-62" fmla="*/ 692696 h 692696"/>
              <a:gd name="connsiteX4-63" fmla="*/ 6708 w 2019067"/>
              <a:gd name="connsiteY4-64" fmla="*/ 692696 h 692696"/>
              <a:gd name="connsiteX0-65" fmla="*/ 21698 w 2034057"/>
              <a:gd name="connsiteY0-66" fmla="*/ 707686 h 707686"/>
              <a:gd name="connsiteX1-67" fmla="*/ 0 w 2034057"/>
              <a:gd name="connsiteY1-68" fmla="*/ 0 h 707686"/>
              <a:gd name="connsiteX2-69" fmla="*/ 2034057 w 2034057"/>
              <a:gd name="connsiteY2-70" fmla="*/ 14990 h 707686"/>
              <a:gd name="connsiteX3-71" fmla="*/ 1396188 w 2034057"/>
              <a:gd name="connsiteY3-72" fmla="*/ 707686 h 707686"/>
              <a:gd name="connsiteX4-73" fmla="*/ 21698 w 2034057"/>
              <a:gd name="connsiteY4-74" fmla="*/ 707686 h 707686"/>
              <a:gd name="connsiteX0-75" fmla="*/ 0 w 2042339"/>
              <a:gd name="connsiteY0-76" fmla="*/ 707686 h 707686"/>
              <a:gd name="connsiteX1-77" fmla="*/ 8282 w 2042339"/>
              <a:gd name="connsiteY1-78" fmla="*/ 0 h 707686"/>
              <a:gd name="connsiteX2-79" fmla="*/ 2042339 w 2042339"/>
              <a:gd name="connsiteY2-80" fmla="*/ 14990 h 707686"/>
              <a:gd name="connsiteX3-81" fmla="*/ 1404470 w 2042339"/>
              <a:gd name="connsiteY3-82" fmla="*/ 707686 h 707686"/>
              <a:gd name="connsiteX4-83" fmla="*/ 0 w 2042339"/>
              <a:gd name="connsiteY4-84" fmla="*/ 707686 h 707686"/>
              <a:gd name="connsiteX0-85" fmla="*/ 0 w 2042339"/>
              <a:gd name="connsiteY0-86" fmla="*/ 707686 h 707686"/>
              <a:gd name="connsiteX1-87" fmla="*/ 8282 w 2042339"/>
              <a:gd name="connsiteY1-88" fmla="*/ 0 h 707686"/>
              <a:gd name="connsiteX2-89" fmla="*/ 2042339 w 2042339"/>
              <a:gd name="connsiteY2-90" fmla="*/ 14990 h 707686"/>
              <a:gd name="connsiteX3-91" fmla="*/ 1659303 w 2042339"/>
              <a:gd name="connsiteY3-92" fmla="*/ 707686 h 707686"/>
              <a:gd name="connsiteX4-93" fmla="*/ 0 w 2042339"/>
              <a:gd name="connsiteY4-94" fmla="*/ 707686 h 707686"/>
              <a:gd name="connsiteX0-95" fmla="*/ 0 w 2297172"/>
              <a:gd name="connsiteY0-96" fmla="*/ 707686 h 707686"/>
              <a:gd name="connsiteX1-97" fmla="*/ 8282 w 2297172"/>
              <a:gd name="connsiteY1-98" fmla="*/ 0 h 707686"/>
              <a:gd name="connsiteX2-99" fmla="*/ 2297172 w 2297172"/>
              <a:gd name="connsiteY2-100" fmla="*/ 0 h 707686"/>
              <a:gd name="connsiteX3-101" fmla="*/ 1659303 w 2297172"/>
              <a:gd name="connsiteY3-102" fmla="*/ 707686 h 707686"/>
              <a:gd name="connsiteX4-103" fmla="*/ 0 w 2297172"/>
              <a:gd name="connsiteY4-104" fmla="*/ 707686 h 707686"/>
              <a:gd name="connsiteX0-105" fmla="*/ 0 w 2537015"/>
              <a:gd name="connsiteY0-106" fmla="*/ 707686 h 707686"/>
              <a:gd name="connsiteX1-107" fmla="*/ 8282 w 2537015"/>
              <a:gd name="connsiteY1-108" fmla="*/ 0 h 707686"/>
              <a:gd name="connsiteX2-109" fmla="*/ 2537015 w 2537015"/>
              <a:gd name="connsiteY2-110" fmla="*/ 0 h 707686"/>
              <a:gd name="connsiteX3-111" fmla="*/ 1659303 w 2537015"/>
              <a:gd name="connsiteY3-112" fmla="*/ 707686 h 707686"/>
              <a:gd name="connsiteX4-113" fmla="*/ 0 w 2537015"/>
              <a:gd name="connsiteY4-114" fmla="*/ 707686 h 707686"/>
              <a:gd name="connsiteX0-115" fmla="*/ 0 w 2537015"/>
              <a:gd name="connsiteY0-116" fmla="*/ 707686 h 707686"/>
              <a:gd name="connsiteX1-117" fmla="*/ 8282 w 2537015"/>
              <a:gd name="connsiteY1-118" fmla="*/ 0 h 707686"/>
              <a:gd name="connsiteX2-119" fmla="*/ 2537015 w 2537015"/>
              <a:gd name="connsiteY2-120" fmla="*/ 0 h 707686"/>
              <a:gd name="connsiteX3-121" fmla="*/ 1869165 w 2537015"/>
              <a:gd name="connsiteY3-122" fmla="*/ 707686 h 707686"/>
              <a:gd name="connsiteX4-123" fmla="*/ 0 w 2537015"/>
              <a:gd name="connsiteY4-124" fmla="*/ 707686 h 70768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37015" h="707686">
                <a:moveTo>
                  <a:pt x="0" y="707686"/>
                </a:moveTo>
                <a:cubicBezTo>
                  <a:pt x="2761" y="471791"/>
                  <a:pt x="5521" y="235895"/>
                  <a:pt x="8282" y="0"/>
                </a:cubicBezTo>
                <a:lnTo>
                  <a:pt x="2537015" y="0"/>
                </a:lnTo>
                <a:lnTo>
                  <a:pt x="1869165" y="707686"/>
                </a:lnTo>
                <a:lnTo>
                  <a:pt x="0" y="707686"/>
                </a:lnTo>
                <a:close/>
              </a:path>
            </a:pathLst>
          </a:custGeom>
          <a:solidFill>
            <a:srgbClr val="F6941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 flipH="1">
            <a:off x="7864321" y="5431711"/>
            <a:ext cx="1019148" cy="1145940"/>
          </a:xfrm>
          <a:prstGeom prst="line">
            <a:avLst/>
          </a:prstGeom>
          <a:ln w="12700">
            <a:gradFill>
              <a:gsLst>
                <a:gs pos="1250">
                  <a:schemeClr val="bg1">
                    <a:lumMod val="65000"/>
                    <a:alpha val="0"/>
                  </a:schemeClr>
                </a:gs>
                <a:gs pos="100000">
                  <a:schemeClr val="bg1">
                    <a:lumMod val="65000"/>
                    <a:alpha val="0"/>
                  </a:schemeClr>
                </a:gs>
                <a:gs pos="5000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  <a:alpha val="0"/>
                  </a:schemeClr>
                </a:gs>
              </a:gsLst>
              <a:lin ang="0" scaled="0"/>
            </a:gradFill>
          </a:ln>
          <a:effectLst>
            <a:outerShdw blurRad="63500" dist="25400" dir="5400000" sx="170000" sy="170000" algn="ctr" rotWithShape="0">
              <a:schemeClr val="tx1">
                <a:alpha val="92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9.png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8.png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7.png"/><Relationship Id="rId3" Type="http://schemas.openxmlformats.org/officeDocument/2006/relationships/oleObject" Target="../embeddings/oleObject11.bin"/><Relationship Id="rId20" Type="http://schemas.openxmlformats.org/officeDocument/2006/relationships/vmlDrawing" Target="../drawings/vmlDrawing9.vml"/><Relationship Id="rId2" Type="http://schemas.openxmlformats.org/officeDocument/2006/relationships/image" Target="../media/image16.png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7.png"/><Relationship Id="rId17" Type="http://schemas.openxmlformats.org/officeDocument/2006/relationships/image" Target="../media/image26.png"/><Relationship Id="rId16" Type="http://schemas.openxmlformats.org/officeDocument/2006/relationships/image" Target="../media/image25.png"/><Relationship Id="rId15" Type="http://schemas.openxmlformats.org/officeDocument/2006/relationships/image" Target="../media/image24.png"/><Relationship Id="rId14" Type="http://schemas.openxmlformats.org/officeDocument/2006/relationships/image" Target="../media/image23.png"/><Relationship Id="rId13" Type="http://schemas.openxmlformats.org/officeDocument/2006/relationships/image" Target="../media/image22.png"/><Relationship Id="rId12" Type="http://schemas.openxmlformats.org/officeDocument/2006/relationships/image" Target="../media/image21.png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20.png"/><Relationship Id="rId1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6.e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10251" y="224700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>
                <a:solidFill>
                  <a:srgbClr val="2C2C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Lesson14-1</a:t>
            </a:r>
            <a:endParaRPr lang="en-US" altLang="zh-CN" sz="5400" b="1">
              <a:solidFill>
                <a:srgbClr val="2C2C2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5400" b="1">
                <a:solidFill>
                  <a:srgbClr val="2C2C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Cook-Levin </a:t>
            </a:r>
            <a:r>
              <a:rPr lang="en-US" altLang="zh-CN" sz="5400" b="1" dirty="0">
                <a:solidFill>
                  <a:srgbClr val="2C2C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</a:t>
            </a:r>
            <a:endParaRPr lang="zh-CN" altLang="en-US" sz="5400" b="1" dirty="0">
              <a:solidFill>
                <a:srgbClr val="2C2C2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239260" y="745490"/>
            <a:ext cx="4421505" cy="585470"/>
            <a:chOff x="3694013" y="1006911"/>
            <a:chExt cx="5039644" cy="585645"/>
          </a:xfrm>
        </p:grpSpPr>
        <p:sp>
          <p:nvSpPr>
            <p:cNvPr id="6" name="圆角矩形 5"/>
            <p:cNvSpPr/>
            <p:nvPr/>
          </p:nvSpPr>
          <p:spPr>
            <a:xfrm>
              <a:off x="3787160" y="1006911"/>
              <a:ext cx="4946497" cy="585645"/>
            </a:xfrm>
            <a:prstGeom prst="roundRect">
              <a:avLst>
                <a:gd name="adj" fmla="val 9948"/>
              </a:avLst>
            </a:prstGeom>
            <a:noFill/>
            <a:ln w="25400">
              <a:solidFill>
                <a:srgbClr val="F6941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69418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94013" y="1047554"/>
              <a:ext cx="5017141" cy="5221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69418"/>
                  </a:solidFill>
                  <a:latin typeface="Britannic Bold" pitchFamily="34" charset="0"/>
                  <a:ea typeface="华康俪金黑W8" pitchFamily="49" charset="-122"/>
                </a:rPr>
                <a:t>Theory of Computation</a:t>
              </a:r>
              <a:endParaRPr lang="zh-CN" altLang="en-US" sz="2800" dirty="0">
                <a:solidFill>
                  <a:srgbClr val="F69418"/>
                </a:solidFill>
                <a:latin typeface="Britannic Bold" pitchFamily="34" charset="0"/>
                <a:ea typeface="华康俪金黑W8" pitchFamily="49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0" y="5030681"/>
            <a:ext cx="8700121" cy="1116947"/>
            <a:chOff x="0" y="5030681"/>
            <a:chExt cx="8700121" cy="1116947"/>
          </a:xfrm>
        </p:grpSpPr>
        <p:sp>
          <p:nvSpPr>
            <p:cNvPr id="9" name="矩形 8"/>
            <p:cNvSpPr/>
            <p:nvPr/>
          </p:nvSpPr>
          <p:spPr>
            <a:xfrm>
              <a:off x="0" y="5030681"/>
              <a:ext cx="8700121" cy="1116947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7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60232" y="5241391"/>
              <a:ext cx="20398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spc="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风雅宋简体" pitchFamily="2" charset="-122"/>
                  <a:ea typeface="方正风雅宋简体" pitchFamily="2" charset="-122"/>
                </a:rPr>
                <a:t>王轩</a:t>
              </a:r>
              <a:endParaRPr lang="en-US" altLang="zh-CN" sz="20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风雅宋简体" pitchFamily="2" charset="-122"/>
                <a:ea typeface="方正风雅宋简体" pitchFamily="2" charset="-122"/>
              </a:endParaRPr>
            </a:p>
            <a:p>
              <a:pPr algn="ctr"/>
              <a:r>
                <a:rPr lang="en-US" altLang="zh-CN" sz="2000" spc="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方正风雅宋简体" pitchFamily="2" charset="-122"/>
                </a:rPr>
                <a:t>Wang Xuan</a:t>
              </a:r>
              <a:endParaRPr lang="zh-CN" altLang="en-US" sz="20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方正风雅宋简体" pitchFamily="2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 rot="10800000">
              <a:off x="149602" y="5139274"/>
              <a:ext cx="3166930" cy="810003"/>
              <a:chOff x="2077999" y="5178439"/>
              <a:chExt cx="2948941" cy="683692"/>
            </a:xfrm>
            <a:solidFill>
              <a:schemeClr val="bg1"/>
            </a:solidFill>
          </p:grpSpPr>
          <p:sp>
            <p:nvSpPr>
              <p:cNvPr id="12" name="矩形 11"/>
              <p:cNvSpPr/>
              <p:nvPr/>
            </p:nvSpPr>
            <p:spPr>
              <a:xfrm>
                <a:off x="4662430" y="5178441"/>
                <a:ext cx="364510" cy="683690"/>
              </a:xfrm>
              <a:prstGeom prst="rect">
                <a:avLst/>
              </a:prstGeom>
              <a:solidFill>
                <a:srgbClr val="78AF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25"/>
              <p:cNvSpPr/>
              <p:nvPr/>
            </p:nvSpPr>
            <p:spPr>
              <a:xfrm>
                <a:off x="2077999" y="5178439"/>
                <a:ext cx="2520000" cy="683178"/>
              </a:xfrm>
              <a:custGeom>
                <a:avLst/>
                <a:gdLst/>
                <a:ahLst/>
                <a:cxnLst/>
                <a:rect l="l" t="t" r="r" b="b"/>
                <a:pathLst>
                  <a:path w="3995780" h="1199745">
                    <a:moveTo>
                      <a:pt x="3696727" y="760691"/>
                    </a:moveTo>
                    <a:lnTo>
                      <a:pt x="1033246" y="760691"/>
                    </a:lnTo>
                    <a:lnTo>
                      <a:pt x="1029703" y="940654"/>
                    </a:lnTo>
                    <a:lnTo>
                      <a:pt x="3696727" y="940654"/>
                    </a:lnTo>
                    <a:close/>
                    <a:moveTo>
                      <a:pt x="3700429" y="298400"/>
                    </a:moveTo>
                    <a:lnTo>
                      <a:pt x="1042348" y="298400"/>
                    </a:lnTo>
                    <a:lnTo>
                      <a:pt x="1038805" y="478363"/>
                    </a:lnTo>
                    <a:lnTo>
                      <a:pt x="3700429" y="478363"/>
                    </a:lnTo>
                    <a:close/>
                    <a:moveTo>
                      <a:pt x="3995780" y="2065"/>
                    </a:moveTo>
                    <a:lnTo>
                      <a:pt x="3995780" y="1198688"/>
                    </a:lnTo>
                    <a:lnTo>
                      <a:pt x="1024623" y="1198688"/>
                    </a:lnTo>
                    <a:lnTo>
                      <a:pt x="1024602" y="1199745"/>
                    </a:lnTo>
                    <a:lnTo>
                      <a:pt x="1022842" y="1198688"/>
                    </a:lnTo>
                    <a:lnTo>
                      <a:pt x="1014564" y="1198688"/>
                    </a:lnTo>
                    <a:lnTo>
                      <a:pt x="1014564" y="1193714"/>
                    </a:lnTo>
                    <a:lnTo>
                      <a:pt x="0" y="584102"/>
                    </a:lnTo>
                    <a:lnTo>
                      <a:pt x="1014564" y="18756"/>
                    </a:lnTo>
                    <a:lnTo>
                      <a:pt x="1014564" y="2065"/>
                    </a:lnTo>
                    <a:lnTo>
                      <a:pt x="1044517" y="2065"/>
                    </a:lnTo>
                    <a:lnTo>
                      <a:pt x="1048224" y="0"/>
                    </a:lnTo>
                    <a:lnTo>
                      <a:pt x="1048183" y="206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he-IL" sz="400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The Variables of the Formula</a:t>
            </a:r>
            <a:endParaRPr lang="en-US" altLang="he-IL" sz="4000" dirty="0">
              <a:solidFill>
                <a:schemeClr val="accent6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886200" y="2209800"/>
            <a:ext cx="1981200" cy="990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6000" dirty="0">
                <a:solidFill>
                  <a:schemeClr val="tx1"/>
                </a:solidFill>
                <a:latin typeface="Comic Sans MS" panose="030F0702030302020204" pitchFamily="66" charset="0"/>
              </a:rPr>
              <a:t>x</a:t>
            </a:r>
            <a:r>
              <a:rPr lang="en-US" altLang="en-US" sz="60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i, j, s</a:t>
            </a:r>
            <a:endParaRPr lang="en-US" altLang="en-US" sz="6000" baseline="-25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3733800" y="3978275"/>
          <a:ext cx="4986020" cy="2392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Document" r:id="rId1" imgW="9479280" imgH="4191000" progId="Word.Document.8">
                  <p:embed/>
                </p:oleObj>
              </mc:Choice>
              <mc:Fallback>
                <p:oleObj name="Document" r:id="rId1" imgW="9479280" imgH="4191000" progId="Word.Document.8">
                  <p:embed/>
                  <p:pic>
                    <p:nvPicPr>
                      <p:cNvPr id="0" name="图片 5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978275"/>
                        <a:ext cx="4986020" cy="2392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10"/>
          <p:cNvSpPr/>
          <p:nvPr/>
        </p:nvSpPr>
        <p:spPr bwMode="auto">
          <a:xfrm rot="5400000">
            <a:off x="4610100" y="3009900"/>
            <a:ext cx="381000" cy="914400"/>
          </a:xfrm>
          <a:prstGeom prst="rightBrace">
            <a:avLst>
              <a:gd name="adj1" fmla="val 20000"/>
              <a:gd name="adj2" fmla="val 50000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6" name="AutoShape 11"/>
          <p:cNvCxnSpPr>
            <a:cxnSpLocks noChangeShapeType="1"/>
          </p:cNvCxnSpPr>
          <p:nvPr/>
        </p:nvCxnSpPr>
        <p:spPr bwMode="auto">
          <a:xfrm rot="5400000">
            <a:off x="4228307" y="3696493"/>
            <a:ext cx="609600" cy="531813"/>
          </a:xfrm>
          <a:prstGeom prst="curvedConnector3">
            <a:avLst>
              <a:gd name="adj1" fmla="val 50000"/>
            </a:avLst>
          </a:prstGeom>
          <a:ln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1447800" y="4267200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>
                <a:solidFill>
                  <a:srgbClr val="C00000"/>
                </a:solidFill>
              </a:rPr>
              <a:t>position in the tableau (1</a:t>
            </a:r>
            <a:r>
              <a:rPr lang="en-US" altLang="en-US" sz="2000" dirty="0">
                <a:solidFill>
                  <a:srgbClr val="C00000"/>
                </a:solidFill>
                <a:sym typeface="Symbol" panose="05050102010706020507" pitchFamily="18" charset="2"/>
              </a:rPr>
              <a:t>i,j</a:t>
            </a:r>
            <a:r>
              <a:rPr lang="en-US" altLang="en-US" sz="2000" dirty="0">
                <a:solidFill>
                  <a:srgbClr val="C00000"/>
                </a:solidFill>
              </a:rPr>
              <a:t>n</a:t>
            </a:r>
            <a:r>
              <a:rPr lang="en-US" altLang="en-US" sz="2000" baseline="30000" dirty="0">
                <a:solidFill>
                  <a:srgbClr val="C00000"/>
                </a:solidFill>
              </a:rPr>
              <a:t>k</a:t>
            </a:r>
            <a:r>
              <a:rPr lang="en-US" altLang="en-US" sz="2000" dirty="0">
                <a:solidFill>
                  <a:srgbClr val="C00000"/>
                </a:solidFill>
              </a:rPr>
              <a:t>)</a:t>
            </a:r>
            <a:endParaRPr lang="en-US" altLang="en-US" sz="2000" dirty="0">
              <a:solidFill>
                <a:srgbClr val="C00000"/>
              </a:solidFill>
            </a:endParaRPr>
          </a:p>
        </p:txBody>
      </p:sp>
      <p:sp>
        <p:nvSpPr>
          <p:cNvPr id="8" name="AutoShape 13"/>
          <p:cNvSpPr/>
          <p:nvPr/>
        </p:nvSpPr>
        <p:spPr bwMode="auto">
          <a:xfrm rot="5400000">
            <a:off x="5334000" y="3276600"/>
            <a:ext cx="381000" cy="381000"/>
          </a:xfrm>
          <a:prstGeom prst="rightBrace">
            <a:avLst>
              <a:gd name="adj1" fmla="val 8333"/>
              <a:gd name="adj2" fmla="val 50000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" name="AutoShape 14"/>
          <p:cNvCxnSpPr>
            <a:cxnSpLocks noChangeShapeType="1"/>
            <a:stCxn id="8" idx="1"/>
          </p:cNvCxnSpPr>
          <p:nvPr/>
        </p:nvCxnSpPr>
        <p:spPr bwMode="auto">
          <a:xfrm rot="16200000" flipH="1">
            <a:off x="5618163" y="3560763"/>
            <a:ext cx="382587" cy="573087"/>
          </a:xfrm>
          <a:prstGeom prst="curvedConnector2">
            <a:avLst/>
          </a:prstGeom>
          <a:ln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5755834" y="3581400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>
                <a:solidFill>
                  <a:schemeClr val="accent1"/>
                </a:solidFill>
              </a:rPr>
              <a:t>symbol (s</a:t>
            </a:r>
            <a:r>
              <a:rPr lang="en-US" altLang="en-US" sz="2000" dirty="0">
                <a:solidFill>
                  <a:schemeClr val="accent1"/>
                </a:solidFill>
                <a:sym typeface="Symbol" panose="05050102010706020507" pitchFamily="18" charset="2"/>
              </a:rPr>
              <a:t>Q{#})</a:t>
            </a:r>
            <a:endParaRPr lang="en-US" altLang="en-US" sz="2000" dirty="0">
              <a:solidFill>
                <a:schemeClr val="accent1"/>
              </a:solidFill>
              <a:sym typeface="Symbol" panose="05050102010706020507" pitchFamily="18" charset="2"/>
            </a:endParaRPr>
          </a:p>
        </p:txBody>
      </p:sp>
      <p:sp>
        <p:nvSpPr>
          <p:cNvPr id="11" name="AutoShape 17"/>
          <p:cNvSpPr/>
          <p:nvPr/>
        </p:nvSpPr>
        <p:spPr bwMode="auto">
          <a:xfrm>
            <a:off x="228600" y="1752600"/>
            <a:ext cx="3505200" cy="711200"/>
          </a:xfrm>
          <a:prstGeom prst="accentBorderCallout1">
            <a:avLst>
              <a:gd name="adj1" fmla="val 11250"/>
              <a:gd name="adj2" fmla="val 102176"/>
              <a:gd name="adj3" fmla="val 101407"/>
              <a:gd name="adj4" fmla="val 111685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he-IL" sz="2000" dirty="0"/>
              <a:t>stands for: “Is </a:t>
            </a:r>
            <a:r>
              <a:rPr lang="en-US" altLang="he-IL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altLang="he-IL" sz="2000" dirty="0"/>
              <a:t> the content of cell (</a:t>
            </a:r>
            <a:r>
              <a:rPr lang="en-US" altLang="he-IL" sz="2000" dirty="0" err="1">
                <a:solidFill>
                  <a:srgbClr val="FF0000"/>
                </a:solidFill>
              </a:rPr>
              <a:t>i</a:t>
            </a:r>
            <a:r>
              <a:rPr lang="en-US" altLang="he-IL" sz="2000" dirty="0" err="1"/>
              <a:t>,</a:t>
            </a:r>
            <a:r>
              <a:rPr lang="en-US" altLang="he-IL" sz="2000" dirty="0" err="1">
                <a:solidFill>
                  <a:srgbClr val="92D050"/>
                </a:solidFill>
              </a:rPr>
              <a:t>j</a:t>
            </a:r>
            <a:r>
              <a:rPr lang="en-US" altLang="he-IL" sz="2000" dirty="0"/>
              <a:t>)?”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autoUpdateAnimBg="0"/>
      <p:bldP spid="8" grpId="0" bldLvl="0" animBg="1"/>
      <p:bldP spid="10" grpId="0" bldLvl="0" animBg="1" autoUpdateAnimBg="0"/>
      <p:bldP spid="11" grpId="0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he-IL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The Formula </a:t>
            </a:r>
            <a:r>
              <a:rPr lang="en-US" altLang="he-IL" sz="5400" dirty="0">
                <a:solidFill>
                  <a:schemeClr val="accent6">
                    <a:lumMod val="75000"/>
                  </a:schemeClr>
                </a:solidFill>
                <a:sym typeface="Symbol" panose="05050102010706020507" pitchFamily="18" charset="2"/>
              </a:rPr>
              <a:t></a:t>
            </a:r>
            <a:endParaRPr lang="en-US" altLang="he-IL" sz="5400" dirty="0">
              <a:solidFill>
                <a:schemeClr val="accent6">
                  <a:lumMod val="75000"/>
                </a:schemeClr>
              </a:solidFill>
              <a:sym typeface="Symbol" panose="05050102010706020507" pitchFamily="18" charset="2"/>
            </a:endParaRPr>
          </a:p>
        </p:txBody>
      </p:sp>
      <p:sp>
        <p:nvSpPr>
          <p:cNvPr id="4" name="AutoShape 6"/>
          <p:cNvSpPr/>
          <p:nvPr/>
        </p:nvSpPr>
        <p:spPr bwMode="auto">
          <a:xfrm>
            <a:off x="990600" y="3622675"/>
            <a:ext cx="1828800" cy="711200"/>
          </a:xfrm>
          <a:prstGeom prst="accentBorderCallout1">
            <a:avLst>
              <a:gd name="adj1" fmla="val 16069"/>
              <a:gd name="adj2" fmla="val 104167"/>
              <a:gd name="adj3" fmla="val -146653"/>
              <a:gd name="adj4" fmla="val 111806"/>
            </a:avLst>
          </a:prstGeom>
          <a:noFill/>
          <a:ln w="12700">
            <a:solidFill>
              <a:schemeClr val="accent6">
                <a:lumMod val="75000"/>
              </a:schemeClr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he-IL" sz="2000">
                <a:solidFill>
                  <a:schemeClr val="folHlink"/>
                </a:solidFill>
              </a:rPr>
              <a:t>cell content consistency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5" name="AutoShape 7"/>
          <p:cNvSpPr/>
          <p:nvPr/>
        </p:nvSpPr>
        <p:spPr bwMode="auto">
          <a:xfrm>
            <a:off x="1371600" y="4792663"/>
            <a:ext cx="2286000" cy="406400"/>
          </a:xfrm>
          <a:prstGeom prst="accentBorderCallout1">
            <a:avLst>
              <a:gd name="adj1" fmla="val 28125"/>
              <a:gd name="adj2" fmla="val 103333"/>
              <a:gd name="adj3" fmla="val -534764"/>
              <a:gd name="adj4" fmla="val 114236"/>
            </a:avLst>
          </a:prstGeom>
          <a:noFill/>
          <a:ln w="12700">
            <a:solidFill>
              <a:schemeClr val="accent6">
                <a:lumMod val="75000"/>
              </a:schemeClr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he-IL" sz="2000">
                <a:solidFill>
                  <a:schemeClr val="folHlink"/>
                </a:solidFill>
              </a:rPr>
              <a:t>input consistency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6" name="AutoShape 8"/>
          <p:cNvSpPr/>
          <p:nvPr/>
        </p:nvSpPr>
        <p:spPr bwMode="auto">
          <a:xfrm>
            <a:off x="5562600" y="4827588"/>
            <a:ext cx="1981200" cy="406400"/>
          </a:xfrm>
          <a:prstGeom prst="accentBorderCallout1">
            <a:avLst>
              <a:gd name="adj1" fmla="val 28125"/>
              <a:gd name="adj2" fmla="val -3847"/>
              <a:gd name="adj3" fmla="val -550782"/>
              <a:gd name="adj4" fmla="val -17148"/>
            </a:avLst>
          </a:prstGeom>
          <a:noFill/>
          <a:ln w="12700">
            <a:solidFill>
              <a:schemeClr val="accent6">
                <a:lumMod val="75000"/>
              </a:schemeClr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he-IL" sz="2000">
                <a:solidFill>
                  <a:schemeClr val="folHlink"/>
                </a:solidFill>
              </a:rPr>
              <a:t>transition legal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7" name="AutoShape 9"/>
          <p:cNvSpPr/>
          <p:nvPr/>
        </p:nvSpPr>
        <p:spPr bwMode="auto">
          <a:xfrm>
            <a:off x="6553200" y="3657600"/>
            <a:ext cx="2133600" cy="406400"/>
          </a:xfrm>
          <a:prstGeom prst="accentBorderCallout1">
            <a:avLst>
              <a:gd name="adj1" fmla="val 28125"/>
              <a:gd name="adj2" fmla="val -3569"/>
              <a:gd name="adj3" fmla="val -260940"/>
              <a:gd name="adj4" fmla="val -12352"/>
            </a:avLst>
          </a:prstGeom>
          <a:noFill/>
          <a:ln w="12700">
            <a:solidFill>
              <a:schemeClr val="accent6">
                <a:lumMod val="75000"/>
              </a:schemeClr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he-IL" sz="2000" dirty="0">
                <a:solidFill>
                  <a:schemeClr val="folHlink"/>
                </a:solidFill>
              </a:rPr>
              <a:t>machine accepts</a:t>
            </a:r>
            <a:endParaRPr lang="en-US" altLang="en-US" sz="2000" dirty="0">
              <a:solidFill>
                <a:schemeClr val="hlink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75656" y="1980129"/>
            <a:ext cx="56201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he-IL" sz="3200" dirty="0">
                <a:sym typeface="Symbol" panose="05050102010706020507" pitchFamily="18" charset="2"/>
              </a:rPr>
              <a:t></a:t>
            </a:r>
            <a:r>
              <a:rPr lang="en-US" altLang="he-IL" sz="3200" baseline="-25000" dirty="0" err="1">
                <a:sym typeface="Symbol" panose="05050102010706020507" pitchFamily="18" charset="2"/>
              </a:rPr>
              <a:t>M,w</a:t>
            </a:r>
            <a:r>
              <a:rPr lang="en-US" altLang="he-IL" sz="3200" dirty="0">
                <a:sym typeface="Symbol" panose="05050102010706020507" pitchFamily="18" charset="2"/>
              </a:rPr>
              <a:t> = </a:t>
            </a:r>
            <a:r>
              <a:rPr lang="en-US" altLang="en-US" sz="3200" dirty="0">
                <a:sym typeface="Symbol" panose="05050102010706020507" pitchFamily="18" charset="2"/>
              </a:rPr>
              <a:t></a:t>
            </a:r>
            <a:r>
              <a:rPr lang="en-US" altLang="he-IL" sz="3200" baseline="-25000" dirty="0">
                <a:sym typeface="Symbol" panose="05050102010706020507" pitchFamily="18" charset="2"/>
              </a:rPr>
              <a:t>cell </a:t>
            </a:r>
            <a:r>
              <a:rPr lang="en-US" altLang="he-IL" sz="3200" dirty="0">
                <a:sym typeface="Symbol" panose="05050102010706020507" pitchFamily="18" charset="2"/>
              </a:rPr>
              <a:t> </a:t>
            </a:r>
            <a:r>
              <a:rPr lang="en-US" altLang="en-US" sz="3200" dirty="0">
                <a:sym typeface="Symbol" panose="05050102010706020507" pitchFamily="18" charset="2"/>
              </a:rPr>
              <a:t></a:t>
            </a:r>
            <a:r>
              <a:rPr lang="en-US" altLang="he-IL" sz="3200" baseline="-25000" dirty="0">
                <a:sym typeface="Symbol" panose="05050102010706020507" pitchFamily="18" charset="2"/>
              </a:rPr>
              <a:t>start </a:t>
            </a:r>
            <a:r>
              <a:rPr lang="en-US" altLang="he-IL" sz="3200" dirty="0">
                <a:sym typeface="Symbol" panose="05050102010706020507" pitchFamily="18" charset="2"/>
              </a:rPr>
              <a:t> </a:t>
            </a:r>
            <a:r>
              <a:rPr lang="en-US" altLang="en-US" sz="3200" dirty="0">
                <a:sym typeface="Symbol" panose="05050102010706020507" pitchFamily="18" charset="2"/>
              </a:rPr>
              <a:t></a:t>
            </a:r>
            <a:r>
              <a:rPr lang="en-US" altLang="he-IL" sz="3200" baseline="-25000" dirty="0">
                <a:sym typeface="Symbol" panose="05050102010706020507" pitchFamily="18" charset="2"/>
              </a:rPr>
              <a:t>move </a:t>
            </a:r>
            <a:r>
              <a:rPr lang="en-US" altLang="he-IL" sz="3200" dirty="0">
                <a:sym typeface="Symbol" panose="05050102010706020507" pitchFamily="18" charset="2"/>
              </a:rPr>
              <a:t> </a:t>
            </a:r>
            <a:r>
              <a:rPr lang="en-US" altLang="en-US" sz="3200" dirty="0">
                <a:sym typeface="Symbol" panose="05050102010706020507" pitchFamily="18" charset="2"/>
              </a:rPr>
              <a:t></a:t>
            </a:r>
            <a:r>
              <a:rPr lang="en-US" altLang="he-IL" sz="3200" baseline="-25000" dirty="0">
                <a:sym typeface="Symbol" panose="05050102010706020507" pitchFamily="18" charset="2"/>
              </a:rPr>
              <a:t>accept</a:t>
            </a:r>
            <a:endParaRPr lang="en-US" altLang="en-US" sz="3200" baseline="-250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he-IL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Ensuring Unique Cell Content</a:t>
            </a:r>
            <a:endParaRPr lang="en-US" altLang="he-IL" dirty="0">
              <a:solidFill>
                <a:schemeClr val="accent6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403648" y="1988840"/>
            <a:ext cx="61722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outerShdw dist="107763" dir="135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672590" y="2152650"/>
          <a:ext cx="5505450" cy="967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1" imgW="2755900" imgH="469900" progId="Equation.3">
                  <p:embed/>
                </p:oleObj>
              </mc:Choice>
              <mc:Fallback>
                <p:oleObj name="Equation" r:id="rId1" imgW="2755900" imgH="469900" progId="Equation.3">
                  <p:embed/>
                  <p:pic>
                    <p:nvPicPr>
                      <p:cNvPr id="0" name="图片 2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2590" y="2152650"/>
                        <a:ext cx="5505450" cy="967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927648" y="3893840"/>
            <a:ext cx="1752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e-IL" sz="2000">
                <a:solidFill>
                  <a:schemeClr val="tx1"/>
                </a:solidFill>
              </a:rPr>
              <a:t>The (i,j) cell must contain some symbol</a:t>
            </a:r>
            <a:endParaRPr lang="en-US" altLang="he-IL" sz="2000">
              <a:solidFill>
                <a:schemeClr val="tx1"/>
              </a:solidFill>
            </a:endParaRPr>
          </a:p>
        </p:txBody>
      </p:sp>
      <p:sp>
        <p:nvSpPr>
          <p:cNvPr id="6" name="AutoShape 8"/>
          <p:cNvSpPr/>
          <p:nvPr/>
        </p:nvSpPr>
        <p:spPr bwMode="auto">
          <a:xfrm rot="5400000">
            <a:off x="3613448" y="3055640"/>
            <a:ext cx="381000" cy="990600"/>
          </a:xfrm>
          <a:prstGeom prst="rightBrace">
            <a:avLst>
              <a:gd name="adj1" fmla="val 21667"/>
              <a:gd name="adj2" fmla="val 50000"/>
            </a:avLst>
          </a:prstGeom>
          <a:noFill/>
          <a:ln w="9525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9"/>
          <p:cNvSpPr/>
          <p:nvPr/>
        </p:nvSpPr>
        <p:spPr bwMode="auto">
          <a:xfrm rot="5400000">
            <a:off x="5708948" y="2407940"/>
            <a:ext cx="381000" cy="22860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756448" y="3893840"/>
            <a:ext cx="2819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e-IL" sz="2000" dirty="0">
                <a:solidFill>
                  <a:schemeClr val="tx1"/>
                </a:solidFill>
              </a:rPr>
              <a:t>It shouldn’t contain different symbols.</a:t>
            </a:r>
            <a:endParaRPr lang="en-US" altLang="he-IL" sz="2000" dirty="0">
              <a:solidFill>
                <a:schemeClr val="tx1"/>
              </a:solidFill>
            </a:endParaRPr>
          </a:p>
        </p:txBody>
      </p:sp>
      <p:grpSp>
        <p:nvGrpSpPr>
          <p:cNvPr id="9" name="Group 13"/>
          <p:cNvGrpSpPr/>
          <p:nvPr/>
        </p:nvGrpSpPr>
        <p:grpSpPr bwMode="auto">
          <a:xfrm>
            <a:off x="838200" y="5661248"/>
            <a:ext cx="7848600" cy="901700"/>
            <a:chOff x="432" y="3365"/>
            <a:chExt cx="4944" cy="568"/>
          </a:xfrm>
        </p:grpSpPr>
        <p:sp>
          <p:nvSpPr>
            <p:cNvPr id="10" name="WordArt 11"/>
            <p:cNvSpPr>
              <a:spLocks noChangeArrowheads="1" noChangeShapeType="1" noTextEdit="1"/>
            </p:cNvSpPr>
            <p:nvPr/>
          </p:nvSpPr>
          <p:spPr bwMode="auto">
            <a:xfrm>
              <a:off x="432" y="3365"/>
              <a:ext cx="144" cy="568"/>
            </a:xfrm>
            <a:prstGeom prst="rect">
              <a:avLst/>
            </a:prstGeom>
          </p:spPr>
          <p:txBody>
            <a:bodyPr wrap="none" fromWordArt="1">
              <a:prstTxWarp prst="textFadeDown">
                <a:avLst>
                  <a:gd name="adj" fmla="val 28542"/>
                </a:avLst>
              </a:prstTxWarp>
            </a:bodyPr>
            <a:lstStyle/>
            <a:p>
              <a:pPr algn="ctr"/>
              <a:r>
                <a:rPr lang="en-US" altLang="zh-CN" sz="3600" kern="10" spc="-360" dirty="0">
                  <a:ln w="12700">
                    <a:solidFill>
                      <a:srgbClr val="8000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125724" dir="18900000" algn="ctr" rotWithShape="0">
                      <a:srgbClr val="993366"/>
                    </a:outerShdw>
                  </a:effectLst>
                  <a:latin typeface="Arial" panose="020B0604020202020204"/>
                  <a:cs typeface="Arial" panose="020B0604020202020204"/>
                </a:rPr>
                <a:t>!</a:t>
              </a:r>
              <a:endParaRPr lang="zh-CN" altLang="en-US" sz="3600" kern="10" spc="-360" dirty="0">
                <a:ln w="12700">
                  <a:solidFill>
                    <a:srgbClr val="800000"/>
                  </a:solidFill>
                  <a:round/>
                </a:ln>
                <a:solidFill>
                  <a:srgbClr val="FF0000"/>
                </a:solidFill>
                <a:effectLst>
                  <a:outerShdw dist="125724" dir="18900000" algn="ctr" rotWithShape="0">
                    <a:srgbClr val="993366"/>
                  </a:outerShdw>
                </a:effectLst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624" y="3504"/>
              <a:ext cx="4752" cy="291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000000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he-IL" sz="2400" dirty="0">
                  <a:solidFill>
                    <a:srgbClr val="FF0000"/>
                  </a:solidFill>
                </a:rPr>
                <a:t>Note: the length of this formula is polynomial in n.</a:t>
              </a:r>
              <a:endParaRPr lang="en-US" altLang="he-IL" sz="24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81000" y="609600"/>
            <a:ext cx="83820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he-IL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Ensuring Initial Configuration Corresponds to Input</a:t>
            </a:r>
            <a:endParaRPr lang="en-US" altLang="he-IL" dirty="0">
              <a:solidFill>
                <a:schemeClr val="accent6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Rectangle 12"/>
          <p:cNvSpPr txBox="1">
            <a:spLocks noChangeArrowheads="1"/>
          </p:cNvSpPr>
          <p:nvPr/>
        </p:nvSpPr>
        <p:spPr>
          <a:xfrm>
            <a:off x="683568" y="2557264"/>
            <a:ext cx="7772400" cy="1447800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he-IL" sz="2800" u="sng">
                <a:solidFill>
                  <a:schemeClr val="accent1"/>
                </a:solidFill>
                <a:latin typeface="Comic Sans MS" panose="030F0702030302020204" pitchFamily="66" charset="0"/>
              </a:rPr>
              <a:t>Observe</a:t>
            </a:r>
            <a:r>
              <a:rPr lang="en-US" altLang="he-IL" sz="2800">
                <a:solidFill>
                  <a:schemeClr val="accent1"/>
                </a:solidFill>
                <a:latin typeface="Comic Sans MS" panose="030F0702030302020204" pitchFamily="66" charset="0"/>
              </a:rPr>
              <a:t>:</a:t>
            </a:r>
            <a:r>
              <a:rPr lang="en-US" altLang="he-IL" sz="2800">
                <a:latin typeface="Comic Sans MS" panose="030F0702030302020204" pitchFamily="66" charset="0"/>
              </a:rPr>
              <a:t> we can explicitly state the desired configuration in the first step. Assuming the input string is </a:t>
            </a:r>
            <a:r>
              <a:rPr lang="en-US" altLang="he-IL" sz="2800">
                <a:solidFill>
                  <a:schemeClr val="accent1"/>
                </a:solidFill>
                <a:latin typeface="Comic Sans MS" panose="030F0702030302020204" pitchFamily="66" charset="0"/>
              </a:rPr>
              <a:t>w</a:t>
            </a:r>
            <a:r>
              <a:rPr lang="en-US" altLang="he-IL" sz="2800" baseline="-25000">
                <a:solidFill>
                  <a:schemeClr val="accent1"/>
                </a:solidFill>
                <a:latin typeface="Comic Sans MS" panose="030F0702030302020204" pitchFamily="66" charset="0"/>
              </a:rPr>
              <a:t>1</a:t>
            </a:r>
            <a:r>
              <a:rPr lang="en-US" altLang="he-IL" sz="2800">
                <a:solidFill>
                  <a:schemeClr val="accent1"/>
                </a:solidFill>
                <a:latin typeface="Comic Sans MS" panose="030F0702030302020204" pitchFamily="66" charset="0"/>
              </a:rPr>
              <a:t>w</a:t>
            </a:r>
            <a:r>
              <a:rPr lang="en-US" altLang="he-IL" sz="2800" baseline="-25000">
                <a:solidFill>
                  <a:schemeClr val="accent1"/>
                </a:solidFill>
                <a:latin typeface="Comic Sans MS" panose="030F0702030302020204" pitchFamily="66" charset="0"/>
              </a:rPr>
              <a:t>2</a:t>
            </a:r>
            <a:r>
              <a:rPr lang="en-US" altLang="he-IL" sz="2800">
                <a:solidFill>
                  <a:schemeClr val="accent1"/>
                </a:solidFill>
                <a:latin typeface="Comic Sans MS" panose="030F0702030302020204" pitchFamily="66" charset="0"/>
              </a:rPr>
              <a:t>...w</a:t>
            </a:r>
            <a:r>
              <a:rPr lang="en-US" altLang="he-IL" sz="2800" baseline="-25000">
                <a:solidFill>
                  <a:schemeClr val="accent1"/>
                </a:solidFill>
                <a:latin typeface="Comic Sans MS" panose="030F0702030302020204" pitchFamily="66" charset="0"/>
              </a:rPr>
              <a:t>n</a:t>
            </a:r>
            <a:r>
              <a:rPr lang="en-US" altLang="he-IL" sz="2800">
                <a:latin typeface="Comic Sans MS" panose="030F0702030302020204" pitchFamily="66" charset="0"/>
              </a:rPr>
              <a:t>,</a:t>
            </a:r>
            <a:endParaRPr lang="en-US" altLang="he-IL" sz="2800" dirty="0">
              <a:latin typeface="Comic Sans MS" panose="030F0702030302020204" pitchFamily="66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11560" y="4688879"/>
          <a:ext cx="78422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1" imgW="5334000" imgH="304800" progId="Equation.DSMT4">
                  <p:embed/>
                </p:oleObj>
              </mc:Choice>
              <mc:Fallback>
                <p:oleObj name="Equation" r:id="rId1" imgW="5334000" imgH="304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688879"/>
                        <a:ext cx="78422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he-IL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Ensuring the Computation Accepts</a:t>
            </a:r>
            <a:endParaRPr lang="en-US" altLang="he-IL" dirty="0">
              <a:solidFill>
                <a:schemeClr val="accent6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0040" y="2621632"/>
            <a:ext cx="7772400" cy="1066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he-IL" dirty="0">
                <a:latin typeface="Comic Sans MS" panose="030F0702030302020204" pitchFamily="66" charset="0"/>
              </a:rPr>
              <a:t>The accepting state is visited during the computation.</a:t>
            </a:r>
            <a:endParaRPr lang="en-US" altLang="he-IL" dirty="0">
              <a:latin typeface="Comic Sans MS" panose="030F0702030302020204" pitchFamily="66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36440" y="4145632"/>
            <a:ext cx="3962400" cy="1371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588840" y="4450432"/>
          <a:ext cx="35814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" imgW="1396365" imgH="355600" progId="Equation.3">
                  <p:embed/>
                </p:oleObj>
              </mc:Choice>
              <mc:Fallback>
                <p:oleObj name="Equation" r:id="rId1" imgW="1396365" imgH="355600" progId="Equation.3">
                  <p:embed/>
                  <p:pic>
                    <p:nvPicPr>
                      <p:cNvPr id="0" name="图片 6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8840" y="4450432"/>
                        <a:ext cx="35814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81000" y="609600"/>
            <a:ext cx="84582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he-IL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Ensuring Every Transition is Legal</a:t>
            </a:r>
            <a:endParaRPr lang="en-US" altLang="he-IL" dirty="0">
              <a:solidFill>
                <a:schemeClr val="accent6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3" name="Object 14"/>
          <p:cNvGraphicFramePr>
            <a:graphicFrameLocks noChangeAspect="1"/>
          </p:cNvGraphicFramePr>
          <p:nvPr/>
        </p:nvGraphicFramePr>
        <p:xfrm>
          <a:off x="3011351" y="2579284"/>
          <a:ext cx="7263765" cy="3677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Document" r:id="rId1" imgW="9479280" imgH="4191000" progId="Word.Document.8">
                  <p:embed/>
                </p:oleObj>
              </mc:Choice>
              <mc:Fallback>
                <p:oleObj name="Document" r:id="rId1" imgW="9479280" imgH="4191000" progId="Word.Document.8">
                  <p:embed/>
                  <p:pic>
                    <p:nvPicPr>
                      <p:cNvPr id="0" name="图片 7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351" y="2579284"/>
                        <a:ext cx="7263765" cy="36772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3541893" y="3448758"/>
            <a:ext cx="1447800" cy="838200"/>
          </a:xfrm>
          <a:prstGeom prst="rect">
            <a:avLst/>
          </a:prstGeom>
          <a:noFill/>
          <a:ln w="38100">
            <a:solidFill>
              <a:srgbClr val="0033CC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16"/>
          <p:cNvSpPr>
            <a:spLocks noChangeArrowheads="1"/>
          </p:cNvSpPr>
          <p:nvPr/>
        </p:nvSpPr>
        <p:spPr bwMode="auto">
          <a:xfrm>
            <a:off x="798693" y="1924758"/>
            <a:ext cx="3048000" cy="1828800"/>
          </a:xfrm>
          <a:prstGeom prst="cloudCallout">
            <a:avLst>
              <a:gd name="adj1" fmla="val 56356"/>
              <a:gd name="adj2" fmla="val 57468"/>
            </a:avLst>
          </a:prstGeom>
          <a:solidFill>
            <a:srgbClr val="33CCCC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he-IL" sz="2000" b="1" u="sng">
                <a:solidFill>
                  <a:schemeClr val="bg1"/>
                </a:solidFill>
              </a:rPr>
              <a:t>Local</a:t>
            </a:r>
            <a:r>
              <a:rPr lang="en-US" altLang="he-IL" sz="2000" b="1">
                <a:solidFill>
                  <a:schemeClr val="bg1"/>
                </a:solidFill>
              </a:rPr>
              <a:t>: only need</a:t>
            </a:r>
            <a:endParaRPr lang="en-US" altLang="he-IL" sz="2000" b="1">
              <a:solidFill>
                <a:schemeClr val="bg1"/>
              </a:solidFill>
            </a:endParaRPr>
          </a:p>
          <a:p>
            <a:pPr algn="ctr">
              <a:spcBef>
                <a:spcPct val="0"/>
              </a:spcBef>
            </a:pPr>
            <a:r>
              <a:rPr lang="en-US" altLang="he-IL" sz="2000" b="1">
                <a:solidFill>
                  <a:schemeClr val="bg1"/>
                </a:solidFill>
              </a:rPr>
              <a:t> to examine </a:t>
            </a:r>
            <a:endParaRPr lang="en-US" altLang="he-IL" sz="2000" b="1">
              <a:solidFill>
                <a:schemeClr val="bg1"/>
              </a:solidFill>
            </a:endParaRPr>
          </a:p>
          <a:p>
            <a:pPr algn="ctr">
              <a:spcBef>
                <a:spcPct val="0"/>
              </a:spcBef>
            </a:pPr>
            <a:r>
              <a:rPr lang="en-US" altLang="he-IL" sz="2000" b="1"/>
              <a:t>2</a:t>
            </a:r>
            <a:r>
              <a:rPr lang="en-US" altLang="he-IL" sz="2000" b="1">
                <a:sym typeface="Symbol" panose="05050102010706020507" pitchFamily="18" charset="2"/>
              </a:rPr>
              <a:t>3</a:t>
            </a:r>
            <a:r>
              <a:rPr lang="en-US" altLang="he-IL" sz="2000" b="1">
                <a:solidFill>
                  <a:schemeClr val="bg1"/>
                </a:solidFill>
                <a:sym typeface="Symbol" panose="05050102010706020507" pitchFamily="18" charset="2"/>
              </a:rPr>
              <a:t> “windows”</a:t>
            </a:r>
            <a:endParaRPr lang="en-US" altLang="he-IL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he-IL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Ensuring Every Transition is Legal</a:t>
            </a:r>
            <a:endParaRPr lang="en-US" altLang="he-IL" dirty="0">
              <a:solidFill>
                <a:schemeClr val="accent6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990600" y="2286000"/>
            <a:ext cx="7315200" cy="167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125538" y="2649538"/>
          <a:ext cx="7045325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1" imgW="2552700" imgH="355600" progId="Equation.3">
                  <p:embed/>
                </p:oleObj>
              </mc:Choice>
              <mc:Fallback>
                <p:oleObj name="Equation" r:id="rId1" imgW="2552700" imgH="355600" progId="Equation.3">
                  <p:embed/>
                  <p:pic>
                    <p:nvPicPr>
                      <p:cNvPr id="0" name="图片 8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38" y="2649538"/>
                        <a:ext cx="7045325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9"/>
          <p:cNvGrpSpPr/>
          <p:nvPr/>
        </p:nvGrpSpPr>
        <p:grpSpPr bwMode="auto">
          <a:xfrm>
            <a:off x="4267200" y="4110038"/>
            <a:ext cx="3001963" cy="2290762"/>
            <a:chOff x="2112" y="2685"/>
            <a:chExt cx="1891" cy="1443"/>
          </a:xfrm>
        </p:grpSpPr>
        <p:sp>
          <p:nvSpPr>
            <p:cNvPr id="6" name="AutoShape 16"/>
            <p:cNvSpPr>
              <a:spLocks noChangeArrowheads="1"/>
            </p:cNvSpPr>
            <p:nvPr/>
          </p:nvSpPr>
          <p:spPr bwMode="auto">
            <a:xfrm>
              <a:off x="2112" y="2685"/>
              <a:ext cx="1330" cy="928"/>
            </a:xfrm>
            <a:prstGeom prst="wedgeRectCallout">
              <a:avLst>
                <a:gd name="adj1" fmla="val -68120"/>
                <a:gd name="adj2" fmla="val -100435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/>
              <a:r>
                <a:rPr lang="en-US" altLang="he-IL" sz="2000"/>
                <a:t>for any </a:t>
              </a:r>
              <a:r>
                <a:rPr lang="en-US" altLang="he-IL" sz="2000">
                  <a:solidFill>
                    <a:schemeClr val="accent1"/>
                  </a:solidFill>
                </a:rPr>
                <a:t>a</a:t>
              </a:r>
              <a:r>
                <a:rPr lang="en-US" altLang="he-IL" sz="2000" baseline="-25000">
                  <a:solidFill>
                    <a:schemeClr val="accent1"/>
                  </a:solidFill>
                </a:rPr>
                <a:t>1</a:t>
              </a:r>
              <a:r>
                <a:rPr lang="en-US" altLang="he-IL" sz="2000">
                  <a:solidFill>
                    <a:schemeClr val="accent1"/>
                  </a:solidFill>
                </a:rPr>
                <a:t>,...,a</a:t>
              </a:r>
              <a:r>
                <a:rPr lang="en-US" altLang="he-IL" sz="2000" baseline="-25000">
                  <a:solidFill>
                    <a:schemeClr val="accent1"/>
                  </a:solidFill>
                </a:rPr>
                <a:t>6</a:t>
              </a:r>
              <a:r>
                <a:rPr lang="en-US" altLang="he-IL" sz="2000"/>
                <a:t> s.t. this is a legal window</a:t>
              </a:r>
              <a:endParaRPr lang="en-US" altLang="he-IL" sz="2000"/>
            </a:p>
            <a:p>
              <a:pPr algn="ctr"/>
              <a:endParaRPr lang="en-US" altLang="en-US" sz="2000"/>
            </a:p>
          </p:txBody>
        </p:sp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2899" y="3360"/>
              <a:ext cx="1104" cy="76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8" name="Group 17"/>
            <p:cNvGrpSpPr/>
            <p:nvPr/>
          </p:nvGrpSpPr>
          <p:grpSpPr bwMode="auto">
            <a:xfrm>
              <a:off x="2928" y="3443"/>
              <a:ext cx="972" cy="593"/>
              <a:chOff x="2304" y="3326"/>
              <a:chExt cx="972" cy="593"/>
            </a:xfrm>
          </p:grpSpPr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2304" y="3326"/>
                <a:ext cx="300" cy="23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>
                <a:spAutoFit/>
              </a:bodyPr>
              <a:lstStyle/>
              <a:p>
                <a:pPr algn="ctr" rtl="1"/>
                <a:r>
                  <a:rPr lang="en-US" alt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altLang="en-US" baseline="-25000" dirty="0">
                    <a:solidFill>
                      <a:schemeClr val="tx1"/>
                    </a:solidFill>
                  </a:rPr>
                  <a:t>1</a:t>
                </a:r>
                <a:endParaRPr lang="en-US" altLang="he-I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640" y="3327"/>
                <a:ext cx="300" cy="23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anchor="ctr">
                <a:spAutoFit/>
              </a:bodyPr>
              <a:lstStyle/>
              <a:p>
                <a:pPr algn="ctr" rtl="1"/>
                <a:r>
                  <a:rPr lang="en-US" altLang="en-US"/>
                  <a:t>a</a:t>
                </a:r>
                <a:r>
                  <a:rPr lang="en-US" altLang="en-US" baseline="-25000"/>
                  <a:t>2</a:t>
                </a:r>
                <a:endParaRPr lang="en-US" altLang="he-IL"/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976" y="3326"/>
                <a:ext cx="300" cy="23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anchor="ctr">
                <a:spAutoFit/>
              </a:bodyPr>
              <a:lstStyle/>
              <a:p>
                <a:pPr algn="ctr" rtl="1"/>
                <a:r>
                  <a:rPr lang="en-US" alt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altLang="en-US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he-I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2304" y="3686"/>
                <a:ext cx="300" cy="23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>
                <a:spAutoFit/>
              </a:bodyPr>
              <a:lstStyle/>
              <a:p>
                <a:pPr algn="ctr" rtl="1"/>
                <a:r>
                  <a:rPr lang="en-US" alt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altLang="en-US" baseline="-25000" dirty="0">
                    <a:solidFill>
                      <a:schemeClr val="tx1"/>
                    </a:solidFill>
                  </a:rPr>
                  <a:t>4</a:t>
                </a:r>
                <a:endParaRPr lang="en-US" altLang="he-I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2640" y="3686"/>
                <a:ext cx="300" cy="23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>
                <a:spAutoFit/>
              </a:bodyPr>
              <a:lstStyle/>
              <a:p>
                <a:pPr algn="ctr" rtl="1"/>
                <a:r>
                  <a:rPr lang="en-US" altLang="en-US">
                    <a:solidFill>
                      <a:schemeClr val="tx1"/>
                    </a:solidFill>
                  </a:rPr>
                  <a:t>a</a:t>
                </a:r>
                <a:r>
                  <a:rPr lang="en-US" altLang="en-US" baseline="-25000">
                    <a:solidFill>
                      <a:schemeClr val="tx1"/>
                    </a:solidFill>
                  </a:rPr>
                  <a:t>5</a:t>
                </a:r>
                <a:endParaRPr lang="en-US" altLang="he-IL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976" y="3686"/>
                <a:ext cx="300" cy="23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>
                <a:spAutoFit/>
              </a:bodyPr>
              <a:lstStyle/>
              <a:p>
                <a:pPr algn="ctr"/>
                <a:r>
                  <a:rPr lang="en-US" alt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altLang="en-US" baseline="-25000" dirty="0">
                    <a:solidFill>
                      <a:schemeClr val="tx1"/>
                    </a:solidFill>
                  </a:rPr>
                  <a:t>6</a:t>
                </a:r>
                <a:endParaRPr lang="en-US" altLang="he-IL" dirty="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he-IL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Which Windows are Legal in the Following Example?</a:t>
            </a:r>
            <a:endParaRPr lang="en-US" altLang="he-IL" dirty="0">
              <a:solidFill>
                <a:schemeClr val="accent6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6248400" y="3886200"/>
          <a:ext cx="16764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תמונת מפת סיביות" r:id="rId1" imgW="1009650" imgH="561975" progId="Paint.Picture">
                  <p:embed/>
                </p:oleObj>
              </mc:Choice>
              <mc:Fallback>
                <p:oleObj name="תמונת מפת סיביות" r:id="rId1" imgW="1009650" imgH="561975" progId="Paint.Picture">
                  <p:embed/>
                  <p:pic>
                    <p:nvPicPr>
                      <p:cNvPr id="0" name="图片 9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886200"/>
                        <a:ext cx="16764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6248400" y="2819400"/>
          <a:ext cx="16764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תמונת מפת סיביות" r:id="rId3" imgW="981075" imgH="561975" progId="Paint.Picture">
                  <p:embed/>
                </p:oleObj>
              </mc:Choice>
              <mc:Fallback>
                <p:oleObj name="תמונת מפת סיביות" r:id="rId3" imgW="981075" imgH="561975" progId="Paint.Picture">
                  <p:embed/>
                  <p:pic>
                    <p:nvPicPr>
                      <p:cNvPr id="0" name="图片 9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819400"/>
                        <a:ext cx="167640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4495800" y="3886200"/>
          <a:ext cx="167640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תמונת מפת סיביות" r:id="rId5" imgW="990600" imgH="542925" progId="Paint.Picture">
                  <p:embed/>
                </p:oleObj>
              </mc:Choice>
              <mc:Fallback>
                <p:oleObj name="תמונת מפת סיביות" r:id="rId5" imgW="990600" imgH="542925" progId="Paint.Picture">
                  <p:embed/>
                  <p:pic>
                    <p:nvPicPr>
                      <p:cNvPr id="0" name="图片 9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886200"/>
                        <a:ext cx="1676400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4495800" y="2819400"/>
          <a:ext cx="16764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תמונת מפת סיביות" r:id="rId7" imgW="1000125" imgH="571500" progId="Paint.Picture">
                  <p:embed/>
                </p:oleObj>
              </mc:Choice>
              <mc:Fallback>
                <p:oleObj name="תמונת מפת סיביות" r:id="rId7" imgW="1000125" imgH="571500" progId="Paint.Picture">
                  <p:embed/>
                  <p:pic>
                    <p:nvPicPr>
                      <p:cNvPr id="0" name="图片 9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819400"/>
                        <a:ext cx="16764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4495800" y="4876800"/>
          <a:ext cx="1676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תמונת מפת סיביות" r:id="rId9" imgW="981075" imgH="542925" progId="Paint.Picture">
                  <p:embed/>
                </p:oleObj>
              </mc:Choice>
              <mc:Fallback>
                <p:oleObj name="תמונת מפת סיביות" r:id="rId9" imgW="981075" imgH="542925" progId="Paint.Picture">
                  <p:embed/>
                  <p:pic>
                    <p:nvPicPr>
                      <p:cNvPr id="0" name="图片 9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876800"/>
                        <a:ext cx="1676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85800" y="2819400"/>
            <a:ext cx="3581400" cy="2971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sz="2400" dirty="0">
                <a:latin typeface="Comic Sans MS" panose="030F0702030302020204" pitchFamily="66" charset="0"/>
              </a:rPr>
              <a:t>TM:</a:t>
            </a:r>
            <a:endParaRPr lang="en-US" altLang="he-IL" sz="2400" b="1" dirty="0">
              <a:latin typeface="Comic Sans MS" panose="030F0702030302020204" pitchFamily="66" charset="0"/>
            </a:endParaRPr>
          </a:p>
          <a:p>
            <a:pPr lvl="1"/>
            <a:r>
              <a:rPr lang="en-US" altLang="he-IL" sz="2400" dirty="0">
                <a:latin typeface="Comic Sans MS" panose="030F0702030302020204" pitchFamily="66" charset="0"/>
              </a:rPr>
              <a:t>Q={q</a:t>
            </a:r>
            <a:r>
              <a:rPr lang="en-US" altLang="he-IL" sz="2400" baseline="-25000" dirty="0">
                <a:latin typeface="Comic Sans MS" panose="030F0702030302020204" pitchFamily="66" charset="0"/>
              </a:rPr>
              <a:t>0</a:t>
            </a:r>
            <a:r>
              <a:rPr lang="en-US" altLang="he-IL" sz="2400" dirty="0">
                <a:latin typeface="Comic Sans MS" panose="030F0702030302020204" pitchFamily="66" charset="0"/>
              </a:rPr>
              <a:t>,q</a:t>
            </a:r>
            <a:r>
              <a:rPr lang="en-US" altLang="he-IL" sz="2400" baseline="-25000" dirty="0">
                <a:latin typeface="Comic Sans MS" panose="030F0702030302020204" pitchFamily="66" charset="0"/>
              </a:rPr>
              <a:t>accept</a:t>
            </a:r>
            <a:r>
              <a:rPr lang="en-US" altLang="he-IL" sz="2400" dirty="0">
                <a:latin typeface="Comic Sans MS" panose="030F0702030302020204" pitchFamily="66" charset="0"/>
              </a:rPr>
              <a:t>,q</a:t>
            </a:r>
            <a:r>
              <a:rPr lang="en-US" altLang="he-IL" sz="2400" baseline="-25000" dirty="0">
                <a:latin typeface="Comic Sans MS" panose="030F0702030302020204" pitchFamily="66" charset="0"/>
              </a:rPr>
              <a:t>reject</a:t>
            </a:r>
            <a:r>
              <a:rPr lang="en-US" altLang="he-IL" sz="2400" dirty="0">
                <a:latin typeface="Comic Sans MS" panose="030F0702030302020204" pitchFamily="66" charset="0"/>
              </a:rPr>
              <a:t>}</a:t>
            </a:r>
            <a:endParaRPr lang="en-US" altLang="he-IL" sz="2400" dirty="0">
              <a:latin typeface="Comic Sans MS" panose="030F0702030302020204" pitchFamily="66" charset="0"/>
            </a:endParaRPr>
          </a:p>
          <a:p>
            <a:pPr lvl="1"/>
            <a:r>
              <a:rPr lang="en-US" altLang="he-IL" sz="2400" dirty="0">
                <a:latin typeface="Comic Sans MS" panose="030F0702030302020204" pitchFamily="66" charset="0"/>
                <a:sym typeface="Symbol" panose="05050102010706020507" pitchFamily="18" charset="2"/>
              </a:rPr>
              <a:t>={1}</a:t>
            </a:r>
            <a:endParaRPr lang="en-US" altLang="he-IL" sz="24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lvl="1"/>
            <a:r>
              <a:rPr lang="en-US" altLang="he-IL" sz="2400" dirty="0">
                <a:latin typeface="Comic Sans MS" panose="030F0702030302020204" pitchFamily="66" charset="0"/>
                <a:sym typeface="Symbol" panose="05050102010706020507" pitchFamily="18" charset="2"/>
              </a:rPr>
              <a:t>={1,_}</a:t>
            </a:r>
            <a:endParaRPr lang="en-US" altLang="he-IL" sz="24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lvl="1"/>
            <a:r>
              <a:rPr lang="en-US" altLang="he-IL" sz="2400" dirty="0">
                <a:latin typeface="Comic Sans MS" panose="030F0702030302020204" pitchFamily="66" charset="0"/>
                <a:sym typeface="Symbol" panose="05050102010706020507" pitchFamily="18" charset="2"/>
              </a:rPr>
              <a:t>(q</a:t>
            </a:r>
            <a:r>
              <a:rPr lang="en-US" altLang="he-IL" sz="24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0</a:t>
            </a:r>
            <a:r>
              <a:rPr lang="en-US" altLang="he-IL" sz="2400" dirty="0">
                <a:latin typeface="Comic Sans MS" panose="030F0702030302020204" pitchFamily="66" charset="0"/>
                <a:sym typeface="Symbol" panose="05050102010706020507" pitchFamily="18" charset="2"/>
              </a:rPr>
              <a:t>,1)={(q</a:t>
            </a:r>
            <a:r>
              <a:rPr lang="en-US" altLang="he-IL" sz="24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0</a:t>
            </a:r>
            <a:r>
              <a:rPr lang="en-US" altLang="he-IL" sz="2400" dirty="0">
                <a:latin typeface="Comic Sans MS" panose="030F0702030302020204" pitchFamily="66" charset="0"/>
                <a:sym typeface="Symbol" panose="05050102010706020507" pitchFamily="18" charset="2"/>
              </a:rPr>
              <a:t>,_,R)}</a:t>
            </a:r>
            <a:endParaRPr lang="en-US" altLang="he-IL" sz="24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lvl="1"/>
            <a:r>
              <a:rPr lang="en-US" altLang="he-IL" sz="2400" dirty="0">
                <a:latin typeface="Comic Sans MS" panose="030F0702030302020204" pitchFamily="66" charset="0"/>
                <a:sym typeface="Symbol" panose="05050102010706020507" pitchFamily="18" charset="2"/>
              </a:rPr>
              <a:t>(q</a:t>
            </a:r>
            <a:r>
              <a:rPr lang="en-US" altLang="he-IL" sz="24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0</a:t>
            </a:r>
            <a:r>
              <a:rPr lang="en-US" altLang="he-IL" sz="2400" dirty="0">
                <a:latin typeface="Comic Sans MS" panose="030F0702030302020204" pitchFamily="66" charset="0"/>
                <a:sym typeface="Symbol" panose="05050102010706020507" pitchFamily="18" charset="2"/>
              </a:rPr>
              <a:t>,_)={(</a:t>
            </a:r>
            <a:r>
              <a:rPr lang="en-US" altLang="he-IL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q</a:t>
            </a:r>
            <a:r>
              <a:rPr lang="en-US" altLang="he-IL" sz="24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accept</a:t>
            </a:r>
            <a:r>
              <a:rPr lang="en-US" altLang="he-IL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,L</a:t>
            </a:r>
            <a:r>
              <a:rPr lang="en-US" altLang="he-IL" sz="2400" dirty="0">
                <a:latin typeface="Comic Sans MS" panose="030F0702030302020204" pitchFamily="66" charset="0"/>
                <a:sym typeface="Symbol" panose="05050102010706020507" pitchFamily="18" charset="2"/>
              </a:rPr>
              <a:t>)}</a:t>
            </a:r>
            <a:endParaRPr lang="en-US" altLang="he-IL" sz="2400" dirty="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953000" y="2895600"/>
            <a:ext cx="609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rtl="1"/>
            <a:r>
              <a:rPr lang="en-US" altLang="en-US" sz="480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altLang="en-US" sz="4800">
              <a:solidFill>
                <a:srgbClr val="FF0000"/>
              </a:solidFill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858000" y="2971800"/>
            <a:ext cx="5334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rtl="1"/>
            <a:r>
              <a:rPr lang="en-US" altLang="en-US" sz="4800">
                <a:solidFill>
                  <a:srgbClr val="33CC33"/>
                </a:solidFill>
                <a:sym typeface="Wingdings" panose="05000000000000000000" pitchFamily="2" charset="2"/>
              </a:rPr>
              <a:t></a:t>
            </a:r>
            <a:endParaRPr lang="en-US" altLang="en-US" sz="4800">
              <a:solidFill>
                <a:srgbClr val="33CC33"/>
              </a:solidFill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105400" y="3962400"/>
            <a:ext cx="5334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rtl="1"/>
            <a:r>
              <a:rPr lang="en-US" altLang="en-US" sz="4800">
                <a:solidFill>
                  <a:srgbClr val="33CC33"/>
                </a:solidFill>
                <a:sym typeface="Wingdings" panose="05000000000000000000" pitchFamily="2" charset="2"/>
              </a:rPr>
              <a:t></a:t>
            </a:r>
            <a:endParaRPr lang="en-US" altLang="en-US" sz="4800">
              <a:solidFill>
                <a:srgbClr val="33CC33"/>
              </a:solidFill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953000" y="4876800"/>
            <a:ext cx="609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rtl="1"/>
            <a:r>
              <a:rPr lang="en-US" altLang="en-US" sz="480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altLang="en-US" sz="4800">
              <a:solidFill>
                <a:srgbClr val="FF0000"/>
              </a:solidFill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6934200" y="3962400"/>
            <a:ext cx="5334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rtl="1"/>
            <a:r>
              <a:rPr lang="en-US" altLang="en-US" sz="4800">
                <a:solidFill>
                  <a:srgbClr val="33CC33"/>
                </a:solidFill>
                <a:sym typeface="Wingdings" panose="05000000000000000000" pitchFamily="2" charset="2"/>
              </a:rPr>
              <a:t></a:t>
            </a:r>
            <a:endParaRPr lang="en-US" altLang="en-US" sz="4800">
              <a:solidFill>
                <a:srgbClr val="33CC33"/>
              </a:solidFill>
            </a:endParaRP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/>
        </p:nvGraphicFramePr>
        <p:xfrm>
          <a:off x="6248400" y="4891088"/>
          <a:ext cx="167640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Bitmap Image" r:id="rId11" imgW="800100" imgH="434340" progId="Paint.Picture">
                  <p:embed/>
                </p:oleObj>
              </mc:Choice>
              <mc:Fallback>
                <p:oleObj name="Bitmap Image" r:id="rId11" imgW="800100" imgH="434340" progId="Paint.Picture">
                  <p:embed/>
                  <p:pic>
                    <p:nvPicPr>
                      <p:cNvPr id="0" name="图片 9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891088"/>
                        <a:ext cx="1676400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858000" y="4953000"/>
            <a:ext cx="5334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rtl="1"/>
            <a:r>
              <a:rPr lang="en-US" altLang="en-US" sz="4800">
                <a:solidFill>
                  <a:srgbClr val="33CC33"/>
                </a:solidFill>
                <a:sym typeface="Wingdings" panose="05000000000000000000" pitchFamily="2" charset="2"/>
              </a:rPr>
              <a:t></a:t>
            </a:r>
            <a:endParaRPr lang="en-US" altLang="en-US" sz="4800">
              <a:solidFill>
                <a:srgbClr val="33CC33"/>
              </a:solidFill>
            </a:endParaRPr>
          </a:p>
        </p:txBody>
      </p:sp>
      <p:grpSp>
        <p:nvGrpSpPr>
          <p:cNvPr id="16" name="Group 16"/>
          <p:cNvGrpSpPr/>
          <p:nvPr/>
        </p:nvGrpSpPr>
        <p:grpSpPr bwMode="auto">
          <a:xfrm>
            <a:off x="4495800" y="2819400"/>
            <a:ext cx="3429000" cy="2984500"/>
            <a:chOff x="2832" y="1776"/>
            <a:chExt cx="2160" cy="1880"/>
          </a:xfrm>
        </p:grpSpPr>
        <p:pic>
          <p:nvPicPr>
            <p:cNvPr id="17" name="Picture 17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2448"/>
              <a:ext cx="1056" cy="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8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1776"/>
              <a:ext cx="1056" cy="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9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2448"/>
              <a:ext cx="1056" cy="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0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1776"/>
              <a:ext cx="1056" cy="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1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3072"/>
              <a:ext cx="1056" cy="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2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3081"/>
              <a:ext cx="1056" cy="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he-IL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The Bottom Line</a:t>
            </a:r>
            <a:endParaRPr lang="en-US" altLang="he-IL" dirty="0">
              <a:solidFill>
                <a:schemeClr val="accent6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600200" y="1981200"/>
            <a:ext cx="57912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he-IL" sz="2800" dirty="0">
                <a:solidFill>
                  <a:schemeClr val="tx1"/>
                </a:solidFill>
                <a:sym typeface="Symbol" panose="05050102010706020507" pitchFamily="18" charset="2"/>
              </a:rPr>
              <a:t></a:t>
            </a:r>
            <a:r>
              <a:rPr lang="en-US" altLang="he-IL" sz="2800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M,w</a:t>
            </a:r>
            <a:r>
              <a:rPr lang="en-US" altLang="he-IL" sz="2800" dirty="0">
                <a:solidFill>
                  <a:schemeClr val="tx1"/>
                </a:solidFill>
                <a:sym typeface="Symbol" panose="05050102010706020507" pitchFamily="18" charset="2"/>
              </a:rPr>
              <a:t> = </a:t>
            </a:r>
            <a:r>
              <a:rPr lang="en-US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</a:t>
            </a:r>
            <a:r>
              <a:rPr lang="en-US" altLang="he-IL" sz="28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cell </a:t>
            </a:r>
            <a:r>
              <a:rPr lang="en-US" altLang="he-IL" sz="2800" dirty="0">
                <a:solidFill>
                  <a:schemeClr val="tx1"/>
                </a:solidFill>
                <a:sym typeface="Symbol" panose="05050102010706020507" pitchFamily="18" charset="2"/>
              </a:rPr>
              <a:t> </a:t>
            </a:r>
            <a:r>
              <a:rPr lang="en-US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</a:t>
            </a:r>
            <a:r>
              <a:rPr lang="en-US" altLang="he-IL" sz="28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start </a:t>
            </a:r>
            <a:r>
              <a:rPr lang="en-US" altLang="he-IL" sz="2800" dirty="0">
                <a:solidFill>
                  <a:schemeClr val="tx1"/>
                </a:solidFill>
                <a:sym typeface="Symbol" panose="05050102010706020507" pitchFamily="18" charset="2"/>
              </a:rPr>
              <a:t> </a:t>
            </a:r>
            <a:r>
              <a:rPr lang="en-US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</a:t>
            </a:r>
            <a:r>
              <a:rPr lang="en-US" altLang="he-IL" sz="28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move </a:t>
            </a:r>
            <a:r>
              <a:rPr lang="en-US" altLang="he-IL" sz="2800" dirty="0">
                <a:solidFill>
                  <a:schemeClr val="tx1"/>
                </a:solidFill>
                <a:sym typeface="Symbol" panose="05050102010706020507" pitchFamily="18" charset="2"/>
              </a:rPr>
              <a:t> </a:t>
            </a:r>
            <a:r>
              <a:rPr lang="en-US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</a:t>
            </a:r>
            <a:r>
              <a:rPr lang="en-US" altLang="he-IL" sz="28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accept</a:t>
            </a:r>
            <a:endParaRPr lang="en-US" altLang="en-US" sz="2800" baseline="-25000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5800" y="3212976"/>
            <a:ext cx="8064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he-IL" sz="3200" dirty="0">
                <a:solidFill>
                  <a:schemeClr val="accent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</a:t>
            </a:r>
            <a:r>
              <a:rPr lang="en-US" altLang="he-IL" sz="3200" dirty="0">
                <a:latin typeface="Comic Sans MS" panose="030F0702030302020204" pitchFamily="66" charset="0"/>
                <a:sym typeface="Symbol" panose="05050102010706020507" pitchFamily="18" charset="2"/>
              </a:rPr>
              <a:t>, which is of size polynomial in n - </a:t>
            </a:r>
            <a:r>
              <a:rPr lang="en-US" altLang="he-IL" sz="3200" dirty="0">
                <a:solidFill>
                  <a:schemeClr val="tx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Check! </a:t>
            </a:r>
            <a:r>
              <a:rPr lang="en-US" altLang="he-IL" sz="3200" dirty="0">
                <a:latin typeface="Comic Sans MS" panose="030F0702030302020204" pitchFamily="66" charset="0"/>
                <a:sym typeface="Symbol" panose="05050102010706020507" pitchFamily="18" charset="2"/>
              </a:rPr>
              <a:t>- is </a:t>
            </a:r>
            <a:r>
              <a:rPr lang="en-US" altLang="he-IL" sz="3200" dirty="0" err="1">
                <a:latin typeface="Comic Sans MS" panose="030F0702030302020204" pitchFamily="66" charset="0"/>
                <a:sym typeface="Symbol" panose="05050102010706020507" pitchFamily="18" charset="2"/>
              </a:rPr>
              <a:t>satisfiable</a:t>
            </a:r>
            <a:r>
              <a:rPr lang="en-US" altLang="he-IL" sz="3200" dirty="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he-IL" sz="3200" dirty="0" err="1">
                <a:latin typeface="Comic Sans MS" panose="030F0702030302020204" pitchFamily="66" charset="0"/>
                <a:sym typeface="Symbol" panose="05050102010706020507" pitchFamily="18" charset="2"/>
              </a:rPr>
              <a:t>iff</a:t>
            </a:r>
            <a:r>
              <a:rPr lang="en-US" altLang="he-IL" sz="3200" dirty="0">
                <a:latin typeface="Comic Sans MS" panose="030F0702030302020204" pitchFamily="66" charset="0"/>
                <a:sym typeface="Symbol" panose="05050102010706020507" pitchFamily="18" charset="2"/>
              </a:rPr>
              <a:t> the TM accepts the input string.</a:t>
            </a:r>
            <a:endParaRPr lang="en-US" altLang="he-IL" sz="3200" dirty="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403225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he-IL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Conclusion: SAT is NP-Complete</a:t>
            </a:r>
            <a:endParaRPr lang="en-US" altLang="he-IL" dirty="0">
              <a:solidFill>
                <a:schemeClr val="accent6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00100" y="2194148"/>
            <a:ext cx="7772400" cy="685800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he-IL">
                <a:latin typeface="Comic Sans MS" panose="030F0702030302020204" pitchFamily="66" charset="0"/>
              </a:rPr>
              <a:t>For any language </a:t>
            </a:r>
            <a:r>
              <a:rPr lang="en-US" altLang="he-IL">
                <a:solidFill>
                  <a:schemeClr val="accent1"/>
                </a:solidFill>
                <a:latin typeface="Comic Sans MS" panose="030F0702030302020204" pitchFamily="66" charset="0"/>
              </a:rPr>
              <a:t>A</a:t>
            </a:r>
            <a:r>
              <a:rPr lang="en-US" altLang="he-IL">
                <a:latin typeface="Comic Sans MS" panose="030F0702030302020204" pitchFamily="66" charset="0"/>
              </a:rPr>
              <a:t> in </a:t>
            </a:r>
            <a:r>
              <a:rPr lang="en-US" altLang="he-IL">
                <a:solidFill>
                  <a:schemeClr val="accent1"/>
                </a:solidFill>
                <a:latin typeface="Comic Sans MS" panose="030F0702030302020204" pitchFamily="66" charset="0"/>
              </a:rPr>
              <a:t>NP</a:t>
            </a:r>
            <a:r>
              <a:rPr lang="en-US" altLang="he-IL">
                <a:latin typeface="Comic Sans MS" panose="030F0702030302020204" pitchFamily="66" charset="0"/>
              </a:rPr>
              <a:t>,</a:t>
            </a:r>
            <a:endParaRPr lang="en-US" altLang="he-IL">
              <a:latin typeface="Comic Sans MS" panose="030F0702030302020204" pitchFamily="66" charset="0"/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381000" y="3603848"/>
            <a:ext cx="3124200" cy="20574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he-IL" sz="2400">
                <a:solidFill>
                  <a:srgbClr val="000000"/>
                </a:solidFill>
              </a:rPr>
              <a:t>testing </a:t>
            </a:r>
            <a:endParaRPr lang="en-US" altLang="he-IL" sz="2400">
              <a:solidFill>
                <a:srgbClr val="000000"/>
              </a:solidFill>
            </a:endParaRPr>
          </a:p>
          <a:p>
            <a:pPr algn="ctr">
              <a:spcBef>
                <a:spcPct val="0"/>
              </a:spcBef>
            </a:pPr>
            <a:r>
              <a:rPr lang="en-US" altLang="he-IL" sz="2400">
                <a:solidFill>
                  <a:srgbClr val="000000"/>
                </a:solidFill>
              </a:rPr>
              <a:t>membership in A</a:t>
            </a:r>
            <a:endParaRPr lang="en-US" altLang="he-IL" sz="2400">
              <a:solidFill>
                <a:srgbClr val="000000"/>
              </a:solidFill>
            </a:endParaRPr>
          </a:p>
        </p:txBody>
      </p:sp>
      <p:grpSp>
        <p:nvGrpSpPr>
          <p:cNvPr id="5" name="Group 5"/>
          <p:cNvGrpSpPr/>
          <p:nvPr/>
        </p:nvGrpSpPr>
        <p:grpSpPr bwMode="auto">
          <a:xfrm>
            <a:off x="3429000" y="3832448"/>
            <a:ext cx="2667000" cy="1295400"/>
            <a:chOff x="2160" y="2160"/>
            <a:chExt cx="1680" cy="816"/>
          </a:xfrm>
        </p:grpSpPr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2352" y="2496"/>
              <a:ext cx="1200" cy="480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0">
              <a:gsLst>
                <a:gs pos="0">
                  <a:srgbClr val="00CC00"/>
                </a:gs>
                <a:gs pos="100000">
                  <a:srgbClr val="FF99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160" y="2160"/>
              <a:ext cx="16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000" i="1"/>
                <a:t>can be reduced to...</a:t>
              </a:r>
              <a:endParaRPr lang="en-US" altLang="he-IL" sz="2000" i="1"/>
            </a:p>
          </p:txBody>
        </p:sp>
      </p:grp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791200" y="3527648"/>
            <a:ext cx="3124200" cy="2057400"/>
          </a:xfrm>
          <a:prstGeom prst="ellipse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he-IL" sz="2400">
                <a:solidFill>
                  <a:srgbClr val="000000"/>
                </a:solidFill>
              </a:rPr>
              <a:t>satisfiability </a:t>
            </a:r>
            <a:endParaRPr lang="en-US" altLang="he-IL" sz="2400">
              <a:solidFill>
                <a:srgbClr val="000000"/>
              </a:solidFill>
            </a:endParaRPr>
          </a:p>
          <a:p>
            <a:pPr algn="ctr">
              <a:spcBef>
                <a:spcPct val="0"/>
              </a:spcBef>
            </a:pPr>
            <a:r>
              <a:rPr lang="en-US" altLang="he-IL" sz="2400">
                <a:solidFill>
                  <a:srgbClr val="000000"/>
                </a:solidFill>
              </a:rPr>
              <a:t>problem</a:t>
            </a:r>
            <a:endParaRPr lang="en-US" altLang="he-IL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Cook-Levin theorem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05" y="802005"/>
            <a:ext cx="2010410" cy="27260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59635" y="704850"/>
            <a:ext cx="7014845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>
              <a:lnSpc>
                <a:spcPct val="120000"/>
              </a:lnSpc>
            </a:pPr>
            <a:r>
              <a:rPr lang="zh-CN" altLang="en-US" sz="2000"/>
              <a:t>Stephen Arthur Cook, born December 14, 1939 is an American-Canadian computer scientist and mathematician who has made major contributions to the fields of </a:t>
            </a:r>
            <a:r>
              <a:rPr lang="zh-CN" altLang="en-US" sz="2000">
                <a:solidFill>
                  <a:srgbClr val="C00000"/>
                </a:solidFill>
              </a:rPr>
              <a:t>complexity theory</a:t>
            </a:r>
            <a:r>
              <a:rPr lang="zh-CN" altLang="en-US" sz="2000"/>
              <a:t> and </a:t>
            </a:r>
            <a:r>
              <a:rPr lang="zh-CN" altLang="en-US" sz="2000">
                <a:solidFill>
                  <a:srgbClr val="C00000"/>
                </a:solidFill>
              </a:rPr>
              <a:t>proof complexity</a:t>
            </a:r>
            <a:r>
              <a:rPr lang="zh-CN" altLang="en-US" sz="2000"/>
              <a:t>. </a:t>
            </a:r>
            <a:endParaRPr lang="zh-CN" altLang="en-US" sz="2000"/>
          </a:p>
          <a:p>
            <a:pPr indent="457200" fontAlgn="auto">
              <a:lnSpc>
                <a:spcPct val="120000"/>
              </a:lnSpc>
            </a:pPr>
            <a:r>
              <a:rPr lang="zh-CN" altLang="en-US" sz="2000"/>
              <a:t>Stephen Cook is considered one of the forefathers of </a:t>
            </a:r>
            <a:r>
              <a:rPr lang="zh-CN" altLang="en-US" sz="2000">
                <a:solidFill>
                  <a:srgbClr val="C00000"/>
                </a:solidFill>
              </a:rPr>
              <a:t>computational complexity theory</a:t>
            </a:r>
            <a:r>
              <a:rPr lang="zh-CN" altLang="en-US" sz="2000"/>
              <a:t>.During his PhD, Cook worked on complexity of functions, mainly on multiplication. In his seminal 1971 paper "The Complexity of Theorem Proving </a:t>
            </a:r>
            <a:r>
              <a:rPr lang="en-US" altLang="zh-CN" sz="2000"/>
              <a:t>P</a:t>
            </a:r>
            <a:r>
              <a:rPr lang="zh-CN" altLang="en-US" sz="2000"/>
              <a:t>rocedures", Cook formalized the notions of </a:t>
            </a:r>
            <a:r>
              <a:rPr lang="zh-CN" altLang="en-US" sz="2000">
                <a:solidFill>
                  <a:srgbClr val="C00000"/>
                </a:solidFill>
              </a:rPr>
              <a:t>polynomial-time reduction </a:t>
            </a:r>
            <a:r>
              <a:rPr lang="zh-CN" altLang="en-US" sz="2000"/>
              <a:t>and </a:t>
            </a:r>
            <a:r>
              <a:rPr lang="zh-CN" altLang="en-US" sz="2000">
                <a:solidFill>
                  <a:srgbClr val="C00000"/>
                </a:solidFill>
              </a:rPr>
              <a:t>NP-completeness</a:t>
            </a:r>
            <a:r>
              <a:rPr lang="zh-CN" altLang="en-US" sz="2000"/>
              <a:t>, and proved the existence of an</a:t>
            </a:r>
            <a:r>
              <a:rPr lang="zh-CN" altLang="en-US" sz="2000">
                <a:solidFill>
                  <a:srgbClr val="C00000"/>
                </a:solidFill>
              </a:rPr>
              <a:t> NP-complete problem</a:t>
            </a:r>
            <a:r>
              <a:rPr lang="zh-CN" altLang="en-US" sz="2000"/>
              <a:t> by showing that the Boolean satisfiability problem (usually known as </a:t>
            </a:r>
            <a:r>
              <a:rPr lang="zh-CN" altLang="en-US" sz="2000">
                <a:solidFill>
                  <a:srgbClr val="C00000"/>
                </a:solidFill>
              </a:rPr>
              <a:t>SAT</a:t>
            </a:r>
            <a:r>
              <a:rPr lang="zh-CN" altLang="en-US" sz="2000"/>
              <a:t>) is NP-complete. This theorem was proven </a:t>
            </a:r>
            <a:r>
              <a:rPr lang="zh-CN" altLang="en-US" sz="2000">
                <a:solidFill>
                  <a:srgbClr val="C00000"/>
                </a:solidFill>
              </a:rPr>
              <a:t>independently</a:t>
            </a:r>
            <a:r>
              <a:rPr lang="zh-CN" altLang="en-US" sz="2000"/>
              <a:t> by </a:t>
            </a:r>
            <a:r>
              <a:rPr lang="zh-CN" altLang="en-US" sz="2000">
                <a:solidFill>
                  <a:srgbClr val="C00000"/>
                </a:solidFill>
              </a:rPr>
              <a:t>Leonid Levin</a:t>
            </a:r>
            <a:r>
              <a:rPr lang="zh-CN" altLang="en-US" sz="2000"/>
              <a:t> in the Soviet Union, and has thus been given the name the </a:t>
            </a:r>
            <a:r>
              <a:rPr lang="zh-CN" altLang="en-US" sz="2000">
                <a:solidFill>
                  <a:srgbClr val="C00000"/>
                </a:solidFill>
              </a:rPr>
              <a:t>Cook-Levin theorem</a:t>
            </a:r>
            <a:r>
              <a:rPr lang="zh-CN" altLang="en-US" sz="2000"/>
              <a:t>. </a:t>
            </a:r>
            <a:endParaRPr lang="zh-CN" altLang="en-US" sz="2000"/>
          </a:p>
          <a:p>
            <a:pPr indent="457200" fontAlgn="auto">
              <a:lnSpc>
                <a:spcPct val="120000"/>
              </a:lnSpc>
            </a:pPr>
            <a:r>
              <a:rPr lang="zh-CN" altLang="en-US" sz="2000"/>
              <a:t>In </a:t>
            </a:r>
            <a:r>
              <a:rPr lang="zh-CN" altLang="en-US" sz="2000">
                <a:solidFill>
                  <a:srgbClr val="C00000"/>
                </a:solidFill>
              </a:rPr>
              <a:t>1982</a:t>
            </a:r>
            <a:r>
              <a:rPr lang="zh-CN" altLang="en-US" sz="2000"/>
              <a:t>, Cook received the </a:t>
            </a:r>
            <a:r>
              <a:rPr lang="zh-CN" altLang="en-US" sz="2000">
                <a:solidFill>
                  <a:srgbClr val="C00000"/>
                </a:solidFill>
              </a:rPr>
              <a:t>Turing award </a:t>
            </a:r>
            <a:r>
              <a:rPr lang="zh-CN" altLang="en-US" sz="2000"/>
              <a:t>for his contributions to complexity theory. </a:t>
            </a:r>
            <a:endParaRPr lang="zh-CN" altLang="en-US" sz="2000"/>
          </a:p>
        </p:txBody>
      </p:sp>
      <p:sp>
        <p:nvSpPr>
          <p:cNvPr id="8" name="文本框 7"/>
          <p:cNvSpPr txBox="1"/>
          <p:nvPr/>
        </p:nvSpPr>
        <p:spPr>
          <a:xfrm>
            <a:off x="150495" y="6264910"/>
            <a:ext cx="195072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600" b="1" i="1">
                <a:sym typeface="+mn-ea"/>
              </a:rPr>
              <a:t>Stephen Arthur Cook</a:t>
            </a:r>
            <a:endParaRPr lang="zh-CN" altLang="en-US" sz="1600" b="1" i="1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5866" r="6140"/>
          <a:stretch>
            <a:fillRect/>
          </a:stretch>
        </p:blipFill>
        <p:spPr>
          <a:xfrm>
            <a:off x="103505" y="3585210"/>
            <a:ext cx="1974215" cy="26797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332656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he-IL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Looking Forward</a:t>
            </a:r>
            <a:endParaRPr lang="en-US" altLang="he-IL" dirty="0">
              <a:solidFill>
                <a:schemeClr val="accent6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28955" y="1233721"/>
            <a:ext cx="8229600" cy="1524000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he-IL" sz="2800">
                <a:latin typeface="Comic Sans MS" panose="030F0702030302020204" pitchFamily="66" charset="0"/>
              </a:rPr>
              <a:t>From now on, in order to show some </a:t>
            </a:r>
            <a:r>
              <a:rPr lang="en-US" altLang="he-IL" sz="2800">
                <a:solidFill>
                  <a:schemeClr val="hlink"/>
                </a:solidFill>
                <a:latin typeface="Comic Sans MS" panose="030F0702030302020204" pitchFamily="66" charset="0"/>
              </a:rPr>
              <a:t>NP</a:t>
            </a:r>
            <a:r>
              <a:rPr lang="en-US" altLang="he-IL" sz="2800">
                <a:latin typeface="Comic Sans MS" panose="030F0702030302020204" pitchFamily="66" charset="0"/>
              </a:rPr>
              <a:t> problem is </a:t>
            </a:r>
            <a:r>
              <a:rPr lang="en-US" altLang="he-IL" sz="2800">
                <a:solidFill>
                  <a:schemeClr val="hlink"/>
                </a:solidFill>
                <a:latin typeface="Comic Sans MS" panose="030F0702030302020204" pitchFamily="66" charset="0"/>
              </a:rPr>
              <a:t>NP-Complete</a:t>
            </a:r>
            <a:r>
              <a:rPr lang="en-US" altLang="he-IL" sz="2800">
                <a:latin typeface="Comic Sans MS" panose="030F0702030302020204" pitchFamily="66" charset="0"/>
              </a:rPr>
              <a:t>, we merely need to reduce </a:t>
            </a:r>
            <a:r>
              <a:rPr lang="en-US" altLang="he-IL" sz="2800">
                <a:solidFill>
                  <a:schemeClr val="hlink"/>
                </a:solidFill>
                <a:latin typeface="Comic Sans MS" panose="030F0702030302020204" pitchFamily="66" charset="0"/>
              </a:rPr>
              <a:t>SAT</a:t>
            </a:r>
            <a:r>
              <a:rPr lang="en-US" altLang="he-IL" sz="2800">
                <a:latin typeface="Comic Sans MS" panose="030F0702030302020204" pitchFamily="66" charset="0"/>
              </a:rPr>
              <a:t> to it.</a:t>
            </a:r>
            <a:endParaRPr lang="en-US" altLang="he-IL" sz="2800">
              <a:latin typeface="Comic Sans MS" panose="030F0702030302020204" pitchFamily="66" charset="0"/>
            </a:endParaRPr>
          </a:p>
        </p:txBody>
      </p:sp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1201420" y="2869481"/>
            <a:ext cx="1600200" cy="1295400"/>
          </a:xfrm>
          <a:prstGeom prst="ellipse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he-IL">
                <a:solidFill>
                  <a:srgbClr val="000000"/>
                </a:solidFill>
              </a:rPr>
              <a:t>any NP </a:t>
            </a:r>
            <a:endParaRPr lang="en-US" altLang="he-IL">
              <a:solidFill>
                <a:srgbClr val="000000"/>
              </a:solidFill>
            </a:endParaRPr>
          </a:p>
          <a:p>
            <a:pPr algn="ctr">
              <a:spcBef>
                <a:spcPct val="0"/>
              </a:spcBef>
            </a:pPr>
            <a:r>
              <a:rPr lang="en-US" altLang="he-IL">
                <a:solidFill>
                  <a:srgbClr val="000000"/>
                </a:solidFill>
              </a:rPr>
              <a:t>problem</a:t>
            </a:r>
            <a:endParaRPr lang="en-US" altLang="he-IL">
              <a:solidFill>
                <a:srgbClr val="000000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 rot="1742135">
            <a:off x="2861945" y="3609256"/>
            <a:ext cx="1143000" cy="762000"/>
          </a:xfrm>
          <a:custGeom>
            <a:avLst/>
            <a:gdLst>
              <a:gd name="G0" fmla="+- 12450 0 0"/>
              <a:gd name="G1" fmla="+- 5400 0 0"/>
              <a:gd name="G2" fmla="+- 21600 0 5400"/>
              <a:gd name="G3" fmla="+- 10800 0 5400"/>
              <a:gd name="G4" fmla="+- 21600 0 12450"/>
              <a:gd name="G5" fmla="*/ G4 G3 10800"/>
              <a:gd name="G6" fmla="+- 21600 0 G5"/>
              <a:gd name="T0" fmla="*/ 12450 w 21600"/>
              <a:gd name="T1" fmla="*/ 0 h 21600"/>
              <a:gd name="T2" fmla="*/ 0 w 21600"/>
              <a:gd name="T3" fmla="*/ 10800 h 21600"/>
              <a:gd name="T4" fmla="*/ 1245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2450" y="0"/>
                </a:moveTo>
                <a:lnTo>
                  <a:pt x="1245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2450" y="16200"/>
                </a:lnTo>
                <a:lnTo>
                  <a:pt x="1245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00CC00"/>
              </a:gs>
              <a:gs pos="100000">
                <a:srgbClr val="FFFF00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954020" y="3250481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i="1"/>
              <a:t>can be reduced to...</a:t>
            </a:r>
            <a:endParaRPr lang="en-US" altLang="he-IL" sz="2000" i="1"/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auto">
          <a:xfrm>
            <a:off x="4020820" y="3783881"/>
            <a:ext cx="1600200" cy="1295400"/>
          </a:xfrm>
          <a:prstGeom prst="ellipse">
            <a:avLst/>
          </a:prstGeom>
          <a:ln>
            <a:solidFill>
              <a:srgbClr val="FFFF00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he-IL">
                <a:solidFill>
                  <a:srgbClr val="000000"/>
                </a:solidFill>
              </a:rPr>
              <a:t>SAT</a:t>
            </a:r>
            <a:endParaRPr lang="en-US" altLang="he-IL">
              <a:solidFill>
                <a:srgbClr val="000000"/>
              </a:solidFill>
            </a:endParaRPr>
          </a:p>
        </p:txBody>
      </p:sp>
      <p:sp>
        <p:nvSpPr>
          <p:cNvPr id="16" name="Oval 9"/>
          <p:cNvSpPr>
            <a:spLocks noChangeArrowheads="1"/>
          </p:cNvSpPr>
          <p:nvPr/>
        </p:nvSpPr>
        <p:spPr bwMode="auto">
          <a:xfrm>
            <a:off x="6764020" y="4698281"/>
            <a:ext cx="1600200" cy="1295400"/>
          </a:xfrm>
          <a:prstGeom prst="ellipse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he-IL">
                <a:solidFill>
                  <a:srgbClr val="000000"/>
                </a:solidFill>
              </a:rPr>
              <a:t>new NP </a:t>
            </a:r>
            <a:endParaRPr lang="en-US" altLang="he-IL">
              <a:solidFill>
                <a:srgbClr val="000000"/>
              </a:solidFill>
            </a:endParaRPr>
          </a:p>
          <a:p>
            <a:pPr algn="ctr">
              <a:spcBef>
                <a:spcPct val="0"/>
              </a:spcBef>
            </a:pPr>
            <a:r>
              <a:rPr lang="en-US" altLang="he-IL">
                <a:solidFill>
                  <a:srgbClr val="000000"/>
                </a:solidFill>
              </a:rPr>
              <a:t>problem</a:t>
            </a:r>
            <a:endParaRPr lang="en-US" altLang="he-IL">
              <a:solidFill>
                <a:srgbClr val="000000"/>
              </a:solidFill>
            </a:endParaRPr>
          </a:p>
        </p:txBody>
      </p:sp>
      <p:sp>
        <p:nvSpPr>
          <p:cNvPr id="17" name="AutoShape 10"/>
          <p:cNvSpPr>
            <a:spLocks noChangeArrowheads="1"/>
          </p:cNvSpPr>
          <p:nvPr/>
        </p:nvSpPr>
        <p:spPr bwMode="auto">
          <a:xfrm rot="1742135">
            <a:off x="5621020" y="4622081"/>
            <a:ext cx="1143000" cy="762000"/>
          </a:xfrm>
          <a:custGeom>
            <a:avLst/>
            <a:gdLst>
              <a:gd name="G0" fmla="+- 12450 0 0"/>
              <a:gd name="G1" fmla="+- 5400 0 0"/>
              <a:gd name="G2" fmla="+- 21600 0 5400"/>
              <a:gd name="G3" fmla="+- 10800 0 5400"/>
              <a:gd name="G4" fmla="+- 21600 0 12450"/>
              <a:gd name="G5" fmla="*/ G4 G3 10800"/>
              <a:gd name="G6" fmla="+- 21600 0 G5"/>
              <a:gd name="T0" fmla="*/ 12450 w 21600"/>
              <a:gd name="T1" fmla="*/ 0 h 21600"/>
              <a:gd name="T2" fmla="*/ 0 w 21600"/>
              <a:gd name="T3" fmla="*/ 10800 h 21600"/>
              <a:gd name="T4" fmla="*/ 1245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2450" y="0"/>
                </a:moveTo>
                <a:lnTo>
                  <a:pt x="1245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2450" y="16200"/>
                </a:lnTo>
                <a:lnTo>
                  <a:pt x="1245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FFFF00"/>
              </a:gs>
              <a:gs pos="100000">
                <a:srgbClr val="FF9933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697220" y="4164881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i="1"/>
              <a:t>can be reduced to...</a:t>
            </a:r>
            <a:endParaRPr lang="en-US" altLang="he-IL" sz="2000" i="1"/>
          </a:p>
        </p:txBody>
      </p:sp>
      <p:sp>
        <p:nvSpPr>
          <p:cNvPr id="19" name="AutoShape 12"/>
          <p:cNvSpPr/>
          <p:nvPr/>
        </p:nvSpPr>
        <p:spPr bwMode="auto">
          <a:xfrm rot="18103177">
            <a:off x="2831783" y="3961681"/>
            <a:ext cx="457200" cy="1447800"/>
          </a:xfrm>
          <a:prstGeom prst="leftBrace">
            <a:avLst>
              <a:gd name="adj1" fmla="val 26389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744220" y="4317281"/>
            <a:ext cx="2286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We’ve already shown this</a:t>
            </a:r>
            <a:endParaRPr lang="en-US" altLang="he-IL" sz="2000"/>
          </a:p>
        </p:txBody>
      </p:sp>
      <p:sp>
        <p:nvSpPr>
          <p:cNvPr id="21" name="AutoShape 14"/>
          <p:cNvSpPr/>
          <p:nvPr/>
        </p:nvSpPr>
        <p:spPr bwMode="auto">
          <a:xfrm rot="18103177">
            <a:off x="5582920" y="5041181"/>
            <a:ext cx="457200" cy="1447800"/>
          </a:xfrm>
          <a:prstGeom prst="leftBrace">
            <a:avLst>
              <a:gd name="adj1" fmla="val 26389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3335020" y="5520606"/>
            <a:ext cx="2286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will imply the new problem is in NPC</a:t>
            </a:r>
            <a:endParaRPr lang="en-US" altLang="he-IL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67544" y="332656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... a</a:t>
            </a:r>
            <a:r>
              <a:rPr lang="en-US" altLang="he-IL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nd Beyond!</a:t>
            </a:r>
            <a:endParaRPr lang="en-US" altLang="he-IL" dirty="0">
              <a:solidFill>
                <a:schemeClr val="accent6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2809" y="1417236"/>
            <a:ext cx="7772400" cy="144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he-IL" sz="2800">
                <a:latin typeface="Comic Sans MS" panose="030F0702030302020204" pitchFamily="66" charset="0"/>
              </a:rPr>
              <a:t>Moreover, every </a:t>
            </a:r>
            <a:r>
              <a:rPr lang="en-US" altLang="he-IL" sz="2800">
                <a:solidFill>
                  <a:schemeClr val="hlink"/>
                </a:solidFill>
                <a:latin typeface="Comic Sans MS" panose="030F0702030302020204" pitchFamily="66" charset="0"/>
              </a:rPr>
              <a:t>NP-Complete</a:t>
            </a:r>
            <a:r>
              <a:rPr lang="en-US" altLang="he-IL" sz="2800">
                <a:latin typeface="Comic Sans MS" panose="030F0702030302020204" pitchFamily="66" charset="0"/>
              </a:rPr>
              <a:t> problem we discover, provides us with a new way for showing problems to be </a:t>
            </a:r>
            <a:r>
              <a:rPr lang="en-US" altLang="he-IL" sz="2800">
                <a:solidFill>
                  <a:schemeClr val="hlink"/>
                </a:solidFill>
                <a:latin typeface="Comic Sans MS" panose="030F0702030302020204" pitchFamily="66" charset="0"/>
              </a:rPr>
              <a:t>NP-Complete</a:t>
            </a:r>
            <a:r>
              <a:rPr lang="en-US" altLang="he-IL" sz="2800">
                <a:latin typeface="Comic Sans MS" panose="030F0702030302020204" pitchFamily="66" charset="0"/>
              </a:rPr>
              <a:t>.</a:t>
            </a:r>
            <a:endParaRPr lang="en-US" altLang="he-IL" sz="2800">
              <a:latin typeface="Comic Sans MS" panose="030F0702030302020204" pitchFamily="66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911409" y="2941236"/>
            <a:ext cx="1600200" cy="1295400"/>
          </a:xfrm>
          <a:prstGeom prst="ellipse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he-IL">
                <a:solidFill>
                  <a:srgbClr val="000000"/>
                </a:solidFill>
              </a:rPr>
              <a:t>any NP </a:t>
            </a:r>
            <a:endParaRPr lang="en-US" altLang="he-IL">
              <a:solidFill>
                <a:srgbClr val="000000"/>
              </a:solidFill>
            </a:endParaRPr>
          </a:p>
          <a:p>
            <a:pPr algn="ctr">
              <a:spcBef>
                <a:spcPct val="0"/>
              </a:spcBef>
            </a:pPr>
            <a:r>
              <a:rPr lang="en-US" altLang="he-IL">
                <a:solidFill>
                  <a:srgbClr val="000000"/>
                </a:solidFill>
              </a:rPr>
              <a:t>problem</a:t>
            </a:r>
            <a:endParaRPr lang="en-US" altLang="he-IL">
              <a:solidFill>
                <a:srgbClr val="000000"/>
              </a:solidFill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 rot="1742135">
            <a:off x="2571934" y="3681011"/>
            <a:ext cx="1143000" cy="762000"/>
          </a:xfrm>
          <a:custGeom>
            <a:avLst/>
            <a:gdLst>
              <a:gd name="G0" fmla="+- 12450 0 0"/>
              <a:gd name="G1" fmla="+- 5400 0 0"/>
              <a:gd name="G2" fmla="+- 21600 0 5400"/>
              <a:gd name="G3" fmla="+- 10800 0 5400"/>
              <a:gd name="G4" fmla="+- 21600 0 12450"/>
              <a:gd name="G5" fmla="*/ G4 G3 10800"/>
              <a:gd name="G6" fmla="+- 21600 0 G5"/>
              <a:gd name="T0" fmla="*/ 12450 w 21600"/>
              <a:gd name="T1" fmla="*/ 0 h 21600"/>
              <a:gd name="T2" fmla="*/ 0 w 21600"/>
              <a:gd name="T3" fmla="*/ 10800 h 21600"/>
              <a:gd name="T4" fmla="*/ 1245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2450" y="0"/>
                </a:moveTo>
                <a:lnTo>
                  <a:pt x="1245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2450" y="16200"/>
                </a:lnTo>
                <a:lnTo>
                  <a:pt x="1245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00CC00"/>
              </a:gs>
              <a:gs pos="100000">
                <a:srgbClr val="FFFF00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664009" y="3322236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i="1"/>
              <a:t>can be reduced to...</a:t>
            </a:r>
            <a:endParaRPr lang="en-US" altLang="he-IL" sz="2000" i="1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730809" y="3855636"/>
            <a:ext cx="1600200" cy="1295400"/>
          </a:xfrm>
          <a:prstGeom prst="ellipse">
            <a:avLst/>
          </a:prstGeom>
          <a:ln>
            <a:solidFill>
              <a:srgbClr val="FFFF00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he-IL">
                <a:solidFill>
                  <a:srgbClr val="000000"/>
                </a:solidFill>
              </a:rPr>
              <a:t>Known </a:t>
            </a:r>
            <a:endParaRPr lang="en-US" altLang="he-IL">
              <a:solidFill>
                <a:srgbClr val="000000"/>
              </a:solidFill>
            </a:endParaRPr>
          </a:p>
          <a:p>
            <a:pPr algn="ctr">
              <a:spcBef>
                <a:spcPct val="0"/>
              </a:spcBef>
            </a:pPr>
            <a:r>
              <a:rPr lang="en-US" altLang="he-IL">
                <a:solidFill>
                  <a:srgbClr val="000000"/>
                </a:solidFill>
              </a:rPr>
              <a:t>NP-hard </a:t>
            </a:r>
            <a:endParaRPr lang="en-US" altLang="he-IL">
              <a:solidFill>
                <a:srgbClr val="000000"/>
              </a:solidFill>
            </a:endParaRPr>
          </a:p>
          <a:p>
            <a:pPr algn="ctr">
              <a:spcBef>
                <a:spcPct val="0"/>
              </a:spcBef>
            </a:pPr>
            <a:r>
              <a:rPr lang="en-US" altLang="he-IL">
                <a:solidFill>
                  <a:srgbClr val="000000"/>
                </a:solidFill>
              </a:rPr>
              <a:t>problem</a:t>
            </a:r>
            <a:endParaRPr lang="en-US" altLang="he-IL">
              <a:solidFill>
                <a:srgbClr val="000000"/>
              </a:solidFill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474009" y="4770036"/>
            <a:ext cx="1600200" cy="1295400"/>
          </a:xfrm>
          <a:prstGeom prst="ellipse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he-IL">
                <a:solidFill>
                  <a:srgbClr val="000000"/>
                </a:solidFill>
              </a:rPr>
              <a:t>new NP </a:t>
            </a:r>
            <a:endParaRPr lang="en-US" altLang="he-IL">
              <a:solidFill>
                <a:srgbClr val="000000"/>
              </a:solidFill>
            </a:endParaRPr>
          </a:p>
          <a:p>
            <a:pPr algn="ctr">
              <a:spcBef>
                <a:spcPct val="0"/>
              </a:spcBef>
            </a:pPr>
            <a:r>
              <a:rPr lang="en-US" altLang="he-IL">
                <a:solidFill>
                  <a:srgbClr val="000000"/>
                </a:solidFill>
              </a:rPr>
              <a:t>problem</a:t>
            </a:r>
            <a:endParaRPr lang="en-US" altLang="he-IL">
              <a:solidFill>
                <a:srgbClr val="000000"/>
              </a:solidFill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 rot="1742135">
            <a:off x="5331009" y="4693836"/>
            <a:ext cx="1143000" cy="762000"/>
          </a:xfrm>
          <a:custGeom>
            <a:avLst/>
            <a:gdLst>
              <a:gd name="G0" fmla="+- 12450 0 0"/>
              <a:gd name="G1" fmla="+- 5400 0 0"/>
              <a:gd name="G2" fmla="+- 21600 0 5400"/>
              <a:gd name="G3" fmla="+- 10800 0 5400"/>
              <a:gd name="G4" fmla="+- 21600 0 12450"/>
              <a:gd name="G5" fmla="*/ G4 G3 10800"/>
              <a:gd name="G6" fmla="+- 21600 0 G5"/>
              <a:gd name="T0" fmla="*/ 12450 w 21600"/>
              <a:gd name="T1" fmla="*/ 0 h 21600"/>
              <a:gd name="T2" fmla="*/ 0 w 21600"/>
              <a:gd name="T3" fmla="*/ 10800 h 21600"/>
              <a:gd name="T4" fmla="*/ 1245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2450" y="0"/>
                </a:moveTo>
                <a:lnTo>
                  <a:pt x="1245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2450" y="16200"/>
                </a:lnTo>
                <a:lnTo>
                  <a:pt x="1245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FFFF00"/>
              </a:gs>
              <a:gs pos="100000">
                <a:srgbClr val="FF9933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407209" y="4236636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i="1"/>
              <a:t>can be reduced to...</a:t>
            </a:r>
            <a:endParaRPr lang="en-US" altLang="he-IL" sz="2000" i="1"/>
          </a:p>
        </p:txBody>
      </p:sp>
      <p:cxnSp>
        <p:nvCxnSpPr>
          <p:cNvPr id="12" name="AutoShape 15"/>
          <p:cNvCxnSpPr>
            <a:cxnSpLocks noChangeShapeType="1"/>
            <a:stCxn id="5" idx="4"/>
            <a:endCxn id="9" idx="3"/>
          </p:cNvCxnSpPr>
          <p:nvPr/>
        </p:nvCxnSpPr>
        <p:spPr bwMode="auto">
          <a:xfrm rot="5400000" flipV="1">
            <a:off x="3462020" y="2557780"/>
            <a:ext cx="1638935" cy="4996815"/>
          </a:xfrm>
          <a:prstGeom prst="curvedConnector3">
            <a:avLst>
              <a:gd name="adj1" fmla="val 126114"/>
            </a:avLst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927298" y="1117253"/>
            <a:ext cx="7677150" cy="4471987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1725811" y="1606203"/>
            <a:ext cx="3270250" cy="325596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40161" y="2185640"/>
            <a:ext cx="51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600">
                <a:solidFill>
                  <a:schemeClr val="folHlink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P</a:t>
            </a:r>
            <a:endParaRPr lang="en-US" altLang="zh-CN" sz="3600">
              <a:solidFill>
                <a:schemeClr val="folHlink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440686" y="1723678"/>
            <a:ext cx="895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600">
                <a:solidFill>
                  <a:schemeClr val="folHlink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NP</a:t>
            </a:r>
            <a:endParaRPr lang="en-US" altLang="zh-CN" sz="3600">
              <a:solidFill>
                <a:schemeClr val="folHlink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093023" y="2980978"/>
            <a:ext cx="876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SAT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6023173" y="3498503"/>
            <a:ext cx="138113" cy="1365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3483173" y="3701703"/>
            <a:ext cx="138113" cy="1365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4923036" y="4690715"/>
            <a:ext cx="138112" cy="1365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5073848" y="1960215"/>
            <a:ext cx="138113" cy="1365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7578923" y="3638203"/>
            <a:ext cx="138113" cy="1365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6504186" y="4468465"/>
            <a:ext cx="138112" cy="1365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4086423" y="2476153"/>
            <a:ext cx="138113" cy="1365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4272161" y="2609503"/>
            <a:ext cx="1690687" cy="890587"/>
          </a:xfrm>
          <a:prstGeom prst="line">
            <a:avLst/>
          </a:prstGeom>
          <a:noFill/>
          <a:ln w="5715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V="1">
            <a:off x="3722886" y="3615978"/>
            <a:ext cx="2228850" cy="173037"/>
          </a:xfrm>
          <a:prstGeom prst="line">
            <a:avLst/>
          </a:prstGeom>
          <a:noFill/>
          <a:ln w="5715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flipV="1">
            <a:off x="5075436" y="3715990"/>
            <a:ext cx="912812" cy="950913"/>
          </a:xfrm>
          <a:prstGeom prst="line">
            <a:avLst/>
          </a:prstGeom>
          <a:noFill/>
          <a:ln w="5715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 flipV="1">
            <a:off x="6162873" y="3701703"/>
            <a:ext cx="352425" cy="725487"/>
          </a:xfrm>
          <a:prstGeom prst="line">
            <a:avLst/>
          </a:prstGeom>
          <a:noFill/>
          <a:ln w="5715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flipH="1" flipV="1">
            <a:off x="6277173" y="3565178"/>
            <a:ext cx="1254125" cy="123825"/>
          </a:xfrm>
          <a:prstGeom prst="line">
            <a:avLst/>
          </a:prstGeom>
          <a:noFill/>
          <a:ln w="5715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213548" y="2122140"/>
            <a:ext cx="850900" cy="1277938"/>
          </a:xfrm>
          <a:prstGeom prst="line">
            <a:avLst/>
          </a:prstGeom>
          <a:noFill/>
          <a:ln w="5715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1698079" y="260648"/>
            <a:ext cx="56102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3600" b="1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Any thing in NP </a:t>
            </a:r>
            <a:r>
              <a:rPr lang="en-US" altLang="zh-CN" sz="3600" b="1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3600" b="1" baseline="-2500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3600" b="1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 SAT</a:t>
            </a:r>
            <a:endParaRPr lang="en-US" altLang="zh-CN" sz="3600" dirty="0">
              <a:solidFill>
                <a:schemeClr val="accent6">
                  <a:lumMod val="75000"/>
                </a:schemeClr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438275" y="5770563"/>
            <a:ext cx="64452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You can think of -&gt; as “easier than”. SAT is the hardest problem in NP.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4072354" y="2452120"/>
            <a:ext cx="138113" cy="1365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3" name="Oval 11"/>
          <p:cNvSpPr>
            <a:spLocks noChangeArrowheads="1"/>
          </p:cNvSpPr>
          <p:nvPr/>
        </p:nvSpPr>
        <p:spPr bwMode="auto">
          <a:xfrm>
            <a:off x="3451820" y="3726904"/>
            <a:ext cx="138113" cy="1365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4" name="Oval 11"/>
          <p:cNvSpPr>
            <a:spLocks noChangeArrowheads="1"/>
          </p:cNvSpPr>
          <p:nvPr/>
        </p:nvSpPr>
        <p:spPr bwMode="auto">
          <a:xfrm>
            <a:off x="4897883" y="4735016"/>
            <a:ext cx="138113" cy="1365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5" name="Oval 11"/>
          <p:cNvSpPr>
            <a:spLocks noChangeArrowheads="1"/>
          </p:cNvSpPr>
          <p:nvPr/>
        </p:nvSpPr>
        <p:spPr bwMode="auto">
          <a:xfrm>
            <a:off x="6482059" y="4511501"/>
            <a:ext cx="138113" cy="1365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6" name="Oval 11"/>
          <p:cNvSpPr>
            <a:spLocks noChangeArrowheads="1"/>
          </p:cNvSpPr>
          <p:nvPr/>
        </p:nvSpPr>
        <p:spPr bwMode="auto">
          <a:xfrm>
            <a:off x="7706195" y="3654896"/>
            <a:ext cx="138113" cy="1365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7" name="Oval 11"/>
          <p:cNvSpPr>
            <a:spLocks noChangeArrowheads="1"/>
          </p:cNvSpPr>
          <p:nvPr/>
        </p:nvSpPr>
        <p:spPr bwMode="auto">
          <a:xfrm>
            <a:off x="6050011" y="3431381"/>
            <a:ext cx="138113" cy="1365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3SAT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503437"/>
            <a:ext cx="8229600" cy="4525963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Problem: Given a CNF where each clause has 3 variables, decide whether it is </a:t>
            </a:r>
            <a:r>
              <a:rPr lang="en-US" altLang="zh-CN" dirty="0" err="1">
                <a:ea typeface="宋体" panose="02010600030101010101" pitchFamily="2" charset="-122"/>
                <a:sym typeface="Symbol" panose="05050102010706020507" pitchFamily="18" charset="2"/>
              </a:rPr>
              <a:t>satisfiable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or not.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endParaRPr lang="en-US" altLang="zh-CN" dirty="0"/>
          </a:p>
          <a:p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(x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 x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 x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  (x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 x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 x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  (x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 x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 x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73936" y="1078707"/>
            <a:ext cx="1530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3SAT =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081237" y="1078707"/>
            <a:ext cx="70913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{ 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 | y such that y is a satisfying </a:t>
            </a:r>
            <a:r>
              <a:rPr lang="en-US" altLang="zh-CN" sz="2800" b="1" dirty="0" err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assigment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to  and  is in 3cnf } 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Proof</a:t>
            </a:r>
            <a:endParaRPr lang="zh-CN" alt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467544" y="980729"/>
            <a:ext cx="8424936" cy="309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Idea:</a:t>
            </a:r>
            <a:endParaRPr lang="en-US" altLang="zh-CN" sz="2800" dirty="0"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We can convert (in polynomial time) a given SAT instance S into a 3SAT instance S’ such that</a:t>
            </a:r>
            <a:endParaRPr lang="en-US" altLang="zh-CN" sz="2800" dirty="0"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If S is </a:t>
            </a:r>
            <a:r>
              <a:rPr lang="en-US" altLang="zh-CN" sz="2400" dirty="0" err="1"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satisfiable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, then S’ is </a:t>
            </a:r>
            <a:r>
              <a:rPr lang="en-US" altLang="zh-CN" sz="2400" dirty="0" err="1"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satisfiable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.</a:t>
            </a:r>
            <a:endParaRPr lang="en-US" altLang="zh-CN" sz="2400" dirty="0"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If S’ is </a:t>
            </a:r>
            <a:r>
              <a:rPr lang="en-US" altLang="zh-CN" sz="2400" dirty="0" err="1"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satisfiable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, then S is </a:t>
            </a:r>
            <a:r>
              <a:rPr lang="en-US" altLang="zh-CN" sz="2400" dirty="0" err="1"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satisfiable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.</a:t>
            </a:r>
            <a:endParaRPr lang="en-US" altLang="zh-CN" sz="2400" dirty="0"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66286" y="3637146"/>
            <a:ext cx="8627665" cy="226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Key Observation:</a:t>
            </a:r>
            <a:endParaRPr lang="en-US" altLang="zh-CN" sz="2400" dirty="0">
              <a:latin typeface="+mn-lt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  x</a:t>
            </a:r>
            <a:r>
              <a:rPr lang="en-US" altLang="zh-CN" sz="2400" baseline="-25000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2  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 x</a:t>
            </a:r>
            <a:r>
              <a:rPr lang="en-US" altLang="zh-CN" sz="2400" baseline="-25000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  x</a:t>
            </a:r>
            <a:r>
              <a:rPr lang="en-US" altLang="zh-CN" sz="2400" baseline="-25000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  x</a:t>
            </a:r>
            <a:r>
              <a:rPr lang="en-US" altLang="zh-CN" sz="2400" baseline="-25000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 is 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satisfiable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2400" dirty="0">
              <a:latin typeface="+mn-lt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br>
              <a:rPr lang="en-US" altLang="zh-CN" sz="1100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if and only if</a:t>
            </a:r>
            <a:endParaRPr lang="en-US" altLang="zh-CN" sz="2400" dirty="0">
              <a:latin typeface="+mn-lt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050" dirty="0">
              <a:latin typeface="+mn-lt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(x</a:t>
            </a:r>
            <a:r>
              <a:rPr lang="en-US" altLang="zh-CN" sz="2400" baseline="-25000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  x</a:t>
            </a:r>
            <a:r>
              <a:rPr lang="en-US" altLang="zh-CN" sz="2400" baseline="-25000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2 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 z</a:t>
            </a:r>
            <a:r>
              <a:rPr lang="en-US" altLang="zh-CN" sz="2400" baseline="-25000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)</a:t>
            </a:r>
            <a:r>
              <a:rPr lang="en-US" altLang="zh-CN" sz="2400" baseline="-25000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(  z</a:t>
            </a:r>
            <a:r>
              <a:rPr lang="en-US" altLang="zh-CN" sz="2400" baseline="-25000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 x</a:t>
            </a:r>
            <a:r>
              <a:rPr lang="en-US" altLang="zh-CN" sz="2400" baseline="-25000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  z</a:t>
            </a:r>
            <a:r>
              <a:rPr lang="en-US" altLang="zh-CN" sz="2400" baseline="-25000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2 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)( z</a:t>
            </a:r>
            <a:r>
              <a:rPr lang="en-US" altLang="zh-CN" sz="2400" baseline="-25000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2 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 x</a:t>
            </a:r>
            <a:r>
              <a:rPr lang="en-US" altLang="zh-CN" sz="2400" baseline="-25000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  z</a:t>
            </a:r>
            <a:r>
              <a:rPr lang="en-US" altLang="zh-CN" sz="2400" baseline="-25000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) ( z</a:t>
            </a:r>
            <a:r>
              <a:rPr lang="en-US" altLang="zh-CN" sz="2400" baseline="-25000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3 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 x</a:t>
            </a:r>
            <a:r>
              <a:rPr lang="en-US" altLang="zh-CN" sz="2400" baseline="-25000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  x</a:t>
            </a:r>
            <a:r>
              <a:rPr lang="en-US" altLang="zh-CN" sz="2400" baseline="-25000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2400" baseline="-25000" dirty="0">
              <a:latin typeface="+mn-lt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is 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satisfiable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endParaRPr lang="en-US" altLang="zh-CN" sz="2400" dirty="0">
              <a:latin typeface="+mn-lt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Polynomial Time Reduction</a:t>
            </a:r>
            <a:endParaRPr lang="zh-CN" altLang="en-US" dirty="0"/>
          </a:p>
        </p:txBody>
      </p:sp>
      <p:sp>
        <p:nvSpPr>
          <p:cNvPr id="8" name="Text Placeholder 4"/>
          <p:cNvSpPr txBox="1"/>
          <p:nvPr/>
        </p:nvSpPr>
        <p:spPr>
          <a:xfrm>
            <a:off x="243780" y="751536"/>
            <a:ext cx="4040188" cy="63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Clause in SAT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half" idx="4294967295"/>
          </p:nvPr>
        </p:nvSpPr>
        <p:spPr>
          <a:xfrm>
            <a:off x="246130" y="1719137"/>
            <a:ext cx="4040188" cy="3951287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1000"/>
              </a:lnSpc>
              <a:buFontTx/>
              <a:buNone/>
            </a:pP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 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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  x</a:t>
            </a:r>
            <a:r>
              <a:rPr lang="en-US" altLang="zh-CN" b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2 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 x</a:t>
            </a:r>
            <a:r>
              <a:rPr lang="en-US" altLang="zh-CN" b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endParaRPr lang="en-US" altLang="zh-CN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  x</a:t>
            </a:r>
            <a:r>
              <a:rPr lang="en-US" altLang="zh-CN" b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2 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 x</a:t>
            </a:r>
            <a:r>
              <a:rPr lang="en-US" altLang="zh-CN" b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  x</a:t>
            </a:r>
            <a:r>
              <a:rPr lang="en-US" altLang="zh-CN" b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endParaRPr lang="en-US" altLang="zh-CN" b="1" baseline="-250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zh-CN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  x</a:t>
            </a:r>
            <a:r>
              <a:rPr lang="en-US" altLang="zh-CN" b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2 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 x</a:t>
            </a:r>
            <a:r>
              <a:rPr lang="en-US" altLang="zh-CN" b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  x</a:t>
            </a:r>
            <a:r>
              <a:rPr lang="en-US" altLang="zh-CN" b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  x</a:t>
            </a:r>
            <a:r>
              <a:rPr lang="en-US" altLang="zh-CN" b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endParaRPr lang="en-US" altLang="zh-CN" b="1" baseline="-250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" name="Text Placeholder 6"/>
          <p:cNvSpPr txBox="1"/>
          <p:nvPr/>
        </p:nvSpPr>
        <p:spPr>
          <a:xfrm>
            <a:off x="4506782" y="758006"/>
            <a:ext cx="4041775" cy="6397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Clauses in 3SAT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4525959" y="1484784"/>
            <a:ext cx="4611688" cy="5078413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x1  x1   x1</a:t>
            </a:r>
            <a:endParaRPr lang="en-US" altLang="zh-CN" sz="2800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x1  x1    x2</a:t>
            </a:r>
            <a:endParaRPr lang="en-US" altLang="zh-CN" sz="2800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x1  x2   x3</a:t>
            </a:r>
            <a:endParaRPr lang="en-US" altLang="zh-CN" sz="2800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(x1  x2  z1) (  z1  x3  x4)</a:t>
            </a:r>
            <a:endParaRPr lang="en-US" altLang="zh-CN" sz="2800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sz="2800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(x1  x2  z1) (  z1  x3  z2)</a:t>
            </a:r>
            <a:endParaRPr lang="en-US" altLang="zh-CN" sz="2800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( z2  x4  z3) ( z3 x4  x5)</a:t>
            </a:r>
            <a:endParaRPr lang="en-US" altLang="zh-CN" sz="2800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b="1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755576" y="1772816"/>
            <a:ext cx="35283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907704" y="2276872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411760" y="2852936"/>
            <a:ext cx="20950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165920" y="3533588"/>
            <a:ext cx="11881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813992" y="4697666"/>
            <a:ext cx="692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CLIQUE is NPC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052736"/>
                <a:ext cx="8229600" cy="4525963"/>
              </a:xfrm>
            </p:spPr>
            <p:txBody>
              <a:bodyPr/>
              <a:lstStyle/>
              <a:p>
                <a:r>
                  <a:rPr lang="en-US" altLang="zh-CN" dirty="0"/>
                  <a:t>CLIQUE ={ &lt;</a:t>
                </a:r>
                <a:r>
                  <a:rPr lang="en-US" altLang="zh-CN" dirty="0" err="1"/>
                  <a:t>G,k</a:t>
                </a:r>
                <a:r>
                  <a:rPr lang="en-US" altLang="zh-CN" dirty="0"/>
                  <a:t>&gt;| G is undirected graph with a k-clique}.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Idea: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1. CLIQUE is NP (proved)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2. 3SAT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/>
                            <a:ea typeface="Cambria Math"/>
                          </a:rPr>
                          <m:t>≤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CLIQUE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052736"/>
                <a:ext cx="8229600" cy="4525963"/>
              </a:xfrm>
              <a:blipFill rotWithShape="1">
                <a:blip r:embed="rId1"/>
                <a:stretch>
                  <a:fillRect l="-1704" t="-1752" r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90506" y="4904893"/>
            <a:ext cx="7562840" cy="138499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Brute Force Algorithm: </a:t>
            </a:r>
            <a:endParaRPr lang="en-US" altLang="zh-CN" dirty="0">
              <a:solidFill>
                <a:schemeClr val="tx1"/>
              </a:solidFill>
              <a:latin typeface="+mn-lt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Try out all  {n choose k} possible locations for the </a:t>
            </a:r>
            <a:endParaRPr lang="en-US" altLang="zh-CN" dirty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k clique</a:t>
            </a:r>
            <a:endParaRPr lang="en-US" altLang="zh-CN" dirty="0">
              <a:solidFill>
                <a:schemeClr val="tx1"/>
              </a:solidFill>
              <a:latin typeface="+mn-lt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3SAT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≤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CLIQUE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r="-2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8229600" cy="168478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800" dirty="0"/>
                  <a:t>We transform a 3-cnf formulation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smtClean="0">
                        <a:latin typeface="Cambria Math"/>
                        <a:ea typeface="Cambria Math"/>
                      </a:rPr>
                      <m:t>Φ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altLang="zh-CN" sz="2800" dirty="0"/>
                  <a:t>into (</a:t>
                </a:r>
                <a:r>
                  <a:rPr lang="en-US" altLang="zh-CN" sz="2800" dirty="0" err="1"/>
                  <a:t>G,k</a:t>
                </a:r>
                <a:r>
                  <a:rPr lang="en-US" altLang="zh-CN" sz="2800" dirty="0"/>
                  <a:t>)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/>
                        </a:rPr>
                        <m:t>𝜙𝜖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3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𝑆𝐴𝑇</m:t>
                      </m:r>
                      <m:groupChr>
                        <m:groupChrPr>
                          <m:chr m:val="⇔"/>
                          <m:vertJc m:val="bot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altLang="zh-CN" sz="2800" b="0" i="1" smtClean="0">
                          <a:latin typeface="Cambria Math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𝐺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𝑘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)∈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𝐶𝐿𝑄𝑈𝐸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8229600" cy="1684784"/>
              </a:xfrm>
              <a:blipFill rotWithShape="1">
                <a:blip r:embed="rId2"/>
                <a:stretch>
                  <a:fillRect l="-1259" t="-3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87761" y="2780928"/>
            <a:ext cx="8139112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 eaLnBrk="1" hangingPunct="1">
              <a:spcBef>
                <a:spcPct val="0"/>
              </a:spcBef>
            </a:pPr>
            <a:r>
              <a:rPr lang="en-US" altLang="zh-CN" sz="2800" dirty="0">
                <a:latin typeface="+mn-lt"/>
              </a:rPr>
              <a:t>If </a:t>
            </a:r>
            <a:r>
              <a:rPr lang="en-US" altLang="zh-CN" sz="2800" dirty="0">
                <a:latin typeface="+mn-lt"/>
                <a:sym typeface="Symbol" panose="05050102010706020507" pitchFamily="18" charset="2"/>
              </a:rPr>
              <a:t> has m clauses, we create a graph with m clusters of 3 nodes each, and set k=m</a:t>
            </a:r>
            <a:endParaRPr lang="en-US" altLang="zh-CN" sz="2800" dirty="0">
              <a:latin typeface="+mn-lt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+mn-lt"/>
                <a:sym typeface="Symbol" panose="05050102010706020507" pitchFamily="18" charset="2"/>
              </a:rPr>
              <a:t>       ---Each cluster corresponds to a clause. </a:t>
            </a:r>
            <a:endParaRPr lang="en-US" altLang="zh-CN" sz="2400" dirty="0">
              <a:latin typeface="+mn-lt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+mn-lt"/>
                <a:sym typeface="Symbol" panose="05050102010706020507" pitchFamily="18" charset="2"/>
              </a:rPr>
              <a:t>       ---Each node in a cluster is labeled with a literal from the clause.</a:t>
            </a:r>
            <a:endParaRPr lang="en-US" altLang="zh-CN" sz="2400" dirty="0">
              <a:latin typeface="+mn-lt"/>
              <a:sym typeface="Symbol" panose="05050102010706020507" pitchFamily="18" charset="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95536" y="5140349"/>
            <a:ext cx="760236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 eaLnBrk="1" hangingPunct="1">
              <a:spcBef>
                <a:spcPct val="0"/>
              </a:spcBef>
            </a:pPr>
            <a:r>
              <a:rPr lang="en-US" altLang="zh-CN" sz="2800" dirty="0">
                <a:latin typeface="+mn-lt"/>
              </a:rPr>
              <a:t>We do not connect any nodes in the same cluster. We connect nodes in different clusters whenever they are not contradictory</a:t>
            </a:r>
            <a:endParaRPr lang="en-US" altLang="zh-CN" sz="2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455613" y="111125"/>
            <a:ext cx="8302625" cy="51911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(x</a:t>
            </a:r>
            <a:r>
              <a:rPr lang="en-US" altLang="zh-CN" sz="2800" b="1" baseline="-25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 x</a:t>
            </a:r>
            <a:r>
              <a:rPr lang="en-US" altLang="zh-CN" sz="2800" b="1" baseline="-25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 x</a:t>
            </a:r>
            <a:r>
              <a:rPr lang="en-US" altLang="zh-CN" sz="2800" b="1" baseline="-25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  (x</a:t>
            </a:r>
            <a:r>
              <a:rPr lang="en-US" altLang="zh-CN" sz="2800" b="1" baseline="-25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 x</a:t>
            </a:r>
            <a:r>
              <a:rPr lang="en-US" altLang="zh-CN" sz="2800" b="1" baseline="-25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 x</a:t>
            </a:r>
            <a:r>
              <a:rPr lang="en-US" altLang="zh-CN" sz="2800" b="1" baseline="-25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 (x</a:t>
            </a:r>
            <a:r>
              <a:rPr lang="en-US" altLang="zh-CN" sz="2800" b="1" baseline="-25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 x</a:t>
            </a:r>
            <a:r>
              <a:rPr lang="en-US" altLang="zh-CN" sz="2800" b="1" baseline="-25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 x</a:t>
            </a:r>
            <a:r>
              <a:rPr lang="en-US" altLang="zh-CN" sz="2800" b="1" baseline="-25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3" name="Group 45"/>
          <p:cNvGrpSpPr/>
          <p:nvPr/>
        </p:nvGrpSpPr>
        <p:grpSpPr bwMode="auto">
          <a:xfrm>
            <a:off x="911225" y="2868615"/>
            <a:ext cx="692150" cy="735013"/>
            <a:chOff x="558" y="2159"/>
            <a:chExt cx="436" cy="463"/>
          </a:xfrm>
          <a:noFill/>
        </p:grpSpPr>
        <p:sp>
          <p:nvSpPr>
            <p:cNvPr id="4" name="Oval 11"/>
            <p:cNvSpPr>
              <a:spLocks noChangeArrowheads="1"/>
            </p:cNvSpPr>
            <p:nvPr/>
          </p:nvSpPr>
          <p:spPr bwMode="auto">
            <a:xfrm>
              <a:off x="558" y="2159"/>
              <a:ext cx="436" cy="463"/>
            </a:xfrm>
            <a:prstGeom prst="ellipse">
              <a:avLst/>
            </a:prstGeom>
            <a:grpFill/>
            <a:ln w="76200" algn="ctr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Text Box 12"/>
            <p:cNvSpPr txBox="1">
              <a:spLocks noChangeArrowheads="1"/>
            </p:cNvSpPr>
            <p:nvPr/>
          </p:nvSpPr>
          <p:spPr bwMode="auto">
            <a:xfrm>
              <a:off x="651" y="2224"/>
              <a:ext cx="294" cy="288"/>
            </a:xfrm>
            <a:prstGeom prst="rect">
              <a:avLst/>
            </a:prstGeom>
            <a:grp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b="1" baseline="-25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" name="Line 32"/>
          <p:cNvSpPr>
            <a:spLocks noChangeShapeType="1"/>
          </p:cNvSpPr>
          <p:nvPr/>
        </p:nvSpPr>
        <p:spPr bwMode="auto">
          <a:xfrm flipV="1">
            <a:off x="1546225" y="1422400"/>
            <a:ext cx="2895600" cy="1652588"/>
          </a:xfrm>
          <a:prstGeom prst="line">
            <a:avLst/>
          </a:prstGeom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" name="Group 61"/>
          <p:cNvGrpSpPr/>
          <p:nvPr/>
        </p:nvGrpSpPr>
        <p:grpSpPr bwMode="auto">
          <a:xfrm>
            <a:off x="7335838" y="2868614"/>
            <a:ext cx="692150" cy="735013"/>
            <a:chOff x="2058" y="1182"/>
            <a:chExt cx="436" cy="463"/>
          </a:xfrm>
          <a:noFill/>
        </p:grpSpPr>
        <p:sp>
          <p:nvSpPr>
            <p:cNvPr id="8" name="Oval 43"/>
            <p:cNvSpPr>
              <a:spLocks noChangeArrowheads="1"/>
            </p:cNvSpPr>
            <p:nvPr/>
          </p:nvSpPr>
          <p:spPr bwMode="auto">
            <a:xfrm>
              <a:off x="2058" y="1182"/>
              <a:ext cx="436" cy="463"/>
            </a:xfrm>
            <a:prstGeom prst="ellipse">
              <a:avLst/>
            </a:prstGeom>
            <a:grpFill/>
            <a:ln w="76200" algn="ctr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Text Box 44"/>
            <p:cNvSpPr txBox="1">
              <a:spLocks noChangeArrowheads="1"/>
            </p:cNvSpPr>
            <p:nvPr/>
          </p:nvSpPr>
          <p:spPr bwMode="auto">
            <a:xfrm>
              <a:off x="2059" y="1244"/>
              <a:ext cx="431" cy="288"/>
            </a:xfrm>
            <a:prstGeom prst="rect">
              <a:avLst/>
            </a:prstGeom>
            <a:grp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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b="1" baseline="-25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Group 46"/>
          <p:cNvGrpSpPr/>
          <p:nvPr/>
        </p:nvGrpSpPr>
        <p:grpSpPr bwMode="auto">
          <a:xfrm>
            <a:off x="911225" y="4176715"/>
            <a:ext cx="692150" cy="735013"/>
            <a:chOff x="558" y="2159"/>
            <a:chExt cx="436" cy="463"/>
          </a:xfrm>
          <a:noFill/>
        </p:grpSpPr>
        <p:sp>
          <p:nvSpPr>
            <p:cNvPr id="11" name="Oval 47"/>
            <p:cNvSpPr>
              <a:spLocks noChangeArrowheads="1"/>
            </p:cNvSpPr>
            <p:nvPr/>
          </p:nvSpPr>
          <p:spPr bwMode="auto">
            <a:xfrm>
              <a:off x="558" y="2159"/>
              <a:ext cx="436" cy="463"/>
            </a:xfrm>
            <a:prstGeom prst="ellipse">
              <a:avLst/>
            </a:prstGeom>
            <a:grpFill/>
            <a:ln w="76200" algn="ctr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Text Box 48"/>
            <p:cNvSpPr txBox="1">
              <a:spLocks noChangeArrowheads="1"/>
            </p:cNvSpPr>
            <p:nvPr/>
          </p:nvSpPr>
          <p:spPr bwMode="auto">
            <a:xfrm>
              <a:off x="651" y="2224"/>
              <a:ext cx="294" cy="288"/>
            </a:xfrm>
            <a:prstGeom prst="rect">
              <a:avLst/>
            </a:prstGeom>
            <a:grp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baseline="-2500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b="1" baseline="-25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Group 55"/>
          <p:cNvGrpSpPr/>
          <p:nvPr/>
        </p:nvGrpSpPr>
        <p:grpSpPr bwMode="auto">
          <a:xfrm>
            <a:off x="7337425" y="4176715"/>
            <a:ext cx="692150" cy="735013"/>
            <a:chOff x="558" y="2159"/>
            <a:chExt cx="436" cy="463"/>
          </a:xfrm>
          <a:noFill/>
        </p:grpSpPr>
        <p:sp>
          <p:nvSpPr>
            <p:cNvPr id="14" name="Oval 56"/>
            <p:cNvSpPr>
              <a:spLocks noChangeArrowheads="1"/>
            </p:cNvSpPr>
            <p:nvPr/>
          </p:nvSpPr>
          <p:spPr bwMode="auto">
            <a:xfrm>
              <a:off x="558" y="2159"/>
              <a:ext cx="436" cy="463"/>
            </a:xfrm>
            <a:prstGeom prst="ellipse">
              <a:avLst/>
            </a:prstGeom>
            <a:grpFill/>
            <a:ln w="76200" algn="ctr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Text Box 57"/>
            <p:cNvSpPr txBox="1">
              <a:spLocks noChangeArrowheads="1"/>
            </p:cNvSpPr>
            <p:nvPr/>
          </p:nvSpPr>
          <p:spPr bwMode="auto">
            <a:xfrm>
              <a:off x="651" y="2224"/>
              <a:ext cx="294" cy="288"/>
            </a:xfrm>
            <a:prstGeom prst="rect">
              <a:avLst/>
            </a:prstGeom>
            <a:grp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2400" b="1" baseline="-25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6" name="Group 65"/>
          <p:cNvGrpSpPr/>
          <p:nvPr/>
        </p:nvGrpSpPr>
        <p:grpSpPr bwMode="auto">
          <a:xfrm>
            <a:off x="4343400" y="788989"/>
            <a:ext cx="692150" cy="735013"/>
            <a:chOff x="2058" y="1182"/>
            <a:chExt cx="436" cy="463"/>
          </a:xfrm>
          <a:noFill/>
        </p:grpSpPr>
        <p:sp>
          <p:nvSpPr>
            <p:cNvPr id="17" name="Oval 66"/>
            <p:cNvSpPr>
              <a:spLocks noChangeArrowheads="1"/>
            </p:cNvSpPr>
            <p:nvPr/>
          </p:nvSpPr>
          <p:spPr bwMode="auto">
            <a:xfrm>
              <a:off x="2058" y="1182"/>
              <a:ext cx="436" cy="463"/>
            </a:xfrm>
            <a:prstGeom prst="ellipse">
              <a:avLst/>
            </a:prstGeom>
            <a:grpFill/>
            <a:ln w="76200" algn="ctr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Text Box 67"/>
            <p:cNvSpPr txBox="1">
              <a:spLocks noChangeArrowheads="1"/>
            </p:cNvSpPr>
            <p:nvPr/>
          </p:nvSpPr>
          <p:spPr bwMode="auto">
            <a:xfrm>
              <a:off x="2059" y="1244"/>
              <a:ext cx="431" cy="288"/>
            </a:xfrm>
            <a:prstGeom prst="rect">
              <a:avLst/>
            </a:prstGeom>
            <a:grp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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2400" b="1" baseline="-25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Group 68"/>
          <p:cNvGrpSpPr/>
          <p:nvPr/>
        </p:nvGrpSpPr>
        <p:grpSpPr bwMode="auto">
          <a:xfrm>
            <a:off x="5851525" y="788989"/>
            <a:ext cx="692150" cy="735013"/>
            <a:chOff x="2058" y="1182"/>
            <a:chExt cx="436" cy="463"/>
          </a:xfrm>
          <a:noFill/>
        </p:grpSpPr>
        <p:sp>
          <p:nvSpPr>
            <p:cNvPr id="20" name="Oval 69"/>
            <p:cNvSpPr>
              <a:spLocks noChangeArrowheads="1"/>
            </p:cNvSpPr>
            <p:nvPr/>
          </p:nvSpPr>
          <p:spPr bwMode="auto">
            <a:xfrm>
              <a:off x="2058" y="1182"/>
              <a:ext cx="436" cy="463"/>
            </a:xfrm>
            <a:prstGeom prst="ellipse">
              <a:avLst/>
            </a:prstGeom>
            <a:grpFill/>
            <a:ln w="76200" algn="ctr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Text Box 70"/>
            <p:cNvSpPr txBox="1">
              <a:spLocks noChangeArrowheads="1"/>
            </p:cNvSpPr>
            <p:nvPr/>
          </p:nvSpPr>
          <p:spPr bwMode="auto">
            <a:xfrm>
              <a:off x="2059" y="1244"/>
              <a:ext cx="431" cy="288"/>
            </a:xfrm>
            <a:prstGeom prst="rect">
              <a:avLst/>
            </a:prstGeom>
            <a:grp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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2400" b="1" baseline="-25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" name="Line 71"/>
          <p:cNvSpPr>
            <a:spLocks noChangeShapeType="1"/>
          </p:cNvSpPr>
          <p:nvPr/>
        </p:nvSpPr>
        <p:spPr bwMode="auto">
          <a:xfrm flipV="1">
            <a:off x="1585913" y="1373188"/>
            <a:ext cx="4349750" cy="1816100"/>
          </a:xfrm>
          <a:prstGeom prst="line">
            <a:avLst/>
          </a:prstGeom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Line 72"/>
          <p:cNvSpPr>
            <a:spLocks noChangeShapeType="1"/>
          </p:cNvSpPr>
          <p:nvPr/>
        </p:nvSpPr>
        <p:spPr bwMode="auto">
          <a:xfrm>
            <a:off x="1609725" y="3314700"/>
            <a:ext cx="5729288" cy="1141413"/>
          </a:xfrm>
          <a:prstGeom prst="line">
            <a:avLst/>
          </a:prstGeom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Line 73"/>
          <p:cNvSpPr>
            <a:spLocks noChangeShapeType="1"/>
          </p:cNvSpPr>
          <p:nvPr/>
        </p:nvSpPr>
        <p:spPr bwMode="auto">
          <a:xfrm>
            <a:off x="1584325" y="3429000"/>
            <a:ext cx="5740400" cy="2305050"/>
          </a:xfrm>
          <a:prstGeom prst="line">
            <a:avLst/>
          </a:prstGeom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Line 74"/>
          <p:cNvSpPr>
            <a:spLocks noChangeShapeType="1"/>
          </p:cNvSpPr>
          <p:nvPr/>
        </p:nvSpPr>
        <p:spPr bwMode="auto">
          <a:xfrm flipV="1">
            <a:off x="1485900" y="1463675"/>
            <a:ext cx="3035300" cy="2778125"/>
          </a:xfrm>
          <a:prstGeom prst="line">
            <a:avLst/>
          </a:prstGeom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Line 75"/>
          <p:cNvSpPr>
            <a:spLocks noChangeShapeType="1"/>
          </p:cNvSpPr>
          <p:nvPr/>
        </p:nvSpPr>
        <p:spPr bwMode="auto">
          <a:xfrm flipV="1">
            <a:off x="1577975" y="1427163"/>
            <a:ext cx="4411663" cy="2943225"/>
          </a:xfrm>
          <a:prstGeom prst="line">
            <a:avLst/>
          </a:prstGeom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Line 76"/>
          <p:cNvSpPr>
            <a:spLocks noChangeShapeType="1"/>
          </p:cNvSpPr>
          <p:nvPr/>
        </p:nvSpPr>
        <p:spPr bwMode="auto">
          <a:xfrm flipV="1">
            <a:off x="1547813" y="3392488"/>
            <a:ext cx="5829300" cy="2278062"/>
          </a:xfrm>
          <a:prstGeom prst="line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Line 77"/>
          <p:cNvSpPr>
            <a:spLocks noChangeShapeType="1"/>
          </p:cNvSpPr>
          <p:nvPr/>
        </p:nvSpPr>
        <p:spPr bwMode="auto">
          <a:xfrm>
            <a:off x="1611313" y="5881688"/>
            <a:ext cx="5727700" cy="1587"/>
          </a:xfrm>
          <a:prstGeom prst="line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Line 78"/>
          <p:cNvSpPr>
            <a:spLocks noChangeShapeType="1"/>
          </p:cNvSpPr>
          <p:nvPr/>
        </p:nvSpPr>
        <p:spPr bwMode="auto">
          <a:xfrm flipV="1">
            <a:off x="1573213" y="4581525"/>
            <a:ext cx="5751512" cy="1176338"/>
          </a:xfrm>
          <a:prstGeom prst="line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Line 79"/>
          <p:cNvSpPr>
            <a:spLocks noChangeShapeType="1"/>
          </p:cNvSpPr>
          <p:nvPr/>
        </p:nvSpPr>
        <p:spPr bwMode="auto">
          <a:xfrm>
            <a:off x="1638300" y="4518025"/>
            <a:ext cx="5727700" cy="1588"/>
          </a:xfrm>
          <a:prstGeom prst="line">
            <a:avLst/>
          </a:prstGeom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Line 80"/>
          <p:cNvSpPr>
            <a:spLocks noChangeShapeType="1"/>
          </p:cNvSpPr>
          <p:nvPr/>
        </p:nvSpPr>
        <p:spPr bwMode="auto">
          <a:xfrm>
            <a:off x="1598613" y="4646613"/>
            <a:ext cx="5715000" cy="1166812"/>
          </a:xfrm>
          <a:prstGeom prst="line">
            <a:avLst/>
          </a:prstGeom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Line 81"/>
          <p:cNvSpPr>
            <a:spLocks noChangeShapeType="1"/>
          </p:cNvSpPr>
          <p:nvPr/>
        </p:nvSpPr>
        <p:spPr bwMode="auto">
          <a:xfrm>
            <a:off x="3479800" y="1352550"/>
            <a:ext cx="3875088" cy="1765300"/>
          </a:xfrm>
          <a:prstGeom prst="line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Line 82"/>
          <p:cNvSpPr>
            <a:spLocks noChangeShapeType="1"/>
          </p:cNvSpPr>
          <p:nvPr/>
        </p:nvSpPr>
        <p:spPr bwMode="auto">
          <a:xfrm>
            <a:off x="3432175" y="1428750"/>
            <a:ext cx="3925888" cy="2968625"/>
          </a:xfrm>
          <a:prstGeom prst="line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Line 83"/>
          <p:cNvSpPr>
            <a:spLocks noChangeShapeType="1"/>
          </p:cNvSpPr>
          <p:nvPr/>
        </p:nvSpPr>
        <p:spPr bwMode="auto">
          <a:xfrm>
            <a:off x="3371850" y="1468438"/>
            <a:ext cx="4025900" cy="4195762"/>
          </a:xfrm>
          <a:prstGeom prst="line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Line 84"/>
          <p:cNvSpPr>
            <a:spLocks noChangeShapeType="1"/>
          </p:cNvSpPr>
          <p:nvPr/>
        </p:nvSpPr>
        <p:spPr bwMode="auto">
          <a:xfrm>
            <a:off x="4897438" y="1441450"/>
            <a:ext cx="2520950" cy="1590675"/>
          </a:xfrm>
          <a:prstGeom prst="line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Line 85"/>
          <p:cNvSpPr>
            <a:spLocks noChangeShapeType="1"/>
          </p:cNvSpPr>
          <p:nvPr/>
        </p:nvSpPr>
        <p:spPr bwMode="auto">
          <a:xfrm>
            <a:off x="6264275" y="1492250"/>
            <a:ext cx="1219200" cy="1454150"/>
          </a:xfrm>
          <a:prstGeom prst="line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Line 86"/>
          <p:cNvSpPr>
            <a:spLocks noChangeShapeType="1"/>
          </p:cNvSpPr>
          <p:nvPr/>
        </p:nvSpPr>
        <p:spPr bwMode="auto">
          <a:xfrm flipH="1">
            <a:off x="1450975" y="1508125"/>
            <a:ext cx="1622425" cy="4032250"/>
          </a:xfrm>
          <a:prstGeom prst="line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Line 87"/>
          <p:cNvSpPr>
            <a:spLocks noChangeShapeType="1"/>
          </p:cNvSpPr>
          <p:nvPr/>
        </p:nvSpPr>
        <p:spPr bwMode="auto">
          <a:xfrm flipH="1">
            <a:off x="1427163" y="1498600"/>
            <a:ext cx="1654175" cy="4059238"/>
          </a:xfrm>
          <a:prstGeom prst="line">
            <a:avLst/>
          </a:prstGeom>
          <a:noFill/>
          <a:ln w="1397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Line 88"/>
          <p:cNvSpPr>
            <a:spLocks noChangeShapeType="1"/>
          </p:cNvSpPr>
          <p:nvPr/>
        </p:nvSpPr>
        <p:spPr bwMode="auto">
          <a:xfrm flipH="1">
            <a:off x="1604963" y="5884863"/>
            <a:ext cx="5724525" cy="0"/>
          </a:xfrm>
          <a:prstGeom prst="line">
            <a:avLst/>
          </a:prstGeom>
          <a:noFill/>
          <a:ln w="1397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Line 89"/>
          <p:cNvSpPr>
            <a:spLocks noChangeShapeType="1"/>
          </p:cNvSpPr>
          <p:nvPr/>
        </p:nvSpPr>
        <p:spPr bwMode="auto">
          <a:xfrm>
            <a:off x="3359150" y="1463675"/>
            <a:ext cx="4019550" cy="4184650"/>
          </a:xfrm>
          <a:prstGeom prst="line">
            <a:avLst/>
          </a:prstGeom>
          <a:noFill/>
          <a:ln w="1397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1" name="Group 49"/>
          <p:cNvGrpSpPr/>
          <p:nvPr/>
        </p:nvGrpSpPr>
        <p:grpSpPr bwMode="auto">
          <a:xfrm>
            <a:off x="911225" y="5484815"/>
            <a:ext cx="692150" cy="735013"/>
            <a:chOff x="558" y="2159"/>
            <a:chExt cx="436" cy="463"/>
          </a:xfrm>
          <a:noFill/>
        </p:grpSpPr>
        <p:sp>
          <p:nvSpPr>
            <p:cNvPr id="42" name="Oval 50"/>
            <p:cNvSpPr>
              <a:spLocks noChangeArrowheads="1"/>
            </p:cNvSpPr>
            <p:nvPr/>
          </p:nvSpPr>
          <p:spPr bwMode="auto">
            <a:xfrm>
              <a:off x="558" y="2159"/>
              <a:ext cx="436" cy="463"/>
            </a:xfrm>
            <a:prstGeom prst="ellipse">
              <a:avLst/>
            </a:prstGeom>
            <a:grpFill/>
            <a:ln w="76200" algn="ctr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Text Box 51"/>
            <p:cNvSpPr txBox="1">
              <a:spLocks noChangeArrowheads="1"/>
            </p:cNvSpPr>
            <p:nvPr/>
          </p:nvSpPr>
          <p:spPr bwMode="auto">
            <a:xfrm>
              <a:off x="651" y="2224"/>
              <a:ext cx="294" cy="288"/>
            </a:xfrm>
            <a:prstGeom prst="rect">
              <a:avLst/>
            </a:prstGeom>
            <a:grp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2400" b="1" baseline="-25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4" name="Group 58"/>
          <p:cNvGrpSpPr/>
          <p:nvPr/>
        </p:nvGrpSpPr>
        <p:grpSpPr bwMode="auto">
          <a:xfrm>
            <a:off x="7335838" y="5484815"/>
            <a:ext cx="692150" cy="735013"/>
            <a:chOff x="558" y="2159"/>
            <a:chExt cx="436" cy="463"/>
          </a:xfrm>
          <a:noFill/>
        </p:grpSpPr>
        <p:sp>
          <p:nvSpPr>
            <p:cNvPr id="45" name="Oval 59"/>
            <p:cNvSpPr>
              <a:spLocks noChangeArrowheads="1"/>
            </p:cNvSpPr>
            <p:nvPr/>
          </p:nvSpPr>
          <p:spPr bwMode="auto">
            <a:xfrm>
              <a:off x="558" y="2159"/>
              <a:ext cx="436" cy="463"/>
            </a:xfrm>
            <a:prstGeom prst="ellipse">
              <a:avLst/>
            </a:prstGeom>
            <a:grpFill/>
            <a:ln w="76200" algn="ctr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Text Box 60"/>
            <p:cNvSpPr txBox="1">
              <a:spLocks noChangeArrowheads="1"/>
            </p:cNvSpPr>
            <p:nvPr/>
          </p:nvSpPr>
          <p:spPr bwMode="auto">
            <a:xfrm>
              <a:off x="651" y="2224"/>
              <a:ext cx="294" cy="288"/>
            </a:xfrm>
            <a:prstGeom prst="rect">
              <a:avLst/>
            </a:prstGeom>
            <a:grp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2400" b="1" baseline="-25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7" name="Group 62"/>
          <p:cNvGrpSpPr/>
          <p:nvPr/>
        </p:nvGrpSpPr>
        <p:grpSpPr bwMode="auto">
          <a:xfrm>
            <a:off x="2836863" y="788989"/>
            <a:ext cx="692150" cy="735013"/>
            <a:chOff x="2058" y="1182"/>
            <a:chExt cx="436" cy="463"/>
          </a:xfrm>
          <a:noFill/>
        </p:grpSpPr>
        <p:sp>
          <p:nvSpPr>
            <p:cNvPr id="48" name="Oval 63"/>
            <p:cNvSpPr>
              <a:spLocks noChangeArrowheads="1"/>
            </p:cNvSpPr>
            <p:nvPr/>
          </p:nvSpPr>
          <p:spPr bwMode="auto">
            <a:xfrm>
              <a:off x="2058" y="1182"/>
              <a:ext cx="436" cy="463"/>
            </a:xfrm>
            <a:prstGeom prst="ellipse">
              <a:avLst/>
            </a:prstGeom>
            <a:grpFill/>
            <a:ln w="76200" algn="ctr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Text Box 64"/>
            <p:cNvSpPr txBox="1">
              <a:spLocks noChangeArrowheads="1"/>
            </p:cNvSpPr>
            <p:nvPr/>
          </p:nvSpPr>
          <p:spPr bwMode="auto">
            <a:xfrm>
              <a:off x="2059" y="1244"/>
              <a:ext cx="431" cy="288"/>
            </a:xfrm>
            <a:prstGeom prst="rect">
              <a:avLst/>
            </a:prstGeom>
            <a:grp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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b="1" baseline="-25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0" name="Text Box 90"/>
          <p:cNvSpPr txBox="1">
            <a:spLocks noChangeArrowheads="1"/>
          </p:cNvSpPr>
          <p:nvPr/>
        </p:nvSpPr>
        <p:spPr bwMode="auto">
          <a:xfrm>
            <a:off x="5534025" y="6338888"/>
            <a:ext cx="2293938" cy="5191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k = #clauses</a:t>
            </a: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" name="Text Box 91"/>
          <p:cNvSpPr txBox="1">
            <a:spLocks noChangeArrowheads="1"/>
          </p:cNvSpPr>
          <p:nvPr/>
        </p:nvSpPr>
        <p:spPr bwMode="auto">
          <a:xfrm>
            <a:off x="255588" y="3043238"/>
            <a:ext cx="419100" cy="2654300"/>
          </a:xfrm>
          <a:prstGeom prst="rect">
            <a:avLst/>
          </a:prstGeom>
          <a:noFill/>
          <a:ln w="9525" algn="ctr"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clause</a:t>
            </a: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Text Box 92"/>
          <p:cNvSpPr txBox="1">
            <a:spLocks noChangeArrowheads="1"/>
          </p:cNvSpPr>
          <p:nvPr/>
        </p:nvSpPr>
        <p:spPr bwMode="auto">
          <a:xfrm>
            <a:off x="284163" y="6400800"/>
            <a:ext cx="4827587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#nodes = 3(# clauses)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animBg="1"/>
      <p:bldP spid="28" grpId="0" animBg="1"/>
      <p:bldP spid="29" grpId="0" animBg="1"/>
      <p:bldP spid="30" grpId="0" bldLvl="0" animBg="1"/>
      <p:bldP spid="31" grpId="0" bldLvl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50" grpId="0"/>
      <p:bldP spid="5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852613" y="60325"/>
            <a:ext cx="5635625" cy="946150"/>
          </a:xfrm>
          <a:prstGeom prst="rect">
            <a:avLst/>
          </a:prstGeom>
          <a:noFill/>
          <a:ln w="9525" algn="ctr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(x</a:t>
            </a:r>
            <a:r>
              <a:rPr lang="en-US" altLang="zh-CN" sz="2800" b="1" baseline="-25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 x</a:t>
            </a:r>
            <a:r>
              <a:rPr lang="en-US" altLang="zh-CN" sz="2800" b="1" baseline="-25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 x</a:t>
            </a:r>
            <a:r>
              <a:rPr lang="en-US" altLang="zh-CN" sz="2800" b="1" baseline="-25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  (x</a:t>
            </a:r>
            <a:r>
              <a:rPr lang="en-US" altLang="zh-CN" sz="2800" b="1" baseline="-25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 x</a:t>
            </a:r>
            <a:r>
              <a:rPr lang="en-US" altLang="zh-CN" sz="2800" b="1" baseline="-25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 x</a:t>
            </a:r>
            <a:r>
              <a:rPr lang="en-US" altLang="zh-CN" sz="2800" b="1" baseline="-25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(x</a:t>
            </a:r>
            <a:r>
              <a:rPr lang="en-US" altLang="zh-CN" sz="2800" b="1" baseline="-25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 x</a:t>
            </a:r>
            <a:r>
              <a:rPr lang="en-US" altLang="zh-CN" sz="2800" b="1" baseline="-25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 x</a:t>
            </a:r>
            <a:r>
              <a:rPr lang="en-US" altLang="zh-CN" sz="2800" b="1" baseline="-25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 (x</a:t>
            </a:r>
            <a:r>
              <a:rPr lang="en-US" altLang="zh-CN" sz="2800" b="1" baseline="-25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 x</a:t>
            </a:r>
            <a:r>
              <a:rPr lang="en-US" altLang="zh-CN" sz="2800" b="1" baseline="-25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 x</a:t>
            </a:r>
            <a:r>
              <a:rPr lang="en-US" altLang="zh-CN" sz="2800" b="1" baseline="-25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1633538" y="2855913"/>
            <a:ext cx="5715000" cy="1587"/>
          </a:xfrm>
          <a:prstGeom prst="lin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6" name="Group 10"/>
          <p:cNvGrpSpPr/>
          <p:nvPr/>
        </p:nvGrpSpPr>
        <p:grpSpPr bwMode="auto">
          <a:xfrm>
            <a:off x="911225" y="3783015"/>
            <a:ext cx="692150" cy="735013"/>
            <a:chOff x="558" y="2159"/>
            <a:chExt cx="436" cy="463"/>
          </a:xfrm>
        </p:grpSpPr>
        <p:sp>
          <p:nvSpPr>
            <p:cNvPr id="7" name="Oval 11"/>
            <p:cNvSpPr>
              <a:spLocks noChangeArrowheads="1"/>
            </p:cNvSpPr>
            <p:nvPr/>
          </p:nvSpPr>
          <p:spPr bwMode="auto">
            <a:xfrm>
              <a:off x="558" y="2159"/>
              <a:ext cx="436" cy="463"/>
            </a:xfrm>
            <a:prstGeom prst="ellipse">
              <a:avLst/>
            </a:prstGeom>
            <a:noFill/>
            <a:ln w="76200" algn="ctr">
              <a:solidFill>
                <a:schemeClr val="tx1">
                  <a:lumMod val="85000"/>
                  <a:lumOff val="15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651" y="2224"/>
              <a:ext cx="294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b="1" baseline="-25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Group 13"/>
          <p:cNvGrpSpPr/>
          <p:nvPr/>
        </p:nvGrpSpPr>
        <p:grpSpPr bwMode="auto">
          <a:xfrm>
            <a:off x="911225" y="5091115"/>
            <a:ext cx="692150" cy="735013"/>
            <a:chOff x="558" y="2159"/>
            <a:chExt cx="436" cy="463"/>
          </a:xfrm>
        </p:grpSpPr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558" y="2159"/>
              <a:ext cx="436" cy="463"/>
            </a:xfrm>
            <a:prstGeom prst="ellipse">
              <a:avLst/>
            </a:prstGeom>
            <a:noFill/>
            <a:ln w="76200" algn="ctr">
              <a:solidFill>
                <a:schemeClr val="tx1">
                  <a:lumMod val="85000"/>
                  <a:lumOff val="15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651" y="2224"/>
              <a:ext cx="294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baseline="-2500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b="1" baseline="-25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Group 16"/>
          <p:cNvGrpSpPr/>
          <p:nvPr/>
        </p:nvGrpSpPr>
        <p:grpSpPr bwMode="auto">
          <a:xfrm>
            <a:off x="7337425" y="3783015"/>
            <a:ext cx="692150" cy="735013"/>
            <a:chOff x="558" y="2159"/>
            <a:chExt cx="436" cy="463"/>
          </a:xfrm>
        </p:grpSpPr>
        <p:sp>
          <p:nvSpPr>
            <p:cNvPr id="13" name="Oval 17"/>
            <p:cNvSpPr>
              <a:spLocks noChangeArrowheads="1"/>
            </p:cNvSpPr>
            <p:nvPr/>
          </p:nvSpPr>
          <p:spPr bwMode="auto">
            <a:xfrm>
              <a:off x="558" y="2159"/>
              <a:ext cx="436" cy="463"/>
            </a:xfrm>
            <a:prstGeom prst="ellipse">
              <a:avLst/>
            </a:prstGeom>
            <a:noFill/>
            <a:ln w="76200" algn="ctr">
              <a:solidFill>
                <a:schemeClr val="tx1">
                  <a:lumMod val="85000"/>
                  <a:lumOff val="15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651" y="2224"/>
              <a:ext cx="294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2400" b="1" baseline="-25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" name="Group 19"/>
          <p:cNvGrpSpPr/>
          <p:nvPr/>
        </p:nvGrpSpPr>
        <p:grpSpPr bwMode="auto">
          <a:xfrm>
            <a:off x="7335838" y="5091115"/>
            <a:ext cx="692150" cy="735013"/>
            <a:chOff x="558" y="2159"/>
            <a:chExt cx="436" cy="463"/>
          </a:xfrm>
        </p:grpSpPr>
        <p:sp>
          <p:nvSpPr>
            <p:cNvPr id="16" name="Oval 20"/>
            <p:cNvSpPr>
              <a:spLocks noChangeArrowheads="1"/>
            </p:cNvSpPr>
            <p:nvPr/>
          </p:nvSpPr>
          <p:spPr bwMode="auto">
            <a:xfrm>
              <a:off x="558" y="2159"/>
              <a:ext cx="436" cy="463"/>
            </a:xfrm>
            <a:prstGeom prst="ellipse">
              <a:avLst/>
            </a:prstGeom>
            <a:noFill/>
            <a:ln w="76200" algn="ctr">
              <a:solidFill>
                <a:schemeClr val="tx1">
                  <a:lumMod val="85000"/>
                  <a:lumOff val="15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651" y="2224"/>
              <a:ext cx="294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2400" b="1" baseline="-25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" name="Group 22"/>
          <p:cNvGrpSpPr/>
          <p:nvPr/>
        </p:nvGrpSpPr>
        <p:grpSpPr bwMode="auto">
          <a:xfrm>
            <a:off x="2836863" y="1271589"/>
            <a:ext cx="692150" cy="735013"/>
            <a:chOff x="2058" y="1182"/>
            <a:chExt cx="436" cy="463"/>
          </a:xfrm>
        </p:grpSpPr>
        <p:sp>
          <p:nvSpPr>
            <p:cNvPr id="19" name="Oval 23"/>
            <p:cNvSpPr>
              <a:spLocks noChangeArrowheads="1"/>
            </p:cNvSpPr>
            <p:nvPr/>
          </p:nvSpPr>
          <p:spPr bwMode="auto">
            <a:xfrm>
              <a:off x="2058" y="1182"/>
              <a:ext cx="436" cy="463"/>
            </a:xfrm>
            <a:prstGeom prst="ellipse">
              <a:avLst/>
            </a:prstGeom>
            <a:noFill/>
            <a:ln w="76200" algn="ctr">
              <a:solidFill>
                <a:schemeClr val="tx1">
                  <a:lumMod val="85000"/>
                  <a:lumOff val="15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Text Box 24"/>
            <p:cNvSpPr txBox="1">
              <a:spLocks noChangeArrowheads="1"/>
            </p:cNvSpPr>
            <p:nvPr/>
          </p:nvSpPr>
          <p:spPr bwMode="auto">
            <a:xfrm>
              <a:off x="2059" y="1244"/>
              <a:ext cx="431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</a:t>
              </a:r>
              <a:r>
                <a:rPr lang="en-US" altLang="zh-CN" sz="2400" b="1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baseline="-2500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b="1" baseline="-25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Group 25"/>
          <p:cNvGrpSpPr/>
          <p:nvPr/>
        </p:nvGrpSpPr>
        <p:grpSpPr bwMode="auto">
          <a:xfrm>
            <a:off x="4343400" y="1271589"/>
            <a:ext cx="692150" cy="735013"/>
            <a:chOff x="2058" y="1182"/>
            <a:chExt cx="436" cy="463"/>
          </a:xfrm>
        </p:grpSpPr>
        <p:sp>
          <p:nvSpPr>
            <p:cNvPr id="22" name="Oval 26"/>
            <p:cNvSpPr>
              <a:spLocks noChangeArrowheads="1"/>
            </p:cNvSpPr>
            <p:nvPr/>
          </p:nvSpPr>
          <p:spPr bwMode="auto">
            <a:xfrm>
              <a:off x="2058" y="1182"/>
              <a:ext cx="436" cy="463"/>
            </a:xfrm>
            <a:prstGeom prst="ellipse">
              <a:avLst/>
            </a:prstGeom>
            <a:noFill/>
            <a:ln w="76200" algn="ctr">
              <a:solidFill>
                <a:schemeClr val="tx1">
                  <a:lumMod val="85000"/>
                  <a:lumOff val="15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2059" y="1244"/>
              <a:ext cx="431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</a:t>
              </a:r>
              <a:r>
                <a:rPr lang="en-US" altLang="zh-CN" sz="2400" b="1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baseline="-2500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b="1" baseline="-25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4" name="Line 31"/>
          <p:cNvSpPr>
            <a:spLocks noChangeShapeType="1"/>
          </p:cNvSpPr>
          <p:nvPr/>
        </p:nvSpPr>
        <p:spPr bwMode="auto">
          <a:xfrm flipV="1">
            <a:off x="1585913" y="1830388"/>
            <a:ext cx="4349750" cy="965200"/>
          </a:xfrm>
          <a:prstGeom prst="lin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" name="Line 32"/>
          <p:cNvSpPr>
            <a:spLocks noChangeShapeType="1"/>
          </p:cNvSpPr>
          <p:nvPr/>
        </p:nvSpPr>
        <p:spPr bwMode="auto">
          <a:xfrm>
            <a:off x="1609725" y="2921000"/>
            <a:ext cx="5729288" cy="1141413"/>
          </a:xfrm>
          <a:prstGeom prst="lin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" name="Line 33"/>
          <p:cNvSpPr>
            <a:spLocks noChangeShapeType="1"/>
          </p:cNvSpPr>
          <p:nvPr/>
        </p:nvSpPr>
        <p:spPr bwMode="auto">
          <a:xfrm>
            <a:off x="1584325" y="3035300"/>
            <a:ext cx="5740400" cy="2305050"/>
          </a:xfrm>
          <a:prstGeom prst="lin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" name="Line 35"/>
          <p:cNvSpPr>
            <a:spLocks noChangeShapeType="1"/>
          </p:cNvSpPr>
          <p:nvPr/>
        </p:nvSpPr>
        <p:spPr bwMode="auto">
          <a:xfrm flipV="1">
            <a:off x="1565275" y="1884363"/>
            <a:ext cx="4424363" cy="2166937"/>
          </a:xfrm>
          <a:prstGeom prst="line">
            <a:avLst/>
          </a:prstGeom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" name="Line 36"/>
          <p:cNvSpPr>
            <a:spLocks noChangeShapeType="1"/>
          </p:cNvSpPr>
          <p:nvPr/>
        </p:nvSpPr>
        <p:spPr bwMode="auto">
          <a:xfrm flipV="1">
            <a:off x="1547813" y="2998788"/>
            <a:ext cx="5829300" cy="2278062"/>
          </a:xfrm>
          <a:prstGeom prst="line">
            <a:avLst/>
          </a:prstGeom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" name="Line 37"/>
          <p:cNvSpPr>
            <a:spLocks noChangeShapeType="1"/>
          </p:cNvSpPr>
          <p:nvPr/>
        </p:nvSpPr>
        <p:spPr bwMode="auto">
          <a:xfrm>
            <a:off x="1611313" y="5487988"/>
            <a:ext cx="5727700" cy="1587"/>
          </a:xfrm>
          <a:prstGeom prst="line">
            <a:avLst/>
          </a:prstGeom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" name="Line 38"/>
          <p:cNvSpPr>
            <a:spLocks noChangeShapeType="1"/>
          </p:cNvSpPr>
          <p:nvPr/>
        </p:nvSpPr>
        <p:spPr bwMode="auto">
          <a:xfrm flipV="1">
            <a:off x="1573213" y="4187825"/>
            <a:ext cx="5751512" cy="1176338"/>
          </a:xfrm>
          <a:prstGeom prst="line">
            <a:avLst/>
          </a:prstGeom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" name="Line 39"/>
          <p:cNvSpPr>
            <a:spLocks noChangeShapeType="1"/>
          </p:cNvSpPr>
          <p:nvPr/>
        </p:nvSpPr>
        <p:spPr bwMode="auto">
          <a:xfrm>
            <a:off x="1638300" y="4124325"/>
            <a:ext cx="5727700" cy="1588"/>
          </a:xfrm>
          <a:prstGeom prst="line">
            <a:avLst/>
          </a:prstGeom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2" name="Line 40"/>
          <p:cNvSpPr>
            <a:spLocks noChangeShapeType="1"/>
          </p:cNvSpPr>
          <p:nvPr/>
        </p:nvSpPr>
        <p:spPr bwMode="auto">
          <a:xfrm>
            <a:off x="1611313" y="4252913"/>
            <a:ext cx="5715000" cy="1166812"/>
          </a:xfrm>
          <a:prstGeom prst="line">
            <a:avLst/>
          </a:prstGeom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" name="Line 41"/>
          <p:cNvSpPr>
            <a:spLocks noChangeShapeType="1"/>
          </p:cNvSpPr>
          <p:nvPr/>
        </p:nvSpPr>
        <p:spPr bwMode="auto">
          <a:xfrm>
            <a:off x="3479800" y="1809750"/>
            <a:ext cx="3851275" cy="938213"/>
          </a:xfrm>
          <a:prstGeom prst="lin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" name="Line 42"/>
          <p:cNvSpPr>
            <a:spLocks noChangeShapeType="1"/>
          </p:cNvSpPr>
          <p:nvPr/>
        </p:nvSpPr>
        <p:spPr bwMode="auto">
          <a:xfrm>
            <a:off x="3432175" y="1885950"/>
            <a:ext cx="3951288" cy="2117725"/>
          </a:xfrm>
          <a:prstGeom prst="lin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" name="Line 43"/>
          <p:cNvSpPr>
            <a:spLocks noChangeShapeType="1"/>
          </p:cNvSpPr>
          <p:nvPr/>
        </p:nvSpPr>
        <p:spPr bwMode="auto">
          <a:xfrm>
            <a:off x="3371850" y="1925638"/>
            <a:ext cx="4011613" cy="3370262"/>
          </a:xfrm>
          <a:prstGeom prst="lin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" name="Line 44"/>
          <p:cNvSpPr>
            <a:spLocks noChangeShapeType="1"/>
          </p:cNvSpPr>
          <p:nvPr/>
        </p:nvSpPr>
        <p:spPr bwMode="auto">
          <a:xfrm>
            <a:off x="4997450" y="1760538"/>
            <a:ext cx="2384425" cy="889000"/>
          </a:xfrm>
          <a:prstGeom prst="lin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" name="Line 45"/>
          <p:cNvSpPr>
            <a:spLocks noChangeShapeType="1"/>
          </p:cNvSpPr>
          <p:nvPr/>
        </p:nvSpPr>
        <p:spPr bwMode="auto">
          <a:xfrm>
            <a:off x="6515100" y="1762125"/>
            <a:ext cx="969963" cy="790575"/>
          </a:xfrm>
          <a:prstGeom prst="lin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38" name="Group 47"/>
          <p:cNvGrpSpPr/>
          <p:nvPr/>
        </p:nvGrpSpPr>
        <p:grpSpPr bwMode="auto">
          <a:xfrm>
            <a:off x="2836863" y="5919789"/>
            <a:ext cx="692150" cy="735013"/>
            <a:chOff x="2058" y="1182"/>
            <a:chExt cx="436" cy="463"/>
          </a:xfrm>
        </p:grpSpPr>
        <p:sp>
          <p:nvSpPr>
            <p:cNvPr id="39" name="Oval 48"/>
            <p:cNvSpPr>
              <a:spLocks noChangeArrowheads="1"/>
            </p:cNvSpPr>
            <p:nvPr/>
          </p:nvSpPr>
          <p:spPr bwMode="auto">
            <a:xfrm>
              <a:off x="2058" y="1182"/>
              <a:ext cx="436" cy="463"/>
            </a:xfrm>
            <a:prstGeom prst="ellipse">
              <a:avLst/>
            </a:prstGeom>
            <a:noFill/>
            <a:ln w="76200" algn="ctr">
              <a:solidFill>
                <a:schemeClr val="tx1">
                  <a:lumMod val="85000"/>
                  <a:lumOff val="15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Text Box 49"/>
            <p:cNvSpPr txBox="1">
              <a:spLocks noChangeArrowheads="1"/>
            </p:cNvSpPr>
            <p:nvPr/>
          </p:nvSpPr>
          <p:spPr bwMode="auto">
            <a:xfrm>
              <a:off x="2059" y="1244"/>
              <a:ext cx="431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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2400" b="1" baseline="-25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" name="Group 50"/>
          <p:cNvGrpSpPr/>
          <p:nvPr/>
        </p:nvGrpSpPr>
        <p:grpSpPr bwMode="auto">
          <a:xfrm>
            <a:off x="4343400" y="5919789"/>
            <a:ext cx="692150" cy="735013"/>
            <a:chOff x="2058" y="1182"/>
            <a:chExt cx="436" cy="463"/>
          </a:xfrm>
        </p:grpSpPr>
        <p:sp>
          <p:nvSpPr>
            <p:cNvPr id="42" name="Oval 51"/>
            <p:cNvSpPr>
              <a:spLocks noChangeArrowheads="1"/>
            </p:cNvSpPr>
            <p:nvPr/>
          </p:nvSpPr>
          <p:spPr bwMode="auto">
            <a:xfrm>
              <a:off x="2058" y="1182"/>
              <a:ext cx="436" cy="463"/>
            </a:xfrm>
            <a:prstGeom prst="ellipse">
              <a:avLst/>
            </a:prstGeom>
            <a:noFill/>
            <a:ln w="76200" algn="ctr">
              <a:solidFill>
                <a:schemeClr val="tx1">
                  <a:lumMod val="85000"/>
                  <a:lumOff val="15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Text Box 52"/>
            <p:cNvSpPr txBox="1">
              <a:spLocks noChangeArrowheads="1"/>
            </p:cNvSpPr>
            <p:nvPr/>
          </p:nvSpPr>
          <p:spPr bwMode="auto">
            <a:xfrm>
              <a:off x="2059" y="1244"/>
              <a:ext cx="431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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2400" b="1" baseline="-25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4" name="Line 56"/>
          <p:cNvSpPr>
            <a:spLocks noChangeShapeType="1"/>
          </p:cNvSpPr>
          <p:nvPr/>
        </p:nvSpPr>
        <p:spPr bwMode="auto">
          <a:xfrm flipV="1">
            <a:off x="1504950" y="1949450"/>
            <a:ext cx="4524375" cy="3232150"/>
          </a:xfrm>
          <a:prstGeom prst="line">
            <a:avLst/>
          </a:prstGeom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" name="Line 57"/>
          <p:cNvSpPr>
            <a:spLocks noChangeShapeType="1"/>
          </p:cNvSpPr>
          <p:nvPr/>
        </p:nvSpPr>
        <p:spPr bwMode="auto">
          <a:xfrm flipH="1">
            <a:off x="3190875" y="1990725"/>
            <a:ext cx="7938" cy="3921125"/>
          </a:xfrm>
          <a:prstGeom prst="lin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" name="Line 58"/>
          <p:cNvSpPr>
            <a:spLocks noChangeShapeType="1"/>
          </p:cNvSpPr>
          <p:nvPr/>
        </p:nvSpPr>
        <p:spPr bwMode="auto">
          <a:xfrm>
            <a:off x="3263900" y="1993900"/>
            <a:ext cx="1344613" cy="3957638"/>
          </a:xfrm>
          <a:prstGeom prst="lin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" name="Line 59"/>
          <p:cNvSpPr>
            <a:spLocks noChangeShapeType="1"/>
          </p:cNvSpPr>
          <p:nvPr/>
        </p:nvSpPr>
        <p:spPr bwMode="auto">
          <a:xfrm flipH="1">
            <a:off x="4683125" y="2005013"/>
            <a:ext cx="7938" cy="3921125"/>
          </a:xfrm>
          <a:prstGeom prst="lin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" name="Line 60"/>
          <p:cNvSpPr>
            <a:spLocks noChangeShapeType="1"/>
          </p:cNvSpPr>
          <p:nvPr/>
        </p:nvSpPr>
        <p:spPr bwMode="auto">
          <a:xfrm flipH="1">
            <a:off x="3252788" y="1984375"/>
            <a:ext cx="1344612" cy="3957638"/>
          </a:xfrm>
          <a:prstGeom prst="lin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" name="Line 61"/>
          <p:cNvSpPr>
            <a:spLocks noChangeShapeType="1"/>
          </p:cNvSpPr>
          <p:nvPr/>
        </p:nvSpPr>
        <p:spPr bwMode="auto">
          <a:xfrm flipH="1">
            <a:off x="6175375" y="1993900"/>
            <a:ext cx="7938" cy="3921125"/>
          </a:xfrm>
          <a:prstGeom prst="lin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" name="Line 64"/>
          <p:cNvSpPr>
            <a:spLocks noChangeShapeType="1"/>
          </p:cNvSpPr>
          <p:nvPr/>
        </p:nvSpPr>
        <p:spPr bwMode="auto">
          <a:xfrm flipH="1">
            <a:off x="6540500" y="5691188"/>
            <a:ext cx="873125" cy="501650"/>
          </a:xfrm>
          <a:prstGeom prst="lin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" name="Line 65"/>
          <p:cNvSpPr>
            <a:spLocks noChangeShapeType="1"/>
          </p:cNvSpPr>
          <p:nvPr/>
        </p:nvSpPr>
        <p:spPr bwMode="auto">
          <a:xfrm flipH="1">
            <a:off x="6454775" y="4414838"/>
            <a:ext cx="998538" cy="1666875"/>
          </a:xfrm>
          <a:prstGeom prst="lin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" name="Line 66"/>
          <p:cNvSpPr>
            <a:spLocks noChangeShapeType="1"/>
          </p:cNvSpPr>
          <p:nvPr/>
        </p:nvSpPr>
        <p:spPr bwMode="auto">
          <a:xfrm flipH="1">
            <a:off x="6343650" y="3101975"/>
            <a:ext cx="1098550" cy="2868613"/>
          </a:xfrm>
          <a:prstGeom prst="lin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" name="Line 67"/>
          <p:cNvSpPr>
            <a:spLocks noChangeShapeType="1"/>
          </p:cNvSpPr>
          <p:nvPr/>
        </p:nvSpPr>
        <p:spPr bwMode="auto">
          <a:xfrm flipH="1" flipV="1">
            <a:off x="1544638" y="5707063"/>
            <a:ext cx="1298575" cy="536575"/>
          </a:xfrm>
          <a:prstGeom prst="line">
            <a:avLst/>
          </a:prstGeom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" name="Line 68"/>
          <p:cNvSpPr>
            <a:spLocks noChangeShapeType="1"/>
          </p:cNvSpPr>
          <p:nvPr/>
        </p:nvSpPr>
        <p:spPr bwMode="auto">
          <a:xfrm flipH="1" flipV="1">
            <a:off x="1584325" y="5570538"/>
            <a:ext cx="2927350" cy="423862"/>
          </a:xfrm>
          <a:prstGeom prst="line">
            <a:avLst/>
          </a:prstGeom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" name="Line 69"/>
          <p:cNvSpPr>
            <a:spLocks noChangeShapeType="1"/>
          </p:cNvSpPr>
          <p:nvPr/>
        </p:nvSpPr>
        <p:spPr bwMode="auto">
          <a:xfrm flipH="1" flipV="1">
            <a:off x="1573213" y="5521325"/>
            <a:ext cx="4530725" cy="436563"/>
          </a:xfrm>
          <a:prstGeom prst="line">
            <a:avLst/>
          </a:prstGeom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" name="Line 70"/>
          <p:cNvSpPr>
            <a:spLocks noChangeShapeType="1"/>
          </p:cNvSpPr>
          <p:nvPr/>
        </p:nvSpPr>
        <p:spPr bwMode="auto">
          <a:xfrm flipH="1" flipV="1">
            <a:off x="1482725" y="4418013"/>
            <a:ext cx="1474788" cy="1589087"/>
          </a:xfrm>
          <a:prstGeom prst="line">
            <a:avLst/>
          </a:prstGeom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" name="Line 71"/>
          <p:cNvSpPr>
            <a:spLocks noChangeShapeType="1"/>
          </p:cNvSpPr>
          <p:nvPr/>
        </p:nvSpPr>
        <p:spPr bwMode="auto">
          <a:xfrm flipH="1" flipV="1">
            <a:off x="1509713" y="4343400"/>
            <a:ext cx="3003550" cy="1627188"/>
          </a:xfrm>
          <a:prstGeom prst="line">
            <a:avLst/>
          </a:prstGeom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" name="Line 72"/>
          <p:cNvSpPr>
            <a:spLocks noChangeShapeType="1"/>
          </p:cNvSpPr>
          <p:nvPr/>
        </p:nvSpPr>
        <p:spPr bwMode="auto">
          <a:xfrm flipH="1" flipV="1">
            <a:off x="1560513" y="4294188"/>
            <a:ext cx="4581525" cy="1665287"/>
          </a:xfrm>
          <a:prstGeom prst="line">
            <a:avLst/>
          </a:prstGeom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" name="Line 73"/>
          <p:cNvSpPr>
            <a:spLocks noChangeShapeType="1"/>
          </p:cNvSpPr>
          <p:nvPr/>
        </p:nvSpPr>
        <p:spPr bwMode="auto">
          <a:xfrm flipH="1" flipV="1">
            <a:off x="1409700" y="3130550"/>
            <a:ext cx="1601788" cy="2855913"/>
          </a:xfrm>
          <a:prstGeom prst="lin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" name="Line 74"/>
          <p:cNvSpPr>
            <a:spLocks noChangeShapeType="1"/>
          </p:cNvSpPr>
          <p:nvPr/>
        </p:nvSpPr>
        <p:spPr bwMode="auto">
          <a:xfrm flipH="1" flipV="1">
            <a:off x="1474788" y="3094038"/>
            <a:ext cx="3092450" cy="2881312"/>
          </a:xfrm>
          <a:prstGeom prst="lin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" name="Line 75"/>
          <p:cNvSpPr>
            <a:spLocks noChangeShapeType="1"/>
          </p:cNvSpPr>
          <p:nvPr/>
        </p:nvSpPr>
        <p:spPr bwMode="auto">
          <a:xfrm flipH="1" flipV="1">
            <a:off x="1514475" y="3059113"/>
            <a:ext cx="4683125" cy="2906712"/>
          </a:xfrm>
          <a:prstGeom prst="lin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2" name="Line 76"/>
          <p:cNvSpPr>
            <a:spLocks noChangeShapeType="1"/>
          </p:cNvSpPr>
          <p:nvPr/>
        </p:nvSpPr>
        <p:spPr bwMode="auto">
          <a:xfrm flipV="1">
            <a:off x="1617663" y="1828800"/>
            <a:ext cx="4306887" cy="969963"/>
          </a:xfrm>
          <a:prstGeom prst="line">
            <a:avLst/>
          </a:prstGeom>
          <a:noFill/>
          <a:ln w="1397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" name="Line 77"/>
          <p:cNvSpPr>
            <a:spLocks noChangeShapeType="1"/>
          </p:cNvSpPr>
          <p:nvPr/>
        </p:nvSpPr>
        <p:spPr bwMode="auto">
          <a:xfrm>
            <a:off x="6529388" y="1785938"/>
            <a:ext cx="962025" cy="771525"/>
          </a:xfrm>
          <a:prstGeom prst="line">
            <a:avLst/>
          </a:prstGeom>
          <a:noFill/>
          <a:ln w="1397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4" name="Line 78"/>
          <p:cNvSpPr>
            <a:spLocks noChangeShapeType="1"/>
          </p:cNvSpPr>
          <p:nvPr/>
        </p:nvSpPr>
        <p:spPr bwMode="auto">
          <a:xfrm flipV="1">
            <a:off x="6343650" y="3136900"/>
            <a:ext cx="1149350" cy="2824163"/>
          </a:xfrm>
          <a:prstGeom prst="line">
            <a:avLst/>
          </a:prstGeom>
          <a:noFill/>
          <a:ln w="1397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5" name="Line 79"/>
          <p:cNvSpPr>
            <a:spLocks noChangeShapeType="1"/>
          </p:cNvSpPr>
          <p:nvPr/>
        </p:nvSpPr>
        <p:spPr bwMode="auto">
          <a:xfrm flipH="1" flipV="1">
            <a:off x="1508125" y="3078163"/>
            <a:ext cx="4637088" cy="2873375"/>
          </a:xfrm>
          <a:prstGeom prst="line">
            <a:avLst/>
          </a:prstGeom>
          <a:noFill/>
          <a:ln w="1397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6" name="Line 80"/>
          <p:cNvSpPr>
            <a:spLocks noChangeShapeType="1"/>
          </p:cNvSpPr>
          <p:nvPr/>
        </p:nvSpPr>
        <p:spPr bwMode="auto">
          <a:xfrm flipH="1" flipV="1">
            <a:off x="1584325" y="2843213"/>
            <a:ext cx="5764213" cy="4762"/>
          </a:xfrm>
          <a:prstGeom prst="line">
            <a:avLst/>
          </a:prstGeom>
          <a:noFill/>
          <a:ln w="1397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7" name="Line 81"/>
          <p:cNvSpPr>
            <a:spLocks noChangeShapeType="1"/>
          </p:cNvSpPr>
          <p:nvPr/>
        </p:nvSpPr>
        <p:spPr bwMode="auto">
          <a:xfrm>
            <a:off x="6161088" y="1985963"/>
            <a:ext cx="22225" cy="3978275"/>
          </a:xfrm>
          <a:prstGeom prst="line">
            <a:avLst/>
          </a:prstGeom>
          <a:noFill/>
          <a:ln w="1397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68" name="Group 3"/>
          <p:cNvGrpSpPr/>
          <p:nvPr/>
        </p:nvGrpSpPr>
        <p:grpSpPr bwMode="auto">
          <a:xfrm>
            <a:off x="911225" y="2474915"/>
            <a:ext cx="692150" cy="735013"/>
            <a:chOff x="558" y="2159"/>
            <a:chExt cx="436" cy="463"/>
          </a:xfrm>
        </p:grpSpPr>
        <p:sp>
          <p:nvSpPr>
            <p:cNvPr id="69" name="Oval 4"/>
            <p:cNvSpPr>
              <a:spLocks noChangeArrowheads="1"/>
            </p:cNvSpPr>
            <p:nvPr/>
          </p:nvSpPr>
          <p:spPr bwMode="auto">
            <a:xfrm>
              <a:off x="558" y="2159"/>
              <a:ext cx="436" cy="463"/>
            </a:xfrm>
            <a:prstGeom prst="ellipse">
              <a:avLst/>
            </a:prstGeom>
            <a:noFill/>
            <a:ln w="76200" algn="ctr">
              <a:solidFill>
                <a:schemeClr val="tx1">
                  <a:lumMod val="85000"/>
                  <a:lumOff val="15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" name="Text Box 5"/>
            <p:cNvSpPr txBox="1">
              <a:spLocks noChangeArrowheads="1"/>
            </p:cNvSpPr>
            <p:nvPr/>
          </p:nvSpPr>
          <p:spPr bwMode="auto">
            <a:xfrm>
              <a:off x="651" y="2224"/>
              <a:ext cx="294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b="1" baseline="-25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" name="Group 7"/>
          <p:cNvGrpSpPr/>
          <p:nvPr/>
        </p:nvGrpSpPr>
        <p:grpSpPr bwMode="auto">
          <a:xfrm>
            <a:off x="7335838" y="2474914"/>
            <a:ext cx="692150" cy="735013"/>
            <a:chOff x="2058" y="1182"/>
            <a:chExt cx="436" cy="463"/>
          </a:xfrm>
        </p:grpSpPr>
        <p:sp>
          <p:nvSpPr>
            <p:cNvPr id="72" name="Oval 8"/>
            <p:cNvSpPr>
              <a:spLocks noChangeArrowheads="1"/>
            </p:cNvSpPr>
            <p:nvPr/>
          </p:nvSpPr>
          <p:spPr bwMode="auto">
            <a:xfrm>
              <a:off x="2058" y="1182"/>
              <a:ext cx="436" cy="463"/>
            </a:xfrm>
            <a:prstGeom prst="ellipse">
              <a:avLst/>
            </a:prstGeom>
            <a:noFill/>
            <a:ln w="76200" algn="ctr">
              <a:solidFill>
                <a:schemeClr val="tx1">
                  <a:lumMod val="85000"/>
                  <a:lumOff val="15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" name="Text Box 9"/>
            <p:cNvSpPr txBox="1">
              <a:spLocks noChangeArrowheads="1"/>
            </p:cNvSpPr>
            <p:nvPr/>
          </p:nvSpPr>
          <p:spPr bwMode="auto">
            <a:xfrm>
              <a:off x="2127" y="1247"/>
              <a:ext cx="294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baseline="-2500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2400" b="1" baseline="-25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4" name="Group 28"/>
          <p:cNvGrpSpPr/>
          <p:nvPr/>
        </p:nvGrpSpPr>
        <p:grpSpPr bwMode="auto">
          <a:xfrm>
            <a:off x="5851525" y="1271589"/>
            <a:ext cx="692150" cy="735013"/>
            <a:chOff x="2058" y="1182"/>
            <a:chExt cx="436" cy="463"/>
          </a:xfrm>
        </p:grpSpPr>
        <p:sp>
          <p:nvSpPr>
            <p:cNvPr id="75" name="Oval 29"/>
            <p:cNvSpPr>
              <a:spLocks noChangeArrowheads="1"/>
            </p:cNvSpPr>
            <p:nvPr/>
          </p:nvSpPr>
          <p:spPr bwMode="auto">
            <a:xfrm>
              <a:off x="2058" y="1182"/>
              <a:ext cx="436" cy="463"/>
            </a:xfrm>
            <a:prstGeom prst="ellipse">
              <a:avLst/>
            </a:prstGeom>
            <a:noFill/>
            <a:ln w="76200" algn="ctr">
              <a:solidFill>
                <a:schemeClr val="tx1">
                  <a:lumMod val="85000"/>
                  <a:lumOff val="15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" name="Text Box 30"/>
            <p:cNvSpPr txBox="1">
              <a:spLocks noChangeArrowheads="1"/>
            </p:cNvSpPr>
            <p:nvPr/>
          </p:nvSpPr>
          <p:spPr bwMode="auto">
            <a:xfrm>
              <a:off x="2127" y="1247"/>
              <a:ext cx="294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baseline="-2500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2400" b="1" baseline="-25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7" name="Group 53"/>
          <p:cNvGrpSpPr/>
          <p:nvPr/>
        </p:nvGrpSpPr>
        <p:grpSpPr bwMode="auto">
          <a:xfrm>
            <a:off x="5851525" y="5919789"/>
            <a:ext cx="692150" cy="735013"/>
            <a:chOff x="2058" y="1182"/>
            <a:chExt cx="436" cy="463"/>
          </a:xfrm>
        </p:grpSpPr>
        <p:sp>
          <p:nvSpPr>
            <p:cNvPr id="78" name="Oval 54"/>
            <p:cNvSpPr>
              <a:spLocks noChangeArrowheads="1"/>
            </p:cNvSpPr>
            <p:nvPr/>
          </p:nvSpPr>
          <p:spPr bwMode="auto">
            <a:xfrm>
              <a:off x="2058" y="1182"/>
              <a:ext cx="436" cy="463"/>
            </a:xfrm>
            <a:prstGeom prst="ellipse">
              <a:avLst/>
            </a:prstGeom>
            <a:noFill/>
            <a:ln w="76200" algn="ctr">
              <a:solidFill>
                <a:schemeClr val="tx1">
                  <a:lumMod val="85000"/>
                  <a:lumOff val="15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9" name="Text Box 55"/>
            <p:cNvSpPr txBox="1">
              <a:spLocks noChangeArrowheads="1"/>
            </p:cNvSpPr>
            <p:nvPr/>
          </p:nvSpPr>
          <p:spPr bwMode="auto">
            <a:xfrm>
              <a:off x="2127" y="1247"/>
              <a:ext cx="294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b="1" baseline="-25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4" grpId="0" animBg="1"/>
      <p:bldP spid="25" grpId="0" animBg="1"/>
      <p:bldP spid="26" grpId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animBg="1"/>
      <p:bldP spid="34" grpId="0" animBg="1"/>
      <p:bldP spid="35" grpId="0" animBg="1"/>
      <p:bldP spid="36" grpId="0" animBg="1"/>
      <p:bldP spid="37" grpId="0" animBg="1"/>
      <p:bldP spid="44" grpId="0" bldLvl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bldLvl="0" animBg="1"/>
      <p:bldP spid="54" grpId="0" bldLvl="0" animBg="1"/>
      <p:bldP spid="55" grpId="0" bldLvl="0" animBg="1"/>
      <p:bldP spid="56" grpId="0" bldLvl="0" animBg="1"/>
      <p:bldP spid="57" grpId="0" bldLvl="0" animBg="1"/>
      <p:bldP spid="58" grpId="0" bldLvl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Cook-Levin theorem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426970" y="691515"/>
            <a:ext cx="6586220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>
              <a:lnSpc>
                <a:spcPct val="120000"/>
              </a:lnSpc>
            </a:pPr>
            <a:r>
              <a:rPr lang="zh-CN" altLang="en-US" sz="2000"/>
              <a:t>Leonid Anatolievich Levin</a:t>
            </a:r>
            <a:r>
              <a:rPr lang="en-US" altLang="zh-CN" sz="2000"/>
              <a:t>,</a:t>
            </a:r>
            <a:r>
              <a:rPr lang="zh-CN" altLang="en-US" sz="2000"/>
              <a:t> born November 2, 1948 is a Soviet-American computer scientist.</a:t>
            </a:r>
            <a:endParaRPr lang="zh-CN" altLang="en-US" sz="2000"/>
          </a:p>
          <a:p>
            <a:pPr indent="457200" fontAlgn="auto">
              <a:lnSpc>
                <a:spcPct val="120000"/>
              </a:lnSpc>
            </a:pPr>
            <a:r>
              <a:rPr lang="zh-CN" altLang="en-US" sz="2000"/>
              <a:t>He is known for his work in randomness in computing, algorithmic complexity and intractability, algorithmic probability, theory of computation, and information theory.</a:t>
            </a:r>
            <a:endParaRPr lang="zh-CN" altLang="en-US" sz="2000"/>
          </a:p>
          <a:p>
            <a:pPr indent="457200" fontAlgn="auto">
              <a:lnSpc>
                <a:spcPct val="12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He and Stephen Cook</a:t>
            </a:r>
            <a:r>
              <a:rPr lang="zh-CN" altLang="en-US" sz="2000"/>
              <a:t> independently discovered the existence of </a:t>
            </a:r>
            <a:r>
              <a:rPr lang="zh-CN" altLang="en-US" sz="2000">
                <a:solidFill>
                  <a:srgbClr val="C00000"/>
                </a:solidFill>
              </a:rPr>
              <a:t>NP-complete problems</a:t>
            </a:r>
            <a:r>
              <a:rPr lang="zh-CN" altLang="en-US" sz="2000"/>
              <a:t>. This NP-completeness theorem, often called the Cook–Levin theorem, was a basis for </a:t>
            </a:r>
            <a:r>
              <a:rPr lang="zh-CN" altLang="en-US" sz="2000">
                <a:solidFill>
                  <a:srgbClr val="C00000"/>
                </a:solidFill>
              </a:rPr>
              <a:t>one of the seven Millennium Prize Problems</a:t>
            </a:r>
            <a:r>
              <a:rPr lang="zh-CN" altLang="en-US" sz="2000"/>
              <a:t> declared by the Clay Mathematics Institute with a $1,000,000 prize offered. The Cook–Levin theorem was a breakthrough in computer science and an important step in the development of the </a:t>
            </a:r>
            <a:r>
              <a:rPr lang="zh-CN" altLang="en-US" sz="2000">
                <a:solidFill>
                  <a:srgbClr val="C00000"/>
                </a:solidFill>
              </a:rPr>
              <a:t>theory of computational complexity.</a:t>
            </a:r>
            <a:endParaRPr lang="zh-CN" altLang="en-US" sz="2000"/>
          </a:p>
          <a:p>
            <a:pPr indent="457200" fontAlgn="auto">
              <a:lnSpc>
                <a:spcPct val="120000"/>
              </a:lnSpc>
            </a:pPr>
            <a:r>
              <a:rPr lang="zh-CN" altLang="en-US" sz="2000"/>
              <a:t>Levin was awarded the</a:t>
            </a:r>
            <a:r>
              <a:rPr lang="zh-CN" altLang="en-US" sz="2000">
                <a:solidFill>
                  <a:srgbClr val="C00000"/>
                </a:solidFill>
              </a:rPr>
              <a:t> Knuth Prize</a:t>
            </a:r>
            <a:r>
              <a:rPr lang="zh-CN" altLang="en-US" sz="2000"/>
              <a:t> in 2012 for his discovery of </a:t>
            </a:r>
            <a:r>
              <a:rPr lang="zh-CN" altLang="en-US" sz="2000">
                <a:solidFill>
                  <a:srgbClr val="C00000"/>
                </a:solidFill>
              </a:rPr>
              <a:t>NP-completeness</a:t>
            </a:r>
            <a:r>
              <a:rPr lang="zh-CN" altLang="en-US" sz="2000"/>
              <a:t> and the development of </a:t>
            </a:r>
            <a:r>
              <a:rPr lang="zh-CN" altLang="en-US" sz="2000">
                <a:solidFill>
                  <a:srgbClr val="C00000"/>
                </a:solidFill>
              </a:rPr>
              <a:t>average-case complexity</a:t>
            </a:r>
            <a:r>
              <a:rPr lang="zh-CN" altLang="en-US" sz="2000"/>
              <a:t>. </a:t>
            </a:r>
            <a:endParaRPr lang="zh-CN" altLang="en-US" sz="2000"/>
          </a:p>
        </p:txBody>
      </p:sp>
      <p:sp>
        <p:nvSpPr>
          <p:cNvPr id="8" name="文本框 7"/>
          <p:cNvSpPr txBox="1"/>
          <p:nvPr/>
        </p:nvSpPr>
        <p:spPr>
          <a:xfrm>
            <a:off x="541020" y="3569335"/>
            <a:ext cx="13519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i="1">
                <a:sym typeface="+mn-ea"/>
              </a:rPr>
              <a:t>Leonid Levin</a:t>
            </a:r>
            <a:endParaRPr lang="en-US" altLang="zh-CN" b="1" i="1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9846"/>
          <a:stretch>
            <a:fillRect/>
          </a:stretch>
        </p:blipFill>
        <p:spPr>
          <a:xfrm>
            <a:off x="42545" y="899795"/>
            <a:ext cx="2348865" cy="251968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NP-Complete Problem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Vertex Cover</a:t>
            </a:r>
            <a:endParaRPr lang="en-US" altLang="zh-CN" dirty="0"/>
          </a:p>
          <a:p>
            <a:r>
              <a:rPr lang="en-US" altLang="zh-CN" dirty="0"/>
              <a:t>Max Cut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Cook-Levin theorem</a:t>
            </a:r>
            <a:endParaRPr lang="zh-CN" alt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81667" y="2228850"/>
            <a:ext cx="65146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Theorem (Cook-Levin): SAT is NP-complete</a:t>
            </a:r>
            <a:endParaRPr lang="en-US" altLang="zh-CN" dirty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73546" y="2833688"/>
            <a:ext cx="6954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Corollary: SAT 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 P if and only if P = NP</a:t>
            </a:r>
            <a:endParaRPr lang="en-US" altLang="zh-CN" dirty="0">
              <a:solidFill>
                <a:schemeClr val="tx1"/>
              </a:solidFill>
              <a:latin typeface="+mn-lt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48072" y="1196752"/>
                <a:ext cx="8100392" cy="5661248"/>
              </a:xfrm>
            </p:spPr>
            <p:txBody>
              <a:bodyPr/>
              <a:lstStyle/>
              <a:p>
                <a:r>
                  <a:rPr lang="en-US" altLang="zh-CN" sz="2800" dirty="0"/>
                  <a:t>Boolean formula: an expression involving Boolean variable and operation.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/>
                          <a:ea typeface="Cambria Math"/>
                        </a:rPr>
                        <m:t>∅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=(</m:t>
                      </m:r>
                      <m:bar>
                        <m:barPr>
                          <m:pos m:val="top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ar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ba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⋀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)⋁(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⋀</m:t>
                      </m:r>
                      <m:bar>
                        <m:barPr>
                          <m:pos m:val="top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ar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</m:ba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zh-CN" sz="2800" dirty="0"/>
              </a:p>
              <a:p>
                <a:r>
                  <a:rPr lang="en-US" altLang="zh-CN" sz="2800" dirty="0" err="1"/>
                  <a:t>Satisfiable</a:t>
                </a:r>
                <a:r>
                  <a:rPr lang="en-US" altLang="zh-CN" sz="2800" dirty="0"/>
                  <a:t>: if some assignment of 0s and 1s to the variables makes the formula evaluate to 1.</a:t>
                </a:r>
              </a:p>
              <a:p>
                <a:r>
                  <a:rPr lang="en-US" altLang="zh-CN" sz="2800" dirty="0"/>
                  <a:t>Define:</a:t>
                </a:r>
              </a:p>
              <a:p>
                <a:pPr marL="0" indent="0">
                  <a:buNone/>
                </a:pPr>
                <a:r>
                  <a:rPr lang="en-US" altLang="zh-CN" sz="2800" dirty="0"/>
                  <a:t>SAT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/>
                      </a:rPr>
                      <m:t>=</m:t>
                    </m:r>
                    <m:r>
                      <a:rPr lang="en-US" altLang="zh-CN" sz="2800" b="0" i="1" smtClean="0">
                        <a:latin typeface="Cambria Math"/>
                      </a:rPr>
                      <m:t>{{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∅</m:t>
                    </m:r>
                    <m:r>
                      <a:rPr lang="en-US" altLang="zh-CN" sz="2800" b="0" i="1" smtClean="0">
                        <a:latin typeface="Cambria Math"/>
                      </a:rPr>
                      <m:t>}|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∅ 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𝑖𝑠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𝑠𝑎𝑡𝑖𝑠𝑓𝑖𝑎𝑏𝑙𝑒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𝐵𝑜𝑜𝑙𝑒𝑎𝑛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𝑓𝑜𝑟𝑚𝑢𝑙𝑎</m:t>
                    </m:r>
                    <m:r>
                      <a:rPr lang="en-US" altLang="zh-CN" sz="2800" b="0" i="1" smtClean="0">
                        <a:latin typeface="Cambria Math"/>
                      </a:rPr>
                      <m:t>}</m:t>
                    </m:r>
                  </m:oMath>
                </a14:m>
                <a:endParaRPr lang="en-US" altLang="zh-CN" sz="2800" dirty="0"/>
              </a:p>
              <a:p>
                <a:r>
                  <a:rPr lang="en-US" altLang="zh-CN" sz="2800" dirty="0"/>
                  <a:t>Problem: To decide if the formula is </a:t>
                </a:r>
                <a:r>
                  <a:rPr lang="en-US" altLang="zh-CN" sz="2800" dirty="0" err="1"/>
                  <a:t>satisfiable</a:t>
                </a:r>
                <a:r>
                  <a:rPr lang="en-US" altLang="zh-CN" sz="2800" dirty="0"/>
                  <a:t>.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072" y="1196752"/>
                <a:ext cx="8100392" cy="5661248"/>
              </a:xfrm>
              <a:blipFill rotWithShape="1">
                <a:blip r:embed="rId1"/>
                <a:stretch>
                  <a:fillRect l="-1505" t="-9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Proof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18864" y="1556792"/>
                <a:ext cx="8229600" cy="4525963"/>
              </a:xfrm>
            </p:spPr>
            <p:txBody>
              <a:bodyPr/>
              <a:lstStyle/>
              <a:p>
                <a:r>
                  <a:rPr lang="en-US" altLang="zh-CN" dirty="0"/>
                  <a:t>Step 1: SAT is in NP</a:t>
                </a:r>
              </a:p>
              <a:p>
                <a:r>
                  <a:rPr lang="en-US" altLang="zh-CN" dirty="0"/>
                  <a:t>Idea: A nondeterministic polynomial time machine can guess an assignment to a given formula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accept if the assignment satisfies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864" y="1556792"/>
                <a:ext cx="8229600" cy="4525963"/>
              </a:xfrm>
              <a:blipFill rotWithShape="1">
                <a:blip r:embed="rId1"/>
                <a:stretch>
                  <a:fillRect l="-1630" t="-1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Proof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en-US" altLang="zh-CN" dirty="0"/>
              <a:t>Step 2: SAT is NPC</a:t>
            </a:r>
            <a:endParaRPr lang="en-US" altLang="zh-CN" dirty="0"/>
          </a:p>
          <a:p>
            <a:r>
              <a:rPr lang="en-US" altLang="zh-CN" dirty="0"/>
              <a:t>Proof idea: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he-IL" dirty="0"/>
              <a:t>For any NP machine M and any input string w, we construct a Boolean formula </a:t>
            </a:r>
            <a:r>
              <a:rPr lang="en-US" altLang="he-IL" dirty="0">
                <a:sym typeface="Symbol" panose="05050102010706020507" pitchFamily="18" charset="2"/>
              </a:rPr>
              <a:t></a:t>
            </a:r>
            <a:r>
              <a:rPr lang="en-US" altLang="he-IL" baseline="-25000" dirty="0" err="1">
                <a:sym typeface="Symbol" panose="05050102010706020507" pitchFamily="18" charset="2"/>
              </a:rPr>
              <a:t>M,w</a:t>
            </a:r>
            <a:r>
              <a:rPr lang="en-US" altLang="he-IL" dirty="0">
                <a:sym typeface="Symbol" panose="05050102010706020507" pitchFamily="18" charset="2"/>
              </a:rPr>
              <a:t> </a:t>
            </a:r>
            <a:r>
              <a:rPr lang="en-US" altLang="he-IL" dirty="0"/>
              <a:t>which is </a:t>
            </a:r>
            <a:r>
              <a:rPr lang="en-US" altLang="he-IL" dirty="0" err="1"/>
              <a:t>satisfiable</a:t>
            </a:r>
            <a:r>
              <a:rPr lang="en-US" altLang="he-IL" dirty="0"/>
              <a:t> </a:t>
            </a:r>
            <a:r>
              <a:rPr lang="en-US" altLang="he-IL" dirty="0" err="1"/>
              <a:t>iff</a:t>
            </a:r>
            <a:r>
              <a:rPr lang="en-US" altLang="he-IL" dirty="0"/>
              <a:t> M accepts w.</a:t>
            </a:r>
            <a:endParaRPr lang="en-US" altLang="he-IL" dirty="0"/>
          </a:p>
          <a:p>
            <a:endParaRPr lang="zh-CN" altLang="en-US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534670" y="4709795"/>
          <a:ext cx="8771255" cy="67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cument" r:id="rId1" imgW="8808720" imgH="693420" progId="Word.Document.8">
                  <p:embed/>
                </p:oleObj>
              </mc:Choice>
              <mc:Fallback>
                <p:oleObj name="Document" r:id="rId1" imgW="8808720" imgH="693420" progId="Word.Document.8">
                  <p:embed/>
                  <p:pic>
                    <p:nvPicPr>
                      <p:cNvPr id="0" name="图片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670" y="4709795"/>
                        <a:ext cx="8771255" cy="6781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323340" y="5306060"/>
            <a:ext cx="381000" cy="457200"/>
          </a:xfrm>
          <a:prstGeom prst="upArrow">
            <a:avLst>
              <a:gd name="adj1" fmla="val 50000"/>
              <a:gd name="adj2" fmla="val 30000"/>
            </a:avLst>
          </a:prstGeom>
          <a:solidFill>
            <a:srgbClr val="92D050"/>
          </a:solidFill>
          <a:ln w="9525">
            <a:solidFill>
              <a:srgbClr val="00CC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4175125" y="4598388"/>
            <a:ext cx="1066800" cy="762000"/>
          </a:xfrm>
          <a:prstGeom prst="leftRightArrow">
            <a:avLst>
              <a:gd name="adj1" fmla="val 46250"/>
              <a:gd name="adj2" fmla="val 46343"/>
            </a:avLst>
          </a:prstGeom>
          <a:solidFill>
            <a:srgbClr val="92D050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606618" y="4310707"/>
          <a:ext cx="1419860" cy="1109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3" imgW="316865" imgH="241300" progId="Equation.DSMT4">
                  <p:embed/>
                </p:oleObj>
              </mc:Choice>
              <mc:Fallback>
                <p:oleObj name="Equation" r:id="rId3" imgW="316865" imgH="241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6618" y="4310707"/>
                        <a:ext cx="1419860" cy="11093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260648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he-IL" sz="360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Representing a Computation by a Configurations Table</a:t>
            </a:r>
            <a:endParaRPr lang="en-US" altLang="he-IL" sz="3600" dirty="0">
              <a:solidFill>
                <a:schemeClr val="accent6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5" name="Group 50"/>
          <p:cNvGrpSpPr/>
          <p:nvPr/>
        </p:nvGrpSpPr>
        <p:grpSpPr bwMode="auto">
          <a:xfrm>
            <a:off x="2155190" y="2230438"/>
            <a:ext cx="6161088" cy="4179888"/>
            <a:chOff x="998" y="1435"/>
            <a:chExt cx="3881" cy="2633"/>
          </a:xfrm>
        </p:grpSpPr>
        <p:graphicFrame>
          <p:nvGraphicFramePr>
            <p:cNvPr id="6" name="Object 51"/>
            <p:cNvGraphicFramePr>
              <a:graphicFrameLocks noChangeAspect="1"/>
            </p:cNvGraphicFramePr>
            <p:nvPr/>
          </p:nvGraphicFramePr>
          <p:xfrm>
            <a:off x="998" y="1435"/>
            <a:ext cx="3881" cy="2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" name="Document" r:id="rId1" imgW="6172200" imgH="4191000" progId="Word.Document.8">
                    <p:embed/>
                  </p:oleObj>
                </mc:Choice>
                <mc:Fallback>
                  <p:oleObj name="Document" r:id="rId1" imgW="6172200" imgH="4191000" progId="Word.Document.8">
                    <p:embed/>
                    <p:pic>
                      <p:nvPicPr>
                        <p:cNvPr id="0" name="图片 4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8" y="1435"/>
                          <a:ext cx="3881" cy="26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 Box 52"/>
            <p:cNvSpPr txBox="1">
              <a:spLocks noChangeArrowheads="1"/>
            </p:cNvSpPr>
            <p:nvPr/>
          </p:nvSpPr>
          <p:spPr bwMode="auto">
            <a:xfrm>
              <a:off x="1520" y="1577"/>
              <a:ext cx="38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he-IL" sz="2000">
                  <a:solidFill>
                    <a:srgbClr val="008080"/>
                  </a:solidFill>
                </a:rPr>
                <a:t>q</a:t>
              </a:r>
              <a:r>
                <a:rPr lang="en-US" altLang="he-IL" sz="2000" baseline="-25000">
                  <a:solidFill>
                    <a:srgbClr val="008080"/>
                  </a:solidFill>
                </a:rPr>
                <a:t>0</a:t>
              </a:r>
              <a:endParaRPr lang="en-US" altLang="he-IL" sz="2000" baseline="-25000">
                <a:solidFill>
                  <a:srgbClr val="008080"/>
                </a:solidFill>
              </a:endParaRPr>
            </a:p>
          </p:txBody>
        </p:sp>
        <p:sp>
          <p:nvSpPr>
            <p:cNvPr id="8" name="Text Box 53"/>
            <p:cNvSpPr txBox="1">
              <a:spLocks noChangeArrowheads="1"/>
            </p:cNvSpPr>
            <p:nvPr/>
          </p:nvSpPr>
          <p:spPr bwMode="auto">
            <a:xfrm>
              <a:off x="1952" y="1595"/>
              <a:ext cx="38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he-IL" sz="2000">
                  <a:solidFill>
                    <a:srgbClr val="008080"/>
                  </a:solidFill>
                </a:rPr>
                <a:t>w</a:t>
              </a:r>
              <a:r>
                <a:rPr lang="en-US" altLang="he-IL" sz="2000" baseline="-25000">
                  <a:solidFill>
                    <a:srgbClr val="008080"/>
                  </a:solidFill>
                </a:rPr>
                <a:t>1</a:t>
              </a:r>
              <a:endParaRPr lang="en-US" altLang="he-IL" sz="2000" baseline="-25000">
                <a:solidFill>
                  <a:srgbClr val="008080"/>
                </a:solidFill>
              </a:endParaRPr>
            </a:p>
          </p:txBody>
        </p:sp>
        <p:sp>
          <p:nvSpPr>
            <p:cNvPr id="9" name="Text Box 54"/>
            <p:cNvSpPr txBox="1">
              <a:spLocks noChangeArrowheads="1"/>
            </p:cNvSpPr>
            <p:nvPr/>
          </p:nvSpPr>
          <p:spPr bwMode="auto">
            <a:xfrm>
              <a:off x="2946" y="1577"/>
              <a:ext cx="38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he-IL" sz="2000">
                  <a:solidFill>
                    <a:srgbClr val="008080"/>
                  </a:solidFill>
                </a:rPr>
                <a:t>w</a:t>
              </a:r>
              <a:r>
                <a:rPr lang="en-US" altLang="he-IL" sz="2000" baseline="-25000">
                  <a:solidFill>
                    <a:srgbClr val="008080"/>
                  </a:solidFill>
                </a:rPr>
                <a:t>n</a:t>
              </a:r>
              <a:endParaRPr lang="en-US" altLang="he-IL" sz="2000" baseline="-25000">
                <a:solidFill>
                  <a:srgbClr val="008080"/>
                </a:solidFill>
              </a:endParaRPr>
            </a:p>
          </p:txBody>
        </p:sp>
        <p:sp>
          <p:nvSpPr>
            <p:cNvPr id="10" name="Text Box 55"/>
            <p:cNvSpPr txBox="1">
              <a:spLocks noChangeArrowheads="1"/>
            </p:cNvSpPr>
            <p:nvPr/>
          </p:nvSpPr>
          <p:spPr bwMode="auto">
            <a:xfrm>
              <a:off x="3330" y="1480"/>
              <a:ext cx="38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he-IL" sz="2400">
                  <a:solidFill>
                    <a:srgbClr val="008080"/>
                  </a:solidFill>
                </a:rPr>
                <a:t>_</a:t>
              </a:r>
              <a:endParaRPr lang="en-US" altLang="he-IL" sz="2400">
                <a:solidFill>
                  <a:srgbClr val="008080"/>
                </a:solidFill>
              </a:endParaRPr>
            </a:p>
          </p:txBody>
        </p:sp>
      </p:grpSp>
      <p:grpSp>
        <p:nvGrpSpPr>
          <p:cNvPr id="11" name="Group 57"/>
          <p:cNvGrpSpPr/>
          <p:nvPr/>
        </p:nvGrpSpPr>
        <p:grpSpPr bwMode="auto">
          <a:xfrm>
            <a:off x="1367155" y="2456180"/>
            <a:ext cx="609600" cy="3505200"/>
            <a:chOff x="816" y="1728"/>
            <a:chExt cx="384" cy="2208"/>
          </a:xfrm>
        </p:grpSpPr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1200" y="1728"/>
              <a:ext cx="0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816" y="254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rtl="1"/>
              <a:r>
                <a:rPr lang="en-US" altLang="he-IL"/>
                <a:t>n</a:t>
              </a:r>
              <a:r>
                <a:rPr lang="en-US" altLang="he-IL" baseline="30000"/>
                <a:t>k</a:t>
              </a:r>
              <a:endParaRPr lang="en-US" altLang="he-IL"/>
            </a:p>
          </p:txBody>
        </p:sp>
      </p:grpSp>
      <p:grpSp>
        <p:nvGrpSpPr>
          <p:cNvPr id="14" name="Group 29"/>
          <p:cNvGrpSpPr/>
          <p:nvPr/>
        </p:nvGrpSpPr>
        <p:grpSpPr bwMode="auto">
          <a:xfrm>
            <a:off x="2357755" y="1630680"/>
            <a:ext cx="4800600" cy="444500"/>
            <a:chOff x="1440" y="1152"/>
            <a:chExt cx="3024" cy="336"/>
          </a:xfrm>
        </p:grpSpPr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 flipV="1">
              <a:off x="1440" y="1488"/>
              <a:ext cx="30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2592" y="1152"/>
              <a:ext cx="336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rtl="1"/>
              <a:r>
                <a:rPr lang="en-US" altLang="he-IL"/>
                <a:t>n</a:t>
              </a:r>
              <a:r>
                <a:rPr lang="en-US" altLang="he-IL" baseline="30000"/>
                <a:t>k</a:t>
              </a:r>
              <a:endParaRPr lang="en-US" altLang="he-IL"/>
            </a:p>
          </p:txBody>
        </p:sp>
      </p:grp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300355" y="2913380"/>
            <a:ext cx="1981200" cy="685800"/>
          </a:xfrm>
          <a:prstGeom prst="wedgeRectCallout">
            <a:avLst>
              <a:gd name="adj1" fmla="val 14102"/>
              <a:gd name="adj2" fmla="val 76620"/>
            </a:avLst>
          </a:prstGeom>
          <a:solidFill>
            <a:srgbClr val="FFFFCC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he-IL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upper bound on </a:t>
            </a:r>
            <a:endParaRPr lang="en-US" altLang="he-IL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</a:pPr>
            <a:r>
              <a:rPr lang="en-US" altLang="he-IL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the running time</a:t>
            </a:r>
            <a:endParaRPr lang="en-US" altLang="he-IL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AutoShape 20"/>
          <p:cNvSpPr>
            <a:spLocks noChangeArrowheads="1"/>
          </p:cNvSpPr>
          <p:nvPr/>
        </p:nvSpPr>
        <p:spPr bwMode="auto">
          <a:xfrm>
            <a:off x="6853555" y="3903980"/>
            <a:ext cx="2362200" cy="381000"/>
          </a:xfrm>
          <a:prstGeom prst="wedgeRectCallout">
            <a:avLst>
              <a:gd name="adj1" fmla="val -54505"/>
              <a:gd name="adj2" fmla="val -344583"/>
            </a:avLst>
          </a:prstGeom>
          <a:solidFill>
            <a:srgbClr val="FFFFCC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he-IL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indicates tape bounds</a:t>
            </a:r>
            <a:endParaRPr lang="en-US" altLang="he-IL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3876675" y="3065780"/>
            <a:ext cx="4572000" cy="685800"/>
          </a:xfrm>
          <a:prstGeom prst="wedgeRectCallout">
            <a:avLst>
              <a:gd name="adj1" fmla="val -39199"/>
              <a:gd name="adj2" fmla="val -71528"/>
            </a:avLst>
          </a:prstGeom>
          <a:solidFill>
            <a:srgbClr val="FFFFCC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he-IL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the content of the (relevant part of the) tape </a:t>
            </a:r>
            <a:endParaRPr lang="en-US" altLang="he-IL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</a:pPr>
            <a:r>
              <a:rPr lang="en-US" altLang="he-IL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and the position of the head</a:t>
            </a:r>
            <a:endParaRPr lang="en-US" altLang="he-IL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 autoUpdateAnimBg="0"/>
      <p:bldP spid="18" grpId="0" bldLvl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 txBox="1">
            <a:spLocks noChangeArrowheads="1"/>
          </p:cNvSpPr>
          <p:nvPr/>
        </p:nvSpPr>
        <p:spPr>
          <a:xfrm>
            <a:off x="685800" y="332656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he-IL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Tableau: Example</a:t>
            </a:r>
            <a:endParaRPr lang="en-US" altLang="he-IL" dirty="0">
              <a:solidFill>
                <a:schemeClr val="accent6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Rectangle 1027"/>
          <p:cNvSpPr txBox="1">
            <a:spLocks noChangeArrowheads="1"/>
          </p:cNvSpPr>
          <p:nvPr/>
        </p:nvSpPr>
        <p:spPr>
          <a:xfrm>
            <a:off x="685800" y="1981200"/>
            <a:ext cx="3581400" cy="411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dist="107763" dir="13500000" algn="ctr" rotWithShape="0">
              <a:schemeClr val="bg2"/>
            </a:outerShdw>
          </a:effectLst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he-IL" sz="2400" dirty="0">
              <a:latin typeface="Comic Sans MS" panose="030F0702030302020204" pitchFamily="66" charset="0"/>
            </a:endParaRPr>
          </a:p>
          <a:p>
            <a:r>
              <a:rPr lang="en-US" altLang="he-IL" sz="2400" u="sng" dirty="0">
                <a:latin typeface="Comic Sans MS" panose="030F0702030302020204" pitchFamily="66" charset="0"/>
              </a:rPr>
              <a:t>TM</a:t>
            </a:r>
            <a:r>
              <a:rPr lang="en-US" altLang="he-IL" sz="2400" dirty="0">
                <a:latin typeface="Comic Sans MS" panose="030F0702030302020204" pitchFamily="66" charset="0"/>
              </a:rPr>
              <a:t>:</a:t>
            </a:r>
            <a:endParaRPr lang="en-US" altLang="he-IL" sz="2400" dirty="0">
              <a:latin typeface="Comic Sans MS" panose="030F0702030302020204" pitchFamily="66" charset="0"/>
            </a:endParaRPr>
          </a:p>
          <a:p>
            <a:pPr lvl="1"/>
            <a:r>
              <a:rPr lang="en-US" altLang="he-IL" sz="2400" dirty="0">
                <a:latin typeface="Comic Sans MS" panose="030F0702030302020204" pitchFamily="66" charset="0"/>
              </a:rPr>
              <a:t>Q={q</a:t>
            </a:r>
            <a:r>
              <a:rPr lang="en-US" altLang="he-IL" sz="2400" baseline="-25000" dirty="0">
                <a:latin typeface="Comic Sans MS" panose="030F0702030302020204" pitchFamily="66" charset="0"/>
              </a:rPr>
              <a:t>0</a:t>
            </a:r>
            <a:r>
              <a:rPr lang="en-US" altLang="he-IL" sz="2400" dirty="0">
                <a:latin typeface="Comic Sans MS" panose="030F0702030302020204" pitchFamily="66" charset="0"/>
              </a:rPr>
              <a:t>,q</a:t>
            </a:r>
            <a:r>
              <a:rPr lang="en-US" altLang="he-IL" sz="2400" baseline="-25000" dirty="0">
                <a:latin typeface="Comic Sans MS" panose="030F0702030302020204" pitchFamily="66" charset="0"/>
              </a:rPr>
              <a:t>accept</a:t>
            </a:r>
            <a:r>
              <a:rPr lang="en-US" altLang="he-IL" sz="2400" dirty="0">
                <a:latin typeface="Comic Sans MS" panose="030F0702030302020204" pitchFamily="66" charset="0"/>
              </a:rPr>
              <a:t>,q</a:t>
            </a:r>
            <a:r>
              <a:rPr lang="en-US" altLang="he-IL" sz="2400" baseline="-25000" dirty="0">
                <a:latin typeface="Comic Sans MS" panose="030F0702030302020204" pitchFamily="66" charset="0"/>
              </a:rPr>
              <a:t>reject</a:t>
            </a:r>
            <a:r>
              <a:rPr lang="en-US" altLang="he-IL" sz="2400" dirty="0">
                <a:latin typeface="Comic Sans MS" panose="030F0702030302020204" pitchFamily="66" charset="0"/>
              </a:rPr>
              <a:t>}</a:t>
            </a:r>
            <a:endParaRPr lang="en-US" altLang="he-IL" sz="2400" dirty="0">
              <a:latin typeface="Comic Sans MS" panose="030F0702030302020204" pitchFamily="66" charset="0"/>
            </a:endParaRPr>
          </a:p>
          <a:p>
            <a:pPr lvl="1"/>
            <a:r>
              <a:rPr lang="en-US" altLang="he-IL" sz="2400" dirty="0">
                <a:latin typeface="Comic Sans MS" panose="030F0702030302020204" pitchFamily="66" charset="0"/>
                <a:sym typeface="Symbol" panose="05050102010706020507" pitchFamily="18" charset="2"/>
              </a:rPr>
              <a:t>={1}</a:t>
            </a:r>
            <a:endParaRPr lang="en-US" altLang="he-IL" sz="24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lvl="1"/>
            <a:r>
              <a:rPr lang="en-US" altLang="he-IL" sz="2400" dirty="0">
                <a:latin typeface="Comic Sans MS" panose="030F0702030302020204" pitchFamily="66" charset="0"/>
                <a:sym typeface="Symbol" panose="05050102010706020507" pitchFamily="18" charset="2"/>
              </a:rPr>
              <a:t>={1,_}</a:t>
            </a:r>
            <a:endParaRPr lang="en-US" altLang="he-IL" sz="24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lvl="1"/>
            <a:r>
              <a:rPr lang="en-US" altLang="he-IL" sz="2400" dirty="0">
                <a:latin typeface="Comic Sans MS" panose="030F0702030302020204" pitchFamily="66" charset="0"/>
                <a:sym typeface="Symbol" panose="05050102010706020507" pitchFamily="18" charset="2"/>
              </a:rPr>
              <a:t>(q</a:t>
            </a:r>
            <a:r>
              <a:rPr lang="en-US" altLang="he-IL" sz="24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0</a:t>
            </a:r>
            <a:r>
              <a:rPr lang="en-US" altLang="he-IL" sz="2400" dirty="0">
                <a:latin typeface="Comic Sans MS" panose="030F0702030302020204" pitchFamily="66" charset="0"/>
                <a:sym typeface="Symbol" panose="05050102010706020507" pitchFamily="18" charset="2"/>
              </a:rPr>
              <a:t>,1)={(q</a:t>
            </a:r>
            <a:r>
              <a:rPr lang="en-US" altLang="he-IL" sz="24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0</a:t>
            </a:r>
            <a:r>
              <a:rPr lang="en-US" altLang="he-IL" sz="2400" dirty="0">
                <a:latin typeface="Comic Sans MS" panose="030F0702030302020204" pitchFamily="66" charset="0"/>
                <a:sym typeface="Symbol" panose="05050102010706020507" pitchFamily="18" charset="2"/>
              </a:rPr>
              <a:t>,_,R)}</a:t>
            </a:r>
            <a:endParaRPr lang="en-US" altLang="he-IL" sz="24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lvl="1"/>
            <a:r>
              <a:rPr lang="en-US" altLang="he-IL" sz="2400" dirty="0">
                <a:latin typeface="Comic Sans MS" panose="030F0702030302020204" pitchFamily="66" charset="0"/>
                <a:sym typeface="Symbol" panose="05050102010706020507" pitchFamily="18" charset="2"/>
              </a:rPr>
              <a:t>(q</a:t>
            </a:r>
            <a:r>
              <a:rPr lang="en-US" altLang="he-IL" sz="24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0</a:t>
            </a:r>
            <a:r>
              <a:rPr lang="en-US" altLang="he-IL" sz="2400" dirty="0">
                <a:latin typeface="Comic Sans MS" panose="030F0702030302020204" pitchFamily="66" charset="0"/>
                <a:sym typeface="Symbol" panose="05050102010706020507" pitchFamily="18" charset="2"/>
              </a:rPr>
              <a:t>,_)={(</a:t>
            </a:r>
            <a:r>
              <a:rPr lang="en-US" altLang="he-IL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q</a:t>
            </a:r>
            <a:r>
              <a:rPr lang="en-US" altLang="he-IL" sz="24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accept</a:t>
            </a:r>
            <a:r>
              <a:rPr lang="en-US" altLang="he-IL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,L</a:t>
            </a:r>
            <a:r>
              <a:rPr lang="en-US" altLang="he-IL" sz="2400" dirty="0">
                <a:latin typeface="Comic Sans MS" panose="030F0702030302020204" pitchFamily="66" charset="0"/>
                <a:sym typeface="Symbol" panose="05050102010706020507" pitchFamily="18" charset="2"/>
              </a:rPr>
              <a:t>)}</a:t>
            </a:r>
            <a:endParaRPr lang="en-US" altLang="he-IL" sz="2400" dirty="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4" name="AutoShape 1028"/>
          <p:cNvSpPr>
            <a:spLocks noChangeArrowheads="1"/>
          </p:cNvSpPr>
          <p:nvPr/>
        </p:nvSpPr>
        <p:spPr bwMode="auto">
          <a:xfrm>
            <a:off x="1524000" y="5181600"/>
            <a:ext cx="2971800" cy="1447800"/>
          </a:xfrm>
          <a:prstGeom prst="cloudCallout">
            <a:avLst>
              <a:gd name="adj1" fmla="val -36111"/>
              <a:gd name="adj2" fmla="val -48792"/>
            </a:avLst>
          </a:prstGeom>
          <a:solidFill>
            <a:srgbClr val="FFCC66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he-IL" sz="2000">
                <a:solidFill>
                  <a:schemeClr val="bg1"/>
                </a:solidFill>
              </a:rPr>
              <a:t>Q: what does this</a:t>
            </a:r>
            <a:br>
              <a:rPr lang="en-US" altLang="he-IL" sz="2000">
                <a:solidFill>
                  <a:schemeClr val="bg1"/>
                </a:solidFill>
              </a:rPr>
            </a:br>
            <a:r>
              <a:rPr lang="en-US" altLang="he-IL" sz="2000">
                <a:solidFill>
                  <a:schemeClr val="bg1"/>
                </a:solidFill>
              </a:rPr>
              <a:t>machine compute?</a:t>
            </a:r>
            <a:endParaRPr lang="en-US" altLang="he-IL" sz="2000">
              <a:solidFill>
                <a:schemeClr val="bg1"/>
              </a:solidFill>
            </a:endParaRPr>
          </a:p>
        </p:txBody>
      </p:sp>
      <p:sp>
        <p:nvSpPr>
          <p:cNvPr id="5" name="Rectangle 1029"/>
          <p:cNvSpPr>
            <a:spLocks noChangeArrowheads="1"/>
          </p:cNvSpPr>
          <p:nvPr/>
        </p:nvSpPr>
        <p:spPr bwMode="auto">
          <a:xfrm>
            <a:off x="4648200" y="1981200"/>
            <a:ext cx="3581400" cy="411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dist="107763" dir="135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he-IL" sz="2400" dirty="0">
              <a:solidFill>
                <a:srgbClr val="009999"/>
              </a:solidFill>
              <a:latin typeface="Comic Sans MS" panose="030F0702030302020204" pitchFamily="66" charset="0"/>
            </a:endParaRPr>
          </a:p>
          <a:p>
            <a:r>
              <a:rPr lang="en-US" altLang="he-IL" sz="2800" dirty="0">
                <a:solidFill>
                  <a:srgbClr val="0099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tableau (input 11)</a:t>
            </a:r>
            <a:endParaRPr lang="en-US" altLang="he-IL" sz="2800" dirty="0">
              <a:solidFill>
                <a:srgbClr val="009999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pic>
        <p:nvPicPr>
          <p:cNvPr id="6" name="Picture 1030" descr="tableau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011613"/>
            <a:ext cx="3429000" cy="189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5726</Words>
  <Application>WPS 演示</Application>
  <PresentationFormat>全屏显示(4:3)</PresentationFormat>
  <Paragraphs>355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15</vt:i4>
      </vt:variant>
      <vt:variant>
        <vt:lpstr>幻灯片标题</vt:lpstr>
      </vt:variant>
      <vt:variant>
        <vt:i4>30</vt:i4>
      </vt:variant>
    </vt:vector>
  </HeadingPairs>
  <TitlesOfParts>
    <vt:vector size="62" baseType="lpstr">
      <vt:lpstr>Arial</vt:lpstr>
      <vt:lpstr>宋体</vt:lpstr>
      <vt:lpstr>Wingdings</vt:lpstr>
      <vt:lpstr>Britannic Bold</vt:lpstr>
      <vt:lpstr>Segoe Print</vt:lpstr>
      <vt:lpstr>华康俪金黑W8</vt:lpstr>
      <vt:lpstr>方正风雅宋简体</vt:lpstr>
      <vt:lpstr>Symbol</vt:lpstr>
      <vt:lpstr>Comic Sans MS</vt:lpstr>
      <vt:lpstr>Times New Roman</vt:lpstr>
      <vt:lpstr>Calibri</vt:lpstr>
      <vt:lpstr>微软雅黑</vt:lpstr>
      <vt:lpstr>Arial Unicode MS</vt:lpstr>
      <vt:lpstr>黑体</vt:lpstr>
      <vt:lpstr>Arial</vt:lpstr>
      <vt:lpstr>Arial Black</vt:lpstr>
      <vt:lpstr>Office 主题</vt:lpstr>
      <vt:lpstr>Word.Document.8</vt:lpstr>
      <vt:lpstr>Paint.Picture</vt:lpstr>
      <vt:lpstr>Paint.Picture</vt:lpstr>
      <vt:lpstr>Paint.Picture</vt:lpstr>
      <vt:lpstr>Paint.Picture</vt:lpstr>
      <vt:lpstr>Paint.Picture</vt:lpstr>
      <vt:lpstr>Paint.Picture</vt:lpstr>
      <vt:lpstr>Equation.DSMT4</vt:lpstr>
      <vt:lpstr>Word.Document.8</vt:lpstr>
      <vt:lpstr>Word.Document.8</vt:lpstr>
      <vt:lpstr>Equation.3</vt:lpstr>
      <vt:lpstr>Equation.DSMT4</vt:lpstr>
      <vt:lpstr>Equation.3</vt:lpstr>
      <vt:lpstr>Word.Document.8</vt:lpstr>
      <vt:lpstr>Equation.3</vt:lpstr>
      <vt:lpstr>PowerPoint 演示文稿</vt:lpstr>
      <vt:lpstr>Cook-Levin theorem</vt:lpstr>
      <vt:lpstr>Cook-Levin theorem</vt:lpstr>
      <vt:lpstr>Cook-Levin theorem</vt:lpstr>
      <vt:lpstr>SAT</vt:lpstr>
      <vt:lpstr>Proof</vt:lpstr>
      <vt:lpstr>Proof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3SAT</vt:lpstr>
      <vt:lpstr>Proof</vt:lpstr>
      <vt:lpstr>Polynomial Time Reduction</vt:lpstr>
      <vt:lpstr>CLIQUE is NPC</vt:lpstr>
      <vt:lpstr> </vt:lpstr>
      <vt:lpstr>PowerPoint 演示文稿</vt:lpstr>
      <vt:lpstr>PowerPoint 演示文稿</vt:lpstr>
      <vt:lpstr>Other NP-Complete Problem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CTTAN</dc:creator>
  <cp:lastModifiedBy>sk</cp:lastModifiedBy>
  <cp:revision>34</cp:revision>
  <dcterms:created xsi:type="dcterms:W3CDTF">2014-12-27T14:27:00Z</dcterms:created>
  <dcterms:modified xsi:type="dcterms:W3CDTF">2019-11-01T03:07:18Z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