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20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8904" y="-243408"/>
            <a:ext cx="8229600" cy="1143000"/>
          </a:xfrm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平行四边形 49"/>
          <p:cNvSpPr/>
          <p:nvPr userDrawn="1"/>
        </p:nvSpPr>
        <p:spPr>
          <a:xfrm>
            <a:off x="-29979" y="-14989"/>
            <a:ext cx="2537015" cy="707685"/>
          </a:xfrm>
          <a:custGeom>
            <a:avLst/>
            <a:gdLst>
              <a:gd name="connsiteX0" fmla="*/ 0 w 1547664"/>
              <a:gd name="connsiteY0" fmla="*/ 692696 h 692696"/>
              <a:gd name="connsiteX1" fmla="*/ 173174 w 1547664"/>
              <a:gd name="connsiteY1" fmla="*/ 0 h 692696"/>
              <a:gd name="connsiteX2" fmla="*/ 1547664 w 1547664"/>
              <a:gd name="connsiteY2" fmla="*/ 0 h 692696"/>
              <a:gd name="connsiteX3" fmla="*/ 1374490 w 1547664"/>
              <a:gd name="connsiteY3" fmla="*/ 692696 h 692696"/>
              <a:gd name="connsiteX4" fmla="*/ 0 w 1547664"/>
              <a:gd name="connsiteY4" fmla="*/ 692696 h 692696"/>
              <a:gd name="connsiteX0-1" fmla="*/ 61228 w 1608892"/>
              <a:gd name="connsiteY0-2" fmla="*/ 722676 h 722676"/>
              <a:gd name="connsiteX1-3" fmla="*/ 234402 w 1608892"/>
              <a:gd name="connsiteY1-4" fmla="*/ 29980 h 722676"/>
              <a:gd name="connsiteX2-5" fmla="*/ 1267 w 1608892"/>
              <a:gd name="connsiteY2-6" fmla="*/ 0 h 722676"/>
              <a:gd name="connsiteX3-7" fmla="*/ 1608892 w 1608892"/>
              <a:gd name="connsiteY3-8" fmla="*/ 29980 h 722676"/>
              <a:gd name="connsiteX4-9" fmla="*/ 1435718 w 1608892"/>
              <a:gd name="connsiteY4-10" fmla="*/ 722676 h 722676"/>
              <a:gd name="connsiteX5" fmla="*/ 61228 w 1608892"/>
              <a:gd name="connsiteY5" fmla="*/ 722676 h 722676"/>
              <a:gd name="connsiteX0-11" fmla="*/ 63273 w 1610937"/>
              <a:gd name="connsiteY0-12" fmla="*/ 722676 h 722676"/>
              <a:gd name="connsiteX1-13" fmla="*/ 56565 w 1610937"/>
              <a:gd name="connsiteY1-14" fmla="*/ 44970 h 722676"/>
              <a:gd name="connsiteX2-15" fmla="*/ 3312 w 1610937"/>
              <a:gd name="connsiteY2-16" fmla="*/ 0 h 722676"/>
              <a:gd name="connsiteX3-17" fmla="*/ 1610937 w 1610937"/>
              <a:gd name="connsiteY3-18" fmla="*/ 29980 h 722676"/>
              <a:gd name="connsiteX4-19" fmla="*/ 1437763 w 1610937"/>
              <a:gd name="connsiteY4-20" fmla="*/ 722676 h 722676"/>
              <a:gd name="connsiteX5-21" fmla="*/ 63273 w 1610937"/>
              <a:gd name="connsiteY5-22" fmla="*/ 722676 h 722676"/>
              <a:gd name="connsiteX0-23" fmla="*/ 63273 w 2075632"/>
              <a:gd name="connsiteY0-24" fmla="*/ 722676 h 722676"/>
              <a:gd name="connsiteX1-25" fmla="*/ 56565 w 2075632"/>
              <a:gd name="connsiteY1-26" fmla="*/ 44970 h 722676"/>
              <a:gd name="connsiteX2-27" fmla="*/ 3312 w 2075632"/>
              <a:gd name="connsiteY2-28" fmla="*/ 0 h 722676"/>
              <a:gd name="connsiteX3-29" fmla="*/ 2075632 w 2075632"/>
              <a:gd name="connsiteY3-30" fmla="*/ 29980 h 722676"/>
              <a:gd name="connsiteX4-31" fmla="*/ 1437763 w 2075632"/>
              <a:gd name="connsiteY4-32" fmla="*/ 722676 h 722676"/>
              <a:gd name="connsiteX5-33" fmla="*/ 63273 w 2075632"/>
              <a:gd name="connsiteY5-34" fmla="*/ 722676 h 722676"/>
              <a:gd name="connsiteX0-35" fmla="*/ 6708 w 2019067"/>
              <a:gd name="connsiteY0-36" fmla="*/ 771160 h 771160"/>
              <a:gd name="connsiteX1-37" fmla="*/ 0 w 2019067"/>
              <a:gd name="connsiteY1-38" fmla="*/ 93454 h 771160"/>
              <a:gd name="connsiteX2-39" fmla="*/ 2019067 w 2019067"/>
              <a:gd name="connsiteY2-40" fmla="*/ 78464 h 771160"/>
              <a:gd name="connsiteX3-41" fmla="*/ 1381198 w 2019067"/>
              <a:gd name="connsiteY3-42" fmla="*/ 771160 h 771160"/>
              <a:gd name="connsiteX4-43" fmla="*/ 6708 w 2019067"/>
              <a:gd name="connsiteY4-44" fmla="*/ 771160 h 771160"/>
              <a:gd name="connsiteX0-45" fmla="*/ 6708 w 2019067"/>
              <a:gd name="connsiteY0-46" fmla="*/ 740785 h 740785"/>
              <a:gd name="connsiteX1-47" fmla="*/ 0 w 2019067"/>
              <a:gd name="connsiteY1-48" fmla="*/ 63079 h 740785"/>
              <a:gd name="connsiteX2-49" fmla="*/ 2019067 w 2019067"/>
              <a:gd name="connsiteY2-50" fmla="*/ 48089 h 740785"/>
              <a:gd name="connsiteX3-51" fmla="*/ 1381198 w 2019067"/>
              <a:gd name="connsiteY3-52" fmla="*/ 740785 h 740785"/>
              <a:gd name="connsiteX4-53" fmla="*/ 6708 w 2019067"/>
              <a:gd name="connsiteY4-54" fmla="*/ 740785 h 740785"/>
              <a:gd name="connsiteX0-55" fmla="*/ 6708 w 2019067"/>
              <a:gd name="connsiteY0-56" fmla="*/ 692696 h 692696"/>
              <a:gd name="connsiteX1-57" fmla="*/ 0 w 2019067"/>
              <a:gd name="connsiteY1-58" fmla="*/ 14990 h 692696"/>
              <a:gd name="connsiteX2-59" fmla="*/ 2019067 w 2019067"/>
              <a:gd name="connsiteY2-60" fmla="*/ 0 h 692696"/>
              <a:gd name="connsiteX3-61" fmla="*/ 1381198 w 2019067"/>
              <a:gd name="connsiteY3-62" fmla="*/ 692696 h 692696"/>
              <a:gd name="connsiteX4-63" fmla="*/ 6708 w 2019067"/>
              <a:gd name="connsiteY4-64" fmla="*/ 692696 h 692696"/>
              <a:gd name="connsiteX0-65" fmla="*/ 21698 w 2034057"/>
              <a:gd name="connsiteY0-66" fmla="*/ 707686 h 707686"/>
              <a:gd name="connsiteX1-67" fmla="*/ 0 w 2034057"/>
              <a:gd name="connsiteY1-68" fmla="*/ 0 h 707686"/>
              <a:gd name="connsiteX2-69" fmla="*/ 2034057 w 2034057"/>
              <a:gd name="connsiteY2-70" fmla="*/ 14990 h 707686"/>
              <a:gd name="connsiteX3-71" fmla="*/ 1396188 w 2034057"/>
              <a:gd name="connsiteY3-72" fmla="*/ 707686 h 707686"/>
              <a:gd name="connsiteX4-73" fmla="*/ 21698 w 2034057"/>
              <a:gd name="connsiteY4-74" fmla="*/ 707686 h 707686"/>
              <a:gd name="connsiteX0-75" fmla="*/ 0 w 2042339"/>
              <a:gd name="connsiteY0-76" fmla="*/ 707686 h 707686"/>
              <a:gd name="connsiteX1-77" fmla="*/ 8282 w 2042339"/>
              <a:gd name="connsiteY1-78" fmla="*/ 0 h 707686"/>
              <a:gd name="connsiteX2-79" fmla="*/ 2042339 w 2042339"/>
              <a:gd name="connsiteY2-80" fmla="*/ 14990 h 707686"/>
              <a:gd name="connsiteX3-81" fmla="*/ 1404470 w 2042339"/>
              <a:gd name="connsiteY3-82" fmla="*/ 707686 h 707686"/>
              <a:gd name="connsiteX4-83" fmla="*/ 0 w 2042339"/>
              <a:gd name="connsiteY4-84" fmla="*/ 707686 h 707686"/>
              <a:gd name="connsiteX0-85" fmla="*/ 0 w 2042339"/>
              <a:gd name="connsiteY0-86" fmla="*/ 707686 h 707686"/>
              <a:gd name="connsiteX1-87" fmla="*/ 8282 w 2042339"/>
              <a:gd name="connsiteY1-88" fmla="*/ 0 h 707686"/>
              <a:gd name="connsiteX2-89" fmla="*/ 2042339 w 2042339"/>
              <a:gd name="connsiteY2-90" fmla="*/ 14990 h 707686"/>
              <a:gd name="connsiteX3-91" fmla="*/ 1659303 w 2042339"/>
              <a:gd name="connsiteY3-92" fmla="*/ 707686 h 707686"/>
              <a:gd name="connsiteX4-93" fmla="*/ 0 w 2042339"/>
              <a:gd name="connsiteY4-94" fmla="*/ 707686 h 707686"/>
              <a:gd name="connsiteX0-95" fmla="*/ 0 w 2297172"/>
              <a:gd name="connsiteY0-96" fmla="*/ 707686 h 707686"/>
              <a:gd name="connsiteX1-97" fmla="*/ 8282 w 2297172"/>
              <a:gd name="connsiteY1-98" fmla="*/ 0 h 707686"/>
              <a:gd name="connsiteX2-99" fmla="*/ 2297172 w 2297172"/>
              <a:gd name="connsiteY2-100" fmla="*/ 0 h 707686"/>
              <a:gd name="connsiteX3-101" fmla="*/ 1659303 w 2297172"/>
              <a:gd name="connsiteY3-102" fmla="*/ 707686 h 707686"/>
              <a:gd name="connsiteX4-103" fmla="*/ 0 w 2297172"/>
              <a:gd name="connsiteY4-104" fmla="*/ 707686 h 707686"/>
              <a:gd name="connsiteX0-105" fmla="*/ 0 w 2537015"/>
              <a:gd name="connsiteY0-106" fmla="*/ 707686 h 707686"/>
              <a:gd name="connsiteX1-107" fmla="*/ 8282 w 2537015"/>
              <a:gd name="connsiteY1-108" fmla="*/ 0 h 707686"/>
              <a:gd name="connsiteX2-109" fmla="*/ 2537015 w 2537015"/>
              <a:gd name="connsiteY2-110" fmla="*/ 0 h 707686"/>
              <a:gd name="connsiteX3-111" fmla="*/ 1659303 w 2537015"/>
              <a:gd name="connsiteY3-112" fmla="*/ 707686 h 707686"/>
              <a:gd name="connsiteX4-113" fmla="*/ 0 w 2537015"/>
              <a:gd name="connsiteY4-114" fmla="*/ 707686 h 707686"/>
              <a:gd name="connsiteX0-115" fmla="*/ 0 w 2537015"/>
              <a:gd name="connsiteY0-116" fmla="*/ 707686 h 707686"/>
              <a:gd name="connsiteX1-117" fmla="*/ 8282 w 2537015"/>
              <a:gd name="connsiteY1-118" fmla="*/ 0 h 707686"/>
              <a:gd name="connsiteX2-119" fmla="*/ 2537015 w 2537015"/>
              <a:gd name="connsiteY2-120" fmla="*/ 0 h 707686"/>
              <a:gd name="connsiteX3-121" fmla="*/ 1869165 w 2537015"/>
              <a:gd name="connsiteY3-122" fmla="*/ 707686 h 707686"/>
              <a:gd name="connsiteX4-123" fmla="*/ 0 w 2537015"/>
              <a:gd name="connsiteY4-124" fmla="*/ 707686 h 707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7015" h="707686">
                <a:moveTo>
                  <a:pt x="0" y="707686"/>
                </a:moveTo>
                <a:cubicBezTo>
                  <a:pt x="2761" y="471791"/>
                  <a:pt x="5521" y="235895"/>
                  <a:pt x="8282" y="0"/>
                </a:cubicBezTo>
                <a:lnTo>
                  <a:pt x="2537015" y="0"/>
                </a:lnTo>
                <a:lnTo>
                  <a:pt x="1869165" y="707686"/>
                </a:lnTo>
                <a:lnTo>
                  <a:pt x="0" y="707686"/>
                </a:lnTo>
                <a:close/>
              </a:path>
            </a:pathLst>
          </a:custGeom>
          <a:solidFill>
            <a:srgbClr val="F694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 flipH="1">
            <a:off x="7864321" y="5431711"/>
            <a:ext cx="1019148" cy="1145940"/>
          </a:xfrm>
          <a:prstGeom prst="line">
            <a:avLst/>
          </a:prstGeom>
          <a:ln w="12700">
            <a:gradFill>
              <a:gsLst>
                <a:gs pos="1250">
                  <a:schemeClr val="bg1">
                    <a:lumMod val="65000"/>
                    <a:alpha val="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</a:ln>
          <a:effectLst>
            <a:outerShdw blurRad="63500" dist="25400" dir="5400000" sx="170000" sy="170000" algn="ctr" rotWithShape="0">
              <a:schemeClr val="tx1">
                <a:alpha val="92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平行四边形 49"/>
          <p:cNvSpPr/>
          <p:nvPr userDrawn="1"/>
        </p:nvSpPr>
        <p:spPr>
          <a:xfrm>
            <a:off x="-29979" y="-14989"/>
            <a:ext cx="2537015" cy="707685"/>
          </a:xfrm>
          <a:custGeom>
            <a:avLst/>
            <a:gdLst>
              <a:gd name="connsiteX0" fmla="*/ 0 w 1547664"/>
              <a:gd name="connsiteY0" fmla="*/ 692696 h 692696"/>
              <a:gd name="connsiteX1" fmla="*/ 173174 w 1547664"/>
              <a:gd name="connsiteY1" fmla="*/ 0 h 692696"/>
              <a:gd name="connsiteX2" fmla="*/ 1547664 w 1547664"/>
              <a:gd name="connsiteY2" fmla="*/ 0 h 692696"/>
              <a:gd name="connsiteX3" fmla="*/ 1374490 w 1547664"/>
              <a:gd name="connsiteY3" fmla="*/ 692696 h 692696"/>
              <a:gd name="connsiteX4" fmla="*/ 0 w 1547664"/>
              <a:gd name="connsiteY4" fmla="*/ 692696 h 692696"/>
              <a:gd name="connsiteX0-1" fmla="*/ 61228 w 1608892"/>
              <a:gd name="connsiteY0-2" fmla="*/ 722676 h 722676"/>
              <a:gd name="connsiteX1-3" fmla="*/ 234402 w 1608892"/>
              <a:gd name="connsiteY1-4" fmla="*/ 29980 h 722676"/>
              <a:gd name="connsiteX2-5" fmla="*/ 1267 w 1608892"/>
              <a:gd name="connsiteY2-6" fmla="*/ 0 h 722676"/>
              <a:gd name="connsiteX3-7" fmla="*/ 1608892 w 1608892"/>
              <a:gd name="connsiteY3-8" fmla="*/ 29980 h 722676"/>
              <a:gd name="connsiteX4-9" fmla="*/ 1435718 w 1608892"/>
              <a:gd name="connsiteY4-10" fmla="*/ 722676 h 722676"/>
              <a:gd name="connsiteX5" fmla="*/ 61228 w 1608892"/>
              <a:gd name="connsiteY5" fmla="*/ 722676 h 722676"/>
              <a:gd name="connsiteX0-11" fmla="*/ 63273 w 1610937"/>
              <a:gd name="connsiteY0-12" fmla="*/ 722676 h 722676"/>
              <a:gd name="connsiteX1-13" fmla="*/ 56565 w 1610937"/>
              <a:gd name="connsiteY1-14" fmla="*/ 44970 h 722676"/>
              <a:gd name="connsiteX2-15" fmla="*/ 3312 w 1610937"/>
              <a:gd name="connsiteY2-16" fmla="*/ 0 h 722676"/>
              <a:gd name="connsiteX3-17" fmla="*/ 1610937 w 1610937"/>
              <a:gd name="connsiteY3-18" fmla="*/ 29980 h 722676"/>
              <a:gd name="connsiteX4-19" fmla="*/ 1437763 w 1610937"/>
              <a:gd name="connsiteY4-20" fmla="*/ 722676 h 722676"/>
              <a:gd name="connsiteX5-21" fmla="*/ 63273 w 1610937"/>
              <a:gd name="connsiteY5-22" fmla="*/ 722676 h 722676"/>
              <a:gd name="connsiteX0-23" fmla="*/ 63273 w 2075632"/>
              <a:gd name="connsiteY0-24" fmla="*/ 722676 h 722676"/>
              <a:gd name="connsiteX1-25" fmla="*/ 56565 w 2075632"/>
              <a:gd name="connsiteY1-26" fmla="*/ 44970 h 722676"/>
              <a:gd name="connsiteX2-27" fmla="*/ 3312 w 2075632"/>
              <a:gd name="connsiteY2-28" fmla="*/ 0 h 722676"/>
              <a:gd name="connsiteX3-29" fmla="*/ 2075632 w 2075632"/>
              <a:gd name="connsiteY3-30" fmla="*/ 29980 h 722676"/>
              <a:gd name="connsiteX4-31" fmla="*/ 1437763 w 2075632"/>
              <a:gd name="connsiteY4-32" fmla="*/ 722676 h 722676"/>
              <a:gd name="connsiteX5-33" fmla="*/ 63273 w 2075632"/>
              <a:gd name="connsiteY5-34" fmla="*/ 722676 h 722676"/>
              <a:gd name="connsiteX0-35" fmla="*/ 6708 w 2019067"/>
              <a:gd name="connsiteY0-36" fmla="*/ 771160 h 771160"/>
              <a:gd name="connsiteX1-37" fmla="*/ 0 w 2019067"/>
              <a:gd name="connsiteY1-38" fmla="*/ 93454 h 771160"/>
              <a:gd name="connsiteX2-39" fmla="*/ 2019067 w 2019067"/>
              <a:gd name="connsiteY2-40" fmla="*/ 78464 h 771160"/>
              <a:gd name="connsiteX3-41" fmla="*/ 1381198 w 2019067"/>
              <a:gd name="connsiteY3-42" fmla="*/ 771160 h 771160"/>
              <a:gd name="connsiteX4-43" fmla="*/ 6708 w 2019067"/>
              <a:gd name="connsiteY4-44" fmla="*/ 771160 h 771160"/>
              <a:gd name="connsiteX0-45" fmla="*/ 6708 w 2019067"/>
              <a:gd name="connsiteY0-46" fmla="*/ 740785 h 740785"/>
              <a:gd name="connsiteX1-47" fmla="*/ 0 w 2019067"/>
              <a:gd name="connsiteY1-48" fmla="*/ 63079 h 740785"/>
              <a:gd name="connsiteX2-49" fmla="*/ 2019067 w 2019067"/>
              <a:gd name="connsiteY2-50" fmla="*/ 48089 h 740785"/>
              <a:gd name="connsiteX3-51" fmla="*/ 1381198 w 2019067"/>
              <a:gd name="connsiteY3-52" fmla="*/ 740785 h 740785"/>
              <a:gd name="connsiteX4-53" fmla="*/ 6708 w 2019067"/>
              <a:gd name="connsiteY4-54" fmla="*/ 740785 h 740785"/>
              <a:gd name="connsiteX0-55" fmla="*/ 6708 w 2019067"/>
              <a:gd name="connsiteY0-56" fmla="*/ 692696 h 692696"/>
              <a:gd name="connsiteX1-57" fmla="*/ 0 w 2019067"/>
              <a:gd name="connsiteY1-58" fmla="*/ 14990 h 692696"/>
              <a:gd name="connsiteX2-59" fmla="*/ 2019067 w 2019067"/>
              <a:gd name="connsiteY2-60" fmla="*/ 0 h 692696"/>
              <a:gd name="connsiteX3-61" fmla="*/ 1381198 w 2019067"/>
              <a:gd name="connsiteY3-62" fmla="*/ 692696 h 692696"/>
              <a:gd name="connsiteX4-63" fmla="*/ 6708 w 2019067"/>
              <a:gd name="connsiteY4-64" fmla="*/ 692696 h 692696"/>
              <a:gd name="connsiteX0-65" fmla="*/ 21698 w 2034057"/>
              <a:gd name="connsiteY0-66" fmla="*/ 707686 h 707686"/>
              <a:gd name="connsiteX1-67" fmla="*/ 0 w 2034057"/>
              <a:gd name="connsiteY1-68" fmla="*/ 0 h 707686"/>
              <a:gd name="connsiteX2-69" fmla="*/ 2034057 w 2034057"/>
              <a:gd name="connsiteY2-70" fmla="*/ 14990 h 707686"/>
              <a:gd name="connsiteX3-71" fmla="*/ 1396188 w 2034057"/>
              <a:gd name="connsiteY3-72" fmla="*/ 707686 h 707686"/>
              <a:gd name="connsiteX4-73" fmla="*/ 21698 w 2034057"/>
              <a:gd name="connsiteY4-74" fmla="*/ 707686 h 707686"/>
              <a:gd name="connsiteX0-75" fmla="*/ 0 w 2042339"/>
              <a:gd name="connsiteY0-76" fmla="*/ 707686 h 707686"/>
              <a:gd name="connsiteX1-77" fmla="*/ 8282 w 2042339"/>
              <a:gd name="connsiteY1-78" fmla="*/ 0 h 707686"/>
              <a:gd name="connsiteX2-79" fmla="*/ 2042339 w 2042339"/>
              <a:gd name="connsiteY2-80" fmla="*/ 14990 h 707686"/>
              <a:gd name="connsiteX3-81" fmla="*/ 1404470 w 2042339"/>
              <a:gd name="connsiteY3-82" fmla="*/ 707686 h 707686"/>
              <a:gd name="connsiteX4-83" fmla="*/ 0 w 2042339"/>
              <a:gd name="connsiteY4-84" fmla="*/ 707686 h 707686"/>
              <a:gd name="connsiteX0-85" fmla="*/ 0 w 2042339"/>
              <a:gd name="connsiteY0-86" fmla="*/ 707686 h 707686"/>
              <a:gd name="connsiteX1-87" fmla="*/ 8282 w 2042339"/>
              <a:gd name="connsiteY1-88" fmla="*/ 0 h 707686"/>
              <a:gd name="connsiteX2-89" fmla="*/ 2042339 w 2042339"/>
              <a:gd name="connsiteY2-90" fmla="*/ 14990 h 707686"/>
              <a:gd name="connsiteX3-91" fmla="*/ 1659303 w 2042339"/>
              <a:gd name="connsiteY3-92" fmla="*/ 707686 h 707686"/>
              <a:gd name="connsiteX4-93" fmla="*/ 0 w 2042339"/>
              <a:gd name="connsiteY4-94" fmla="*/ 707686 h 707686"/>
              <a:gd name="connsiteX0-95" fmla="*/ 0 w 2297172"/>
              <a:gd name="connsiteY0-96" fmla="*/ 707686 h 707686"/>
              <a:gd name="connsiteX1-97" fmla="*/ 8282 w 2297172"/>
              <a:gd name="connsiteY1-98" fmla="*/ 0 h 707686"/>
              <a:gd name="connsiteX2-99" fmla="*/ 2297172 w 2297172"/>
              <a:gd name="connsiteY2-100" fmla="*/ 0 h 707686"/>
              <a:gd name="connsiteX3-101" fmla="*/ 1659303 w 2297172"/>
              <a:gd name="connsiteY3-102" fmla="*/ 707686 h 707686"/>
              <a:gd name="connsiteX4-103" fmla="*/ 0 w 2297172"/>
              <a:gd name="connsiteY4-104" fmla="*/ 707686 h 707686"/>
              <a:gd name="connsiteX0-105" fmla="*/ 0 w 2537015"/>
              <a:gd name="connsiteY0-106" fmla="*/ 707686 h 707686"/>
              <a:gd name="connsiteX1-107" fmla="*/ 8282 w 2537015"/>
              <a:gd name="connsiteY1-108" fmla="*/ 0 h 707686"/>
              <a:gd name="connsiteX2-109" fmla="*/ 2537015 w 2537015"/>
              <a:gd name="connsiteY2-110" fmla="*/ 0 h 707686"/>
              <a:gd name="connsiteX3-111" fmla="*/ 1659303 w 2537015"/>
              <a:gd name="connsiteY3-112" fmla="*/ 707686 h 707686"/>
              <a:gd name="connsiteX4-113" fmla="*/ 0 w 2537015"/>
              <a:gd name="connsiteY4-114" fmla="*/ 707686 h 707686"/>
              <a:gd name="connsiteX0-115" fmla="*/ 0 w 2537015"/>
              <a:gd name="connsiteY0-116" fmla="*/ 707686 h 707686"/>
              <a:gd name="connsiteX1-117" fmla="*/ 8282 w 2537015"/>
              <a:gd name="connsiteY1-118" fmla="*/ 0 h 707686"/>
              <a:gd name="connsiteX2-119" fmla="*/ 2537015 w 2537015"/>
              <a:gd name="connsiteY2-120" fmla="*/ 0 h 707686"/>
              <a:gd name="connsiteX3-121" fmla="*/ 1869165 w 2537015"/>
              <a:gd name="connsiteY3-122" fmla="*/ 707686 h 707686"/>
              <a:gd name="connsiteX4-123" fmla="*/ 0 w 2537015"/>
              <a:gd name="connsiteY4-124" fmla="*/ 707686 h 70768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537015" h="707686">
                <a:moveTo>
                  <a:pt x="0" y="707686"/>
                </a:moveTo>
                <a:cubicBezTo>
                  <a:pt x="2761" y="471791"/>
                  <a:pt x="5521" y="235895"/>
                  <a:pt x="8282" y="0"/>
                </a:cubicBezTo>
                <a:lnTo>
                  <a:pt x="2537015" y="0"/>
                </a:lnTo>
                <a:lnTo>
                  <a:pt x="1869165" y="707686"/>
                </a:lnTo>
                <a:lnTo>
                  <a:pt x="0" y="707686"/>
                </a:lnTo>
                <a:close/>
              </a:path>
            </a:pathLst>
          </a:custGeom>
          <a:solidFill>
            <a:srgbClr val="F694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H="1">
            <a:off x="7864321" y="5431711"/>
            <a:ext cx="1019148" cy="1145940"/>
          </a:xfrm>
          <a:prstGeom prst="line">
            <a:avLst/>
          </a:prstGeom>
          <a:ln w="12700">
            <a:gradFill>
              <a:gsLst>
                <a:gs pos="1250">
                  <a:schemeClr val="bg1">
                    <a:lumMod val="65000"/>
                    <a:alpha val="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  <a:alpha val="0"/>
                  </a:schemeClr>
                </a:gs>
              </a:gsLst>
              <a:lin ang="0" scaled="0"/>
            </a:gradFill>
          </a:ln>
          <a:effectLst>
            <a:outerShdw blurRad="63500" dist="25400" dir="5400000" sx="170000" sy="170000" algn="ctr" rotWithShape="0">
              <a:schemeClr val="tx1">
                <a:alpha val="92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10251" y="22470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Lesson14-2</a:t>
            </a:r>
            <a:endParaRPr lang="en-US" altLang="zh-CN" sz="5400" b="1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5400" b="1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Approximation </a:t>
            </a:r>
            <a:r>
              <a:rPr lang="en-US" altLang="zh-CN" sz="5400" b="1" dirty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endParaRPr lang="zh-CN" altLang="en-US" sz="5400" b="1" dirty="0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8740" y="745490"/>
            <a:ext cx="4772025" cy="585475"/>
            <a:chOff x="3694013" y="1006911"/>
            <a:chExt cx="5039644" cy="585645"/>
          </a:xfrm>
        </p:grpSpPr>
        <p:sp>
          <p:nvSpPr>
            <p:cNvPr id="6" name="圆角矩形 5"/>
            <p:cNvSpPr/>
            <p:nvPr/>
          </p:nvSpPr>
          <p:spPr>
            <a:xfrm>
              <a:off x="3787160" y="1006911"/>
              <a:ext cx="4946497" cy="585645"/>
            </a:xfrm>
            <a:prstGeom prst="roundRect">
              <a:avLst>
                <a:gd name="adj" fmla="val 9948"/>
              </a:avLst>
            </a:prstGeom>
            <a:noFill/>
            <a:ln w="25400">
              <a:solidFill>
                <a:srgbClr val="F6941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69418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94013" y="1047554"/>
              <a:ext cx="5017141" cy="5221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69418"/>
                  </a:solidFill>
                  <a:latin typeface="Britannic Bold" pitchFamily="34" charset="0"/>
                  <a:ea typeface="华康俪金黑W8" pitchFamily="49" charset="-122"/>
                </a:rPr>
                <a:t>Theory of Computation</a:t>
              </a:r>
              <a:endParaRPr lang="zh-CN" altLang="en-US" sz="2800" dirty="0">
                <a:solidFill>
                  <a:srgbClr val="F69418"/>
                </a:solidFill>
                <a:latin typeface="Britannic Bold" pitchFamily="34" charset="0"/>
                <a:ea typeface="华康俪金黑W8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5030681"/>
            <a:ext cx="8700121" cy="1116947"/>
            <a:chOff x="0" y="5030681"/>
            <a:chExt cx="8700121" cy="1116947"/>
          </a:xfrm>
        </p:grpSpPr>
        <p:sp>
          <p:nvSpPr>
            <p:cNvPr id="9" name="矩形 8"/>
            <p:cNvSpPr/>
            <p:nvPr/>
          </p:nvSpPr>
          <p:spPr>
            <a:xfrm>
              <a:off x="0" y="5030681"/>
              <a:ext cx="8700121" cy="1116947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0232" y="5241391"/>
              <a:ext cx="2039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风雅宋简体" pitchFamily="2" charset="-122"/>
                  <a:ea typeface="方正风雅宋简体" pitchFamily="2" charset="-122"/>
                </a:rPr>
                <a:t>王轩</a:t>
              </a:r>
              <a:endParaRPr lang="en-US" altLang="zh-CN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风雅宋简体" pitchFamily="2" charset="-122"/>
                <a:ea typeface="方正风雅宋简体" pitchFamily="2" charset="-122"/>
              </a:endParaRPr>
            </a:p>
            <a:p>
              <a:pPr algn="ctr"/>
              <a:r>
                <a:rPr lang="en-US" altLang="zh-CN" sz="2000" spc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方正风雅宋简体" pitchFamily="2" charset="-122"/>
                </a:rPr>
                <a:t>Wang Xuan</a:t>
              </a:r>
              <a:endParaRPr lang="zh-CN" altLang="en-US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风雅宋简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0800000">
              <a:off x="149602" y="5139274"/>
              <a:ext cx="3166930" cy="810003"/>
              <a:chOff x="2077999" y="5178439"/>
              <a:chExt cx="2948941" cy="683692"/>
            </a:xfrm>
            <a:solidFill>
              <a:schemeClr val="bg1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4662430" y="5178441"/>
                <a:ext cx="364510" cy="683690"/>
              </a:xfrm>
              <a:prstGeom prst="rect">
                <a:avLst/>
              </a:prstGeom>
              <a:solidFill>
                <a:srgbClr val="78AF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25"/>
              <p:cNvSpPr/>
              <p:nvPr/>
            </p:nvSpPr>
            <p:spPr>
              <a:xfrm>
                <a:off x="2077999" y="5178439"/>
                <a:ext cx="2520000" cy="683178"/>
              </a:xfrm>
              <a:custGeom>
                <a:avLst/>
                <a:gdLst/>
                <a:ahLst/>
                <a:cxnLst/>
                <a:rect l="l" t="t" r="r" b="b"/>
                <a:pathLst>
                  <a:path w="3995780" h="1199745">
                    <a:moveTo>
                      <a:pt x="3696727" y="760691"/>
                    </a:moveTo>
                    <a:lnTo>
                      <a:pt x="1033246" y="760691"/>
                    </a:lnTo>
                    <a:lnTo>
                      <a:pt x="1029703" y="940654"/>
                    </a:lnTo>
                    <a:lnTo>
                      <a:pt x="3696727" y="940654"/>
                    </a:lnTo>
                    <a:close/>
                    <a:moveTo>
                      <a:pt x="3700429" y="298400"/>
                    </a:moveTo>
                    <a:lnTo>
                      <a:pt x="1042348" y="298400"/>
                    </a:lnTo>
                    <a:lnTo>
                      <a:pt x="1038805" y="478363"/>
                    </a:lnTo>
                    <a:lnTo>
                      <a:pt x="3700429" y="478363"/>
                    </a:lnTo>
                    <a:close/>
                    <a:moveTo>
                      <a:pt x="3995780" y="2065"/>
                    </a:moveTo>
                    <a:lnTo>
                      <a:pt x="3995780" y="1198688"/>
                    </a:lnTo>
                    <a:lnTo>
                      <a:pt x="1024623" y="1198688"/>
                    </a:lnTo>
                    <a:lnTo>
                      <a:pt x="1024602" y="1199745"/>
                    </a:lnTo>
                    <a:lnTo>
                      <a:pt x="1022842" y="1198688"/>
                    </a:lnTo>
                    <a:lnTo>
                      <a:pt x="1014564" y="1198688"/>
                    </a:lnTo>
                    <a:lnTo>
                      <a:pt x="1014564" y="1193714"/>
                    </a:lnTo>
                    <a:lnTo>
                      <a:pt x="0" y="584102"/>
                    </a:lnTo>
                    <a:lnTo>
                      <a:pt x="1014564" y="18756"/>
                    </a:lnTo>
                    <a:lnTo>
                      <a:pt x="1014564" y="2065"/>
                    </a:lnTo>
                    <a:lnTo>
                      <a:pt x="1044517" y="2065"/>
                    </a:lnTo>
                    <a:lnTo>
                      <a:pt x="1048224" y="0"/>
                    </a:lnTo>
                    <a:lnTo>
                      <a:pt x="1048183" y="20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64299" y="-203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Probabilistic Algorithms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56030" y="1442720"/>
            <a:ext cx="663257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>
                <a:sym typeface="+mn-ea"/>
              </a:rPr>
              <a:t>A 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probabilistic algorithm</a:t>
            </a:r>
            <a:r>
              <a:rPr lang="zh-CN" altLang="en-US" sz="2400">
                <a:sym typeface="+mn-ea"/>
              </a:rPr>
              <a:t> is an algorithm designed to use the outcome of a random process. </a:t>
            </a:r>
            <a:endParaRPr lang="zh-CN" altLang="en-US" sz="2400"/>
          </a:p>
          <a:p>
            <a:pPr marL="0" indent="0">
              <a:buNone/>
            </a:pPr>
            <a:endParaRPr lang="zh-CN" altLang="en-US" sz="2400">
              <a:latin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>
                <a:sym typeface="+mn-ea"/>
              </a:rPr>
              <a:t>Typically, such an algorithm would contain an instruction to </a:t>
            </a:r>
            <a:r>
              <a:rPr lang="en-US" altLang="zh-CN" sz="2400">
                <a:sym typeface="+mn-ea"/>
              </a:rPr>
              <a:t>“</a:t>
            </a:r>
            <a:r>
              <a:rPr lang="zh-CN" altLang="en-US" sz="2400">
                <a:sym typeface="+mn-ea"/>
              </a:rPr>
              <a:t>flip a coin</a:t>
            </a:r>
            <a:r>
              <a:rPr lang="en-US" altLang="zh-CN" sz="2400">
                <a:sym typeface="+mn-ea"/>
              </a:rPr>
              <a:t>”</a:t>
            </a:r>
            <a:r>
              <a:rPr lang="zh-CN" altLang="en-US" sz="2400">
                <a:sym typeface="+mn-ea"/>
              </a:rPr>
              <a:t> and the result of that coin flip would influence the algorithm</a:t>
            </a:r>
            <a:r>
              <a:rPr lang="en-US" altLang="zh-CN" sz="2400">
                <a:sym typeface="+mn-ea"/>
              </a:rPr>
              <a:t>'s</a:t>
            </a:r>
            <a:r>
              <a:rPr lang="zh-CN" altLang="en-US" sz="2400">
                <a:sym typeface="+mn-ea"/>
              </a:rPr>
              <a:t> subsequent execution and output. 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>
                <a:sym typeface="+mn-ea"/>
              </a:rPr>
              <a:t>Certain types of problems seem to be more easily solvable by probabilistic algorithms than by deterministic algorithms.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64299" y="-203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CLASS BPP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54355" y="939800"/>
            <a:ext cx="80359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>
                <a:sym typeface="+mn-ea"/>
              </a:rPr>
              <a:t>We begin our formal discussion of probabilistic computation by defining a model of a </a:t>
            </a:r>
            <a:r>
              <a:rPr lang="zh-CN" altLang="en-US" sz="24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probabilistic Turing machine</a:t>
            </a:r>
            <a:r>
              <a:rPr lang="zh-CN" altLang="en-US" sz="2400">
                <a:sym typeface="+mn-ea"/>
              </a:rPr>
              <a:t>. 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1852930"/>
            <a:ext cx="7334885" cy="4060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64299" y="-203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THE CLASS BPP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10845" y="830580"/>
            <a:ext cx="80359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>
                <a:sym typeface="+mn-ea"/>
              </a:rPr>
              <a:t>In other words, the probability that M accepts w is the probability that we would reach an accepting configuration if we simulated M on w by flipping a coin to determine which move to follow at each coin-flip step. We let</a:t>
            </a:r>
            <a:endParaRPr lang="zh-CN" altLang="en-US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4560" y="2399030"/>
            <a:ext cx="4907915" cy="603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845" y="3002915"/>
            <a:ext cx="84747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>
                <a:sym typeface="+mn-ea"/>
              </a:rPr>
              <a:t>When a probabilistic Turing machine decides a language, it must accept all strings in the language and reject all strings out of the language as usual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ow we allow the machine a small probability of error. 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For 0 ≤ ε &lt; 1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2 , we say that M decides language A with error probability </a:t>
            </a:r>
            <a:r>
              <a:rPr lang="zh-CN" altLang="en-US" sz="2400">
                <a:sym typeface="+mn-ea"/>
              </a:rPr>
              <a:t>ε</a:t>
            </a:r>
            <a:r>
              <a:rPr lang="zh-CN" altLang="en-US" sz="2400">
                <a:sym typeface="+mn-ea"/>
              </a:rPr>
              <a:t> if</a:t>
            </a:r>
            <a:endParaRPr lang="zh-CN" altLang="en-US" sz="24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55" y="5414645"/>
            <a:ext cx="5968365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64299" y="-203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Primality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10845" y="830580"/>
            <a:ext cx="80359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>
                <a:sym typeface="+mn-ea"/>
              </a:rPr>
              <a:t>We measure the time and space complexity of a 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probabilistic Turing machine</a:t>
            </a:r>
            <a:r>
              <a:rPr lang="zh-CN" altLang="en-US" sz="2400">
                <a:sym typeface="+mn-ea"/>
              </a:rPr>
              <a:t> in the same way we do for 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a nondeterministic Turing machine</a:t>
            </a:r>
            <a:r>
              <a:rPr lang="zh-CN" altLang="en-US" sz="2400">
                <a:sym typeface="+mn-ea"/>
              </a:rPr>
              <a:t>: by using 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the worst case computation branch</a:t>
            </a:r>
            <a:r>
              <a:rPr lang="zh-CN" altLang="en-US" sz="2400">
                <a:sym typeface="+mn-ea"/>
              </a:rPr>
              <a:t> on each input.</a:t>
            </a:r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2614930"/>
            <a:ext cx="6804660" cy="125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375785"/>
            <a:ext cx="6743700" cy="1546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64299" y="-203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10845" y="830580"/>
            <a:ext cx="803592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 b="1">
                <a:latin typeface="Arial" panose="020B0604020202020204" pitchFamily="34" charset="0"/>
                <a:sym typeface="+mn-ea"/>
              </a:rPr>
              <a:t>PROOF IDEA</a:t>
            </a:r>
            <a:endParaRPr lang="zh-CN" altLang="en-US" sz="2400">
              <a:latin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M2 simulates M1 by running it a polynomial number of times and taking the majority vote of the outcomes. The probability of error decreases exponentially with the number of runs of M1 made.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Consider the case where </a:t>
            </a:r>
            <a:r>
              <a:rPr lang="zh-CN" altLang="en-US" sz="2400">
                <a:sym typeface="+mn-ea"/>
              </a:rPr>
              <a:t> ε</a:t>
            </a:r>
            <a:r>
              <a:rPr lang="zh-CN" altLang="en-US" sz="2400">
                <a:sym typeface="+mn-ea"/>
              </a:rPr>
              <a:t> = 1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3</a:t>
            </a:r>
            <a:r>
              <a:rPr lang="en-US" altLang="zh-CN" sz="2400">
                <a:sym typeface="+mn-ea"/>
              </a:rPr>
              <a:t>.</a:t>
            </a:r>
            <a:endParaRPr lang="en-US" altLang="zh-CN" sz="2400">
              <a:sym typeface="+mn-ea"/>
            </a:endParaRPr>
          </a:p>
          <a:p>
            <a:pPr marL="0" indent="0">
              <a:buNone/>
            </a:pPr>
            <a:endParaRPr lang="en-US" altLang="zh-CN" sz="2400">
              <a:sym typeface="+mn-ea"/>
            </a:endParaRPr>
          </a:p>
        </p:txBody>
      </p:sp>
      <p:sp>
        <p:nvSpPr>
          <p:cNvPr id="9" name="立方体 8"/>
          <p:cNvSpPr/>
          <p:nvPr/>
        </p:nvSpPr>
        <p:spPr>
          <a:xfrm>
            <a:off x="828040" y="3356610"/>
            <a:ext cx="3096260" cy="172847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79500" y="4376420"/>
            <a:ext cx="292100" cy="310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739265" y="4065905"/>
            <a:ext cx="292100" cy="310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31365" y="4531360"/>
            <a:ext cx="292100" cy="310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80185" y="4652645"/>
            <a:ext cx="292100" cy="3105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27275" y="3999230"/>
            <a:ext cx="292100" cy="3105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19375" y="4376420"/>
            <a:ext cx="292100" cy="310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065780" y="3999230"/>
            <a:ext cx="292100" cy="3105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946400" y="4652645"/>
            <a:ext cx="292100" cy="310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895985" y="3999230"/>
            <a:ext cx="292100" cy="3105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52900" y="3405505"/>
            <a:ext cx="479298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It corresponds to a box that contains many red and blue balls. We know that 2</a:t>
            </a:r>
            <a:r>
              <a:rPr lang="en-US" altLang="zh-CN" sz="2000"/>
              <a:t>/</a:t>
            </a:r>
            <a:r>
              <a:rPr lang="zh-CN" altLang="en-US" sz="2000"/>
              <a:t>3 of the balls are of one color and that the remaining 1</a:t>
            </a:r>
            <a:r>
              <a:rPr lang="en-US" altLang="zh-CN" sz="2000"/>
              <a:t>/</a:t>
            </a:r>
            <a:r>
              <a:rPr lang="zh-CN" altLang="en-US" sz="2000"/>
              <a:t>3 are of the other color, but we don</a:t>
            </a:r>
            <a:r>
              <a:rPr lang="en-US" altLang="zh-CN" sz="2000"/>
              <a:t>'</a:t>
            </a:r>
            <a:r>
              <a:rPr lang="zh-CN" altLang="en-US" sz="2000"/>
              <a:t>t know which color is predom</a:t>
            </a:r>
            <a:r>
              <a:rPr lang="en-US" altLang="zh-CN" sz="2000"/>
              <a:t>i</a:t>
            </a:r>
            <a:r>
              <a:rPr lang="zh-CN" altLang="en-US" sz="2000"/>
              <a:t>nant.</a:t>
            </a:r>
            <a:endParaRPr lang="zh-CN" altLang="en-US" sz="2000"/>
          </a:p>
        </p:txBody>
      </p:sp>
      <p:sp>
        <p:nvSpPr>
          <p:cNvPr id="20" name="文本框 19"/>
          <p:cNvSpPr txBox="1"/>
          <p:nvPr/>
        </p:nvSpPr>
        <p:spPr>
          <a:xfrm>
            <a:off x="555625" y="5417820"/>
            <a:ext cx="82651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/>
              <a:t>We can test for that color by sampling several—say, 100—balls at random to determine which color comes up most frequently. </a:t>
            </a:r>
            <a:endParaRPr lang="zh-CN" altLang="en-US" sz="2000"/>
          </a:p>
          <a:p>
            <a:r>
              <a:rPr lang="zh-CN" altLang="en-US" sz="2000"/>
              <a:t>the predominant color in the box        the most frequent one in the sample</a:t>
            </a:r>
            <a:endParaRPr lang="zh-CN" altLang="en-US" sz="2000"/>
          </a:p>
        </p:txBody>
      </p:sp>
      <p:sp>
        <p:nvSpPr>
          <p:cNvPr id="21" name="右箭头 20"/>
          <p:cNvSpPr/>
          <p:nvPr/>
        </p:nvSpPr>
        <p:spPr>
          <a:xfrm>
            <a:off x="4152708" y="6105262"/>
            <a:ext cx="288032" cy="2613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/>
        </p:nvSpPr>
        <p:spPr>
          <a:xfrm>
            <a:off x="864299" y="-203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10845" y="687070"/>
            <a:ext cx="80359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 sz="2400">
                <a:latin typeface="Arial" panose="020B0604020202020204" pitchFamily="34" charset="0"/>
                <a:sym typeface="+mn-ea"/>
              </a:rPr>
              <a:t>▪</a:t>
            </a:r>
            <a:r>
              <a:rPr lang="zh-CN" altLang="en-US" sz="2400" b="1">
                <a:latin typeface="Arial" panose="020B0604020202020204" pitchFamily="34" charset="0"/>
                <a:sym typeface="+mn-ea"/>
              </a:rPr>
              <a:t>PROOF IDEA</a:t>
            </a:r>
            <a:endParaRPr lang="zh-CN" altLang="en-US" sz="2400">
              <a:latin typeface="Arial" panose="020B0604020202020204" pitchFamily="34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balls          branches of M1’s computation</a:t>
            </a:r>
            <a:endParaRPr lang="en-US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                  accepting     </a:t>
            </a:r>
            <a:endParaRPr lang="en-US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  </a:t>
            </a:r>
            <a:r>
              <a:rPr lang="en-US" sz="2400">
                <a:sym typeface="+mn-ea"/>
              </a:rPr>
              <a:t>                rejecting</a:t>
            </a:r>
            <a:endParaRPr lang="en-US" sz="24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ym typeface="+mn-ea"/>
              </a:rPr>
              <a:t>M2 samples the color by running M1. </a:t>
            </a:r>
            <a:endParaRPr lang="en-US" sz="2400">
              <a:sym typeface="+mn-ea"/>
            </a:endParaRPr>
          </a:p>
          <a:p>
            <a:pPr marL="0" indent="0">
              <a:buNone/>
            </a:pPr>
            <a:r>
              <a:rPr lang="en-US" sz="2400">
                <a:sym typeface="+mn-ea"/>
              </a:rPr>
              <a:t>A calculation shows that M2 errs with exponentially small probability if it runs M1 a polynomial number of times and outputs the result that comes up most often.</a:t>
            </a:r>
            <a:endParaRPr lang="en-US" sz="2400">
              <a:sym typeface="+mn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262380" y="1351915"/>
            <a:ext cx="360045" cy="2159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77545" y="1822450"/>
            <a:ext cx="292100" cy="31051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1262380" y="1917065"/>
            <a:ext cx="360045" cy="2159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77545" y="2379980"/>
            <a:ext cx="292100" cy="310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1262380" y="2427605"/>
            <a:ext cx="360045" cy="2159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310" y="4471670"/>
            <a:ext cx="6690360" cy="2186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07904" y="0"/>
            <a:ext cx="5266928" cy="652934"/>
          </a:xfrm>
        </p:spPr>
        <p:txBody>
          <a:bodyPr>
            <a:normAutofit/>
          </a:bodyPr>
          <a:lstStyle/>
          <a:p>
            <a:pPr algn="r"/>
            <a:r>
              <a:rPr lang="en-US" altLang="zh-CN" sz="3600" dirty="0">
                <a:solidFill>
                  <a:schemeClr val="bg1"/>
                </a:solidFill>
              </a:rPr>
              <a:t>Outline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969368" y="1484784"/>
            <a:ext cx="5626968" cy="4525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+mj-lt"/>
                <a:cs typeface="Arial" panose="020B0604020202020204" pitchFamily="34" charset="0"/>
              </a:rPr>
              <a:t>Introduction</a:t>
            </a:r>
            <a:endParaRPr lang="en-US" altLang="zh-CN" sz="4000" dirty="0">
              <a:latin typeface="+mj-lt"/>
              <a:cs typeface="Arial" panose="020B0604020202020204" pitchFamily="34" charset="0"/>
            </a:endParaRPr>
          </a:p>
          <a:p>
            <a:r>
              <a:rPr lang="en-US" altLang="zh-CN" sz="4000" dirty="0">
                <a:latin typeface="+mj-lt"/>
                <a:cs typeface="Arial" panose="020B0604020202020204" pitchFamily="34" charset="0"/>
              </a:rPr>
              <a:t>MIN-VERTEX-COVER</a:t>
            </a:r>
            <a:endParaRPr lang="en-US" altLang="zh-CN" sz="4000" dirty="0">
              <a:latin typeface="+mj-lt"/>
              <a:cs typeface="Arial" panose="020B0604020202020204" pitchFamily="34" charset="0"/>
            </a:endParaRPr>
          </a:p>
          <a:p>
            <a:r>
              <a:rPr lang="en-US" altLang="zh-CN" sz="4000" dirty="0">
                <a:latin typeface="+mj-lt"/>
                <a:cs typeface="Arial" panose="020B0604020202020204" pitchFamily="34" charset="0"/>
              </a:rPr>
              <a:t>MAX-CUT</a:t>
            </a:r>
            <a:endParaRPr lang="en-US" altLang="zh-CN" sz="4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56857" y="5820903"/>
            <a:ext cx="642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solidFill>
                  <a:srgbClr val="F69418"/>
                </a:solidFill>
                <a:latin typeface="Broadway" pitchFamily="82" charset="0"/>
              </a:rPr>
              <a:t>2</a:t>
            </a:r>
            <a:endParaRPr lang="zh-CN" altLang="en-US" sz="6000" dirty="0">
              <a:solidFill>
                <a:srgbClr val="F69418"/>
              </a:solidFill>
              <a:latin typeface="Broadway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In certain problems called optimization problems we seek to find the best solution among a collection of possible solutions. When an optimization problem is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NP-hard</a:t>
            </a:r>
            <a:r>
              <a:rPr lang="en-US" altLang="zh-CN" sz="2400" dirty="0"/>
              <a:t>, as is the case with the first two of these types of problems, no polynomial time algorithm exit that finds the best solution unless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P=NP.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In practice, we may not need the absolute best or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optimal solution</a:t>
            </a:r>
            <a:r>
              <a:rPr lang="en-US" altLang="zh-CN" sz="2400" dirty="0"/>
              <a:t> to a problem. A solution that is nearly optimal may be good enough and may be much easier to find. As its name implies, an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approximation algorithm </a:t>
            </a:r>
            <a:r>
              <a:rPr lang="en-US" altLang="zh-CN" sz="2400" dirty="0"/>
              <a:t>is designed to find such approximately optimal solutions.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VERTEX-COVER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63277"/>
            <a:ext cx="8568952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Question description: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We aim to produce one of the smallest vertex covers among all possible vertex covers in the input graph.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047" r="2436"/>
          <a:stretch>
            <a:fillRect/>
          </a:stretch>
        </p:blipFill>
        <p:spPr>
          <a:xfrm>
            <a:off x="570230" y="3015615"/>
            <a:ext cx="8219440" cy="2090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1096144"/>
            <a:ext cx="8229600" cy="5429200"/>
          </a:xfrm>
        </p:spPr>
        <p:txBody>
          <a:bodyPr>
            <a:normAutofit lnSpcReduction="20000"/>
          </a:bodyPr>
          <a:lstStyle/>
          <a:p>
            <a:r>
              <a:rPr lang="en-US" altLang="zh-CN" sz="2400" dirty="0"/>
              <a:t>Theorem 1: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 is a polynomial time algorithm that produces a vertex cover of G that is no more than twice as large as a smallest vertex cover.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Proof: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en-US" altLang="zh-CN" sz="2400" dirty="0"/>
              <a:t>A obviously runs in polynomial time. 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en-US" altLang="zh-CN" sz="2400" dirty="0"/>
              <a:t>X touches all edges in G. (X be the set of nodes that it outputs)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en-US" altLang="zh-CN" sz="2400" dirty="0"/>
              <a:t>X &lt;= 2Y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X = 2H                       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                             X &lt;= 2Y         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H &lt;= Y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H be the set of edges that it marks.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右大括号 3"/>
          <p:cNvSpPr/>
          <p:nvPr/>
        </p:nvSpPr>
        <p:spPr>
          <a:xfrm>
            <a:off x="2083856" y="4308850"/>
            <a:ext cx="60852" cy="1112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465045" y="4525508"/>
            <a:ext cx="576064" cy="527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/>
              <a:t>VERTEX-COVER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k-optimal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23317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MIN-VERTEX-COVER is an example of 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minimization problem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sz="2400" dirty="0"/>
              <a:t>because we aim to find the smallest among the collection of possible solutions. In maximization problem we seek the largest solution.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An approximation algorithm for a minimization problem is 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</a:rPr>
              <a:t>k-optimal</a:t>
            </a:r>
            <a:r>
              <a:rPr lang="en-US" altLang="zh-CN" sz="2400" dirty="0"/>
              <a:t> if it always finds a solution that is not more than k times optimal. For a maximization problem a k-optimal approximation algorithm always a solution that is at least 1/k times the size of the optimal.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MAX-CUT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Question description:</a:t>
            </a:r>
            <a:endParaRPr lang="en-US" altLang="zh-CN" sz="2400" dirty="0"/>
          </a:p>
          <a:p>
            <a:r>
              <a:rPr lang="en-US" altLang="zh-CN" sz="2400" dirty="0"/>
              <a:t>The MAX-CUT problem ask for a largest cut in the input graph G. (A cut in an </a:t>
            </a:r>
            <a:r>
              <a:rPr lang="en-US" altLang="zh-CN" sz="2400"/>
              <a:t>approximation algorithm)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The following algorithm approximates MAX-CUT within a factor of 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3837940"/>
            <a:ext cx="7460615" cy="19475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Theorem 10.2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B is a polynomial time, 2-optimal approximation algorithm for MAX-CUT.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Proof: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1)B runs in polynomial time. Because the size of the cut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CN" sz="2400" dirty="0"/>
                  <a:t> the total number of edges in G.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2) Output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400" dirty="0"/>
                  <a:t>Max-Cut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Cut edges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sz="2400" dirty="0"/>
                  <a:t> uncut edges         output</a:t>
                </a:r>
                <a:r>
                  <a:rPr lang="en-US" altLang="zh-CN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sz="2400" dirty="0"/>
                  <a:t> ½  total number of edges in G          Output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CN" sz="2400" dirty="0"/>
                  <a:t>Max-Cut</a:t>
                </a:r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710" y="1097915"/>
                <a:ext cx="8229600" cy="4525963"/>
              </a:xfrm>
              <a:blipFill rotWithShape="1">
                <a:blip r:embed="rId1"/>
                <a:stretch>
                  <a:fillRect l="-1111" t="-1617" r="-1333" b="-1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3952683" y="4741917"/>
            <a:ext cx="288032" cy="261389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1496164" y="5144952"/>
            <a:ext cx="288032" cy="23762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64299" y="-2034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MAX-CUT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10251" y="22470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Lesson14-3</a:t>
            </a:r>
            <a:endParaRPr lang="en-US" altLang="zh-CN" sz="5400" b="1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5400" b="1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</a:t>
            </a:r>
            <a:r>
              <a:rPr lang="en-US" altLang="zh-CN" sz="5400" b="1" dirty="0">
                <a:solidFill>
                  <a:srgbClr val="2C2C2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endParaRPr lang="zh-CN" altLang="en-US" sz="5400" b="1" dirty="0">
              <a:solidFill>
                <a:srgbClr val="2C2C2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88740" y="745490"/>
            <a:ext cx="4772025" cy="585475"/>
            <a:chOff x="3694013" y="1006911"/>
            <a:chExt cx="5039644" cy="585645"/>
          </a:xfrm>
        </p:grpSpPr>
        <p:sp>
          <p:nvSpPr>
            <p:cNvPr id="6" name="圆角矩形 5"/>
            <p:cNvSpPr/>
            <p:nvPr/>
          </p:nvSpPr>
          <p:spPr>
            <a:xfrm>
              <a:off x="3787160" y="1006911"/>
              <a:ext cx="4946497" cy="585645"/>
            </a:xfrm>
            <a:prstGeom prst="roundRect">
              <a:avLst>
                <a:gd name="adj" fmla="val 9948"/>
              </a:avLst>
            </a:prstGeom>
            <a:noFill/>
            <a:ln w="25400">
              <a:solidFill>
                <a:srgbClr val="F6941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69418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94013" y="1047554"/>
              <a:ext cx="5017141" cy="5221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69418"/>
                  </a:solidFill>
                  <a:latin typeface="Britannic Bold" pitchFamily="34" charset="0"/>
                  <a:ea typeface="华康俪金黑W8" pitchFamily="49" charset="-122"/>
                </a:rPr>
                <a:t>Theory of Computation</a:t>
              </a:r>
              <a:endParaRPr lang="zh-CN" altLang="en-US" sz="2800" dirty="0">
                <a:solidFill>
                  <a:srgbClr val="F69418"/>
                </a:solidFill>
                <a:latin typeface="Britannic Bold" pitchFamily="34" charset="0"/>
                <a:ea typeface="华康俪金黑W8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0" y="5030681"/>
            <a:ext cx="8700121" cy="1116947"/>
            <a:chOff x="0" y="5030681"/>
            <a:chExt cx="8700121" cy="1116947"/>
          </a:xfrm>
        </p:grpSpPr>
        <p:sp>
          <p:nvSpPr>
            <p:cNvPr id="9" name="矩形 8"/>
            <p:cNvSpPr/>
            <p:nvPr/>
          </p:nvSpPr>
          <p:spPr>
            <a:xfrm>
              <a:off x="0" y="5030681"/>
              <a:ext cx="8700121" cy="1116947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60232" y="5241391"/>
              <a:ext cx="2039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spc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风雅宋简体" pitchFamily="2" charset="-122"/>
                  <a:ea typeface="方正风雅宋简体" pitchFamily="2" charset="-122"/>
                </a:rPr>
                <a:t>王轩</a:t>
              </a:r>
              <a:endParaRPr lang="en-US" altLang="zh-CN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风雅宋简体" pitchFamily="2" charset="-122"/>
                <a:ea typeface="方正风雅宋简体" pitchFamily="2" charset="-122"/>
              </a:endParaRPr>
            </a:p>
            <a:p>
              <a:pPr algn="ctr"/>
              <a:r>
                <a:rPr lang="en-US" altLang="zh-CN" sz="2000" spc="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方正风雅宋简体" pitchFamily="2" charset="-122"/>
                </a:rPr>
                <a:t>Wang Xuan</a:t>
              </a:r>
              <a:endParaRPr lang="zh-CN" altLang="en-US" sz="2000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风雅宋简体" pitchFamily="2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 rot="10800000">
              <a:off x="149602" y="5139274"/>
              <a:ext cx="3166930" cy="810003"/>
              <a:chOff x="2077999" y="5178439"/>
              <a:chExt cx="2948941" cy="683692"/>
            </a:xfrm>
            <a:solidFill>
              <a:schemeClr val="bg1"/>
            </a:solidFill>
          </p:grpSpPr>
          <p:sp>
            <p:nvSpPr>
              <p:cNvPr id="12" name="矩形 11"/>
              <p:cNvSpPr/>
              <p:nvPr/>
            </p:nvSpPr>
            <p:spPr>
              <a:xfrm>
                <a:off x="4662430" y="5178441"/>
                <a:ext cx="364510" cy="683690"/>
              </a:xfrm>
              <a:prstGeom prst="rect">
                <a:avLst/>
              </a:prstGeom>
              <a:solidFill>
                <a:srgbClr val="78AF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25"/>
              <p:cNvSpPr/>
              <p:nvPr/>
            </p:nvSpPr>
            <p:spPr>
              <a:xfrm>
                <a:off x="2077999" y="5178439"/>
                <a:ext cx="2520000" cy="683178"/>
              </a:xfrm>
              <a:custGeom>
                <a:avLst/>
                <a:gdLst/>
                <a:ahLst/>
                <a:cxnLst/>
                <a:rect l="l" t="t" r="r" b="b"/>
                <a:pathLst>
                  <a:path w="3995780" h="1199745">
                    <a:moveTo>
                      <a:pt x="3696727" y="760691"/>
                    </a:moveTo>
                    <a:lnTo>
                      <a:pt x="1033246" y="760691"/>
                    </a:lnTo>
                    <a:lnTo>
                      <a:pt x="1029703" y="940654"/>
                    </a:lnTo>
                    <a:lnTo>
                      <a:pt x="3696727" y="940654"/>
                    </a:lnTo>
                    <a:close/>
                    <a:moveTo>
                      <a:pt x="3700429" y="298400"/>
                    </a:moveTo>
                    <a:lnTo>
                      <a:pt x="1042348" y="298400"/>
                    </a:lnTo>
                    <a:lnTo>
                      <a:pt x="1038805" y="478363"/>
                    </a:lnTo>
                    <a:lnTo>
                      <a:pt x="3700429" y="478363"/>
                    </a:lnTo>
                    <a:close/>
                    <a:moveTo>
                      <a:pt x="3995780" y="2065"/>
                    </a:moveTo>
                    <a:lnTo>
                      <a:pt x="3995780" y="1198688"/>
                    </a:lnTo>
                    <a:lnTo>
                      <a:pt x="1024623" y="1198688"/>
                    </a:lnTo>
                    <a:lnTo>
                      <a:pt x="1024602" y="1199745"/>
                    </a:lnTo>
                    <a:lnTo>
                      <a:pt x="1022842" y="1198688"/>
                    </a:lnTo>
                    <a:lnTo>
                      <a:pt x="1014564" y="1198688"/>
                    </a:lnTo>
                    <a:lnTo>
                      <a:pt x="1014564" y="1193714"/>
                    </a:lnTo>
                    <a:lnTo>
                      <a:pt x="0" y="584102"/>
                    </a:lnTo>
                    <a:lnTo>
                      <a:pt x="1014564" y="18756"/>
                    </a:lnTo>
                    <a:lnTo>
                      <a:pt x="1014564" y="2065"/>
                    </a:lnTo>
                    <a:lnTo>
                      <a:pt x="1044517" y="2065"/>
                    </a:lnTo>
                    <a:lnTo>
                      <a:pt x="1048224" y="0"/>
                    </a:lnTo>
                    <a:lnTo>
                      <a:pt x="1048183" y="206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4214</Words>
  <Application>WPS 演示</Application>
  <PresentationFormat>全屏显示(4:3)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Britannic Bold</vt:lpstr>
      <vt:lpstr>Segoe Print</vt:lpstr>
      <vt:lpstr>华康俪金黑W8</vt:lpstr>
      <vt:lpstr>方正风雅宋简体</vt:lpstr>
      <vt:lpstr>Broadway</vt:lpstr>
      <vt:lpstr>Calibri</vt:lpstr>
      <vt:lpstr>微软雅黑</vt:lpstr>
      <vt:lpstr>Arial Unicode MS</vt:lpstr>
      <vt:lpstr>黑体</vt:lpstr>
      <vt:lpstr>华康俪金黑W8</vt:lpstr>
      <vt:lpstr>方正风雅宋简体</vt:lpstr>
      <vt:lpstr>Office 主题</vt:lpstr>
      <vt:lpstr>PowerPoint 演示文稿</vt:lpstr>
      <vt:lpstr>Outline</vt:lpstr>
      <vt:lpstr>Optimization problem</vt:lpstr>
      <vt:lpstr>VERTEX-COVER</vt:lpstr>
      <vt:lpstr>VERTEX-COVER</vt:lpstr>
      <vt:lpstr>k-optimal</vt:lpstr>
      <vt:lpstr>MAX-CUT</vt:lpstr>
      <vt:lpstr>MAX-CUT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CTTAN</dc:creator>
  <cp:lastModifiedBy>sk</cp:lastModifiedBy>
  <cp:revision>24</cp:revision>
  <dcterms:created xsi:type="dcterms:W3CDTF">2014-12-27T14:27:00Z</dcterms:created>
  <dcterms:modified xsi:type="dcterms:W3CDTF">2019-11-01T04:48:34Z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