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98" r:id="rId3"/>
    <p:sldId id="300" r:id="rId4"/>
    <p:sldId id="301" r:id="rId5"/>
    <p:sldId id="305" r:id="rId6"/>
    <p:sldId id="306" r:id="rId7"/>
    <p:sldId id="318" r:id="rId8"/>
    <p:sldId id="319" r:id="rId9"/>
    <p:sldId id="307" r:id="rId10"/>
    <p:sldId id="308" r:id="rId11"/>
    <p:sldId id="302" r:id="rId12"/>
    <p:sldId id="263" r:id="rId13"/>
    <p:sldId id="264" r:id="rId14"/>
    <p:sldId id="265" r:id="rId15"/>
    <p:sldId id="266" r:id="rId16"/>
    <p:sldId id="268" r:id="rId17"/>
    <p:sldId id="269" r:id="rId18"/>
    <p:sldId id="271" r:id="rId19"/>
    <p:sldId id="272" r:id="rId20"/>
    <p:sldId id="273" r:id="rId21"/>
    <p:sldId id="285" r:id="rId22"/>
    <p:sldId id="317" r:id="rId23"/>
    <p:sldId id="276" r:id="rId24"/>
    <p:sldId id="322" r:id="rId25"/>
    <p:sldId id="314" r:id="rId26"/>
    <p:sldId id="310" r:id="rId27"/>
    <p:sldId id="320" r:id="rId28"/>
    <p:sldId id="281" r:id="rId29"/>
    <p:sldId id="313" r:id="rId30"/>
    <p:sldId id="282" r:id="rId31"/>
    <p:sldId id="291" r:id="rId32"/>
    <p:sldId id="286" r:id="rId33"/>
    <p:sldId id="287" r:id="rId34"/>
    <p:sldId id="297" r:id="rId35"/>
    <p:sldId id="288" r:id="rId36"/>
    <p:sldId id="289" r:id="rId37"/>
    <p:sldId id="292" r:id="rId38"/>
    <p:sldId id="293" r:id="rId39"/>
    <p:sldId id="299" r:id="rId4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9" d="100"/>
          <a:sy n="109" d="100"/>
        </p:scale>
        <p:origin x="1674" y="9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3.wmf"/><Relationship Id="rId1" Type="http://schemas.openxmlformats.org/officeDocument/2006/relationships/image" Target="../media/image65.wmf"/><Relationship Id="rId5" Type="http://schemas.openxmlformats.org/officeDocument/2006/relationships/image" Target="../media/image68.wmf"/><Relationship Id="rId4"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ahLst/>
            <a:cxnLst>
              <a:cxn ang="0">
                <a:pos x="0" y="0"/>
              </a:cxn>
              <a:cxn ang="0">
                <a:pos x="4803343" y="0"/>
              </a:cxn>
              <a:cxn ang="0">
                <a:pos x="4803343" y="109538"/>
              </a:cxn>
              <a:cxn ang="0">
                <a:pos x="0" y="109538"/>
              </a:cxn>
              <a:cxn ang="0">
                <a:pos x="0" y="0"/>
              </a:cxn>
              <a:cxn ang="0">
                <a:pos x="7772400"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endParaRPr lang="zh-CN" altLang="en-US"/>
          </a:p>
        </p:txBody>
      </p:sp>
      <p:sp>
        <p:nvSpPr>
          <p:cNvPr id="142338" name="Rectangle 2"/>
          <p:cNvSpPr>
            <a:spLocks noGrp="1" noChangeArrowheads="1"/>
          </p:cNvSpPr>
          <p:nvPr>
            <p:ph type="ctrTitle"/>
          </p:nvPr>
        </p:nvSpPr>
        <p:spPr>
          <a:xfrm>
            <a:off x="685800" y="990600"/>
            <a:ext cx="7772400" cy="1371600"/>
          </a:xfrm>
        </p:spPr>
        <p:txBody>
          <a:bodyPr/>
          <a:lstStyle>
            <a:lvl1pPr>
              <a:defRPr sz="4000"/>
            </a:lvl1pPr>
          </a:lstStyle>
          <a:p>
            <a:pPr lvl="0" fontAlgn="base"/>
            <a:r>
              <a:rPr lang="zh-CN" altLang="en-US" strike="noStrike" noProof="0" smtClean="0"/>
              <a:t>单击此处编辑母版标题样式</a:t>
            </a:r>
          </a:p>
        </p:txBody>
      </p:sp>
      <p:sp>
        <p:nvSpPr>
          <p:cNvPr id="142339"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fontAlgn="base"/>
            <a:r>
              <a:rPr lang="zh-CN" altLang="en-US" strike="noStrike" noProof="0" smtClean="0"/>
              <a:t>单击此处编辑母版副标题样式</a:t>
            </a:r>
          </a:p>
        </p:txBody>
      </p:sp>
      <p:sp>
        <p:nvSpPr>
          <p:cNvPr id="10"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52A62DC-A7BA-49C2-A571-8C7CD5C76B16}"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54700" cy="57150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66738" y="1752600"/>
            <a:ext cx="3924300" cy="4267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752600"/>
            <a:ext cx="3924300" cy="4267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66738" y="1752600"/>
            <a:ext cx="3924300" cy="4267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43438" y="1752600"/>
            <a:ext cx="3924300" cy="20574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43438" y="3962400"/>
            <a:ext cx="3924300" cy="20574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4300" cy="4267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752600"/>
            <a:ext cx="3924300" cy="42672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lstStyle/>
          <a:p>
            <a:pPr lvl="0"/>
            <a:r>
              <a:rPr lang="zh-CN" altLang="en-US" dirty="0"/>
              <a:t>单击此处编辑母版标题样式</a:t>
            </a:r>
          </a:p>
        </p:txBody>
      </p:sp>
      <p:sp>
        <p:nvSpPr>
          <p:cNvPr id="1027" name="Rectangle 3"/>
          <p:cNvSpPr>
            <a:spLocks noGrp="1"/>
          </p:cNvSpPr>
          <p:nvPr>
            <p:ph type="body"/>
          </p:nvPr>
        </p:nvSpPr>
        <p:spPr>
          <a:xfrm>
            <a:off x="566738" y="1752600"/>
            <a:ext cx="8001000" cy="4267200"/>
          </a:xfrm>
          <a:prstGeom prst="rect">
            <a:avLst/>
          </a:prstGeom>
          <a:noFill/>
          <a:ln w="9525">
            <a:noFill/>
          </a:ln>
        </p:spPr>
        <p:txBody>
          <a:bodyPr anchor="t"/>
          <a:lstStyle/>
          <a:p>
            <a:pPr lvl="0" indent="-469900"/>
            <a:r>
              <a:rPr lang="zh-CN" altLang="en-US" dirty="0"/>
              <a:t>单击此处编辑母版文本样式</a:t>
            </a:r>
          </a:p>
          <a:p>
            <a:pPr lvl="1" indent="-436245"/>
            <a:r>
              <a:rPr lang="zh-CN" altLang="en-US" dirty="0"/>
              <a:t>第二级</a:t>
            </a:r>
          </a:p>
          <a:p>
            <a:pPr lvl="2" indent="-394970"/>
            <a:r>
              <a:rPr lang="zh-CN" altLang="en-US" dirty="0"/>
              <a:t>第三级</a:t>
            </a:r>
          </a:p>
          <a:p>
            <a:pPr lvl="3" indent="-387350"/>
            <a:r>
              <a:rPr lang="zh-CN" altLang="en-US" dirty="0"/>
              <a:t>第四级</a:t>
            </a:r>
          </a:p>
          <a:p>
            <a:pPr lvl="4" indent="-398780"/>
            <a:r>
              <a:rPr lang="zh-CN" altLang="en-US" dirty="0"/>
              <a:t>第五级</a:t>
            </a:r>
          </a:p>
        </p:txBody>
      </p:sp>
      <p:sp>
        <p:nvSpPr>
          <p:cNvPr id="1028" name="AutoShape 4"/>
          <p:cNvSpPr/>
          <p:nvPr/>
        </p:nvSpPr>
        <p:spPr>
          <a:xfrm>
            <a:off x="609600" y="1566863"/>
            <a:ext cx="7958138" cy="109537"/>
          </a:xfrm>
          <a:custGeom>
            <a:avLst/>
            <a:gdLst/>
            <a:ahLst/>
            <a:cxnLst>
              <a:cxn ang="0">
                <a:pos x="0" y="0"/>
              </a:cxn>
              <a:cxn ang="0">
                <a:pos x="4655511" y="0"/>
              </a:cxn>
              <a:cxn ang="0">
                <a:pos x="4655511" y="109537"/>
              </a:cxn>
              <a:cxn ang="0">
                <a:pos x="0" y="109537"/>
              </a:cxn>
              <a:cxn ang="0">
                <a:pos x="0" y="0"/>
              </a:cxn>
              <a:cxn ang="0">
                <a:pos x="7958138"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lstStyle/>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141318"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1319"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1320"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59FB3B05-45CC-4253-966E-AEE04F58C09D}" type="slidenum">
              <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200" b="0" i="0" u="none" strike="noStrike" kern="1200" cap="none" spc="0" normalizeH="0" baseline="0" noProof="0" smtClean="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4.png"/><Relationship Id="rId7" Type="http://schemas.openxmlformats.org/officeDocument/2006/relationships/image" Target="../media/image20.png"/><Relationship Id="rId12"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9.png"/><Relationship Id="rId11" Type="http://schemas.openxmlformats.org/officeDocument/2006/relationships/oleObject" Target="../embeddings/oleObject1.bin"/><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5.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4.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26.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8.jpeg"/><Relationship Id="rId5" Type="http://schemas.openxmlformats.org/officeDocument/2006/relationships/image" Target="../media/image27.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0.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9.w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3" Type="http://schemas.openxmlformats.org/officeDocument/2006/relationships/image" Target="../media/image14.png"/><Relationship Id="rId7" Type="http://schemas.openxmlformats.org/officeDocument/2006/relationships/image" Target="../media/image32.wmf"/><Relationship Id="rId12" Type="http://schemas.openxmlformats.org/officeDocument/2006/relationships/image" Target="../media/image34.wmf"/><Relationship Id="rId17" Type="http://schemas.openxmlformats.org/officeDocument/2006/relationships/image" Target="../media/image36.wmf"/><Relationship Id="rId2" Type="http://schemas.openxmlformats.org/officeDocument/2006/relationships/slideLayout" Target="../slideLayouts/slideLayout13.xml"/><Relationship Id="rId16" Type="http://schemas.openxmlformats.org/officeDocument/2006/relationships/oleObject" Target="../embeddings/oleObject15.bin"/><Relationship Id="rId1" Type="http://schemas.openxmlformats.org/officeDocument/2006/relationships/vmlDrawing" Target="../drawings/vmlDrawing6.vml"/><Relationship Id="rId6" Type="http://schemas.openxmlformats.org/officeDocument/2006/relationships/oleObject" Target="../embeddings/oleObject9.bin"/><Relationship Id="rId11" Type="http://schemas.openxmlformats.org/officeDocument/2006/relationships/oleObject" Target="../embeddings/oleObject12.bin"/><Relationship Id="rId5" Type="http://schemas.openxmlformats.org/officeDocument/2006/relationships/image" Target="../media/image31.wmf"/><Relationship Id="rId15" Type="http://schemas.openxmlformats.org/officeDocument/2006/relationships/image" Target="../media/image35.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3.wmf"/><Relationship Id="rId14"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4.png"/><Relationship Id="rId7" Type="http://schemas.openxmlformats.org/officeDocument/2006/relationships/image" Target="../media/image38.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37.wmf"/><Relationship Id="rId10" Type="http://schemas.openxmlformats.org/officeDocument/2006/relationships/image" Target="../media/image40.jpeg"/><Relationship Id="rId4" Type="http://schemas.openxmlformats.org/officeDocument/2006/relationships/oleObject" Target="../embeddings/oleObject16.bin"/><Relationship Id="rId9" Type="http://schemas.openxmlformats.org/officeDocument/2006/relationships/image" Target="../media/image39.wmf"/></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1.emf"/><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42.w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2" Type="http://schemas.openxmlformats.org/officeDocument/2006/relationships/hyperlink" Target="https://blog.csdn.net/weixin_42144636/article/details/81283062"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GIF"/><Relationship Id="rId1" Type="http://schemas.openxmlformats.org/officeDocument/2006/relationships/slideLayout" Target="../slideLayouts/slideLayout2.xml"/><Relationship Id="rId5" Type="http://schemas.openxmlformats.org/officeDocument/2006/relationships/image" Target="../media/image46.jpeg"/><Relationship Id="rId4" Type="http://schemas.openxmlformats.org/officeDocument/2006/relationships/image" Target="../media/image4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8.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image" Target="../media/image47.wmf"/><Relationship Id="rId4" Type="http://schemas.openxmlformats.org/officeDocument/2006/relationships/oleObject" Target="../embeddings/oleObject2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52.wmf"/><Relationship Id="rId4"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53.wmf"/><Relationship Id="rId4"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54.wmf"/><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14.png"/><Relationship Id="rId7" Type="http://schemas.openxmlformats.org/officeDocument/2006/relationships/image" Target="../media/image56.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27.bin"/><Relationship Id="rId5" Type="http://schemas.openxmlformats.org/officeDocument/2006/relationships/image" Target="../media/image55.wmf"/><Relationship Id="rId4" Type="http://schemas.openxmlformats.org/officeDocument/2006/relationships/oleObject" Target="../embeddings/oleObject26.bin"/><Relationship Id="rId9" Type="http://schemas.openxmlformats.org/officeDocument/2006/relationships/image" Target="../media/image57.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14.png"/><Relationship Id="rId7" Type="http://schemas.openxmlformats.org/officeDocument/2006/relationships/image" Target="../media/image59.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30.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60.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14.png"/><Relationship Id="rId7" Type="http://schemas.openxmlformats.org/officeDocument/2006/relationships/image" Target="../media/image63.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34.bin"/><Relationship Id="rId5" Type="http://schemas.openxmlformats.org/officeDocument/2006/relationships/image" Target="../media/image62.wmf"/><Relationship Id="rId4" Type="http://schemas.openxmlformats.org/officeDocument/2006/relationships/oleObject" Target="../embeddings/oleObject33.bin"/><Relationship Id="rId9" Type="http://schemas.openxmlformats.org/officeDocument/2006/relationships/image" Target="../media/image64.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68.wmf"/><Relationship Id="rId3" Type="http://schemas.openxmlformats.org/officeDocument/2006/relationships/image" Target="../media/image14.png"/><Relationship Id="rId7" Type="http://schemas.openxmlformats.org/officeDocument/2006/relationships/image" Target="../media/image63.wmf"/><Relationship Id="rId12" Type="http://schemas.openxmlformats.org/officeDocument/2006/relationships/oleObject" Target="../embeddings/oleObject40.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37.bin"/><Relationship Id="rId11" Type="http://schemas.openxmlformats.org/officeDocument/2006/relationships/image" Target="../media/image67.wmf"/><Relationship Id="rId5" Type="http://schemas.openxmlformats.org/officeDocument/2006/relationships/image" Target="../media/image65.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66.wmf"/></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70.w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42.bin"/><Relationship Id="rId5" Type="http://schemas.openxmlformats.org/officeDocument/2006/relationships/image" Target="../media/image69.wmf"/><Relationship Id="rId4" Type="http://schemas.openxmlformats.org/officeDocument/2006/relationships/oleObject" Target="../embeddings/oleObject41.bin"/></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72.wmf"/><Relationship Id="rId2" Type="http://schemas.openxmlformats.org/officeDocument/2006/relationships/slideLayout" Target="../slideLayouts/slideLayout13.xml"/><Relationship Id="rId1" Type="http://schemas.openxmlformats.org/officeDocument/2006/relationships/vmlDrawing" Target="../drawings/vmlDrawing19.vml"/><Relationship Id="rId6" Type="http://schemas.openxmlformats.org/officeDocument/2006/relationships/oleObject" Target="../embeddings/oleObject44.bin"/><Relationship Id="rId5" Type="http://schemas.openxmlformats.org/officeDocument/2006/relationships/image" Target="../media/image71.wmf"/><Relationship Id="rId4" Type="http://schemas.openxmlformats.org/officeDocument/2006/relationships/oleObject" Target="../embeddings/oleObject4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3074" name="Rectangle 3"/>
          <p:cNvSpPr>
            <a:spLocks noGrp="1"/>
          </p:cNvSpPr>
          <p:nvPr>
            <p:ph type="title"/>
          </p:nvPr>
        </p:nvSpPr>
        <p:spPr>
          <a:ln/>
        </p:spPr>
        <p:txBody>
          <a:bodyPr wrap="square" lIns="91440" tIns="45720" rIns="91440" bIns="45720" anchor="b"/>
          <a:lstStyle/>
          <a:p>
            <a:pPr eaLnBrk="1" hangingPunct="1"/>
            <a:r>
              <a:rPr lang="zh-CN" altLang="en-US" sz="4600" dirty="0">
                <a:solidFill>
                  <a:schemeClr val="tx1"/>
                </a:solidFill>
                <a:ea typeface="华文新魏" panose="02010800040101010101" pitchFamily="2" charset="-122"/>
              </a:rPr>
              <a:t>主成分分析简介</a:t>
            </a:r>
          </a:p>
        </p:txBody>
      </p:sp>
      <p:sp>
        <p:nvSpPr>
          <p:cNvPr id="3075" name="Rectangle 4"/>
          <p:cNvSpPr>
            <a:spLocks noGrp="1"/>
          </p:cNvSpPr>
          <p:nvPr>
            <p:ph idx="1"/>
          </p:nvPr>
        </p:nvSpPr>
        <p:spPr>
          <a:ln/>
        </p:spPr>
        <p:txBody>
          <a:bodyPr wrap="square" lIns="91440" tIns="45720" rIns="91440" bIns="45720" anchor="t"/>
          <a:lstStyle/>
          <a:p>
            <a:pPr eaLnBrk="1" hangingPunct="1"/>
            <a:r>
              <a:rPr lang="en-US" altLang="zh-CN" dirty="0"/>
              <a:t>Principal Component Analysis</a:t>
            </a:r>
            <a:r>
              <a:rPr lang="zh-CN" altLang="en-US" dirty="0"/>
              <a:t>（</a:t>
            </a:r>
            <a:r>
              <a:rPr lang="en-US" altLang="zh-CN" dirty="0"/>
              <a:t>PCA</a:t>
            </a:r>
            <a:r>
              <a:rPr lang="zh-CN" altLang="en-US" dirty="0"/>
              <a:t>）</a:t>
            </a:r>
          </a:p>
          <a:p>
            <a:pPr eaLnBrk="1" hangingPunct="1">
              <a:lnSpc>
                <a:spcPct val="115000"/>
              </a:lnSpc>
            </a:pPr>
            <a:r>
              <a:rPr lang="zh-CN" altLang="en-US" dirty="0"/>
              <a:t>主成分分析</a:t>
            </a:r>
            <a:r>
              <a:rPr lang="en-US" altLang="zh-CN" dirty="0"/>
              <a:t>(Principal Component Analysis, </a:t>
            </a:r>
            <a:r>
              <a:rPr lang="zh-CN" altLang="en-US" dirty="0"/>
              <a:t>简称</a:t>
            </a:r>
            <a:r>
              <a:rPr lang="en-US" altLang="zh-CN" dirty="0"/>
              <a:t>PCA)</a:t>
            </a:r>
            <a:r>
              <a:rPr lang="zh-CN" altLang="en-US" dirty="0"/>
              <a:t>是一种常用的基于变量协方差矩阵对信息进行处理、压缩和抽提的有效方法。</a:t>
            </a:r>
          </a:p>
          <a:p>
            <a:pPr eaLnBrk="1" hangingPunct="1"/>
            <a:endParaRPr lang="zh-CN" altLang="en-US" dirty="0"/>
          </a:p>
          <a:p>
            <a:pPr eaLnBrk="1" hangingPunct="1"/>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idx="1"/>
          </p:nvPr>
        </p:nvSpPr>
        <p:spPr>
          <a:xfrm>
            <a:off x="990600" y="304800"/>
            <a:ext cx="7153275" cy="5327650"/>
          </a:xfrm>
          <a:ln/>
        </p:spPr>
        <p:txBody>
          <a:bodyPr wrap="square" lIns="91440" tIns="45720" rIns="91440" bIns="45720" anchor="t"/>
          <a:lstStyle/>
          <a:p>
            <a:pPr eaLnBrk="1" hangingPunct="1"/>
            <a:r>
              <a:rPr lang="zh-CN" altLang="en-US" sz="2600" b="1" dirty="0">
                <a:latin typeface="楷体_GB2312" pitchFamily="49" charset="-122"/>
                <a:ea typeface="楷体_GB2312" pitchFamily="49" charset="-122"/>
              </a:rPr>
              <a:t>主分量分析又称主成分分析，也称为经验正交函数分解或特征向量分析。 </a:t>
            </a:r>
          </a:p>
          <a:p>
            <a:pPr eaLnBrk="1" hangingPunct="1"/>
            <a:r>
              <a:rPr lang="zh-CN" altLang="en-US" sz="2600" b="1" dirty="0">
                <a:latin typeface="楷体_GB2312" pitchFamily="49" charset="-122"/>
                <a:ea typeface="楷体_GB2312" pitchFamily="49" charset="-122"/>
              </a:rPr>
              <a:t>分析对象：以网格点为空间点（多个变量）随时间变化的样本 。</a:t>
            </a:r>
          </a:p>
          <a:p>
            <a:pPr eaLnBrk="1" hangingPunct="1"/>
            <a:r>
              <a:rPr lang="zh-CN" altLang="en-US" sz="2600" b="1" dirty="0">
                <a:latin typeface="楷体_GB2312" pitchFamily="49" charset="-122"/>
                <a:ea typeface="楷体_GB2312" pitchFamily="49" charset="-122"/>
              </a:rPr>
              <a:t>主分量分析与回归分析、差别分析不同，它是一种分析方法而不是一种预报方法 。</a:t>
            </a:r>
          </a:p>
          <a:p>
            <a:pPr eaLnBrk="1" hangingPunct="1"/>
            <a:r>
              <a:rPr lang="zh-CN" altLang="en-US" sz="2600" b="1" dirty="0">
                <a:latin typeface="楷体_GB2312" pitchFamily="49" charset="-122"/>
                <a:ea typeface="楷体_GB2312" pitchFamily="49" charset="-122"/>
              </a:rPr>
              <a:t>我们希望可以</a:t>
            </a:r>
            <a:r>
              <a:rPr lang="zh-CN" altLang="en-US" sz="2600" b="1" dirty="0">
                <a:solidFill>
                  <a:schemeClr val="folHlink"/>
                </a:solidFill>
                <a:latin typeface="楷体_GB2312" pitchFamily="49" charset="-122"/>
                <a:ea typeface="楷体_GB2312" pitchFamily="49" charset="-122"/>
              </a:rPr>
              <a:t>通过某种线性组合的方法使某个变量或者某些变量的解释方差变得比较大</a:t>
            </a:r>
            <a:r>
              <a:rPr lang="zh-CN" altLang="en-US" sz="2600" b="1" dirty="0">
                <a:latin typeface="楷体_GB2312" pitchFamily="49" charset="-122"/>
                <a:ea typeface="楷体_GB2312" pitchFamily="49" charset="-122"/>
              </a:rPr>
              <a:t>，这些具有较大解释方差的变量就称为主分量。</a:t>
            </a:r>
            <a:r>
              <a:rPr lang="zh-CN" altLang="en-US" dirty="0"/>
              <a:t> </a:t>
            </a:r>
          </a:p>
        </p:txBody>
      </p:sp>
      <p:pic>
        <p:nvPicPr>
          <p:cNvPr id="12290" name="Picture 3" descr="u=2820287354,400455309&amp;fm=23&amp;gp=0"/>
          <p:cNvPicPr>
            <a:picLocks noChangeAspect="1"/>
          </p:cNvPicPr>
          <p:nvPr/>
        </p:nvPicPr>
        <p:blipFill>
          <a:blip r:embed="rId2"/>
          <a:stretch>
            <a:fillRect/>
          </a:stretch>
        </p:blipFill>
        <p:spPr>
          <a:xfrm>
            <a:off x="5572125" y="4267200"/>
            <a:ext cx="3571875" cy="2857500"/>
          </a:xfrm>
          <a:prstGeom prst="rect">
            <a:avLst/>
          </a:prstGeom>
          <a:noFill/>
          <a:ln w="9525">
            <a:noFill/>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6"/>
          <p:cNvPicPr>
            <a:picLocks noChangeAspect="1"/>
          </p:cNvPicPr>
          <p:nvPr/>
        </p:nvPicPr>
        <p:blipFill>
          <a:blip r:embed="rId2"/>
          <a:srcRect b="5208"/>
          <a:stretch>
            <a:fillRect/>
          </a:stretch>
        </p:blipFill>
        <p:spPr>
          <a:xfrm>
            <a:off x="0" y="1865313"/>
            <a:ext cx="9144000" cy="4992687"/>
          </a:xfrm>
          <a:prstGeom prst="rect">
            <a:avLst/>
          </a:prstGeom>
          <a:noFill/>
          <a:ln w="9525">
            <a:noFill/>
          </a:ln>
        </p:spPr>
      </p:pic>
      <p:sp>
        <p:nvSpPr>
          <p:cNvPr id="13314" name="Rectangle 3"/>
          <p:cNvSpPr>
            <a:spLocks noGrp="1"/>
          </p:cNvSpPr>
          <p:nvPr>
            <p:ph type="title"/>
          </p:nvPr>
        </p:nvSpPr>
        <p:spPr>
          <a:xfrm>
            <a:off x="574675" y="304800"/>
            <a:ext cx="8001000" cy="898525"/>
          </a:xfrm>
          <a:ln/>
        </p:spPr>
        <p:txBody>
          <a:bodyPr wrap="square" lIns="91440" tIns="45720" rIns="91440" bIns="45720" anchor="ctr"/>
          <a:lstStyle/>
          <a:p>
            <a:pPr eaLnBrk="1" hangingPunct="1"/>
            <a:r>
              <a:rPr lang="en-US" altLang="zh-CN" sz="3400" dirty="0">
                <a:solidFill>
                  <a:srgbClr val="00FF00"/>
                </a:solidFill>
                <a:latin typeface="Comic Sans MS" panose="030F0702030302020204" pitchFamily="66" charset="0"/>
              </a:rPr>
              <a:t>Principal Components are Computed</a:t>
            </a:r>
          </a:p>
        </p:txBody>
      </p:sp>
      <p:sp>
        <p:nvSpPr>
          <p:cNvPr id="13315" name="Rectangle 4"/>
          <p:cNvSpPr>
            <a:spLocks noGrp="1"/>
          </p:cNvSpPr>
          <p:nvPr>
            <p:ph type="body"/>
          </p:nvPr>
        </p:nvSpPr>
        <p:spPr>
          <a:xfrm>
            <a:off x="0" y="1174750"/>
            <a:ext cx="9144000" cy="5580063"/>
          </a:xfrm>
          <a:ln/>
        </p:spPr>
        <p:txBody>
          <a:bodyPr wrap="square" lIns="91440" tIns="45720" rIns="91440" bIns="45720" anchor="t"/>
          <a:lstStyle/>
          <a:p>
            <a:pPr eaLnBrk="1" hangingPunct="1">
              <a:spcBef>
                <a:spcPct val="0"/>
              </a:spcBef>
              <a:buClr>
                <a:srgbClr val="00FF00"/>
              </a:buClr>
            </a:pPr>
            <a:r>
              <a:rPr lang="en-US" altLang="zh-CN" sz="2600" dirty="0">
                <a:latin typeface="Comic Sans MS" panose="030F0702030302020204" pitchFamily="66" charset="0"/>
              </a:rPr>
              <a:t>PC 1 has the highest possible variance (9.88)</a:t>
            </a:r>
          </a:p>
          <a:p>
            <a:pPr eaLnBrk="1" hangingPunct="1">
              <a:spcBef>
                <a:spcPct val="0"/>
              </a:spcBef>
              <a:buClr>
                <a:srgbClr val="00FF00"/>
              </a:buClr>
            </a:pPr>
            <a:r>
              <a:rPr lang="en-US" altLang="zh-CN" sz="2600" dirty="0">
                <a:latin typeface="Comic Sans MS" panose="030F0702030302020204" pitchFamily="66" charset="0"/>
              </a:rPr>
              <a:t>PC 2 has a variance of 3.03</a:t>
            </a:r>
          </a:p>
          <a:p>
            <a:pPr eaLnBrk="1" hangingPunct="1">
              <a:spcBef>
                <a:spcPct val="0"/>
              </a:spcBef>
              <a:buClr>
                <a:srgbClr val="00FF00"/>
              </a:buClr>
            </a:pPr>
            <a:endParaRPr lang="en-US" altLang="zh-CN" sz="2600" dirty="0">
              <a:latin typeface="Comic Sans MS" panose="030F0702030302020204" pitchFamily="66" charset="0"/>
            </a:endParaRPr>
          </a:p>
        </p:txBody>
      </p:sp>
      <p:pic>
        <p:nvPicPr>
          <p:cNvPr id="13316" name="Picture 5" descr="u=4027950466,3146455561&amp;fm=23&amp;gp=0"/>
          <p:cNvPicPr>
            <a:picLocks noChangeAspect="1"/>
          </p:cNvPicPr>
          <p:nvPr/>
        </p:nvPicPr>
        <p:blipFill>
          <a:blip r:embed="rId3"/>
          <a:stretch>
            <a:fillRect/>
          </a:stretch>
        </p:blipFill>
        <p:spPr>
          <a:xfrm>
            <a:off x="6934200" y="5472113"/>
            <a:ext cx="2209800" cy="182403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
          <p:cNvPicPr>
            <a:picLocks noChangeAspect="1"/>
          </p:cNvPicPr>
          <p:nvPr/>
        </p:nvPicPr>
        <p:blipFill>
          <a:blip r:embed="rId2"/>
          <a:stretch>
            <a:fillRect/>
          </a:stretch>
        </p:blipFill>
        <p:spPr>
          <a:xfrm>
            <a:off x="0" y="0"/>
            <a:ext cx="9144000" cy="6858000"/>
          </a:xfrm>
          <a:prstGeom prst="rect">
            <a:avLst/>
          </a:prstGeom>
          <a:noFill/>
          <a:ln w="9525">
            <a:noFill/>
          </a:ln>
        </p:spPr>
      </p:pic>
      <p:sp>
        <p:nvSpPr>
          <p:cNvPr id="14338" name="Rectangle 5"/>
          <p:cNvSpPr>
            <a:spLocks noGrp="1"/>
          </p:cNvSpPr>
          <p:nvPr>
            <p:ph type="title"/>
          </p:nvPr>
        </p:nvSpPr>
        <p:spPr>
          <a:xfrm>
            <a:off x="609600" y="0"/>
            <a:ext cx="8001000" cy="1216025"/>
          </a:xfrm>
          <a:ln/>
        </p:spPr>
        <p:txBody>
          <a:bodyPr wrap="square" lIns="91440" tIns="45720" rIns="91440" bIns="45720" anchor="b"/>
          <a:lstStyle/>
          <a:p>
            <a:pPr eaLnBrk="1" hangingPunct="1"/>
            <a:r>
              <a:rPr lang="zh-CN" altLang="en-US" dirty="0"/>
              <a:t>基于</a:t>
            </a:r>
            <a:r>
              <a:rPr lang="en-US" altLang="zh-CN" dirty="0"/>
              <a:t>PCA</a:t>
            </a:r>
            <a:r>
              <a:rPr lang="zh-CN" altLang="en-US" dirty="0"/>
              <a:t>算法的人脸识别</a:t>
            </a:r>
          </a:p>
        </p:txBody>
      </p:sp>
      <p:sp>
        <p:nvSpPr>
          <p:cNvPr id="14339" name="Rectangle 6"/>
          <p:cNvSpPr>
            <a:spLocks noGrp="1"/>
          </p:cNvSpPr>
          <p:nvPr>
            <p:ph idx="1"/>
          </p:nvPr>
        </p:nvSpPr>
        <p:spPr>
          <a:xfrm>
            <a:off x="457200" y="1143000"/>
            <a:ext cx="8001000" cy="4267200"/>
          </a:xfrm>
          <a:ln/>
        </p:spPr>
        <p:txBody>
          <a:bodyPr wrap="square" lIns="91440" tIns="45720" rIns="91440" bIns="45720" anchor="t"/>
          <a:lstStyle/>
          <a:p>
            <a:pPr eaLnBrk="1" hangingPunct="1"/>
            <a:r>
              <a:rPr lang="en-US" altLang="zh-CN" dirty="0"/>
              <a:t>PCA</a:t>
            </a:r>
            <a:r>
              <a:rPr lang="zh-CN" altLang="en-US" dirty="0"/>
              <a:t>方法由于其在降维和特征提取方面的有效性，在人脸识别领域得到了广泛</a:t>
            </a:r>
          </a:p>
          <a:p>
            <a:pPr eaLnBrk="1" hangingPunct="1">
              <a:buNone/>
            </a:pPr>
            <a:r>
              <a:rPr lang="zh-CN" altLang="en-US" dirty="0"/>
              <a:t>    的应用。</a:t>
            </a:r>
          </a:p>
          <a:p>
            <a:pPr eaLnBrk="1" hangingPunct="1"/>
            <a:r>
              <a:rPr lang="en-US" altLang="zh-CN" dirty="0"/>
              <a:t>PCA</a:t>
            </a:r>
            <a:r>
              <a:rPr lang="zh-CN" altLang="en-US" dirty="0"/>
              <a:t>方法的基本原理是</a:t>
            </a:r>
            <a:r>
              <a:rPr lang="en-US" altLang="zh-CN" dirty="0"/>
              <a:t>:</a:t>
            </a:r>
            <a:r>
              <a:rPr lang="zh-CN" altLang="en-US" dirty="0"/>
              <a:t>利用</a:t>
            </a:r>
            <a:r>
              <a:rPr lang="en-US" altLang="zh-CN" dirty="0"/>
              <a:t>K-L</a:t>
            </a:r>
            <a:r>
              <a:rPr lang="zh-CN" altLang="en-US" dirty="0"/>
              <a:t>变换抽取人脸的主要成分，构成特征脸空间，识别时将测试图像投影到此空间，得到一组投影系数，通过与各个人脸图像比较进行识别。</a:t>
            </a:r>
          </a:p>
        </p:txBody>
      </p:sp>
      <p:pic>
        <p:nvPicPr>
          <p:cNvPr id="14340" name="Picture 7" descr="u=927142524,2698464322&amp;fm=15&amp;gp=0"/>
          <p:cNvPicPr>
            <a:picLocks noChangeAspect="1"/>
          </p:cNvPicPr>
          <p:nvPr/>
        </p:nvPicPr>
        <p:blipFill>
          <a:blip r:embed="rId3"/>
          <a:stretch>
            <a:fillRect/>
          </a:stretch>
        </p:blipFill>
        <p:spPr>
          <a:xfrm>
            <a:off x="990600" y="4648200"/>
            <a:ext cx="2209800" cy="22098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15362" name="Rectangle 3"/>
          <p:cNvSpPr>
            <a:spLocks noGrp="1"/>
          </p:cNvSpPr>
          <p:nvPr>
            <p:ph type="title"/>
          </p:nvPr>
        </p:nvSpPr>
        <p:spPr>
          <a:ln/>
        </p:spPr>
        <p:txBody>
          <a:bodyPr wrap="square" lIns="91440" tIns="45720" rIns="91440" bIns="45720" anchor="b"/>
          <a:lstStyle/>
          <a:p>
            <a:pPr eaLnBrk="1" hangingPunct="1"/>
            <a:endParaRPr lang="zh-CN" altLang="zh-CN" dirty="0"/>
          </a:p>
        </p:txBody>
      </p:sp>
      <p:sp>
        <p:nvSpPr>
          <p:cNvPr id="15363" name="Rectangle 4"/>
          <p:cNvSpPr>
            <a:spLocks noGrp="1"/>
          </p:cNvSpPr>
          <p:nvPr>
            <p:ph idx="1"/>
          </p:nvPr>
        </p:nvSpPr>
        <p:spPr>
          <a:ln/>
        </p:spPr>
        <p:txBody>
          <a:bodyPr wrap="square" lIns="91440" tIns="45720" rIns="91440" bIns="45720" anchor="t"/>
          <a:lstStyle/>
          <a:p>
            <a:pPr eaLnBrk="1" hangingPunct="1"/>
            <a:r>
              <a:rPr lang="zh-CN" altLang="en-US" dirty="0"/>
              <a:t>利用特征脸法进行人脸识别的过程由训练阶段和识别阶段两个阶段组成 </a:t>
            </a:r>
          </a:p>
          <a:p>
            <a:pPr eaLnBrk="1" hangingPunct="1"/>
            <a:r>
              <a:rPr lang="zh-CN" altLang="en-US" dirty="0"/>
              <a:t>其具体步骤如下： </a:t>
            </a:r>
          </a:p>
          <a:p>
            <a:pPr eaLnBrk="1" hangingPunct="1"/>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16386"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16387" name="Rectangle 4"/>
          <p:cNvSpPr>
            <a:spLocks noGrp="1"/>
          </p:cNvSpPr>
          <p:nvPr>
            <p:ph type="body" sz="half" idx="1"/>
          </p:nvPr>
        </p:nvSpPr>
        <p:spPr>
          <a:xfrm>
            <a:off x="566738" y="1752600"/>
            <a:ext cx="7853362" cy="4267200"/>
          </a:xfrm>
          <a:ln/>
        </p:spPr>
        <p:txBody>
          <a:bodyPr wrap="square" lIns="91440" tIns="45720" rIns="91440" bIns="45720" anchor="t"/>
          <a:lstStyle/>
          <a:p>
            <a:pPr eaLnBrk="1" hangingPunct="1">
              <a:lnSpc>
                <a:spcPct val="90000"/>
              </a:lnSpc>
              <a:buClr>
                <a:schemeClr val="accent2"/>
              </a:buClr>
              <a:buSzTx/>
              <a:buFont typeface="Wingdings" panose="05000000000000000000" pitchFamily="2" charset="2"/>
            </a:pPr>
            <a:r>
              <a:rPr lang="zh-CN" altLang="en-US" sz="2200" dirty="0"/>
              <a:t>第一步：假设训练集有</a:t>
            </a:r>
            <a:r>
              <a:rPr lang="en-US" altLang="zh-CN" sz="2200" dirty="0"/>
              <a:t>200</a:t>
            </a:r>
            <a:r>
              <a:rPr lang="zh-CN" altLang="en-US" sz="2200" dirty="0"/>
              <a:t>个样本，由灰度图组成，每个样本大小为</a:t>
            </a:r>
            <a:r>
              <a:rPr lang="en-US" altLang="zh-CN" sz="2200" dirty="0"/>
              <a:t>M*N</a:t>
            </a:r>
          </a:p>
          <a:p>
            <a:pPr eaLnBrk="1" hangingPunct="1">
              <a:lnSpc>
                <a:spcPct val="90000"/>
              </a:lnSpc>
              <a:buClr>
                <a:schemeClr val="accent2"/>
              </a:buClr>
              <a:buSzTx/>
              <a:buFont typeface="Wingdings" panose="05000000000000000000" pitchFamily="2" charset="2"/>
            </a:pPr>
            <a:endParaRPr lang="en-US" altLang="zh-CN" sz="2200" dirty="0"/>
          </a:p>
          <a:p>
            <a:pPr eaLnBrk="1" hangingPunct="1">
              <a:lnSpc>
                <a:spcPct val="90000"/>
              </a:lnSpc>
              <a:buClr>
                <a:schemeClr val="accent2"/>
              </a:buClr>
              <a:buSzTx/>
              <a:buFont typeface="Wingdings" panose="05000000000000000000" pitchFamily="2" charset="2"/>
            </a:pPr>
            <a:endParaRPr lang="en-US" altLang="zh-CN" sz="2200" dirty="0"/>
          </a:p>
          <a:p>
            <a:pPr eaLnBrk="1" hangingPunct="1">
              <a:lnSpc>
                <a:spcPct val="90000"/>
              </a:lnSpc>
              <a:buClr>
                <a:schemeClr val="accent2"/>
              </a:buClr>
              <a:buSzTx/>
              <a:buFont typeface="Wingdings" panose="05000000000000000000" pitchFamily="2" charset="2"/>
            </a:pPr>
            <a:endParaRPr lang="en-US" altLang="zh-CN" sz="2200" dirty="0"/>
          </a:p>
          <a:p>
            <a:pPr eaLnBrk="1" hangingPunct="1">
              <a:lnSpc>
                <a:spcPct val="90000"/>
              </a:lnSpc>
              <a:buClr>
                <a:schemeClr val="accent2"/>
              </a:buClr>
              <a:buSzTx/>
              <a:buFont typeface="Wingdings" panose="05000000000000000000" pitchFamily="2" charset="2"/>
            </a:pPr>
            <a:r>
              <a:rPr lang="zh-CN" altLang="en-US" sz="2200" dirty="0"/>
              <a:t>写出训练样本矩阵：</a:t>
            </a:r>
          </a:p>
          <a:p>
            <a:pPr eaLnBrk="1" hangingPunct="1">
              <a:lnSpc>
                <a:spcPct val="90000"/>
              </a:lnSpc>
              <a:buClr>
                <a:schemeClr val="accent2"/>
              </a:buClr>
              <a:buSzTx/>
              <a:buFont typeface="Wingdings" panose="05000000000000000000" pitchFamily="2" charset="2"/>
            </a:pPr>
            <a:endParaRPr lang="zh-CN" altLang="en-US" sz="2200" dirty="0"/>
          </a:p>
          <a:p>
            <a:pPr eaLnBrk="1" hangingPunct="1">
              <a:lnSpc>
                <a:spcPct val="90000"/>
              </a:lnSpc>
              <a:buClr>
                <a:schemeClr val="accent2"/>
              </a:buClr>
              <a:buSzTx/>
              <a:buFont typeface="Wingdings" panose="05000000000000000000" pitchFamily="2" charset="2"/>
            </a:pPr>
            <a:endParaRPr lang="zh-CN" altLang="en-US" sz="2200" dirty="0"/>
          </a:p>
          <a:p>
            <a:pPr eaLnBrk="1" hangingPunct="1">
              <a:lnSpc>
                <a:spcPct val="90000"/>
              </a:lnSpc>
              <a:buClr>
                <a:schemeClr val="accent2"/>
              </a:buClr>
              <a:buSzTx/>
              <a:buFont typeface="Wingdings" panose="05000000000000000000" pitchFamily="2" charset="2"/>
            </a:pPr>
            <a:endParaRPr lang="zh-CN" altLang="en-US" sz="2200" dirty="0"/>
          </a:p>
          <a:p>
            <a:pPr eaLnBrk="1" hangingPunct="1">
              <a:lnSpc>
                <a:spcPct val="90000"/>
              </a:lnSpc>
              <a:buClr>
                <a:schemeClr val="accent2"/>
              </a:buClr>
              <a:buSzTx/>
              <a:buFont typeface="Wingdings" panose="05000000000000000000" pitchFamily="2" charset="2"/>
            </a:pPr>
            <a:r>
              <a:rPr lang="zh-CN" altLang="en-US" sz="2200" dirty="0"/>
              <a:t>其中向量</a:t>
            </a:r>
            <a:r>
              <a:rPr lang="en-US" altLang="zh-CN" sz="2200" dirty="0"/>
              <a:t>x</a:t>
            </a:r>
            <a:r>
              <a:rPr lang="en-US" altLang="zh-CN" sz="2200" baseline="-25000" dirty="0"/>
              <a:t>i</a:t>
            </a:r>
            <a:r>
              <a:rPr lang="zh-CN" altLang="en-US" sz="2200" dirty="0"/>
              <a:t>为由第</a:t>
            </a:r>
            <a:r>
              <a:rPr lang="en-US" altLang="zh-CN" sz="2200" dirty="0"/>
              <a:t>i</a:t>
            </a:r>
            <a:r>
              <a:rPr lang="zh-CN" altLang="en-US" sz="2200" dirty="0"/>
              <a:t>个图像的每一列向量堆叠成一列的</a:t>
            </a:r>
            <a:r>
              <a:rPr lang="en-US" altLang="zh-CN" sz="2200" dirty="0"/>
              <a:t>MN</a:t>
            </a:r>
            <a:r>
              <a:rPr lang="zh-CN" altLang="en-US" sz="2200" dirty="0"/>
              <a:t>维列向量</a:t>
            </a:r>
            <a:r>
              <a:rPr lang="en-US" altLang="zh-CN" sz="2200" dirty="0"/>
              <a:t>,</a:t>
            </a:r>
            <a:r>
              <a:rPr lang="zh-CN" altLang="en-US" sz="2200" dirty="0"/>
              <a:t>即把矩阵向量化</a:t>
            </a:r>
            <a:r>
              <a:rPr lang="en-US" altLang="zh-CN" sz="2200" dirty="0"/>
              <a:t>,</a:t>
            </a:r>
            <a:r>
              <a:rPr lang="zh-CN" altLang="en-US" sz="2200" dirty="0"/>
              <a:t>如下图所示：</a:t>
            </a:r>
          </a:p>
          <a:p>
            <a:pPr eaLnBrk="1" hangingPunct="1">
              <a:lnSpc>
                <a:spcPct val="90000"/>
              </a:lnSpc>
              <a:buClr>
                <a:schemeClr val="accent2"/>
              </a:buClr>
              <a:buSzTx/>
              <a:buFont typeface="Wingdings" panose="05000000000000000000" pitchFamily="2" charset="2"/>
            </a:pPr>
            <a:endParaRPr lang="zh-CN" altLang="en-US" sz="2200" dirty="0"/>
          </a:p>
          <a:p>
            <a:pPr eaLnBrk="1" hangingPunct="1">
              <a:lnSpc>
                <a:spcPct val="90000"/>
              </a:lnSpc>
              <a:buClr>
                <a:schemeClr val="accent2"/>
              </a:buClr>
              <a:buSzTx/>
              <a:buFont typeface="Wingdings" panose="05000000000000000000" pitchFamily="2" charset="2"/>
            </a:pPr>
            <a:endParaRPr lang="zh-CN" altLang="en-US" sz="2200" dirty="0"/>
          </a:p>
          <a:p>
            <a:pPr eaLnBrk="1" hangingPunct="1">
              <a:lnSpc>
                <a:spcPct val="90000"/>
              </a:lnSpc>
              <a:buClr>
                <a:schemeClr val="accent2"/>
              </a:buClr>
              <a:buSzTx/>
              <a:buFont typeface="Wingdings" panose="05000000000000000000" pitchFamily="2" charset="2"/>
            </a:pPr>
            <a:endParaRPr lang="zh-CN" altLang="en-US" sz="2200" dirty="0"/>
          </a:p>
          <a:p>
            <a:pPr eaLnBrk="1" hangingPunct="1">
              <a:lnSpc>
                <a:spcPct val="90000"/>
              </a:lnSpc>
              <a:buClr>
                <a:schemeClr val="accent2"/>
              </a:buClr>
              <a:buSzTx/>
              <a:buFont typeface="Wingdings" panose="05000000000000000000" pitchFamily="2" charset="2"/>
            </a:pPr>
            <a:endParaRPr lang="en-US" altLang="zh-CN" sz="2200" dirty="0"/>
          </a:p>
        </p:txBody>
      </p:sp>
      <p:pic>
        <p:nvPicPr>
          <p:cNvPr id="16388" name="Picture 5" descr="1"/>
          <p:cNvPicPr>
            <a:picLocks noChangeAspect="1"/>
          </p:cNvPicPr>
          <p:nvPr/>
        </p:nvPicPr>
        <p:blipFill>
          <a:blip r:embed="rId4"/>
          <a:stretch>
            <a:fillRect/>
          </a:stretch>
        </p:blipFill>
        <p:spPr>
          <a:xfrm>
            <a:off x="838200" y="2438400"/>
            <a:ext cx="876300" cy="1066800"/>
          </a:xfrm>
          <a:prstGeom prst="rect">
            <a:avLst/>
          </a:prstGeom>
          <a:noFill/>
          <a:ln w="9525">
            <a:noFill/>
          </a:ln>
        </p:spPr>
      </p:pic>
      <p:pic>
        <p:nvPicPr>
          <p:cNvPr id="16389" name="Picture 6" descr="1"/>
          <p:cNvPicPr>
            <a:picLocks noChangeAspect="1"/>
          </p:cNvPicPr>
          <p:nvPr/>
        </p:nvPicPr>
        <p:blipFill>
          <a:blip r:embed="rId5"/>
          <a:stretch>
            <a:fillRect/>
          </a:stretch>
        </p:blipFill>
        <p:spPr>
          <a:xfrm>
            <a:off x="1981200" y="2438400"/>
            <a:ext cx="876300" cy="1066800"/>
          </a:xfrm>
          <a:prstGeom prst="rect">
            <a:avLst/>
          </a:prstGeom>
          <a:noFill/>
          <a:ln w="9525">
            <a:noFill/>
          </a:ln>
        </p:spPr>
      </p:pic>
      <p:pic>
        <p:nvPicPr>
          <p:cNvPr id="16390" name="Picture 7" descr="3"/>
          <p:cNvPicPr>
            <a:picLocks noChangeAspect="1"/>
          </p:cNvPicPr>
          <p:nvPr/>
        </p:nvPicPr>
        <p:blipFill>
          <a:blip r:embed="rId6"/>
          <a:stretch>
            <a:fillRect/>
          </a:stretch>
        </p:blipFill>
        <p:spPr>
          <a:xfrm>
            <a:off x="3124200" y="2438400"/>
            <a:ext cx="876300" cy="1066800"/>
          </a:xfrm>
          <a:prstGeom prst="rect">
            <a:avLst/>
          </a:prstGeom>
          <a:noFill/>
          <a:ln w="9525">
            <a:noFill/>
          </a:ln>
        </p:spPr>
      </p:pic>
      <p:pic>
        <p:nvPicPr>
          <p:cNvPr id="16391" name="Picture 8" descr="4"/>
          <p:cNvPicPr>
            <a:picLocks noChangeAspect="1"/>
          </p:cNvPicPr>
          <p:nvPr/>
        </p:nvPicPr>
        <p:blipFill>
          <a:blip r:embed="rId7"/>
          <a:stretch>
            <a:fillRect/>
          </a:stretch>
        </p:blipFill>
        <p:spPr>
          <a:xfrm>
            <a:off x="4191000" y="2438400"/>
            <a:ext cx="876300" cy="1066800"/>
          </a:xfrm>
          <a:prstGeom prst="rect">
            <a:avLst/>
          </a:prstGeom>
          <a:noFill/>
          <a:ln w="9525">
            <a:noFill/>
          </a:ln>
        </p:spPr>
      </p:pic>
      <p:pic>
        <p:nvPicPr>
          <p:cNvPr id="16392" name="Picture 9" descr="2"/>
          <p:cNvPicPr>
            <a:picLocks noChangeAspect="1"/>
          </p:cNvPicPr>
          <p:nvPr/>
        </p:nvPicPr>
        <p:blipFill>
          <a:blip r:embed="rId8"/>
          <a:stretch>
            <a:fillRect/>
          </a:stretch>
        </p:blipFill>
        <p:spPr>
          <a:xfrm>
            <a:off x="5257800" y="2438400"/>
            <a:ext cx="876300" cy="1066800"/>
          </a:xfrm>
          <a:prstGeom prst="rect">
            <a:avLst/>
          </a:prstGeom>
          <a:noFill/>
          <a:ln w="9525">
            <a:noFill/>
          </a:ln>
        </p:spPr>
      </p:pic>
      <p:pic>
        <p:nvPicPr>
          <p:cNvPr id="16393" name="Picture 10" descr="4"/>
          <p:cNvPicPr>
            <a:picLocks noChangeAspect="1"/>
          </p:cNvPicPr>
          <p:nvPr/>
        </p:nvPicPr>
        <p:blipFill>
          <a:blip r:embed="rId9"/>
          <a:stretch>
            <a:fillRect/>
          </a:stretch>
        </p:blipFill>
        <p:spPr>
          <a:xfrm>
            <a:off x="6324600" y="2438400"/>
            <a:ext cx="876300" cy="1066800"/>
          </a:xfrm>
          <a:prstGeom prst="rect">
            <a:avLst/>
          </a:prstGeom>
          <a:noFill/>
          <a:ln w="9525">
            <a:noFill/>
          </a:ln>
        </p:spPr>
      </p:pic>
      <p:pic>
        <p:nvPicPr>
          <p:cNvPr id="16394" name="Picture 11" descr="2"/>
          <p:cNvPicPr>
            <a:picLocks noChangeAspect="1"/>
          </p:cNvPicPr>
          <p:nvPr/>
        </p:nvPicPr>
        <p:blipFill>
          <a:blip r:embed="rId10"/>
          <a:stretch>
            <a:fillRect/>
          </a:stretch>
        </p:blipFill>
        <p:spPr>
          <a:xfrm>
            <a:off x="7391400" y="2438400"/>
            <a:ext cx="876300" cy="1066800"/>
          </a:xfrm>
          <a:prstGeom prst="rect">
            <a:avLst/>
          </a:prstGeom>
          <a:noFill/>
          <a:ln w="9525">
            <a:noFill/>
          </a:ln>
        </p:spPr>
      </p:pic>
      <p:graphicFrame>
        <p:nvGraphicFramePr>
          <p:cNvPr id="16395" name="Object 13"/>
          <p:cNvGraphicFramePr>
            <a:graphicFrameLocks noGrp="1" noChangeAspect="1"/>
          </p:cNvGraphicFramePr>
          <p:nvPr>
            <p:ph sz="half" idx="2"/>
          </p:nvPr>
        </p:nvGraphicFramePr>
        <p:xfrm>
          <a:off x="2863850" y="4122738"/>
          <a:ext cx="3925888" cy="793750"/>
        </p:xfrm>
        <a:graphic>
          <a:graphicData uri="http://schemas.openxmlformats.org/presentationml/2006/ole">
            <mc:AlternateContent xmlns:mc="http://schemas.openxmlformats.org/markup-compatibility/2006">
              <mc:Choice xmlns:v="urn:schemas-microsoft-com:vml" Requires="v">
                <p:oleObj spid="_x0000_s3083" r:id="rId11" imgW="1218565" imgH="254000" progId="Equation.3">
                  <p:embed/>
                </p:oleObj>
              </mc:Choice>
              <mc:Fallback>
                <p:oleObj r:id="rId11" imgW="1218565" imgH="254000" progId="Equation.3">
                  <p:embed/>
                  <p:pic>
                    <p:nvPicPr>
                      <p:cNvPr id="0" name="图片 3077"/>
                      <p:cNvPicPr/>
                      <p:nvPr/>
                    </p:nvPicPr>
                    <p:blipFill>
                      <a:blip r:embed="rId12"/>
                      <a:stretch>
                        <a:fillRect/>
                      </a:stretch>
                    </p:blipFill>
                    <p:spPr>
                      <a:xfrm>
                        <a:off x="2863850" y="4122738"/>
                        <a:ext cx="3925888" cy="793750"/>
                      </a:xfrm>
                      <a:prstGeom prst="rect">
                        <a:avLst/>
                      </a:prstGeom>
                      <a:noFill/>
                      <a:ln w="38100">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17410" name="Rectangle 9"/>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17411" name="Rectangle 4"/>
          <p:cNvSpPr>
            <a:spLocks noGrp="1"/>
          </p:cNvSpPr>
          <p:nvPr>
            <p:ph type="body" sz="half" idx="1"/>
          </p:nvPr>
        </p:nvSpPr>
        <p:spPr>
          <a:xfrm>
            <a:off x="566738" y="1752600"/>
            <a:ext cx="3925887" cy="4267200"/>
          </a:xfrm>
          <a:ln/>
        </p:spPr>
        <p:txBody>
          <a:bodyPr wrap="square" lIns="91440" tIns="45720" rIns="91440" bIns="45720" anchor="t"/>
          <a:lstStyle/>
          <a:p>
            <a:pPr eaLnBrk="1" hangingPunct="1">
              <a:buClr>
                <a:schemeClr val="accent2"/>
              </a:buClr>
              <a:buSzTx/>
              <a:buFont typeface="Wingdings" panose="05000000000000000000" pitchFamily="2" charset="2"/>
            </a:pPr>
            <a:r>
              <a:rPr lang="zh-CN" altLang="en-US" sz="2600" dirty="0"/>
              <a:t>如：第</a:t>
            </a:r>
            <a:r>
              <a:rPr lang="en-US" altLang="zh-CN" sz="2600" dirty="0"/>
              <a:t>i</a:t>
            </a:r>
            <a:r>
              <a:rPr lang="zh-CN" altLang="en-US" sz="2600" dirty="0"/>
              <a:t>个图像矩阵为</a:t>
            </a:r>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r>
              <a:rPr lang="zh-CN" altLang="en-US" sz="2600" dirty="0"/>
              <a:t>则</a:t>
            </a:r>
            <a:r>
              <a:rPr lang="en-US" altLang="zh-CN" sz="2600" dirty="0"/>
              <a:t>x</a:t>
            </a:r>
            <a:r>
              <a:rPr lang="en-US" altLang="zh-CN" sz="2600" baseline="-25000" dirty="0"/>
              <a:t>i</a:t>
            </a:r>
            <a:r>
              <a:rPr lang="zh-CN" altLang="en-US" sz="2600" dirty="0"/>
              <a:t>为</a:t>
            </a:r>
          </a:p>
          <a:p>
            <a:pPr eaLnBrk="1" hangingPunct="1">
              <a:buClr>
                <a:schemeClr val="accent2"/>
              </a:buClr>
              <a:buSzTx/>
              <a:buFont typeface="Wingdings" panose="05000000000000000000" pitchFamily="2" charset="2"/>
            </a:pPr>
            <a:endParaRPr lang="en-US" altLang="zh-CN" sz="2600" dirty="0"/>
          </a:p>
        </p:txBody>
      </p:sp>
      <p:graphicFrame>
        <p:nvGraphicFramePr>
          <p:cNvPr id="17412" name="Object 5"/>
          <p:cNvGraphicFramePr>
            <a:graphicFrameLocks noGrp="1" noChangeAspect="1"/>
          </p:cNvGraphicFramePr>
          <p:nvPr>
            <p:ph sz="quarter" idx="2"/>
          </p:nvPr>
        </p:nvGraphicFramePr>
        <p:xfrm>
          <a:off x="2641600" y="2471738"/>
          <a:ext cx="1000125" cy="1004887"/>
        </p:xfrm>
        <a:graphic>
          <a:graphicData uri="http://schemas.openxmlformats.org/presentationml/2006/ole">
            <mc:AlternateContent xmlns:mc="http://schemas.openxmlformats.org/markup-compatibility/2006">
              <mc:Choice xmlns:v="urn:schemas-microsoft-com:vml" Requires="v">
                <p:oleObj spid="_x0000_s4103" r:id="rId4" imgW="685800" imgH="711200" progId="Equation.3">
                  <p:embed/>
                </p:oleObj>
              </mc:Choice>
              <mc:Fallback>
                <p:oleObj r:id="rId4" imgW="685800" imgH="711200" progId="Equation.3">
                  <p:embed/>
                  <p:pic>
                    <p:nvPicPr>
                      <p:cNvPr id="0" name="图片 3076"/>
                      <p:cNvPicPr/>
                      <p:nvPr/>
                    </p:nvPicPr>
                    <p:blipFill>
                      <a:blip r:embed="rId5"/>
                      <a:stretch>
                        <a:fillRect/>
                      </a:stretch>
                    </p:blipFill>
                    <p:spPr>
                      <a:xfrm>
                        <a:off x="2641600" y="2471738"/>
                        <a:ext cx="1000125" cy="1004887"/>
                      </a:xfrm>
                      <a:prstGeom prst="rect">
                        <a:avLst/>
                      </a:prstGeom>
                      <a:noFill/>
                      <a:ln w="38100">
                        <a:miter/>
                      </a:ln>
                    </p:spPr>
                  </p:pic>
                </p:oleObj>
              </mc:Fallback>
            </mc:AlternateContent>
          </a:graphicData>
        </a:graphic>
      </p:graphicFrame>
      <p:graphicFrame>
        <p:nvGraphicFramePr>
          <p:cNvPr id="17413" name="Object 8"/>
          <p:cNvGraphicFramePr>
            <a:graphicFrameLocks noGrp="1" noChangeAspect="1"/>
          </p:cNvGraphicFramePr>
          <p:nvPr>
            <p:ph sz="quarter" idx="3"/>
          </p:nvPr>
        </p:nvGraphicFramePr>
        <p:xfrm>
          <a:off x="2438400" y="3733800"/>
          <a:ext cx="328613" cy="2667000"/>
        </p:xfrm>
        <a:graphic>
          <a:graphicData uri="http://schemas.openxmlformats.org/presentationml/2006/ole">
            <mc:AlternateContent xmlns:mc="http://schemas.openxmlformats.org/markup-compatibility/2006">
              <mc:Choice xmlns:v="urn:schemas-microsoft-com:vml" Requires="v">
                <p:oleObj spid="_x0000_s4104" r:id="rId6" imgW="254000" imgH="2057400" progId="Equation.3">
                  <p:embed/>
                </p:oleObj>
              </mc:Choice>
              <mc:Fallback>
                <p:oleObj r:id="rId6" imgW="254000" imgH="2057400" progId="Equation.3">
                  <p:embed/>
                  <p:pic>
                    <p:nvPicPr>
                      <p:cNvPr id="0" name="图片 3078"/>
                      <p:cNvPicPr/>
                      <p:nvPr/>
                    </p:nvPicPr>
                    <p:blipFill>
                      <a:blip r:embed="rId7"/>
                      <a:stretch>
                        <a:fillRect/>
                      </a:stretch>
                    </p:blipFill>
                    <p:spPr>
                      <a:xfrm>
                        <a:off x="2438400" y="3733800"/>
                        <a:ext cx="328613" cy="2667000"/>
                      </a:xfrm>
                      <a:prstGeom prst="rect">
                        <a:avLst/>
                      </a:prstGeom>
                      <a:noFill/>
                      <a:ln w="38100">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18434"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18435" name="Rectangle 4"/>
          <p:cNvSpPr>
            <a:spLocks noGrp="1"/>
          </p:cNvSpPr>
          <p:nvPr>
            <p:ph type="body" sz="half" idx="1"/>
          </p:nvPr>
        </p:nvSpPr>
        <p:spPr>
          <a:xfrm>
            <a:off x="566738" y="1752600"/>
            <a:ext cx="7853362" cy="4267200"/>
          </a:xfrm>
          <a:ln/>
        </p:spPr>
        <p:txBody>
          <a:bodyPr wrap="square" lIns="91440" tIns="45720" rIns="91440" bIns="45720" anchor="t"/>
          <a:lstStyle/>
          <a:p>
            <a:pPr eaLnBrk="1" hangingPunct="1">
              <a:buClr>
                <a:schemeClr val="accent2"/>
              </a:buClr>
              <a:buSzTx/>
              <a:buFont typeface="Wingdings" panose="05000000000000000000" pitchFamily="2" charset="2"/>
            </a:pPr>
            <a:r>
              <a:rPr lang="zh-CN" altLang="en-US" sz="2600" dirty="0"/>
              <a:t>第二步：计算平均脸</a:t>
            </a:r>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buNone/>
            </a:pPr>
            <a:r>
              <a:rPr lang="zh-CN" altLang="en-US" sz="2600" dirty="0"/>
              <a:t>  </a:t>
            </a:r>
          </a:p>
          <a:p>
            <a:pPr eaLnBrk="1" hangingPunct="1">
              <a:buClr>
                <a:schemeClr val="accent2"/>
              </a:buClr>
              <a:buSzTx/>
              <a:buFont typeface="Wingdings" panose="05000000000000000000" pitchFamily="2" charset="2"/>
              <a:buNone/>
            </a:pPr>
            <a:r>
              <a:rPr lang="zh-CN" altLang="en-US" sz="2600" dirty="0"/>
              <a:t>计算训练图片的平均脸：</a:t>
            </a:r>
          </a:p>
          <a:p>
            <a:pPr eaLnBrk="1" hangingPunct="1">
              <a:buClr>
                <a:schemeClr val="accent2"/>
              </a:buClr>
              <a:buSzTx/>
              <a:buFont typeface="Wingdings" panose="05000000000000000000" pitchFamily="2" charset="2"/>
            </a:pPr>
            <a:endParaRPr lang="en-US" altLang="zh-CN" sz="2600" dirty="0"/>
          </a:p>
        </p:txBody>
      </p:sp>
      <p:graphicFrame>
        <p:nvGraphicFramePr>
          <p:cNvPr id="18436" name="Object 6"/>
          <p:cNvGraphicFramePr>
            <a:graphicFrameLocks noGrp="1" noChangeAspect="1"/>
          </p:cNvGraphicFramePr>
          <p:nvPr>
            <p:ph sz="half" idx="2"/>
          </p:nvPr>
        </p:nvGraphicFramePr>
        <p:xfrm>
          <a:off x="4492625" y="2614613"/>
          <a:ext cx="3927475" cy="1725612"/>
        </p:xfrm>
        <a:graphic>
          <a:graphicData uri="http://schemas.openxmlformats.org/presentationml/2006/ole">
            <mc:AlternateContent xmlns:mc="http://schemas.openxmlformats.org/markup-compatibility/2006">
              <mc:Choice xmlns:v="urn:schemas-microsoft-com:vml" Requires="v">
                <p:oleObj spid="_x0000_s5124" r:id="rId4" imgW="951865" imgH="431800" progId="Equation.3">
                  <p:embed/>
                </p:oleObj>
              </mc:Choice>
              <mc:Fallback>
                <p:oleObj r:id="rId4" imgW="951865" imgH="431800" progId="Equation.3">
                  <p:embed/>
                  <p:pic>
                    <p:nvPicPr>
                      <p:cNvPr id="0" name="图片 3075"/>
                      <p:cNvPicPr/>
                      <p:nvPr/>
                    </p:nvPicPr>
                    <p:blipFill>
                      <a:blip r:embed="rId5"/>
                      <a:stretch>
                        <a:fillRect/>
                      </a:stretch>
                    </p:blipFill>
                    <p:spPr>
                      <a:xfrm>
                        <a:off x="4492625" y="2614613"/>
                        <a:ext cx="3927475" cy="1725612"/>
                      </a:xfrm>
                      <a:prstGeom prst="rect">
                        <a:avLst/>
                      </a:prstGeom>
                      <a:noFill/>
                      <a:ln w="38100">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19458"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19459" name="Rectangle 4"/>
          <p:cNvSpPr>
            <a:spLocks noGrp="1"/>
          </p:cNvSpPr>
          <p:nvPr>
            <p:ph type="body" sz="half" idx="1"/>
          </p:nvPr>
        </p:nvSpPr>
        <p:spPr>
          <a:xfrm>
            <a:off x="457200" y="1600200"/>
            <a:ext cx="8305800" cy="4525963"/>
          </a:xfrm>
          <a:ln/>
        </p:spPr>
        <p:txBody>
          <a:bodyPr wrap="square" lIns="91440" tIns="45720" rIns="91440" bIns="45720" anchor="t"/>
          <a:lstStyle/>
          <a:p>
            <a:pPr eaLnBrk="1" hangingPunct="1">
              <a:buClr>
                <a:schemeClr val="accent2"/>
              </a:buClr>
              <a:buSzTx/>
              <a:buFont typeface="Wingdings" panose="05000000000000000000" pitchFamily="2" charset="2"/>
            </a:pPr>
            <a:r>
              <a:rPr lang="zh-CN" altLang="en-US" sz="2600" dirty="0"/>
              <a:t>第三步：计算差值脸</a:t>
            </a:r>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buNone/>
            </a:pPr>
            <a:r>
              <a:rPr lang="zh-CN" altLang="en-US" sz="2600" dirty="0"/>
              <a:t>             计算每一张人脸与平均脸的差值</a:t>
            </a:r>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pPr>
            <a:endParaRPr lang="en-US" altLang="zh-CN" sz="2600" dirty="0"/>
          </a:p>
        </p:txBody>
      </p:sp>
      <p:graphicFrame>
        <p:nvGraphicFramePr>
          <p:cNvPr id="19460" name="Object 6"/>
          <p:cNvGraphicFramePr>
            <a:graphicFrameLocks noGrp="1" noChangeAspect="1"/>
          </p:cNvGraphicFramePr>
          <p:nvPr>
            <p:ph sz="half" idx="2"/>
          </p:nvPr>
        </p:nvGraphicFramePr>
        <p:xfrm>
          <a:off x="1900238" y="3476625"/>
          <a:ext cx="5481637" cy="758825"/>
        </p:xfrm>
        <a:graphic>
          <a:graphicData uri="http://schemas.openxmlformats.org/presentationml/2006/ole">
            <mc:AlternateContent xmlns:mc="http://schemas.openxmlformats.org/markup-compatibility/2006">
              <mc:Choice xmlns:v="urn:schemas-microsoft-com:vml" Requires="v">
                <p:oleObj spid="_x0000_s6148" r:id="rId4" imgW="1600200" imgH="228600" progId="Equation.3">
                  <p:embed/>
                </p:oleObj>
              </mc:Choice>
              <mc:Fallback>
                <p:oleObj r:id="rId4" imgW="1600200" imgH="228600" progId="Equation.3">
                  <p:embed/>
                  <p:pic>
                    <p:nvPicPr>
                      <p:cNvPr id="0" name="图片 3084"/>
                      <p:cNvPicPr/>
                      <p:nvPr/>
                    </p:nvPicPr>
                    <p:blipFill>
                      <a:blip r:embed="rId5"/>
                      <a:stretch>
                        <a:fillRect/>
                      </a:stretch>
                    </p:blipFill>
                    <p:spPr>
                      <a:xfrm>
                        <a:off x="1900238" y="3476625"/>
                        <a:ext cx="5481637" cy="758825"/>
                      </a:xfrm>
                      <a:prstGeom prst="rect">
                        <a:avLst/>
                      </a:prstGeom>
                      <a:noFill/>
                      <a:ln w="38100">
                        <a:miter/>
                      </a:ln>
                    </p:spPr>
                  </p:pic>
                </p:oleObj>
              </mc:Fallback>
            </mc:AlternateContent>
          </a:graphicData>
        </a:graphic>
      </p:graphicFrame>
      <p:pic>
        <p:nvPicPr>
          <p:cNvPr id="19461" name="Picture 8" descr="u=3160371179,1944233226&amp;fm=23&amp;gp=0"/>
          <p:cNvPicPr>
            <a:picLocks noChangeAspect="1"/>
          </p:cNvPicPr>
          <p:nvPr/>
        </p:nvPicPr>
        <p:blipFill>
          <a:blip r:embed="rId6"/>
          <a:stretch>
            <a:fillRect/>
          </a:stretch>
        </p:blipFill>
        <p:spPr>
          <a:xfrm>
            <a:off x="6400800" y="4114800"/>
            <a:ext cx="2543175" cy="28575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20482"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20483" name="Rectangle 5"/>
          <p:cNvSpPr>
            <a:spLocks noGrp="1"/>
          </p:cNvSpPr>
          <p:nvPr>
            <p:ph type="body" sz="half" idx="1"/>
          </p:nvPr>
        </p:nvSpPr>
        <p:spPr>
          <a:xfrm>
            <a:off x="566738" y="1752600"/>
            <a:ext cx="4964112" cy="4267200"/>
          </a:xfrm>
          <a:ln/>
        </p:spPr>
        <p:txBody>
          <a:bodyPr wrap="square" lIns="91440" tIns="45720" rIns="91440" bIns="45720" anchor="t"/>
          <a:lstStyle/>
          <a:p>
            <a:pPr eaLnBrk="1" hangingPunct="1">
              <a:buClr>
                <a:schemeClr val="accent2"/>
              </a:buClr>
              <a:buSzTx/>
              <a:buFont typeface="Wingdings" panose="05000000000000000000" pitchFamily="2" charset="2"/>
            </a:pPr>
            <a:r>
              <a:rPr lang="zh-CN" altLang="en-US" sz="2600" dirty="0"/>
              <a:t>第四步：构建协方差矩阵</a:t>
            </a:r>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pPr>
            <a:endParaRPr lang="en-US" altLang="zh-CN" sz="2600" dirty="0"/>
          </a:p>
        </p:txBody>
      </p:sp>
      <p:graphicFrame>
        <p:nvGraphicFramePr>
          <p:cNvPr id="20484" name="Object 7"/>
          <p:cNvGraphicFramePr>
            <a:graphicFrameLocks noGrp="1" noChangeAspect="1"/>
          </p:cNvGraphicFramePr>
          <p:nvPr>
            <p:ph sz="quarter" idx="2"/>
          </p:nvPr>
        </p:nvGraphicFramePr>
        <p:xfrm>
          <a:off x="2122488" y="2686050"/>
          <a:ext cx="4297362" cy="996950"/>
        </p:xfrm>
        <a:graphic>
          <a:graphicData uri="http://schemas.openxmlformats.org/presentationml/2006/ole">
            <mc:AlternateContent xmlns:mc="http://schemas.openxmlformats.org/markup-compatibility/2006">
              <mc:Choice xmlns:v="urn:schemas-microsoft-com:vml" Requires="v">
                <p:oleObj spid="_x0000_s7175" r:id="rId4" imgW="1803400" imgH="431800" progId="Equation.3">
                  <p:embed/>
                </p:oleObj>
              </mc:Choice>
              <mc:Fallback>
                <p:oleObj r:id="rId4" imgW="1803400" imgH="431800" progId="Equation.3">
                  <p:embed/>
                  <p:pic>
                    <p:nvPicPr>
                      <p:cNvPr id="0" name="图片 3079"/>
                      <p:cNvPicPr/>
                      <p:nvPr/>
                    </p:nvPicPr>
                    <p:blipFill>
                      <a:blip r:embed="rId5"/>
                      <a:stretch>
                        <a:fillRect/>
                      </a:stretch>
                    </p:blipFill>
                    <p:spPr>
                      <a:xfrm>
                        <a:off x="2122488" y="2686050"/>
                        <a:ext cx="4297362" cy="996950"/>
                      </a:xfrm>
                      <a:prstGeom prst="rect">
                        <a:avLst/>
                      </a:prstGeom>
                      <a:noFill/>
                      <a:ln w="38100">
                        <a:miter/>
                      </a:ln>
                    </p:spPr>
                  </p:pic>
                </p:oleObj>
              </mc:Fallback>
            </mc:AlternateContent>
          </a:graphicData>
        </a:graphic>
      </p:graphicFrame>
      <p:graphicFrame>
        <p:nvGraphicFramePr>
          <p:cNvPr id="20485" name="Object 11"/>
          <p:cNvGraphicFramePr>
            <a:graphicFrameLocks noChangeAspect="1"/>
          </p:cNvGraphicFramePr>
          <p:nvPr/>
        </p:nvGraphicFramePr>
        <p:xfrm>
          <a:off x="2898775" y="4038600"/>
          <a:ext cx="2938463" cy="574675"/>
        </p:xfrm>
        <a:graphic>
          <a:graphicData uri="http://schemas.openxmlformats.org/presentationml/2006/ole">
            <mc:AlternateContent xmlns:mc="http://schemas.openxmlformats.org/markup-compatibility/2006">
              <mc:Choice xmlns:v="urn:schemas-microsoft-com:vml" Requires="v">
                <p:oleObj spid="_x0000_s7176" r:id="rId6" imgW="1168400" imgH="228600" progId="Equation.3">
                  <p:embed/>
                </p:oleObj>
              </mc:Choice>
              <mc:Fallback>
                <p:oleObj r:id="rId6" imgW="1168400" imgH="228600" progId="Equation.3">
                  <p:embed/>
                  <p:pic>
                    <p:nvPicPr>
                      <p:cNvPr id="0" name="图片 3080"/>
                      <p:cNvPicPr/>
                      <p:nvPr/>
                    </p:nvPicPr>
                    <p:blipFill>
                      <a:blip r:embed="rId7"/>
                      <a:stretch>
                        <a:fillRect/>
                      </a:stretch>
                    </p:blipFill>
                    <p:spPr>
                      <a:xfrm>
                        <a:off x="2898775" y="4038600"/>
                        <a:ext cx="2938463" cy="574675"/>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1506" name="Rectangle 3"/>
          <p:cNvSpPr>
            <a:spLocks noGrp="1"/>
          </p:cNvSpPr>
          <p:nvPr>
            <p:ph type="title"/>
          </p:nvPr>
        </p:nvSpPr>
        <p:spPr>
          <a:xfrm>
            <a:off x="533400" y="0"/>
            <a:ext cx="8001000" cy="1216025"/>
          </a:xfrm>
          <a:ln/>
        </p:spPr>
        <p:txBody>
          <a:bodyPr wrap="square" lIns="91440" tIns="45720" rIns="91440" bIns="45720" anchor="b"/>
          <a:lstStyle/>
          <a:p>
            <a:pPr eaLnBrk="1" hangingPunct="1"/>
            <a:r>
              <a:rPr lang="zh-CN" altLang="en-US" dirty="0"/>
              <a:t>训练阶段</a:t>
            </a:r>
          </a:p>
        </p:txBody>
      </p:sp>
      <p:sp>
        <p:nvSpPr>
          <p:cNvPr id="21507" name="Rectangle 4"/>
          <p:cNvSpPr>
            <a:spLocks noGrp="1"/>
          </p:cNvSpPr>
          <p:nvPr>
            <p:ph idx="1"/>
          </p:nvPr>
        </p:nvSpPr>
        <p:spPr>
          <a:xfrm>
            <a:off x="533400" y="1371600"/>
            <a:ext cx="8001000" cy="4267200"/>
          </a:xfrm>
          <a:ln/>
        </p:spPr>
        <p:txBody>
          <a:bodyPr wrap="square" lIns="91440" tIns="45720" rIns="91440" bIns="45720" anchor="t"/>
          <a:lstStyle/>
          <a:p>
            <a:pPr eaLnBrk="1" hangingPunct="1"/>
            <a:r>
              <a:rPr lang="zh-CN" altLang="en-US" dirty="0"/>
              <a:t>第五步：求协方差矩阵的特征值和特征向量，构造特征脸空间</a:t>
            </a:r>
          </a:p>
          <a:p>
            <a:pPr eaLnBrk="1" hangingPunct="1">
              <a:buNone/>
            </a:pPr>
            <a:r>
              <a:rPr lang="zh-CN" altLang="en-US" dirty="0"/>
              <a:t>   </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p:cNvSpPr>
          <p:nvPr>
            <p:ph type="title"/>
          </p:nvPr>
        </p:nvSpPr>
        <p:spPr>
          <a:xfrm>
            <a:off x="457200" y="274638"/>
            <a:ext cx="8686800" cy="1143000"/>
          </a:xfrm>
          <a:ln/>
        </p:spPr>
        <p:txBody>
          <a:bodyPr wrap="square" lIns="91440" tIns="45720" rIns="91440" bIns="45720" anchor="b"/>
          <a:lstStyle/>
          <a:p>
            <a:pPr eaLnBrk="1" hangingPunct="1"/>
            <a:r>
              <a:rPr lang="en-US" altLang="zh-CN" sz="3000" dirty="0">
                <a:solidFill>
                  <a:srgbClr val="FFCC00"/>
                </a:solidFill>
                <a:latin typeface="Times New Roman" panose="02020603050405020304" pitchFamily="18" charset="0"/>
              </a:rPr>
              <a:t>Face representation and recognition methods</a:t>
            </a:r>
          </a:p>
        </p:txBody>
      </p:sp>
      <p:sp>
        <p:nvSpPr>
          <p:cNvPr id="4098" name="Rectangle 3"/>
          <p:cNvSpPr>
            <a:spLocks noGrp="1"/>
          </p:cNvSpPr>
          <p:nvPr>
            <p:ph idx="1"/>
          </p:nvPr>
        </p:nvSpPr>
        <p:spPr>
          <a:xfrm>
            <a:off x="1331913" y="5345113"/>
            <a:ext cx="7561262" cy="1512887"/>
          </a:xfrm>
          <a:ln/>
        </p:spPr>
        <p:txBody>
          <a:bodyPr wrap="square" lIns="91440" tIns="45720" rIns="91440" bIns="45720" anchor="t"/>
          <a:lstStyle/>
          <a:p>
            <a:pPr algn="dist" eaLnBrk="1" fontAlgn="ctr" hangingPunct="1">
              <a:buNone/>
            </a:pPr>
            <a:r>
              <a:rPr lang="en-US" altLang="zh-CN" sz="1900" dirty="0">
                <a:latin typeface="Times New Roman" panose="02020603050405020304" pitchFamily="18" charset="0"/>
              </a:rPr>
              <a:t>As in face recognition applications the transform axes </a:t>
            </a:r>
          </a:p>
          <a:p>
            <a:pPr algn="dist" eaLnBrk="1" fontAlgn="ctr" hangingPunct="1">
              <a:buNone/>
            </a:pPr>
            <a:r>
              <a:rPr lang="en-US" altLang="zh-CN" sz="1900" dirty="0">
                <a:latin typeface="Times New Roman" panose="02020603050405020304" pitchFamily="18" charset="0"/>
              </a:rPr>
              <a:t>used in PCA also look like “faces”, they are referred to as “</a:t>
            </a:r>
            <a:r>
              <a:rPr lang="en-US" altLang="zh-CN" sz="1900" dirty="0">
                <a:solidFill>
                  <a:srgbClr val="FF0066"/>
                </a:solidFill>
                <a:latin typeface="Times New Roman" panose="02020603050405020304" pitchFamily="18" charset="0"/>
              </a:rPr>
              <a:t>eigenfaces</a:t>
            </a:r>
            <a:r>
              <a:rPr lang="en-US" altLang="zh-CN" sz="1900" dirty="0">
                <a:latin typeface="Times New Roman" panose="02020603050405020304" pitchFamily="18" charset="0"/>
              </a:rPr>
              <a:t>”!</a:t>
            </a:r>
          </a:p>
          <a:p>
            <a:pPr algn="dist" eaLnBrk="1" fontAlgn="ctr" hangingPunct="1"/>
            <a:endParaRPr lang="en-US" altLang="zh-CN" sz="1900" dirty="0">
              <a:latin typeface="Times New Roman" panose="02020603050405020304" pitchFamily="18" charset="0"/>
            </a:endParaRPr>
          </a:p>
        </p:txBody>
      </p:sp>
      <p:pic>
        <p:nvPicPr>
          <p:cNvPr id="4099" name="Picture 10"/>
          <p:cNvPicPr>
            <a:picLocks noChangeAspect="1"/>
          </p:cNvPicPr>
          <p:nvPr/>
        </p:nvPicPr>
        <p:blipFill>
          <a:blip r:embed="rId2"/>
          <a:stretch>
            <a:fillRect/>
          </a:stretch>
        </p:blipFill>
        <p:spPr>
          <a:xfrm>
            <a:off x="1258888" y="1412875"/>
            <a:ext cx="4826000" cy="3863975"/>
          </a:xfrm>
          <a:prstGeom prst="rect">
            <a:avLst/>
          </a:prstGeom>
          <a:noFill/>
          <a:ln w="9525">
            <a:noFill/>
          </a:ln>
        </p:spPr>
      </p:pic>
      <p:sp>
        <p:nvSpPr>
          <p:cNvPr id="151557" name="Rectangle 5"/>
          <p:cNvSpPr>
            <a:spLocks noChangeArrowheads="1"/>
          </p:cNvSpPr>
          <p:nvPr/>
        </p:nvSpPr>
        <p:spPr bwMode="auto">
          <a:xfrm>
            <a:off x="6516688" y="2708275"/>
            <a:ext cx="1511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rgbClr val="FF0066"/>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rPr>
              <a:t>eigenfaces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22530"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22531" name="Rectangle 4"/>
          <p:cNvSpPr>
            <a:spLocks noGrp="1"/>
          </p:cNvSpPr>
          <p:nvPr>
            <p:ph type="body" sz="half" idx="1"/>
          </p:nvPr>
        </p:nvSpPr>
        <p:spPr>
          <a:xfrm>
            <a:off x="566738" y="1752600"/>
            <a:ext cx="7334250" cy="4267200"/>
          </a:xfrm>
          <a:ln/>
        </p:spPr>
        <p:txBody>
          <a:bodyPr wrap="square" lIns="91440" tIns="45720" rIns="91440" bIns="45720" anchor="t"/>
          <a:lstStyle/>
          <a:p>
            <a:pPr eaLnBrk="1" hangingPunct="1">
              <a:buClr>
                <a:schemeClr val="accent2"/>
              </a:buClr>
              <a:buSzTx/>
              <a:buFont typeface="Wingdings" panose="05000000000000000000" pitchFamily="2" charset="2"/>
            </a:pPr>
            <a:r>
              <a:rPr lang="zh-CN" altLang="en-US" sz="2600" dirty="0"/>
              <a:t>求出      的特征值      及其正交归一化特征向量</a:t>
            </a:r>
          </a:p>
          <a:p>
            <a:pPr eaLnBrk="1" hangingPunct="1">
              <a:buClr>
                <a:schemeClr val="accent2"/>
              </a:buClr>
              <a:buSzTx/>
              <a:buFont typeface="Wingdings" panose="05000000000000000000" pitchFamily="2" charset="2"/>
            </a:pPr>
            <a:r>
              <a:rPr lang="zh-CN" altLang="en-US" sz="2600" dirty="0"/>
              <a:t>根据特征值的贡献率选取前</a:t>
            </a:r>
            <a:r>
              <a:rPr lang="en-US" altLang="zh-CN" sz="2600" dirty="0"/>
              <a:t>p</a:t>
            </a:r>
            <a:r>
              <a:rPr lang="zh-CN" altLang="en-US" sz="2600" dirty="0"/>
              <a:t>个最大特征向量及其对应的特征向量</a:t>
            </a:r>
          </a:p>
          <a:p>
            <a:pPr eaLnBrk="1" hangingPunct="1">
              <a:buClr>
                <a:schemeClr val="accent2"/>
              </a:buClr>
              <a:buSzTx/>
              <a:buFont typeface="Wingdings" panose="05000000000000000000" pitchFamily="2" charset="2"/>
            </a:pPr>
            <a:r>
              <a:rPr lang="zh-CN" altLang="en-US" sz="2600" dirty="0"/>
              <a:t>贡献率是指选取的特征值的和与占所有特征值的和比，即：</a:t>
            </a:r>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en-US" altLang="zh-CN" sz="2600" dirty="0"/>
          </a:p>
        </p:txBody>
      </p:sp>
      <p:graphicFrame>
        <p:nvGraphicFramePr>
          <p:cNvPr id="22532" name="Object 45"/>
          <p:cNvGraphicFramePr>
            <a:graphicFrameLocks noGrp="1" noChangeAspect="1"/>
          </p:cNvGraphicFramePr>
          <p:nvPr>
            <p:ph sz="quarter" idx="2"/>
          </p:nvPr>
        </p:nvGraphicFramePr>
        <p:xfrm>
          <a:off x="3810000" y="1676400"/>
          <a:ext cx="504825" cy="698500"/>
        </p:xfrm>
        <a:graphic>
          <a:graphicData uri="http://schemas.openxmlformats.org/presentationml/2006/ole">
            <mc:AlternateContent xmlns:mc="http://schemas.openxmlformats.org/markup-compatibility/2006">
              <mc:Choice xmlns:v="urn:schemas-microsoft-com:vml" Requires="v">
                <p:oleObj spid="_x0000_s8217" r:id="rId4" imgW="165100" imgH="228600" progId="Equation.3">
                  <p:embed/>
                </p:oleObj>
              </mc:Choice>
              <mc:Fallback>
                <p:oleObj r:id="rId4" imgW="165100" imgH="228600" progId="Equation.3">
                  <p:embed/>
                  <p:pic>
                    <p:nvPicPr>
                      <p:cNvPr id="0" name="图片 3082"/>
                      <p:cNvPicPr/>
                      <p:nvPr/>
                    </p:nvPicPr>
                    <p:blipFill>
                      <a:blip r:embed="rId5"/>
                      <a:stretch>
                        <a:fillRect/>
                      </a:stretch>
                    </p:blipFill>
                    <p:spPr>
                      <a:xfrm>
                        <a:off x="3810000" y="1676400"/>
                        <a:ext cx="504825" cy="698500"/>
                      </a:xfrm>
                      <a:prstGeom prst="rect">
                        <a:avLst/>
                      </a:prstGeom>
                      <a:noFill/>
                      <a:ln w="38100">
                        <a:miter/>
                      </a:ln>
                    </p:spPr>
                  </p:pic>
                </p:oleObj>
              </mc:Fallback>
            </mc:AlternateContent>
          </a:graphicData>
        </a:graphic>
      </p:graphicFrame>
      <p:graphicFrame>
        <p:nvGraphicFramePr>
          <p:cNvPr id="22533" name="Object 12"/>
          <p:cNvGraphicFramePr>
            <a:graphicFrameLocks noChangeAspect="1"/>
          </p:cNvGraphicFramePr>
          <p:nvPr/>
        </p:nvGraphicFramePr>
        <p:xfrm>
          <a:off x="1828800" y="1752600"/>
          <a:ext cx="685800" cy="457200"/>
        </p:xfrm>
        <a:graphic>
          <a:graphicData uri="http://schemas.openxmlformats.org/presentationml/2006/ole">
            <mc:AlternateContent xmlns:mc="http://schemas.openxmlformats.org/markup-compatibility/2006">
              <mc:Choice xmlns:v="urn:schemas-microsoft-com:vml" Requires="v">
                <p:oleObj spid="_x0000_s8218" r:id="rId6" imgW="330200" imgH="190500" progId="Equation.3">
                  <p:embed/>
                </p:oleObj>
              </mc:Choice>
              <mc:Fallback>
                <p:oleObj r:id="rId6" imgW="330200" imgH="190500" progId="Equation.3">
                  <p:embed/>
                  <p:pic>
                    <p:nvPicPr>
                      <p:cNvPr id="0" name="图片 3090"/>
                      <p:cNvPicPr/>
                      <p:nvPr/>
                    </p:nvPicPr>
                    <p:blipFill>
                      <a:blip r:embed="rId7"/>
                      <a:stretch>
                        <a:fillRect/>
                      </a:stretch>
                    </p:blipFill>
                    <p:spPr>
                      <a:xfrm>
                        <a:off x="1828800" y="1752600"/>
                        <a:ext cx="685800" cy="457200"/>
                      </a:xfrm>
                      <a:prstGeom prst="rect">
                        <a:avLst/>
                      </a:prstGeom>
                      <a:noFill/>
                      <a:ln w="38100">
                        <a:noFill/>
                        <a:miter/>
                      </a:ln>
                    </p:spPr>
                  </p:pic>
                </p:oleObj>
              </mc:Fallback>
            </mc:AlternateContent>
          </a:graphicData>
        </a:graphic>
      </p:graphicFrame>
      <p:sp>
        <p:nvSpPr>
          <p:cNvPr id="22534" name="Rectangle 36"/>
          <p:cNvSpPr/>
          <p:nvPr/>
        </p:nvSpPr>
        <p:spPr>
          <a:xfrm>
            <a:off x="0" y="0"/>
            <a:ext cx="9144000" cy="0"/>
          </a:xfrm>
          <a:prstGeom prst="rect">
            <a:avLst/>
          </a:prstGeom>
          <a:noFill/>
          <a:ln w="9525">
            <a:noFill/>
          </a:ln>
        </p:spPr>
        <p:txBody>
          <a:bodyPr wrap="none" anchor="ctr">
            <a:spAutoFit/>
          </a:bodyPr>
          <a:lstStyle/>
          <a:p>
            <a:endParaRPr lang="zh-CN" altLang="en-US" dirty="0">
              <a:latin typeface="Verdana" panose="020B0604030504040204" pitchFamily="34" charset="0"/>
              <a:ea typeface="宋体" panose="02010600030101010101" pitchFamily="2" charset="-122"/>
            </a:endParaRPr>
          </a:p>
        </p:txBody>
      </p:sp>
      <p:graphicFrame>
        <p:nvGraphicFramePr>
          <p:cNvPr id="22535" name="Object 35"/>
          <p:cNvGraphicFramePr>
            <a:graphicFrameLocks noChangeAspect="1"/>
          </p:cNvGraphicFramePr>
          <p:nvPr/>
        </p:nvGraphicFramePr>
        <p:xfrm>
          <a:off x="0" y="0"/>
          <a:ext cx="152400" cy="228600"/>
        </p:xfrm>
        <a:graphic>
          <a:graphicData uri="http://schemas.openxmlformats.org/presentationml/2006/ole">
            <mc:AlternateContent xmlns:mc="http://schemas.openxmlformats.org/markup-compatibility/2006">
              <mc:Choice xmlns:v="urn:schemas-microsoft-com:vml" Requires="v">
                <p:oleObj spid="_x0000_s8219" r:id="rId8" imgW="152400" imgH="228600" progId="Equation.3">
                  <p:embed/>
                </p:oleObj>
              </mc:Choice>
              <mc:Fallback>
                <p:oleObj r:id="rId8" imgW="152400" imgH="228600" progId="Equation.3">
                  <p:embed/>
                  <p:pic>
                    <p:nvPicPr>
                      <p:cNvPr id="0" name="图片 3089"/>
                      <p:cNvPicPr/>
                      <p:nvPr/>
                    </p:nvPicPr>
                    <p:blipFill>
                      <a:blip r:embed="rId9"/>
                      <a:stretch>
                        <a:fillRect/>
                      </a:stretch>
                    </p:blipFill>
                    <p:spPr>
                      <a:xfrm>
                        <a:off x="0" y="0"/>
                        <a:ext cx="152400" cy="228600"/>
                      </a:xfrm>
                      <a:prstGeom prst="rect">
                        <a:avLst/>
                      </a:prstGeom>
                      <a:noFill/>
                      <a:ln w="38100">
                        <a:noFill/>
                        <a:miter/>
                      </a:ln>
                    </p:spPr>
                  </p:pic>
                </p:oleObj>
              </mc:Fallback>
            </mc:AlternateContent>
          </a:graphicData>
        </a:graphic>
      </p:graphicFrame>
      <p:sp>
        <p:nvSpPr>
          <p:cNvPr id="22536" name="Rectangle 38"/>
          <p:cNvSpPr/>
          <p:nvPr/>
        </p:nvSpPr>
        <p:spPr>
          <a:xfrm>
            <a:off x="0" y="0"/>
            <a:ext cx="9144000" cy="0"/>
          </a:xfrm>
          <a:prstGeom prst="rect">
            <a:avLst/>
          </a:prstGeom>
          <a:noFill/>
          <a:ln w="9525">
            <a:noFill/>
          </a:ln>
        </p:spPr>
        <p:txBody>
          <a:bodyPr wrap="none" anchor="ctr">
            <a:spAutoFit/>
          </a:bodyPr>
          <a:lstStyle/>
          <a:p>
            <a:endParaRPr lang="zh-CN" altLang="en-US" dirty="0">
              <a:latin typeface="Verdana" panose="020B0604030504040204" pitchFamily="34" charset="0"/>
              <a:ea typeface="宋体" panose="02010600030101010101" pitchFamily="2" charset="-122"/>
            </a:endParaRPr>
          </a:p>
        </p:txBody>
      </p:sp>
      <p:graphicFrame>
        <p:nvGraphicFramePr>
          <p:cNvPr id="22537" name="Object 37"/>
          <p:cNvGraphicFramePr>
            <a:graphicFrameLocks noChangeAspect="1"/>
          </p:cNvGraphicFramePr>
          <p:nvPr/>
        </p:nvGraphicFramePr>
        <p:xfrm>
          <a:off x="0" y="0"/>
          <a:ext cx="152400" cy="228600"/>
        </p:xfrm>
        <a:graphic>
          <a:graphicData uri="http://schemas.openxmlformats.org/presentationml/2006/ole">
            <mc:AlternateContent xmlns:mc="http://schemas.openxmlformats.org/markup-compatibility/2006">
              <mc:Choice xmlns:v="urn:schemas-microsoft-com:vml" Requires="v">
                <p:oleObj spid="_x0000_s8220" r:id="rId10" imgW="152400" imgH="228600" progId="Equation.3">
                  <p:embed/>
                </p:oleObj>
              </mc:Choice>
              <mc:Fallback>
                <p:oleObj r:id="rId10" imgW="152400" imgH="228600" progId="Equation.3">
                  <p:embed/>
                  <p:pic>
                    <p:nvPicPr>
                      <p:cNvPr id="0" name="图片 3095"/>
                      <p:cNvPicPr/>
                      <p:nvPr/>
                    </p:nvPicPr>
                    <p:blipFill>
                      <a:blip r:embed="rId9"/>
                      <a:stretch>
                        <a:fillRect/>
                      </a:stretch>
                    </p:blipFill>
                    <p:spPr>
                      <a:xfrm>
                        <a:off x="0" y="0"/>
                        <a:ext cx="152400" cy="228600"/>
                      </a:xfrm>
                      <a:prstGeom prst="rect">
                        <a:avLst/>
                      </a:prstGeom>
                      <a:noFill/>
                      <a:ln w="38100">
                        <a:noFill/>
                        <a:miter/>
                      </a:ln>
                    </p:spPr>
                  </p:pic>
                </p:oleObj>
              </mc:Fallback>
            </mc:AlternateContent>
          </a:graphicData>
        </a:graphic>
      </p:graphicFrame>
      <p:sp>
        <p:nvSpPr>
          <p:cNvPr id="22538" name="Rectangle 40"/>
          <p:cNvSpPr/>
          <p:nvPr/>
        </p:nvSpPr>
        <p:spPr>
          <a:xfrm>
            <a:off x="0" y="0"/>
            <a:ext cx="9144000" cy="0"/>
          </a:xfrm>
          <a:prstGeom prst="rect">
            <a:avLst/>
          </a:prstGeom>
          <a:noFill/>
          <a:ln w="9525">
            <a:noFill/>
          </a:ln>
        </p:spPr>
        <p:txBody>
          <a:bodyPr wrap="none" anchor="ctr">
            <a:spAutoFit/>
          </a:bodyPr>
          <a:lstStyle/>
          <a:p>
            <a:endParaRPr lang="zh-CN" altLang="en-US" dirty="0">
              <a:latin typeface="Verdana" panose="020B0604030504040204" pitchFamily="34" charset="0"/>
              <a:ea typeface="宋体" panose="02010600030101010101" pitchFamily="2" charset="-122"/>
            </a:endParaRPr>
          </a:p>
        </p:txBody>
      </p:sp>
      <p:graphicFrame>
        <p:nvGraphicFramePr>
          <p:cNvPr id="22539" name="Object 39"/>
          <p:cNvGraphicFramePr>
            <a:graphicFrameLocks noChangeAspect="1"/>
          </p:cNvGraphicFramePr>
          <p:nvPr/>
        </p:nvGraphicFramePr>
        <p:xfrm>
          <a:off x="0" y="0"/>
          <a:ext cx="152400" cy="228600"/>
        </p:xfrm>
        <a:graphic>
          <a:graphicData uri="http://schemas.openxmlformats.org/presentationml/2006/ole">
            <mc:AlternateContent xmlns:mc="http://schemas.openxmlformats.org/markup-compatibility/2006">
              <mc:Choice xmlns:v="urn:schemas-microsoft-com:vml" Requires="v">
                <p:oleObj spid="_x0000_s8221" r:id="rId11" imgW="152400" imgH="228600" progId="Equation.3">
                  <p:embed/>
                </p:oleObj>
              </mc:Choice>
              <mc:Fallback>
                <p:oleObj r:id="rId11" imgW="152400" imgH="228600" progId="Equation.3">
                  <p:embed/>
                  <p:pic>
                    <p:nvPicPr>
                      <p:cNvPr id="0" name="图片 3096"/>
                      <p:cNvPicPr/>
                      <p:nvPr/>
                    </p:nvPicPr>
                    <p:blipFill>
                      <a:blip r:embed="rId12"/>
                      <a:stretch>
                        <a:fillRect/>
                      </a:stretch>
                    </p:blipFill>
                    <p:spPr>
                      <a:xfrm>
                        <a:off x="0" y="0"/>
                        <a:ext cx="152400" cy="228600"/>
                      </a:xfrm>
                      <a:prstGeom prst="rect">
                        <a:avLst/>
                      </a:prstGeom>
                      <a:noFill/>
                      <a:ln w="38100">
                        <a:noFill/>
                        <a:miter/>
                      </a:ln>
                    </p:spPr>
                  </p:pic>
                </p:oleObj>
              </mc:Fallback>
            </mc:AlternateContent>
          </a:graphicData>
        </a:graphic>
      </p:graphicFrame>
      <p:sp>
        <p:nvSpPr>
          <p:cNvPr id="22540" name="Rectangle 42"/>
          <p:cNvSpPr/>
          <p:nvPr/>
        </p:nvSpPr>
        <p:spPr>
          <a:xfrm>
            <a:off x="0" y="0"/>
            <a:ext cx="9144000" cy="0"/>
          </a:xfrm>
          <a:prstGeom prst="rect">
            <a:avLst/>
          </a:prstGeom>
          <a:noFill/>
          <a:ln w="9525">
            <a:noFill/>
          </a:ln>
        </p:spPr>
        <p:txBody>
          <a:bodyPr wrap="none" anchor="ctr">
            <a:spAutoFit/>
          </a:bodyPr>
          <a:lstStyle/>
          <a:p>
            <a:endParaRPr lang="zh-CN" altLang="en-US" dirty="0">
              <a:latin typeface="Verdana" panose="020B0604030504040204" pitchFamily="34" charset="0"/>
              <a:ea typeface="宋体" panose="02010600030101010101" pitchFamily="2" charset="-122"/>
            </a:endParaRPr>
          </a:p>
        </p:txBody>
      </p:sp>
      <p:graphicFrame>
        <p:nvGraphicFramePr>
          <p:cNvPr id="22541" name="Object 41"/>
          <p:cNvGraphicFramePr>
            <a:graphicFrameLocks noChangeAspect="1"/>
          </p:cNvGraphicFramePr>
          <p:nvPr/>
        </p:nvGraphicFramePr>
        <p:xfrm>
          <a:off x="0" y="0"/>
          <a:ext cx="152400" cy="228600"/>
        </p:xfrm>
        <a:graphic>
          <a:graphicData uri="http://schemas.openxmlformats.org/presentationml/2006/ole">
            <mc:AlternateContent xmlns:mc="http://schemas.openxmlformats.org/markup-compatibility/2006">
              <mc:Choice xmlns:v="urn:schemas-microsoft-com:vml" Requires="v">
                <p:oleObj spid="_x0000_s8222" r:id="rId13" imgW="152400" imgH="228600" progId="Equation.3">
                  <p:embed/>
                </p:oleObj>
              </mc:Choice>
              <mc:Fallback>
                <p:oleObj r:id="rId13" imgW="152400" imgH="228600" progId="Equation.3">
                  <p:embed/>
                  <p:pic>
                    <p:nvPicPr>
                      <p:cNvPr id="0" name="图片 3091"/>
                      <p:cNvPicPr/>
                      <p:nvPr/>
                    </p:nvPicPr>
                    <p:blipFill>
                      <a:blip r:embed="rId12"/>
                      <a:stretch>
                        <a:fillRect/>
                      </a:stretch>
                    </p:blipFill>
                    <p:spPr>
                      <a:xfrm>
                        <a:off x="0" y="0"/>
                        <a:ext cx="152400" cy="228600"/>
                      </a:xfrm>
                      <a:prstGeom prst="rect">
                        <a:avLst/>
                      </a:prstGeom>
                      <a:noFill/>
                      <a:ln w="38100">
                        <a:noFill/>
                        <a:miter/>
                      </a:ln>
                    </p:spPr>
                  </p:pic>
                </p:oleObj>
              </mc:Fallback>
            </mc:AlternateContent>
          </a:graphicData>
        </a:graphic>
      </p:graphicFrame>
      <p:graphicFrame>
        <p:nvGraphicFramePr>
          <p:cNvPr id="22542" name="Object 47"/>
          <p:cNvGraphicFramePr>
            <a:graphicFrameLocks noGrp="1" noChangeAspect="1"/>
          </p:cNvGraphicFramePr>
          <p:nvPr>
            <p:ph sz="quarter" idx="3"/>
          </p:nvPr>
        </p:nvGraphicFramePr>
        <p:xfrm>
          <a:off x="1447800" y="1981200"/>
          <a:ext cx="542925" cy="790575"/>
        </p:xfrm>
        <a:graphic>
          <a:graphicData uri="http://schemas.openxmlformats.org/presentationml/2006/ole">
            <mc:AlternateContent xmlns:mc="http://schemas.openxmlformats.org/markup-compatibility/2006">
              <mc:Choice xmlns:v="urn:schemas-microsoft-com:vml" Requires="v">
                <p:oleObj spid="_x0000_s8223" r:id="rId14" imgW="152400" imgH="228600" progId="Equation.3">
                  <p:embed/>
                </p:oleObj>
              </mc:Choice>
              <mc:Fallback>
                <p:oleObj r:id="rId14" imgW="152400" imgH="228600" progId="Equation.3">
                  <p:embed/>
                  <p:pic>
                    <p:nvPicPr>
                      <p:cNvPr id="0" name="图片 3098"/>
                      <p:cNvPicPr/>
                      <p:nvPr/>
                    </p:nvPicPr>
                    <p:blipFill>
                      <a:blip r:embed="rId15"/>
                      <a:stretch>
                        <a:fillRect/>
                      </a:stretch>
                    </p:blipFill>
                    <p:spPr>
                      <a:xfrm>
                        <a:off x="1447800" y="1981200"/>
                        <a:ext cx="542925" cy="790575"/>
                      </a:xfrm>
                      <a:prstGeom prst="rect">
                        <a:avLst/>
                      </a:prstGeom>
                      <a:noFill/>
                      <a:ln w="38100">
                        <a:miter/>
                      </a:ln>
                    </p:spPr>
                  </p:pic>
                </p:oleObj>
              </mc:Fallback>
            </mc:AlternateContent>
          </a:graphicData>
        </a:graphic>
      </p:graphicFrame>
      <p:graphicFrame>
        <p:nvGraphicFramePr>
          <p:cNvPr id="22543" name="Object 49"/>
          <p:cNvGraphicFramePr>
            <a:graphicFrameLocks noChangeAspect="1"/>
          </p:cNvGraphicFramePr>
          <p:nvPr/>
        </p:nvGraphicFramePr>
        <p:xfrm>
          <a:off x="2971800" y="4343400"/>
          <a:ext cx="2128838" cy="1981200"/>
        </p:xfrm>
        <a:graphic>
          <a:graphicData uri="http://schemas.openxmlformats.org/presentationml/2006/ole">
            <mc:AlternateContent xmlns:mc="http://schemas.openxmlformats.org/markup-compatibility/2006">
              <mc:Choice xmlns:v="urn:schemas-microsoft-com:vml" Requires="v">
                <p:oleObj spid="_x0000_s8224" r:id="rId16" imgW="914400" imgH="850900" progId="Equation.3">
                  <p:embed/>
                </p:oleObj>
              </mc:Choice>
              <mc:Fallback>
                <p:oleObj r:id="rId16" imgW="914400" imgH="850900" progId="Equation.3">
                  <p:embed/>
                  <p:pic>
                    <p:nvPicPr>
                      <p:cNvPr id="0" name="图片 3093"/>
                      <p:cNvPicPr/>
                      <p:nvPr/>
                    </p:nvPicPr>
                    <p:blipFill>
                      <a:blip r:embed="rId17"/>
                      <a:stretch>
                        <a:fillRect/>
                      </a:stretch>
                    </p:blipFill>
                    <p:spPr>
                      <a:xfrm>
                        <a:off x="2971800" y="4343400"/>
                        <a:ext cx="2128838" cy="198120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23554"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23555" name="Rectangle 4"/>
          <p:cNvSpPr>
            <a:spLocks noGrp="1"/>
          </p:cNvSpPr>
          <p:nvPr>
            <p:ph type="body" sz="half" idx="1"/>
          </p:nvPr>
        </p:nvSpPr>
        <p:spPr>
          <a:xfrm>
            <a:off x="566738" y="1752600"/>
            <a:ext cx="7926387" cy="4267200"/>
          </a:xfrm>
          <a:ln/>
        </p:spPr>
        <p:txBody>
          <a:bodyPr wrap="square" lIns="91440" tIns="45720" rIns="91440" bIns="45720" anchor="t"/>
          <a:lstStyle/>
          <a:p>
            <a:pPr eaLnBrk="1" hangingPunct="1">
              <a:buClr>
                <a:schemeClr val="accent2"/>
              </a:buClr>
              <a:buSzTx/>
              <a:buFont typeface="Wingdings" panose="05000000000000000000" pitchFamily="2" charset="2"/>
            </a:pPr>
            <a:r>
              <a:rPr lang="zh-CN" altLang="en-US" sz="2600" dirty="0"/>
              <a:t>一般取           即使训练样本在前</a:t>
            </a:r>
            <a:r>
              <a:rPr lang="en-US" altLang="zh-CN" sz="2600" dirty="0"/>
              <a:t>p</a:t>
            </a:r>
            <a:r>
              <a:rPr lang="zh-CN" altLang="en-US" sz="2600" dirty="0"/>
              <a:t>个特征向量集上的投影有</a:t>
            </a:r>
            <a:r>
              <a:rPr lang="en-US" altLang="zh-CN" sz="2600" dirty="0"/>
              <a:t>99%</a:t>
            </a:r>
            <a:r>
              <a:rPr lang="zh-CN" altLang="en-US" sz="2600" dirty="0"/>
              <a:t>的能量</a:t>
            </a:r>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buNone/>
            </a:pPr>
            <a:r>
              <a:rPr lang="zh-CN" altLang="en-US" sz="2600" dirty="0"/>
              <a:t>   求出原协方差矩阵的特征向量</a:t>
            </a:r>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buNone/>
            </a:pPr>
            <a:r>
              <a:rPr lang="zh-CN" altLang="en-US" sz="2600" dirty="0"/>
              <a:t>   则</a:t>
            </a:r>
            <a:r>
              <a:rPr lang="zh-CN" altLang="en-US" sz="2600" dirty="0">
                <a:latin typeface="Arial" panose="020B0604020202020204" pitchFamily="34" charset="0"/>
              </a:rPr>
              <a:t>“</a:t>
            </a:r>
            <a:r>
              <a:rPr lang="zh-CN" altLang="en-US" sz="2600" dirty="0"/>
              <a:t>特征脸</a:t>
            </a:r>
            <a:r>
              <a:rPr lang="zh-CN" altLang="en-US" sz="2600" dirty="0">
                <a:latin typeface="Arial" panose="020B0604020202020204" pitchFamily="34" charset="0"/>
              </a:rPr>
              <a:t>”</a:t>
            </a:r>
            <a:r>
              <a:rPr lang="zh-CN" altLang="en-US" sz="2600" dirty="0"/>
              <a:t>空间为：</a:t>
            </a:r>
          </a:p>
          <a:p>
            <a:pPr eaLnBrk="1" hangingPunct="1">
              <a:buClr>
                <a:schemeClr val="accent2"/>
              </a:buClr>
              <a:buSzTx/>
              <a:buFont typeface="Wingdings" panose="05000000000000000000" pitchFamily="2" charset="2"/>
              <a:buNone/>
            </a:pPr>
            <a:r>
              <a:rPr lang="zh-CN" altLang="en-US" sz="2600" dirty="0"/>
              <a:t>                  </a:t>
            </a:r>
          </a:p>
        </p:txBody>
      </p:sp>
      <p:graphicFrame>
        <p:nvGraphicFramePr>
          <p:cNvPr id="23556" name="Object 5"/>
          <p:cNvGraphicFramePr>
            <a:graphicFrameLocks noGrp="1" noChangeAspect="1"/>
          </p:cNvGraphicFramePr>
          <p:nvPr>
            <p:ph sz="quarter" idx="2"/>
          </p:nvPr>
        </p:nvGraphicFramePr>
        <p:xfrm>
          <a:off x="2047875" y="1824038"/>
          <a:ext cx="1038225" cy="312737"/>
        </p:xfrm>
        <a:graphic>
          <a:graphicData uri="http://schemas.openxmlformats.org/presentationml/2006/ole">
            <mc:AlternateContent xmlns:mc="http://schemas.openxmlformats.org/markup-compatibility/2006">
              <mc:Choice xmlns:v="urn:schemas-microsoft-com:vml" Requires="v">
                <p:oleObj spid="_x0000_s9226" r:id="rId4" imgW="570865" imgH="177800" progId="Equation.3">
                  <p:embed/>
                </p:oleObj>
              </mc:Choice>
              <mc:Fallback>
                <p:oleObj r:id="rId4" imgW="570865" imgH="177800" progId="Equation.3">
                  <p:embed/>
                  <p:pic>
                    <p:nvPicPr>
                      <p:cNvPr id="0" name="图片 3092"/>
                      <p:cNvPicPr/>
                      <p:nvPr/>
                    </p:nvPicPr>
                    <p:blipFill>
                      <a:blip r:embed="rId5"/>
                      <a:stretch>
                        <a:fillRect/>
                      </a:stretch>
                    </p:blipFill>
                    <p:spPr>
                      <a:xfrm>
                        <a:off x="2047875" y="1824038"/>
                        <a:ext cx="1038225" cy="312737"/>
                      </a:xfrm>
                      <a:prstGeom prst="rect">
                        <a:avLst/>
                      </a:prstGeom>
                      <a:noFill/>
                      <a:ln w="38100">
                        <a:miter/>
                      </a:ln>
                    </p:spPr>
                  </p:pic>
                </p:oleObj>
              </mc:Fallback>
            </mc:AlternateContent>
          </a:graphicData>
        </a:graphic>
      </p:graphicFrame>
      <p:graphicFrame>
        <p:nvGraphicFramePr>
          <p:cNvPr id="23557" name="Object 9"/>
          <p:cNvGraphicFramePr>
            <a:graphicFrameLocks noGrp="1" noChangeAspect="1"/>
          </p:cNvGraphicFramePr>
          <p:nvPr>
            <p:ph sz="quarter" idx="3"/>
          </p:nvPr>
        </p:nvGraphicFramePr>
        <p:xfrm>
          <a:off x="3543459" y="3908108"/>
          <a:ext cx="1830070" cy="432435"/>
        </p:xfrm>
        <a:graphic>
          <a:graphicData uri="http://schemas.openxmlformats.org/presentationml/2006/ole">
            <mc:AlternateContent xmlns:mc="http://schemas.openxmlformats.org/markup-compatibility/2006">
              <mc:Choice xmlns:v="urn:schemas-microsoft-com:vml" Requires="v">
                <p:oleObj spid="_x0000_s9227" r:id="rId6" imgW="939800" imgH="228600" progId="Equation.3">
                  <p:embed/>
                </p:oleObj>
              </mc:Choice>
              <mc:Fallback>
                <p:oleObj r:id="rId6" imgW="939800" imgH="228600" progId="Equation.3">
                  <p:embed/>
                  <p:pic>
                    <p:nvPicPr>
                      <p:cNvPr id="0" name="图片 3088"/>
                      <p:cNvPicPr/>
                      <p:nvPr/>
                    </p:nvPicPr>
                    <p:blipFill>
                      <a:blip r:embed="rId7"/>
                      <a:stretch>
                        <a:fillRect/>
                      </a:stretch>
                    </p:blipFill>
                    <p:spPr>
                      <a:xfrm>
                        <a:off x="3543459" y="3908108"/>
                        <a:ext cx="1830070" cy="432435"/>
                      </a:xfrm>
                      <a:prstGeom prst="rect">
                        <a:avLst/>
                      </a:prstGeom>
                      <a:noFill/>
                      <a:ln w="38100">
                        <a:miter/>
                      </a:ln>
                    </p:spPr>
                  </p:pic>
                </p:oleObj>
              </mc:Fallback>
            </mc:AlternateContent>
          </a:graphicData>
        </a:graphic>
      </p:graphicFrame>
      <p:graphicFrame>
        <p:nvGraphicFramePr>
          <p:cNvPr id="23558" name="Object 11"/>
          <p:cNvGraphicFramePr>
            <a:graphicFrameLocks noChangeAspect="1"/>
          </p:cNvGraphicFramePr>
          <p:nvPr/>
        </p:nvGraphicFramePr>
        <p:xfrm>
          <a:off x="2971800" y="5181600"/>
          <a:ext cx="2895600" cy="596900"/>
        </p:xfrm>
        <a:graphic>
          <a:graphicData uri="http://schemas.openxmlformats.org/presentationml/2006/ole">
            <mc:AlternateContent xmlns:mc="http://schemas.openxmlformats.org/markup-compatibility/2006">
              <mc:Choice xmlns:v="urn:schemas-microsoft-com:vml" Requires="v">
                <p:oleObj spid="_x0000_s9228" r:id="rId8" imgW="1168400" imgH="241300" progId="Equation.3">
                  <p:embed/>
                </p:oleObj>
              </mc:Choice>
              <mc:Fallback>
                <p:oleObj r:id="rId8" imgW="1168400" imgH="241300" progId="Equation.3">
                  <p:embed/>
                  <p:pic>
                    <p:nvPicPr>
                      <p:cNvPr id="0" name="图片 3097"/>
                      <p:cNvPicPr/>
                      <p:nvPr/>
                    </p:nvPicPr>
                    <p:blipFill>
                      <a:blip r:embed="rId9"/>
                      <a:stretch>
                        <a:fillRect/>
                      </a:stretch>
                    </p:blipFill>
                    <p:spPr>
                      <a:xfrm>
                        <a:off x="2971800" y="5181600"/>
                        <a:ext cx="2895600" cy="596900"/>
                      </a:xfrm>
                      <a:prstGeom prst="rect">
                        <a:avLst/>
                      </a:prstGeom>
                      <a:noFill/>
                      <a:ln w="38100">
                        <a:noFill/>
                        <a:miter/>
                      </a:ln>
                    </p:spPr>
                  </p:pic>
                </p:oleObj>
              </mc:Fallback>
            </mc:AlternateContent>
          </a:graphicData>
        </a:graphic>
      </p:graphicFrame>
      <p:pic>
        <p:nvPicPr>
          <p:cNvPr id="23559" name="Picture 12" descr="u=542346715,3153249744&amp;fm=23&amp;gp=0"/>
          <p:cNvPicPr>
            <a:picLocks noChangeAspect="1"/>
          </p:cNvPicPr>
          <p:nvPr/>
        </p:nvPicPr>
        <p:blipFill>
          <a:blip r:embed="rId10"/>
          <a:stretch>
            <a:fillRect/>
          </a:stretch>
        </p:blipFill>
        <p:spPr>
          <a:xfrm>
            <a:off x="5848350" y="4398963"/>
            <a:ext cx="3295650" cy="245903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24578" name="Rectangle 3"/>
          <p:cNvSpPr>
            <a:spLocks noGrp="1"/>
          </p:cNvSpPr>
          <p:nvPr>
            <p:ph type="title"/>
          </p:nvPr>
        </p:nvSpPr>
        <p:spPr>
          <a:xfrm>
            <a:off x="381000" y="152400"/>
            <a:ext cx="8763000" cy="1216025"/>
          </a:xfrm>
          <a:ln/>
        </p:spPr>
        <p:txBody>
          <a:bodyPr wrap="square" lIns="91440" tIns="45720" rIns="91440" bIns="45720" anchor="b"/>
          <a:lstStyle/>
          <a:p>
            <a:pPr eaLnBrk="1" hangingPunct="1"/>
            <a:r>
              <a:rPr lang="zh-CN" altLang="en-US" dirty="0"/>
              <a:t>训练阶段：</a:t>
            </a:r>
            <a:r>
              <a:rPr lang="zh-CN" altLang="en-US" sz="3200" dirty="0"/>
              <a:t>一个关于各特征向量贡献率的例子</a:t>
            </a:r>
          </a:p>
        </p:txBody>
      </p:sp>
      <p:sp>
        <p:nvSpPr>
          <p:cNvPr id="24579" name="Rectangle 5"/>
          <p:cNvSpPr/>
          <p:nvPr/>
        </p:nvSpPr>
        <p:spPr>
          <a:xfrm>
            <a:off x="0" y="3314700"/>
            <a:ext cx="9144000" cy="0"/>
          </a:xfrm>
          <a:prstGeom prst="rect">
            <a:avLst/>
          </a:prstGeom>
          <a:noFill/>
          <a:ln w="9525">
            <a:noFill/>
          </a:ln>
        </p:spPr>
        <p:txBody>
          <a:bodyPr wrap="none" anchor="ctr">
            <a:spAutoFit/>
          </a:bodyPr>
          <a:lstStyle/>
          <a:p>
            <a:endParaRPr lang="zh-CN" altLang="en-US" dirty="0">
              <a:latin typeface="Verdana" panose="020B0604030504040204" pitchFamily="34" charset="0"/>
              <a:ea typeface="宋体" panose="02010600030101010101" pitchFamily="2" charset="-122"/>
            </a:endParaRPr>
          </a:p>
        </p:txBody>
      </p:sp>
      <p:sp>
        <p:nvSpPr>
          <p:cNvPr id="24580" name="Rectangle 6"/>
          <p:cNvSpPr/>
          <p:nvPr/>
        </p:nvSpPr>
        <p:spPr>
          <a:xfrm>
            <a:off x="0" y="3352800"/>
            <a:ext cx="9144000" cy="0"/>
          </a:xfrm>
          <a:prstGeom prst="rect">
            <a:avLst/>
          </a:prstGeom>
          <a:noFill/>
          <a:ln w="9525">
            <a:noFill/>
          </a:ln>
        </p:spPr>
        <p:txBody>
          <a:bodyPr wrap="none" anchor="ctr">
            <a:spAutoFit/>
          </a:bodyPr>
          <a:lstStyle/>
          <a:p>
            <a:endParaRPr lang="zh-CN" altLang="en-US" dirty="0">
              <a:latin typeface="Verdana" panose="020B0604030504040204" pitchFamily="34" charset="0"/>
              <a:ea typeface="宋体" panose="02010600030101010101" pitchFamily="2" charset="-122"/>
            </a:endParaRPr>
          </a:p>
        </p:txBody>
      </p:sp>
      <p:graphicFrame>
        <p:nvGraphicFramePr>
          <p:cNvPr id="24581" name="Object 10"/>
          <p:cNvGraphicFramePr>
            <a:graphicFrameLocks noGrp="1" noChangeAspect="1"/>
          </p:cNvGraphicFramePr>
          <p:nvPr>
            <p:ph idx="1"/>
          </p:nvPr>
        </p:nvGraphicFramePr>
        <p:xfrm>
          <a:off x="342900" y="1863725"/>
          <a:ext cx="8458200" cy="3646488"/>
        </p:xfrm>
        <a:graphic>
          <a:graphicData uri="http://schemas.openxmlformats.org/presentationml/2006/ole">
            <mc:AlternateContent xmlns:mc="http://schemas.openxmlformats.org/markup-compatibility/2006">
              <mc:Choice xmlns:v="urn:schemas-microsoft-com:vml" Requires="v">
                <p:oleObj spid="_x0000_s10244" r:id="rId4" imgW="5746115" imgH="2483485" progId="Excel.Sheet.8">
                  <p:embed/>
                </p:oleObj>
              </mc:Choice>
              <mc:Fallback>
                <p:oleObj r:id="rId4" imgW="5746115" imgH="2483485" progId="Excel.Sheet.8">
                  <p:embed/>
                  <p:pic>
                    <p:nvPicPr>
                      <p:cNvPr id="0" name="图片 3094"/>
                      <p:cNvPicPr/>
                      <p:nvPr/>
                    </p:nvPicPr>
                    <p:blipFill>
                      <a:blip r:embed="rId5"/>
                      <a:stretch>
                        <a:fillRect/>
                      </a:stretch>
                    </p:blipFill>
                    <p:spPr>
                      <a:xfrm>
                        <a:off x="342900" y="1863725"/>
                        <a:ext cx="8458200" cy="3646488"/>
                      </a:xfrm>
                      <a:prstGeom prst="rect">
                        <a:avLst/>
                      </a:prstGeom>
                      <a:solidFill>
                        <a:schemeClr val="accent1"/>
                      </a:solidFill>
                      <a:ln w="38100">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25602"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25603" name="Rectangle 4"/>
          <p:cNvSpPr>
            <a:spLocks noGrp="1"/>
          </p:cNvSpPr>
          <p:nvPr>
            <p:ph type="body" sz="half" idx="1"/>
          </p:nvPr>
        </p:nvSpPr>
        <p:spPr>
          <a:xfrm>
            <a:off x="457200" y="1600200"/>
            <a:ext cx="8305800" cy="4525963"/>
          </a:xfrm>
          <a:ln/>
        </p:spPr>
        <p:txBody>
          <a:bodyPr wrap="square" lIns="91440" tIns="45720" rIns="91440" bIns="45720" anchor="t"/>
          <a:lstStyle/>
          <a:p>
            <a:pPr eaLnBrk="1" hangingPunct="1">
              <a:buClr>
                <a:schemeClr val="accent2"/>
              </a:buClr>
              <a:buSzTx/>
              <a:buFont typeface="Wingdings" panose="05000000000000000000" pitchFamily="2" charset="2"/>
            </a:pPr>
            <a:r>
              <a:rPr lang="zh-CN" altLang="en-US" sz="2600" dirty="0"/>
              <a:t>第六步</a:t>
            </a:r>
          </a:p>
          <a:p>
            <a:pPr eaLnBrk="1" hangingPunct="1">
              <a:buClr>
                <a:schemeClr val="accent2"/>
              </a:buClr>
              <a:buSzTx/>
              <a:buFont typeface="Wingdings" panose="05000000000000000000" pitchFamily="2" charset="2"/>
            </a:pPr>
            <a:r>
              <a:rPr lang="zh-CN" altLang="en-US" sz="2600" dirty="0"/>
              <a:t>     将每一幅人脸与平均脸的差值脸矢量投影到</a:t>
            </a:r>
            <a:r>
              <a:rPr lang="zh-CN" altLang="en-US" sz="2600" dirty="0">
                <a:latin typeface="Arial" panose="020B0604020202020204" pitchFamily="34" charset="0"/>
              </a:rPr>
              <a:t>“</a:t>
            </a:r>
            <a:r>
              <a:rPr lang="zh-CN" altLang="en-US" sz="2600" dirty="0"/>
              <a:t>特征脸</a:t>
            </a:r>
            <a:r>
              <a:rPr lang="zh-CN" altLang="en-US" sz="2600" dirty="0">
                <a:latin typeface="Arial" panose="020B0604020202020204" pitchFamily="34" charset="0"/>
              </a:rPr>
              <a:t>”</a:t>
            </a:r>
            <a:r>
              <a:rPr lang="zh-CN" altLang="en-US" sz="2600" dirty="0"/>
              <a:t>空间，即</a:t>
            </a:r>
          </a:p>
        </p:txBody>
      </p:sp>
      <p:sp>
        <p:nvSpPr>
          <p:cNvPr id="25604" name="Rectangle 7"/>
          <p:cNvSpPr/>
          <p:nvPr/>
        </p:nvSpPr>
        <p:spPr>
          <a:xfrm>
            <a:off x="0" y="3314700"/>
            <a:ext cx="9144000" cy="0"/>
          </a:xfrm>
          <a:prstGeom prst="rect">
            <a:avLst/>
          </a:prstGeom>
          <a:noFill/>
          <a:ln w="9525">
            <a:noFill/>
          </a:ln>
        </p:spPr>
        <p:txBody>
          <a:bodyPr wrap="none" anchor="ctr">
            <a:spAutoFit/>
          </a:bodyPr>
          <a:lstStyle/>
          <a:p>
            <a:endParaRPr lang="zh-CN" altLang="en-US" dirty="0">
              <a:latin typeface="Verdana" panose="020B0604030504040204" pitchFamily="34" charset="0"/>
              <a:ea typeface="宋体" panose="02010600030101010101" pitchFamily="2" charset="-122"/>
            </a:endParaRPr>
          </a:p>
        </p:txBody>
      </p:sp>
      <p:sp>
        <p:nvSpPr>
          <p:cNvPr id="25605" name="Rectangle 9"/>
          <p:cNvSpPr/>
          <p:nvPr/>
        </p:nvSpPr>
        <p:spPr>
          <a:xfrm>
            <a:off x="0" y="3314700"/>
            <a:ext cx="9144000" cy="0"/>
          </a:xfrm>
          <a:prstGeom prst="rect">
            <a:avLst/>
          </a:prstGeom>
          <a:noFill/>
          <a:ln w="9525">
            <a:noFill/>
          </a:ln>
        </p:spPr>
        <p:txBody>
          <a:bodyPr wrap="none" anchor="ctr">
            <a:spAutoFit/>
          </a:bodyPr>
          <a:lstStyle/>
          <a:p>
            <a:endParaRPr lang="zh-CN" altLang="en-US" dirty="0">
              <a:latin typeface="Verdana" panose="020B0604030504040204" pitchFamily="34" charset="0"/>
              <a:ea typeface="宋体" panose="02010600030101010101" pitchFamily="2" charset="-122"/>
            </a:endParaRPr>
          </a:p>
        </p:txBody>
      </p:sp>
      <p:graphicFrame>
        <p:nvGraphicFramePr>
          <p:cNvPr id="25606" name="Object 10"/>
          <p:cNvGraphicFramePr>
            <a:graphicFrameLocks noGrp="1" noChangeAspect="1"/>
          </p:cNvGraphicFramePr>
          <p:nvPr>
            <p:ph sz="half" idx="2"/>
          </p:nvPr>
        </p:nvGraphicFramePr>
        <p:xfrm>
          <a:off x="2047875" y="3476625"/>
          <a:ext cx="3927475" cy="584200"/>
        </p:xfrm>
        <a:graphic>
          <a:graphicData uri="http://schemas.openxmlformats.org/presentationml/2006/ole">
            <mc:AlternateContent xmlns:mc="http://schemas.openxmlformats.org/markup-compatibility/2006">
              <mc:Choice xmlns:v="urn:schemas-microsoft-com:vml" Requires="v">
                <p:oleObj spid="_x0000_s11268" r:id="rId4" imgW="1574800" imgH="241300" progId="Equation.3">
                  <p:embed/>
                </p:oleObj>
              </mc:Choice>
              <mc:Fallback>
                <p:oleObj r:id="rId4" imgW="1574800" imgH="241300" progId="Equation.3">
                  <p:embed/>
                  <p:pic>
                    <p:nvPicPr>
                      <p:cNvPr id="0" name="图片 3085"/>
                      <p:cNvPicPr/>
                      <p:nvPr/>
                    </p:nvPicPr>
                    <p:blipFill>
                      <a:blip r:embed="rId5"/>
                      <a:stretch>
                        <a:fillRect/>
                      </a:stretch>
                    </p:blipFill>
                    <p:spPr>
                      <a:xfrm>
                        <a:off x="2047875" y="3476625"/>
                        <a:ext cx="3927475" cy="584200"/>
                      </a:xfrm>
                      <a:prstGeom prst="rect">
                        <a:avLst/>
                      </a:prstGeom>
                      <a:noFill/>
                      <a:ln w="38100">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p:txBody>
          <a:bodyPr/>
          <a:lstStyle/>
          <a:p>
            <a:r>
              <a:rPr lang="zh-CN" altLang="en-US" dirty="0" smtClean="0"/>
              <a:t>问题思考</a:t>
            </a:r>
            <a:endParaRPr lang="en-US" altLang="zh-CN" dirty="0" smtClean="0"/>
          </a:p>
          <a:p>
            <a:pPr lvl="1"/>
            <a:endParaRPr lang="en-US" altLang="zh-CN" dirty="0" smtClean="0"/>
          </a:p>
          <a:p>
            <a:pPr lvl="1"/>
            <a:r>
              <a:rPr lang="zh-CN" altLang="en-US" dirty="0" smtClean="0"/>
              <a:t>大型协方差矩阵的特征向量计算？</a:t>
            </a:r>
            <a:endParaRPr lang="en-US" altLang="zh-CN" dirty="0" smtClean="0"/>
          </a:p>
          <a:p>
            <a:pPr lvl="1"/>
            <a:endParaRPr lang="en-US" altLang="zh-CN" dirty="0"/>
          </a:p>
          <a:p>
            <a:pPr lvl="1"/>
            <a:r>
              <a:rPr lang="zh-CN" altLang="en-US" dirty="0" smtClean="0">
                <a:hlinkClick r:id="rId2"/>
              </a:rPr>
              <a:t>奇异值分解定理的应用</a:t>
            </a:r>
            <a:r>
              <a:rPr lang="zh-CN" altLang="en-US" dirty="0" smtClean="0"/>
              <a:t>：</a:t>
            </a:r>
            <a:endParaRPr lang="en-US" altLang="zh-CN" dirty="0" smtClean="0"/>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spTree>
    <p:extLst>
      <p:ext uri="{BB962C8B-B14F-4D97-AF65-F5344CB8AC3E}">
        <p14:creationId xmlns:p14="http://schemas.microsoft.com/office/powerpoint/2010/main" val="278271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609600" y="0"/>
            <a:ext cx="8001000" cy="1216025"/>
          </a:xfrm>
          <a:ln/>
        </p:spPr>
        <p:txBody>
          <a:bodyPr wrap="square" lIns="91440" tIns="45720" rIns="91440" bIns="45720" anchor="b"/>
          <a:lstStyle/>
          <a:p>
            <a:pPr eaLnBrk="1" hangingPunct="1"/>
            <a:r>
              <a:rPr lang="zh-CN" altLang="en-US" dirty="0">
                <a:solidFill>
                  <a:srgbClr val="000099"/>
                </a:solidFill>
              </a:rPr>
              <a:t>识别：分类</a:t>
            </a:r>
          </a:p>
        </p:txBody>
      </p:sp>
      <p:sp>
        <p:nvSpPr>
          <p:cNvPr id="26626" name="Rectangle 3"/>
          <p:cNvSpPr>
            <a:spLocks noGrp="1"/>
          </p:cNvSpPr>
          <p:nvPr>
            <p:ph idx="1"/>
          </p:nvPr>
        </p:nvSpPr>
        <p:spPr>
          <a:xfrm>
            <a:off x="533400" y="1752600"/>
            <a:ext cx="8001000" cy="4267200"/>
          </a:xfrm>
          <a:ln/>
        </p:spPr>
        <p:txBody>
          <a:bodyPr wrap="square" lIns="91440" tIns="45720" rIns="91440" bIns="45720" anchor="t"/>
          <a:lstStyle/>
          <a:p>
            <a:pPr eaLnBrk="1" hangingPunct="1"/>
            <a:endParaRPr lang="en-US" altLang="zh-CN" dirty="0"/>
          </a:p>
          <a:p>
            <a:pPr eaLnBrk="1" hangingPunct="1"/>
            <a:endParaRPr lang="en-US" altLang="zh-CN" dirty="0"/>
          </a:p>
        </p:txBody>
      </p:sp>
      <p:pic>
        <p:nvPicPr>
          <p:cNvPr id="26627" name="Picture 4" descr="u=3733786258,3061997640&amp;fm=23&amp;gp=0"/>
          <p:cNvPicPr>
            <a:picLocks noChangeAspect="1"/>
          </p:cNvPicPr>
          <p:nvPr/>
        </p:nvPicPr>
        <p:blipFill>
          <a:blip r:embed="rId2"/>
          <a:stretch>
            <a:fillRect/>
          </a:stretch>
        </p:blipFill>
        <p:spPr>
          <a:xfrm>
            <a:off x="6629400" y="1185863"/>
            <a:ext cx="2514600" cy="2514600"/>
          </a:xfrm>
          <a:prstGeom prst="rect">
            <a:avLst/>
          </a:prstGeom>
          <a:noFill/>
          <a:ln w="9525">
            <a:noFill/>
          </a:ln>
        </p:spPr>
      </p:pic>
      <p:pic>
        <p:nvPicPr>
          <p:cNvPr id="26628" name="Picture 5" descr="u=3957525648,416939783&amp;fm=90&amp;gp=0"/>
          <p:cNvPicPr>
            <a:picLocks noChangeAspect="1"/>
          </p:cNvPicPr>
          <p:nvPr/>
        </p:nvPicPr>
        <p:blipFill>
          <a:blip r:embed="rId3"/>
          <a:stretch>
            <a:fillRect/>
          </a:stretch>
        </p:blipFill>
        <p:spPr>
          <a:xfrm>
            <a:off x="0" y="1600200"/>
            <a:ext cx="3333750" cy="2333625"/>
          </a:xfrm>
          <a:prstGeom prst="rect">
            <a:avLst/>
          </a:prstGeom>
          <a:noFill/>
          <a:ln w="9525">
            <a:noFill/>
          </a:ln>
        </p:spPr>
      </p:pic>
      <p:pic>
        <p:nvPicPr>
          <p:cNvPr id="26629" name="Picture 6" descr="u=1589123770,308061507&amp;fm=23&amp;gp=0"/>
          <p:cNvPicPr>
            <a:picLocks noChangeAspect="1"/>
          </p:cNvPicPr>
          <p:nvPr/>
        </p:nvPicPr>
        <p:blipFill>
          <a:blip r:embed="rId4"/>
          <a:stretch>
            <a:fillRect/>
          </a:stretch>
        </p:blipFill>
        <p:spPr>
          <a:xfrm>
            <a:off x="5086350" y="3505200"/>
            <a:ext cx="4057650" cy="2857500"/>
          </a:xfrm>
          <a:prstGeom prst="rect">
            <a:avLst/>
          </a:prstGeom>
          <a:noFill/>
          <a:ln w="9525">
            <a:noFill/>
          </a:ln>
        </p:spPr>
      </p:pic>
      <p:pic>
        <p:nvPicPr>
          <p:cNvPr id="26630" name="Picture 7" descr="u=2995908169,1281948582&amp;fm=23&amp;gp=0"/>
          <p:cNvPicPr>
            <a:picLocks noChangeAspect="1"/>
          </p:cNvPicPr>
          <p:nvPr/>
        </p:nvPicPr>
        <p:blipFill>
          <a:blip r:embed="rId5"/>
          <a:stretch>
            <a:fillRect/>
          </a:stretch>
        </p:blipFill>
        <p:spPr>
          <a:xfrm>
            <a:off x="0" y="4068763"/>
            <a:ext cx="4648200" cy="2789237"/>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27650" name="Rectangle 3"/>
          <p:cNvSpPr>
            <a:spLocks noGrp="1"/>
          </p:cNvSpPr>
          <p:nvPr>
            <p:ph type="title"/>
          </p:nvPr>
        </p:nvSpPr>
        <p:spPr>
          <a:ln/>
        </p:spPr>
        <p:txBody>
          <a:bodyPr wrap="square" lIns="91440" tIns="45720" rIns="91440" bIns="45720" anchor="b"/>
          <a:lstStyle/>
          <a:p>
            <a:pPr eaLnBrk="1" hangingPunct="1"/>
            <a:r>
              <a:rPr lang="zh-CN" altLang="en-US" sz="3400" dirty="0">
                <a:solidFill>
                  <a:srgbClr val="000099"/>
                </a:solidFill>
              </a:rPr>
              <a:t>一般的识别阶段</a:t>
            </a:r>
            <a:r>
              <a:rPr lang="zh-CN" altLang="en-US" sz="3400" dirty="0"/>
              <a:t> （确定测试样本与哪一类的训练样本最近，不考虑拒识）</a:t>
            </a:r>
          </a:p>
        </p:txBody>
      </p:sp>
      <p:sp>
        <p:nvSpPr>
          <p:cNvPr id="27651" name="Rectangle 4"/>
          <p:cNvSpPr>
            <a:spLocks noGrp="1"/>
          </p:cNvSpPr>
          <p:nvPr>
            <p:ph type="body" sz="half" idx="1"/>
          </p:nvPr>
        </p:nvSpPr>
        <p:spPr>
          <a:xfrm>
            <a:off x="566738" y="1752600"/>
            <a:ext cx="7631112" cy="4267200"/>
          </a:xfrm>
          <a:ln/>
        </p:spPr>
        <p:txBody>
          <a:bodyPr wrap="square" lIns="91440" tIns="45720" rIns="91440" bIns="45720" anchor="t"/>
          <a:lstStyle/>
          <a:p>
            <a:pPr eaLnBrk="1" hangingPunct="1">
              <a:lnSpc>
                <a:spcPct val="90000"/>
              </a:lnSpc>
              <a:buClr>
                <a:schemeClr val="accent2"/>
              </a:buClr>
              <a:buSzTx/>
              <a:buFont typeface="Wingdings" panose="05000000000000000000" pitchFamily="2" charset="2"/>
            </a:pPr>
            <a:r>
              <a:rPr lang="zh-CN" altLang="en-US" sz="2600" dirty="0"/>
              <a:t>第一步：将待识别的人脸图像     与平均脸的差值脸投影到特征空间，得到其特征向量表示：</a:t>
            </a:r>
          </a:p>
          <a:p>
            <a:pPr eaLnBrk="1" hangingPunct="1">
              <a:lnSpc>
                <a:spcPct val="90000"/>
              </a:lnSpc>
              <a:buClr>
                <a:schemeClr val="accent2"/>
              </a:buClr>
              <a:buSzTx/>
              <a:buFont typeface="Wingdings" panose="05000000000000000000" pitchFamily="2" charset="2"/>
            </a:pPr>
            <a:endParaRPr lang="zh-CN" altLang="en-US" sz="2600" dirty="0"/>
          </a:p>
          <a:p>
            <a:pPr eaLnBrk="1" hangingPunct="1">
              <a:lnSpc>
                <a:spcPct val="90000"/>
              </a:lnSpc>
              <a:buClr>
                <a:schemeClr val="accent2"/>
              </a:buClr>
              <a:buSzTx/>
              <a:buFont typeface="Wingdings" panose="05000000000000000000" pitchFamily="2" charset="2"/>
            </a:pPr>
            <a:endParaRPr lang="zh-CN" altLang="en-US" sz="2600" dirty="0"/>
          </a:p>
          <a:p>
            <a:pPr eaLnBrk="1" hangingPunct="1">
              <a:lnSpc>
                <a:spcPct val="90000"/>
              </a:lnSpc>
              <a:buClr>
                <a:schemeClr val="accent2"/>
              </a:buClr>
              <a:buSzTx/>
              <a:buFont typeface="Wingdings" panose="05000000000000000000" pitchFamily="2" charset="2"/>
            </a:pPr>
            <a:r>
              <a:rPr lang="zh-CN" altLang="en-US" sz="2600" dirty="0"/>
              <a:t>第二步：将每一训练样本按照第一步的方式进行投影</a:t>
            </a:r>
          </a:p>
          <a:p>
            <a:pPr eaLnBrk="1" hangingPunct="1">
              <a:lnSpc>
                <a:spcPct val="90000"/>
              </a:lnSpc>
              <a:buClr>
                <a:schemeClr val="accent2"/>
              </a:buClr>
              <a:buSzTx/>
              <a:buFont typeface="Wingdings" panose="05000000000000000000" pitchFamily="2" charset="2"/>
            </a:pPr>
            <a:endParaRPr lang="zh-CN" altLang="en-US" sz="2600" dirty="0"/>
          </a:p>
          <a:p>
            <a:pPr eaLnBrk="1" hangingPunct="1">
              <a:lnSpc>
                <a:spcPct val="90000"/>
              </a:lnSpc>
              <a:buClr>
                <a:schemeClr val="accent2"/>
              </a:buClr>
              <a:buSzTx/>
              <a:buFont typeface="Wingdings" panose="05000000000000000000" pitchFamily="2" charset="2"/>
            </a:pPr>
            <a:r>
              <a:rPr lang="zh-CN" altLang="en-US" sz="2600" dirty="0"/>
              <a:t>第三步：找出距离待识别的人脸图像最近的训练样本，将训练样本的类别作为待识别的人脸图像的类别</a:t>
            </a:r>
          </a:p>
          <a:p>
            <a:pPr eaLnBrk="1" hangingPunct="1">
              <a:lnSpc>
                <a:spcPct val="90000"/>
              </a:lnSpc>
              <a:buClr>
                <a:schemeClr val="accent2"/>
              </a:buClr>
              <a:buSzTx/>
              <a:buFont typeface="Wingdings" panose="05000000000000000000" pitchFamily="2" charset="2"/>
            </a:pPr>
            <a:endParaRPr lang="en-US" altLang="zh-CN" sz="2600" dirty="0"/>
          </a:p>
        </p:txBody>
      </p:sp>
      <p:graphicFrame>
        <p:nvGraphicFramePr>
          <p:cNvPr id="27652" name="Object 5"/>
          <p:cNvGraphicFramePr>
            <a:graphicFrameLocks noGrp="1" noChangeAspect="1"/>
          </p:cNvGraphicFramePr>
          <p:nvPr>
            <p:ph sz="quarter" idx="2"/>
          </p:nvPr>
        </p:nvGraphicFramePr>
        <p:xfrm>
          <a:off x="2133600" y="2667000"/>
          <a:ext cx="3408363" cy="715963"/>
        </p:xfrm>
        <a:graphic>
          <a:graphicData uri="http://schemas.openxmlformats.org/presentationml/2006/ole">
            <mc:AlternateContent xmlns:mc="http://schemas.openxmlformats.org/markup-compatibility/2006">
              <mc:Choice xmlns:v="urn:schemas-microsoft-com:vml" Requires="v">
                <p:oleObj spid="_x0000_s12295" r:id="rId4" imgW="1054100" imgH="228600" progId="Equation.3">
                  <p:embed/>
                </p:oleObj>
              </mc:Choice>
              <mc:Fallback>
                <p:oleObj r:id="rId4" imgW="1054100" imgH="228600" progId="Equation.3">
                  <p:embed/>
                  <p:pic>
                    <p:nvPicPr>
                      <p:cNvPr id="0" name="图片 3086"/>
                      <p:cNvPicPr/>
                      <p:nvPr/>
                    </p:nvPicPr>
                    <p:blipFill>
                      <a:blip r:embed="rId5"/>
                      <a:stretch>
                        <a:fillRect/>
                      </a:stretch>
                    </p:blipFill>
                    <p:spPr>
                      <a:xfrm>
                        <a:off x="2133600" y="2667000"/>
                        <a:ext cx="3408363" cy="715963"/>
                      </a:xfrm>
                      <a:prstGeom prst="rect">
                        <a:avLst/>
                      </a:prstGeom>
                      <a:noFill/>
                      <a:ln w="38100">
                        <a:miter/>
                      </a:ln>
                    </p:spPr>
                  </p:pic>
                </p:oleObj>
              </mc:Fallback>
            </mc:AlternateContent>
          </a:graphicData>
        </a:graphic>
      </p:graphicFrame>
      <p:graphicFrame>
        <p:nvGraphicFramePr>
          <p:cNvPr id="27653" name="Object 6"/>
          <p:cNvGraphicFramePr>
            <a:graphicFrameLocks noGrp="1" noChangeAspect="1"/>
          </p:cNvGraphicFramePr>
          <p:nvPr>
            <p:ph sz="quarter" idx="3"/>
          </p:nvPr>
        </p:nvGraphicFramePr>
        <p:xfrm>
          <a:off x="5603875" y="1824038"/>
          <a:ext cx="339725" cy="360362"/>
        </p:xfrm>
        <a:graphic>
          <a:graphicData uri="http://schemas.openxmlformats.org/presentationml/2006/ole">
            <mc:AlternateContent xmlns:mc="http://schemas.openxmlformats.org/markup-compatibility/2006">
              <mc:Choice xmlns:v="urn:schemas-microsoft-com:vml" Requires="v">
                <p:oleObj spid="_x0000_s12296" r:id="rId6" imgW="139700" imgH="152400" progId="Equation.3">
                  <p:embed/>
                </p:oleObj>
              </mc:Choice>
              <mc:Fallback>
                <p:oleObj r:id="rId6" imgW="139700" imgH="152400" progId="Equation.3">
                  <p:embed/>
                  <p:pic>
                    <p:nvPicPr>
                      <p:cNvPr id="0" name="图片 3087"/>
                      <p:cNvPicPr/>
                      <p:nvPr/>
                    </p:nvPicPr>
                    <p:blipFill>
                      <a:blip r:embed="rId7"/>
                      <a:stretch>
                        <a:fillRect/>
                      </a:stretch>
                    </p:blipFill>
                    <p:spPr>
                      <a:xfrm>
                        <a:off x="5603875" y="1824038"/>
                        <a:ext cx="339725" cy="360362"/>
                      </a:xfrm>
                      <a:prstGeom prst="rect">
                        <a:avLst/>
                      </a:prstGeom>
                      <a:no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sz="half" idx="1"/>
          </p:nvPr>
        </p:nvSpPr>
        <p:spPr/>
        <p:txBody>
          <a:bodyPr/>
          <a:lstStyle/>
          <a:p>
            <a:r>
              <a:rPr lang="zh-CN" altLang="en-US" dirty="0" smtClean="0"/>
              <a:t>问题思考</a:t>
            </a:r>
            <a:endParaRPr lang="en-US" altLang="zh-CN" dirty="0" smtClean="0"/>
          </a:p>
          <a:p>
            <a:pPr lvl="1"/>
            <a:endParaRPr lang="en-US" altLang="zh-CN" dirty="0" smtClean="0"/>
          </a:p>
          <a:p>
            <a:pPr lvl="1"/>
            <a:r>
              <a:rPr lang="zh-CN" altLang="en-US" dirty="0" smtClean="0"/>
              <a:t>拒识如何实现？</a:t>
            </a:r>
            <a:endParaRPr lang="zh-CN" altLang="en-US" dirty="0"/>
          </a:p>
        </p:txBody>
      </p:sp>
      <p:sp>
        <p:nvSpPr>
          <p:cNvPr id="4" name="内容占位符 3"/>
          <p:cNvSpPr>
            <a:spLocks noGrp="1"/>
          </p:cNvSpPr>
          <p:nvPr>
            <p:ph sz="quarter" idx="2"/>
          </p:nvPr>
        </p:nvSpPr>
        <p:spPr/>
        <p:txBody>
          <a:bodyPr/>
          <a:lstStyle/>
          <a:p>
            <a:endParaRPr lang="zh-CN" altLang="en-US"/>
          </a:p>
        </p:txBody>
      </p:sp>
      <p:sp>
        <p:nvSpPr>
          <p:cNvPr id="5" name="内容占位符 4"/>
          <p:cNvSpPr>
            <a:spLocks noGrp="1"/>
          </p:cNvSpPr>
          <p:nvPr>
            <p:ph sz="quarter" idx="3"/>
          </p:nvPr>
        </p:nvSpPr>
        <p:spPr/>
        <p:txBody>
          <a:bodyPr/>
          <a:lstStyle/>
          <a:p>
            <a:endParaRPr lang="zh-CN" altLang="en-US"/>
          </a:p>
        </p:txBody>
      </p:sp>
    </p:spTree>
    <p:extLst>
      <p:ext uri="{BB962C8B-B14F-4D97-AF65-F5344CB8AC3E}">
        <p14:creationId xmlns:p14="http://schemas.microsoft.com/office/powerpoint/2010/main" val="2207500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8674" name="Rectangle 3"/>
          <p:cNvSpPr>
            <a:spLocks noGrp="1"/>
          </p:cNvSpPr>
          <p:nvPr>
            <p:ph type="title"/>
          </p:nvPr>
        </p:nvSpPr>
        <p:spPr>
          <a:ln/>
        </p:spPr>
        <p:txBody>
          <a:bodyPr wrap="square" lIns="91440" tIns="45720" rIns="91440" bIns="45720" anchor="b"/>
          <a:lstStyle/>
          <a:p>
            <a:pPr eaLnBrk="1" hangingPunct="1"/>
            <a:r>
              <a:rPr lang="en-US" altLang="zh-CN" dirty="0"/>
              <a:t>2D-PCA</a:t>
            </a:r>
          </a:p>
        </p:txBody>
      </p:sp>
      <p:sp>
        <p:nvSpPr>
          <p:cNvPr id="28675" name="Rectangle 4"/>
          <p:cNvSpPr>
            <a:spLocks noGrp="1"/>
          </p:cNvSpPr>
          <p:nvPr>
            <p:ph idx="1"/>
          </p:nvPr>
        </p:nvSpPr>
        <p:spPr>
          <a:xfrm>
            <a:off x="381000" y="2133600"/>
            <a:ext cx="8229600" cy="4525963"/>
          </a:xfrm>
          <a:ln/>
        </p:spPr>
        <p:txBody>
          <a:bodyPr wrap="square" lIns="91440" tIns="45720" rIns="91440" bIns="45720" anchor="t"/>
          <a:lstStyle/>
          <a:p>
            <a:pPr eaLnBrk="1" hangingPunct="1"/>
            <a:r>
              <a:rPr lang="en-US" altLang="zh-CN" dirty="0"/>
              <a:t>2D-PCA</a:t>
            </a:r>
            <a:r>
              <a:rPr lang="zh-CN" altLang="en-US" dirty="0"/>
              <a:t>是在基本</a:t>
            </a:r>
            <a:r>
              <a:rPr lang="en-US" altLang="zh-CN" dirty="0"/>
              <a:t>PCA</a:t>
            </a:r>
            <a:r>
              <a:rPr lang="zh-CN" altLang="en-US" dirty="0"/>
              <a:t>算法上的改进，主要不同是协方差矩阵构造方法不同。</a:t>
            </a:r>
          </a:p>
          <a:p>
            <a:pPr eaLnBrk="1" hangingPunct="1"/>
            <a:endParaRPr lang="zh-CN" altLang="en-US" dirty="0"/>
          </a:p>
          <a:p>
            <a:pPr eaLnBrk="1" hangingPunct="1"/>
            <a:r>
              <a:rPr lang="zh-CN" altLang="en-US" dirty="0"/>
              <a:t>训练阶段复杂度更低</a:t>
            </a:r>
          </a:p>
          <a:p>
            <a:pPr eaLnBrk="1" hangingPunct="1"/>
            <a:endParaRPr lang="zh-CN" altLang="en-US" dirty="0"/>
          </a:p>
          <a:p>
            <a:pPr eaLnBrk="1" hangingPunct="1"/>
            <a:r>
              <a:rPr lang="zh-CN" altLang="en-US" dirty="0"/>
              <a:t>分类正确率很多情况下更高（例如人脸识别问题）</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9698" name="Rectangle 3"/>
          <p:cNvSpPr>
            <a:spLocks noGrp="1"/>
          </p:cNvSpPr>
          <p:nvPr>
            <p:ph type="title"/>
          </p:nvPr>
        </p:nvSpPr>
        <p:spPr>
          <a:ln/>
        </p:spPr>
        <p:txBody>
          <a:bodyPr wrap="square" lIns="91440" tIns="45720" rIns="91440" bIns="45720" anchor="b"/>
          <a:lstStyle/>
          <a:p>
            <a:pPr eaLnBrk="1" hangingPunct="1"/>
            <a:r>
              <a:rPr lang="en-US" altLang="zh-CN" dirty="0"/>
              <a:t>2D-PCA</a:t>
            </a:r>
          </a:p>
        </p:txBody>
      </p:sp>
      <p:sp>
        <p:nvSpPr>
          <p:cNvPr id="29699" name="Rectangle 4"/>
          <p:cNvSpPr>
            <a:spLocks noGrp="1"/>
          </p:cNvSpPr>
          <p:nvPr>
            <p:ph idx="1"/>
          </p:nvPr>
        </p:nvSpPr>
        <p:spPr>
          <a:xfrm>
            <a:off x="381000" y="2133600"/>
            <a:ext cx="8229600" cy="4525963"/>
          </a:xfrm>
          <a:ln/>
        </p:spPr>
        <p:txBody>
          <a:bodyPr wrap="square" lIns="91440" tIns="45720" rIns="91440" bIns="45720" anchor="t"/>
          <a:lstStyle/>
          <a:p>
            <a:pPr eaLnBrk="1" hangingPunct="1"/>
            <a:r>
              <a:rPr lang="zh-CN" altLang="en-US" dirty="0"/>
              <a:t>二维主分量分析：直接对二维矩阵基础上的主分量分析方法</a:t>
            </a:r>
          </a:p>
          <a:p>
            <a:pPr eaLnBrk="1" hangingPunct="1"/>
            <a:endParaRPr lang="en-US" altLang="zh-CN" dirty="0"/>
          </a:p>
        </p:txBody>
      </p:sp>
      <p:pic>
        <p:nvPicPr>
          <p:cNvPr id="29700" name="Picture 5" descr="u=715651772,3932712018&amp;fm=21&amp;gp=0"/>
          <p:cNvPicPr>
            <a:picLocks noChangeAspect="1"/>
          </p:cNvPicPr>
          <p:nvPr/>
        </p:nvPicPr>
        <p:blipFill>
          <a:blip r:embed="rId3"/>
          <a:stretch>
            <a:fillRect/>
          </a:stretch>
        </p:blipFill>
        <p:spPr>
          <a:xfrm>
            <a:off x="6705600" y="0"/>
            <a:ext cx="2209800" cy="1743075"/>
          </a:xfrm>
          <a:prstGeom prst="rect">
            <a:avLst/>
          </a:prstGeom>
          <a:noFill/>
          <a:ln w="9525">
            <a:noFill/>
          </a:ln>
        </p:spPr>
      </p:pic>
      <p:pic>
        <p:nvPicPr>
          <p:cNvPr id="29701" name="Picture 6" descr="04697d03"/>
          <p:cNvPicPr>
            <a:picLocks noChangeAspect="1"/>
          </p:cNvPicPr>
          <p:nvPr/>
        </p:nvPicPr>
        <p:blipFill>
          <a:blip r:embed="rId4"/>
          <a:stretch>
            <a:fillRect/>
          </a:stretch>
        </p:blipFill>
        <p:spPr>
          <a:xfrm>
            <a:off x="914400" y="3276600"/>
            <a:ext cx="1219200" cy="1600200"/>
          </a:xfrm>
          <a:prstGeom prst="rect">
            <a:avLst/>
          </a:prstGeom>
          <a:noFill/>
          <a:ln w="9525">
            <a:noFill/>
          </a:ln>
        </p:spPr>
      </p:pic>
      <p:pic>
        <p:nvPicPr>
          <p:cNvPr id="29702" name="Picture 7" descr="04696d20"/>
          <p:cNvPicPr>
            <a:picLocks noChangeAspect="1"/>
          </p:cNvPicPr>
          <p:nvPr/>
        </p:nvPicPr>
        <p:blipFill>
          <a:blip r:embed="rId5"/>
          <a:stretch>
            <a:fillRect/>
          </a:stretch>
        </p:blipFill>
        <p:spPr>
          <a:xfrm>
            <a:off x="2438400" y="3276600"/>
            <a:ext cx="1219200" cy="16002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title"/>
          </p:nvPr>
        </p:nvSpPr>
        <p:spPr>
          <a:xfrm>
            <a:off x="152400" y="122238"/>
            <a:ext cx="7848600" cy="1295400"/>
          </a:xfrm>
          <a:ln/>
        </p:spPr>
        <p:txBody>
          <a:bodyPr wrap="square" lIns="91440" tIns="45720" rIns="91440" bIns="45720" anchor="b"/>
          <a:lstStyle/>
          <a:p>
            <a:pPr eaLnBrk="1" hangingPunct="1"/>
            <a:r>
              <a:rPr lang="en-US" altLang="zh-CN" sz="3400" dirty="0"/>
              <a:t>  PCA is useful for classification</a:t>
            </a:r>
          </a:p>
        </p:txBody>
      </p:sp>
      <p:pic>
        <p:nvPicPr>
          <p:cNvPr id="5122" name="Picture 3" descr="PCA3"/>
          <p:cNvPicPr>
            <a:picLocks noGrp="1" noChangeAspect="1"/>
          </p:cNvPicPr>
          <p:nvPr>
            <p:ph idx="1"/>
          </p:nvPr>
        </p:nvPicPr>
        <p:blipFill>
          <a:blip r:embed="rId2"/>
          <a:stretch>
            <a:fillRect/>
          </a:stretch>
        </p:blipFill>
        <p:spPr>
          <a:xfrm>
            <a:off x="1925638" y="1752600"/>
            <a:ext cx="5283200" cy="4267200"/>
          </a:xfrm>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0722"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30723" name="Rectangle 8"/>
          <p:cNvSpPr>
            <a:spLocks noGrp="1"/>
          </p:cNvSpPr>
          <p:nvPr>
            <p:ph type="body" sz="half" idx="1"/>
          </p:nvPr>
        </p:nvSpPr>
        <p:spPr>
          <a:xfrm>
            <a:off x="457200" y="1600200"/>
            <a:ext cx="8077200" cy="4876800"/>
          </a:xfrm>
          <a:ln/>
        </p:spPr>
        <p:txBody>
          <a:bodyPr wrap="square" lIns="91440" tIns="45720" rIns="91440" bIns="45720" anchor="t"/>
          <a:lstStyle/>
          <a:p>
            <a:pPr eaLnBrk="1" hangingPunct="1">
              <a:buClr>
                <a:schemeClr val="accent2"/>
              </a:buClr>
              <a:buSzTx/>
              <a:buFont typeface="Wingdings" panose="05000000000000000000" pitchFamily="2" charset="2"/>
            </a:pPr>
            <a:r>
              <a:rPr lang="en-US" altLang="zh-CN" sz="2600" dirty="0"/>
              <a:t>   1</a:t>
            </a:r>
            <a:r>
              <a:rPr lang="zh-CN" altLang="en-US" sz="2600" dirty="0"/>
              <a:t>设训练样本集合为：</a:t>
            </a:r>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r>
              <a:rPr lang="zh-CN" altLang="en-US" sz="2600" dirty="0"/>
              <a:t>其中：</a:t>
            </a:r>
          </a:p>
          <a:p>
            <a:pPr eaLnBrk="1" hangingPunct="1">
              <a:buClr>
                <a:schemeClr val="accent2"/>
              </a:buClr>
              <a:buSzTx/>
              <a:buFont typeface="Wingdings" panose="05000000000000000000" pitchFamily="2" charset="2"/>
              <a:buNone/>
            </a:pPr>
            <a:r>
              <a:rPr lang="zh-CN" altLang="en-US" sz="2600" dirty="0"/>
              <a:t>       </a:t>
            </a:r>
            <a:r>
              <a:rPr lang="en-US" altLang="zh-CN" sz="2600" dirty="0"/>
              <a:t>i</a:t>
            </a:r>
            <a:r>
              <a:rPr lang="zh-CN" altLang="en-US" sz="2600" dirty="0"/>
              <a:t>表示第</a:t>
            </a:r>
            <a:r>
              <a:rPr lang="en-US" altLang="zh-CN" sz="2600" dirty="0"/>
              <a:t>i</a:t>
            </a:r>
            <a:r>
              <a:rPr lang="zh-CN" altLang="en-US" sz="2600" dirty="0"/>
              <a:t>个人，即类别数，</a:t>
            </a:r>
          </a:p>
          <a:p>
            <a:pPr eaLnBrk="1" hangingPunct="1">
              <a:buClr>
                <a:schemeClr val="accent2"/>
              </a:buClr>
              <a:buSzTx/>
              <a:buFont typeface="Wingdings" panose="05000000000000000000" pitchFamily="2" charset="2"/>
              <a:buNone/>
            </a:pPr>
            <a:r>
              <a:rPr lang="zh-CN" altLang="en-US" sz="2600" dirty="0"/>
              <a:t>       </a:t>
            </a:r>
            <a:r>
              <a:rPr lang="en-US" altLang="zh-CN" sz="2600" dirty="0"/>
              <a:t>j</a:t>
            </a:r>
            <a:r>
              <a:rPr lang="zh-CN" altLang="en-US" sz="2600" dirty="0"/>
              <a:t>表示第</a:t>
            </a:r>
            <a:r>
              <a:rPr lang="en-US" altLang="zh-CN" sz="2600" dirty="0"/>
              <a:t>i</a:t>
            </a:r>
            <a:r>
              <a:rPr lang="zh-CN" altLang="en-US" sz="2600" dirty="0"/>
              <a:t>个人的第</a:t>
            </a:r>
            <a:r>
              <a:rPr lang="en-US" altLang="zh-CN" sz="2600" dirty="0"/>
              <a:t>j</a:t>
            </a:r>
            <a:r>
              <a:rPr lang="zh-CN" altLang="en-US" sz="2600" dirty="0"/>
              <a:t>幅图像</a:t>
            </a:r>
          </a:p>
          <a:p>
            <a:pPr eaLnBrk="1" hangingPunct="1">
              <a:buClr>
                <a:schemeClr val="accent2"/>
              </a:buClr>
              <a:buSzTx/>
              <a:buFont typeface="Wingdings" panose="05000000000000000000" pitchFamily="2" charset="2"/>
              <a:buNone/>
            </a:pPr>
            <a:r>
              <a:rPr lang="zh-CN" altLang="en-US" sz="2600" dirty="0"/>
              <a:t>      </a:t>
            </a:r>
            <a:r>
              <a:rPr lang="en-US" altLang="zh-CN" sz="2600" dirty="0"/>
              <a:t>N</a:t>
            </a:r>
            <a:r>
              <a:rPr lang="zh-CN" altLang="en-US" sz="2600" dirty="0"/>
              <a:t>表示识别的人数，</a:t>
            </a:r>
          </a:p>
          <a:p>
            <a:pPr eaLnBrk="1" hangingPunct="1">
              <a:buClr>
                <a:schemeClr val="accent2"/>
              </a:buClr>
              <a:buSzTx/>
              <a:buFont typeface="Wingdings" panose="05000000000000000000" pitchFamily="2" charset="2"/>
              <a:buNone/>
            </a:pPr>
            <a:r>
              <a:rPr lang="zh-CN" altLang="en-US" sz="2600" dirty="0"/>
              <a:t>      </a:t>
            </a:r>
            <a:r>
              <a:rPr lang="en-US" altLang="zh-CN" sz="2600" dirty="0"/>
              <a:t>K</a:t>
            </a:r>
            <a:r>
              <a:rPr lang="zh-CN" altLang="en-US" sz="2600" dirty="0"/>
              <a:t>表示每个人包含</a:t>
            </a:r>
            <a:r>
              <a:rPr lang="en-US" altLang="zh-CN" sz="2600" dirty="0"/>
              <a:t>K</a:t>
            </a:r>
            <a:r>
              <a:rPr lang="zh-CN" altLang="en-US" sz="2600" dirty="0"/>
              <a:t>幅图像，</a:t>
            </a:r>
          </a:p>
          <a:p>
            <a:pPr eaLnBrk="1" hangingPunct="1">
              <a:buClr>
                <a:schemeClr val="accent2"/>
              </a:buClr>
              <a:buSzTx/>
              <a:buFont typeface="Wingdings" panose="05000000000000000000" pitchFamily="2" charset="2"/>
              <a:buNone/>
            </a:pPr>
            <a:r>
              <a:rPr lang="zh-CN" altLang="en-US" sz="2600" dirty="0"/>
              <a:t>      </a:t>
            </a:r>
            <a:r>
              <a:rPr lang="en-US" altLang="zh-CN" sz="2600" dirty="0"/>
              <a:t>M</a:t>
            </a:r>
            <a:r>
              <a:rPr lang="zh-CN" altLang="en-US" sz="2600" dirty="0"/>
              <a:t>表示样本总数且</a:t>
            </a:r>
            <a:r>
              <a:rPr lang="en-US" altLang="zh-CN" sz="2600" dirty="0"/>
              <a:t>M=NK</a:t>
            </a:r>
          </a:p>
        </p:txBody>
      </p:sp>
      <p:graphicFrame>
        <p:nvGraphicFramePr>
          <p:cNvPr id="30724" name="Object 11"/>
          <p:cNvGraphicFramePr>
            <a:graphicFrameLocks noGrp="1" noChangeAspect="1"/>
          </p:cNvGraphicFramePr>
          <p:nvPr>
            <p:ph sz="half" idx="2"/>
          </p:nvPr>
        </p:nvGraphicFramePr>
        <p:xfrm>
          <a:off x="788988" y="2398713"/>
          <a:ext cx="6667500" cy="785812"/>
        </p:xfrm>
        <a:graphic>
          <a:graphicData uri="http://schemas.openxmlformats.org/presentationml/2006/ole">
            <mc:AlternateContent xmlns:mc="http://schemas.openxmlformats.org/markup-compatibility/2006">
              <mc:Choice xmlns:v="urn:schemas-microsoft-com:vml" Requires="v">
                <p:oleObj spid="_x0000_s13316" r:id="rId4" imgW="2197100" imgH="266700" progId="Equation.3">
                  <p:embed/>
                </p:oleObj>
              </mc:Choice>
              <mc:Fallback>
                <p:oleObj r:id="rId4" imgW="2197100" imgH="266700" progId="Equation.3">
                  <p:embed/>
                  <p:pic>
                    <p:nvPicPr>
                      <p:cNvPr id="0" name="图片 3118"/>
                      <p:cNvPicPr/>
                      <p:nvPr/>
                    </p:nvPicPr>
                    <p:blipFill>
                      <a:blip r:embed="rId5"/>
                      <a:stretch>
                        <a:fillRect/>
                      </a:stretch>
                    </p:blipFill>
                    <p:spPr>
                      <a:xfrm>
                        <a:off x="788988" y="2398713"/>
                        <a:ext cx="6667500" cy="785812"/>
                      </a:xfrm>
                      <a:prstGeom prst="rect">
                        <a:avLst/>
                      </a:prstGeom>
                      <a:noFill/>
                      <a:ln w="38100">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1746"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31747" name="Rectangle 4"/>
          <p:cNvSpPr>
            <a:spLocks noGrp="1"/>
          </p:cNvSpPr>
          <p:nvPr>
            <p:ph type="body" sz="half" idx="1"/>
          </p:nvPr>
        </p:nvSpPr>
        <p:spPr>
          <a:xfrm>
            <a:off x="566738" y="1752600"/>
            <a:ext cx="8001000" cy="4267200"/>
          </a:xfrm>
          <a:ln/>
        </p:spPr>
        <p:txBody>
          <a:bodyPr wrap="square" lIns="91440" tIns="45720" rIns="91440" bIns="45720" anchor="t"/>
          <a:lstStyle/>
          <a:p>
            <a:pPr eaLnBrk="1" hangingPunct="1">
              <a:buClr>
                <a:schemeClr val="accent2"/>
              </a:buClr>
              <a:buSzTx/>
              <a:buFont typeface="Wingdings" panose="05000000000000000000" pitchFamily="2" charset="2"/>
            </a:pPr>
            <a:r>
              <a:rPr lang="en-US" altLang="zh-CN" sz="2600" dirty="0"/>
              <a:t> 2 </a:t>
            </a:r>
            <a:r>
              <a:rPr lang="zh-CN" altLang="en-US" sz="2600" dirty="0"/>
              <a:t>计算所有训练样本的平均图像</a:t>
            </a:r>
          </a:p>
        </p:txBody>
      </p:sp>
      <p:graphicFrame>
        <p:nvGraphicFramePr>
          <p:cNvPr id="31748" name="Object 6"/>
          <p:cNvGraphicFramePr>
            <a:graphicFrameLocks noGrp="1" noChangeAspect="1"/>
          </p:cNvGraphicFramePr>
          <p:nvPr>
            <p:ph sz="half" idx="2"/>
          </p:nvPr>
        </p:nvGraphicFramePr>
        <p:xfrm>
          <a:off x="1752600" y="2614613"/>
          <a:ext cx="3925888" cy="1644650"/>
        </p:xfrm>
        <a:graphic>
          <a:graphicData uri="http://schemas.openxmlformats.org/presentationml/2006/ole">
            <mc:AlternateContent xmlns:mc="http://schemas.openxmlformats.org/markup-compatibility/2006">
              <mc:Choice xmlns:v="urn:schemas-microsoft-com:vml" Requires="v">
                <p:oleObj spid="_x0000_s14340" r:id="rId4" imgW="1028065" imgH="444500" progId="Equation.3">
                  <p:embed/>
                </p:oleObj>
              </mc:Choice>
              <mc:Fallback>
                <p:oleObj r:id="rId4" imgW="1028065" imgH="444500" progId="Equation.3">
                  <p:embed/>
                  <p:pic>
                    <p:nvPicPr>
                      <p:cNvPr id="0" name="图片 3119"/>
                      <p:cNvPicPr/>
                      <p:nvPr/>
                    </p:nvPicPr>
                    <p:blipFill>
                      <a:blip r:embed="rId5"/>
                      <a:stretch>
                        <a:fillRect/>
                      </a:stretch>
                    </p:blipFill>
                    <p:spPr>
                      <a:xfrm>
                        <a:off x="1752600" y="2614613"/>
                        <a:ext cx="3925888" cy="1644650"/>
                      </a:xfrm>
                      <a:prstGeom prst="rect">
                        <a:avLst/>
                      </a:prstGeom>
                      <a:noFill/>
                      <a:ln w="38100">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2770"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32771" name="Rectangle 4"/>
          <p:cNvSpPr>
            <a:spLocks noGrp="1"/>
          </p:cNvSpPr>
          <p:nvPr>
            <p:ph type="body" sz="half" idx="1"/>
          </p:nvPr>
        </p:nvSpPr>
        <p:spPr>
          <a:xfrm>
            <a:off x="457200" y="1600200"/>
            <a:ext cx="8305800" cy="4525963"/>
          </a:xfrm>
          <a:ln/>
        </p:spPr>
        <p:txBody>
          <a:bodyPr wrap="square" lIns="91440" tIns="45720" rIns="91440" bIns="45720" anchor="t"/>
          <a:lstStyle/>
          <a:p>
            <a:pPr eaLnBrk="1" hangingPunct="1">
              <a:buClr>
                <a:schemeClr val="accent2"/>
              </a:buClr>
              <a:buSzTx/>
              <a:buFont typeface="Wingdings" panose="05000000000000000000" pitchFamily="2" charset="2"/>
            </a:pPr>
            <a:r>
              <a:rPr lang="en-US" altLang="zh-CN" sz="2600" dirty="0"/>
              <a:t> 3</a:t>
            </a:r>
            <a:r>
              <a:rPr lang="zh-CN" altLang="en-US" sz="2600" dirty="0"/>
              <a:t>计算样本的协方差矩阵：</a:t>
            </a:r>
          </a:p>
        </p:txBody>
      </p:sp>
      <p:graphicFrame>
        <p:nvGraphicFramePr>
          <p:cNvPr id="32772" name="Object 6"/>
          <p:cNvGraphicFramePr>
            <a:graphicFrameLocks noGrp="1" noChangeAspect="1"/>
          </p:cNvGraphicFramePr>
          <p:nvPr>
            <p:ph sz="half" idx="2"/>
          </p:nvPr>
        </p:nvGraphicFramePr>
        <p:xfrm>
          <a:off x="1603375" y="2830513"/>
          <a:ext cx="4741863" cy="1141412"/>
        </p:xfrm>
        <a:graphic>
          <a:graphicData uri="http://schemas.openxmlformats.org/presentationml/2006/ole">
            <mc:AlternateContent xmlns:mc="http://schemas.openxmlformats.org/markup-compatibility/2006">
              <mc:Choice xmlns:v="urn:schemas-microsoft-com:vml" Requires="v">
                <p:oleObj spid="_x0000_s15364" r:id="rId4" imgW="1892300" imgH="469900" progId="Equation.3">
                  <p:embed/>
                </p:oleObj>
              </mc:Choice>
              <mc:Fallback>
                <p:oleObj r:id="rId4" imgW="1892300" imgH="469900" progId="Equation.3">
                  <p:embed/>
                  <p:pic>
                    <p:nvPicPr>
                      <p:cNvPr id="0" name="图片 3120"/>
                      <p:cNvPicPr/>
                      <p:nvPr/>
                    </p:nvPicPr>
                    <p:blipFill>
                      <a:blip r:embed="rId5"/>
                      <a:stretch>
                        <a:fillRect/>
                      </a:stretch>
                    </p:blipFill>
                    <p:spPr>
                      <a:xfrm>
                        <a:off x="1603375" y="2830513"/>
                        <a:ext cx="4741863" cy="1141412"/>
                      </a:xfrm>
                      <a:prstGeom prst="rect">
                        <a:avLst/>
                      </a:prstGeom>
                      <a:noFill/>
                      <a:ln w="38100">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3794"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33795" name="Rectangle 4"/>
          <p:cNvSpPr>
            <a:spLocks noGrp="1"/>
          </p:cNvSpPr>
          <p:nvPr>
            <p:ph type="body" sz="half" idx="1"/>
          </p:nvPr>
        </p:nvSpPr>
        <p:spPr>
          <a:xfrm>
            <a:off x="566738" y="1752600"/>
            <a:ext cx="7186612" cy="4267200"/>
          </a:xfrm>
          <a:ln/>
        </p:spPr>
        <p:txBody>
          <a:bodyPr wrap="square" lIns="91440" tIns="45720" rIns="91440" bIns="45720" anchor="t"/>
          <a:lstStyle/>
          <a:p>
            <a:pPr eaLnBrk="1" hangingPunct="1">
              <a:buClr>
                <a:schemeClr val="accent2"/>
              </a:buClr>
              <a:buSzTx/>
              <a:buFont typeface="Wingdings" panose="05000000000000000000" pitchFamily="2" charset="2"/>
            </a:pPr>
            <a:r>
              <a:rPr lang="en-US" altLang="zh-CN" sz="2600" dirty="0"/>
              <a:t> 4</a:t>
            </a:r>
            <a:r>
              <a:rPr lang="zh-CN" altLang="en-US" sz="2600" dirty="0"/>
              <a:t>求出协方差矩阵的特征值，选取其中最大特征值            对应的正交特征向量               </a:t>
            </a:r>
          </a:p>
          <a:p>
            <a:pPr eaLnBrk="1" hangingPunct="1">
              <a:buClr>
                <a:schemeClr val="accent2"/>
              </a:buClr>
              <a:buSzTx/>
              <a:buFont typeface="Wingdings" panose="05000000000000000000" pitchFamily="2" charset="2"/>
              <a:buNone/>
            </a:pPr>
            <a:r>
              <a:rPr lang="zh-CN" altLang="en-US" sz="2600" dirty="0"/>
              <a:t>   作为投影向量。</a:t>
            </a:r>
          </a:p>
          <a:p>
            <a:pPr eaLnBrk="1" hangingPunct="1">
              <a:buClr>
                <a:schemeClr val="accent2"/>
              </a:buClr>
              <a:buSzTx/>
              <a:buFont typeface="Wingdings" panose="05000000000000000000" pitchFamily="2" charset="2"/>
              <a:buNone/>
            </a:pPr>
            <a:r>
              <a:rPr lang="zh-CN" altLang="en-US" sz="2600" dirty="0"/>
              <a:t>        用投影矩阵</a:t>
            </a:r>
            <a:r>
              <a:rPr lang="en-US" altLang="zh-CN" sz="2600" dirty="0"/>
              <a:t>Y</a:t>
            </a:r>
            <a:r>
              <a:rPr lang="zh-CN" altLang="en-US" sz="2600" dirty="0"/>
              <a:t>的总离散度作为准则函数</a:t>
            </a:r>
            <a:r>
              <a:rPr lang="en-US" altLang="zh-CN" sz="2600" dirty="0"/>
              <a:t>J (U)</a:t>
            </a:r>
            <a:r>
              <a:rPr lang="zh-CN" altLang="en-US" sz="2600" dirty="0"/>
              <a:t>来衡量投影空间</a:t>
            </a:r>
            <a:r>
              <a:rPr lang="en-US" altLang="zh-CN" sz="2600" dirty="0"/>
              <a:t>U</a:t>
            </a:r>
            <a:r>
              <a:rPr lang="zh-CN" altLang="en-US" sz="2600" dirty="0"/>
              <a:t>的优劣：</a:t>
            </a:r>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buNone/>
            </a:pPr>
            <a:endParaRPr lang="zh-CN" altLang="en-US" sz="2600" dirty="0"/>
          </a:p>
          <a:p>
            <a:pPr eaLnBrk="1" hangingPunct="1">
              <a:buClr>
                <a:schemeClr val="accent2"/>
              </a:buClr>
              <a:buSzTx/>
              <a:buFont typeface="Wingdings" panose="05000000000000000000" pitchFamily="2" charset="2"/>
              <a:buNone/>
            </a:pPr>
            <a:r>
              <a:rPr lang="zh-CN" altLang="en-US" sz="2600" dirty="0"/>
              <a:t>                                       </a:t>
            </a:r>
          </a:p>
        </p:txBody>
      </p:sp>
      <p:graphicFrame>
        <p:nvGraphicFramePr>
          <p:cNvPr id="33796" name="Object 6"/>
          <p:cNvGraphicFramePr>
            <a:graphicFrameLocks noGrp="1" noChangeAspect="1"/>
          </p:cNvGraphicFramePr>
          <p:nvPr>
            <p:ph sz="quarter" idx="2"/>
          </p:nvPr>
        </p:nvGraphicFramePr>
        <p:xfrm>
          <a:off x="2362200" y="2133600"/>
          <a:ext cx="1111250" cy="658813"/>
        </p:xfrm>
        <a:graphic>
          <a:graphicData uri="http://schemas.openxmlformats.org/presentationml/2006/ole">
            <mc:AlternateContent xmlns:mc="http://schemas.openxmlformats.org/markup-compatibility/2006">
              <mc:Choice xmlns:v="urn:schemas-microsoft-com:vml" Requires="v">
                <p:oleObj spid="_x0000_s16394" r:id="rId4" imgW="393700" imgH="241300" progId="Equation.3">
                  <p:embed/>
                </p:oleObj>
              </mc:Choice>
              <mc:Fallback>
                <p:oleObj r:id="rId4" imgW="393700" imgH="241300" progId="Equation.3">
                  <p:embed/>
                  <p:pic>
                    <p:nvPicPr>
                      <p:cNvPr id="0" name="图片 3116"/>
                      <p:cNvPicPr/>
                      <p:nvPr/>
                    </p:nvPicPr>
                    <p:blipFill>
                      <a:blip r:embed="rId5"/>
                      <a:stretch>
                        <a:fillRect/>
                      </a:stretch>
                    </p:blipFill>
                    <p:spPr>
                      <a:xfrm>
                        <a:off x="2362200" y="2133600"/>
                        <a:ext cx="1111250" cy="658813"/>
                      </a:xfrm>
                      <a:prstGeom prst="rect">
                        <a:avLst/>
                      </a:prstGeom>
                      <a:noFill/>
                      <a:ln w="38100">
                        <a:miter/>
                      </a:ln>
                    </p:spPr>
                  </p:pic>
                </p:oleObj>
              </mc:Fallback>
            </mc:AlternateContent>
          </a:graphicData>
        </a:graphic>
      </p:graphicFrame>
      <p:graphicFrame>
        <p:nvGraphicFramePr>
          <p:cNvPr id="33797" name="Object 8"/>
          <p:cNvGraphicFramePr>
            <a:graphicFrameLocks noGrp="1" noChangeAspect="1"/>
          </p:cNvGraphicFramePr>
          <p:nvPr>
            <p:ph sz="quarter" idx="3"/>
          </p:nvPr>
        </p:nvGraphicFramePr>
        <p:xfrm>
          <a:off x="6477000" y="2133600"/>
          <a:ext cx="1481138" cy="701675"/>
        </p:xfrm>
        <a:graphic>
          <a:graphicData uri="http://schemas.openxmlformats.org/presentationml/2006/ole">
            <mc:AlternateContent xmlns:mc="http://schemas.openxmlformats.org/markup-compatibility/2006">
              <mc:Choice xmlns:v="urn:schemas-microsoft-com:vml" Requires="v">
                <p:oleObj spid="_x0000_s16395" r:id="rId6" imgW="495300" imgH="241300" progId="Equation.3">
                  <p:embed/>
                </p:oleObj>
              </mc:Choice>
              <mc:Fallback>
                <p:oleObj r:id="rId6" imgW="495300" imgH="241300" progId="Equation.3">
                  <p:embed/>
                  <p:pic>
                    <p:nvPicPr>
                      <p:cNvPr id="0" name="图片 3107"/>
                      <p:cNvPicPr/>
                      <p:nvPr/>
                    </p:nvPicPr>
                    <p:blipFill>
                      <a:blip r:embed="rId7"/>
                      <a:stretch>
                        <a:fillRect/>
                      </a:stretch>
                    </p:blipFill>
                    <p:spPr>
                      <a:xfrm>
                        <a:off x="6477000" y="2133600"/>
                        <a:ext cx="1481138" cy="701675"/>
                      </a:xfrm>
                      <a:prstGeom prst="rect">
                        <a:avLst/>
                      </a:prstGeom>
                      <a:noFill/>
                      <a:ln w="38100">
                        <a:miter/>
                      </a:ln>
                    </p:spPr>
                  </p:pic>
                </p:oleObj>
              </mc:Fallback>
            </mc:AlternateContent>
          </a:graphicData>
        </a:graphic>
      </p:graphicFrame>
      <p:graphicFrame>
        <p:nvGraphicFramePr>
          <p:cNvPr id="33798" name="Object 11"/>
          <p:cNvGraphicFramePr>
            <a:graphicFrameLocks noChangeAspect="1"/>
          </p:cNvGraphicFramePr>
          <p:nvPr/>
        </p:nvGraphicFramePr>
        <p:xfrm>
          <a:off x="2667000" y="4114800"/>
          <a:ext cx="2362200" cy="635000"/>
        </p:xfrm>
        <a:graphic>
          <a:graphicData uri="http://schemas.openxmlformats.org/presentationml/2006/ole">
            <mc:AlternateContent xmlns:mc="http://schemas.openxmlformats.org/markup-compatibility/2006">
              <mc:Choice xmlns:v="urn:schemas-microsoft-com:vml" Requires="v">
                <p:oleObj spid="_x0000_s16396" r:id="rId8" imgW="850900" imgH="228600" progId="Equation.3">
                  <p:embed/>
                </p:oleObj>
              </mc:Choice>
              <mc:Fallback>
                <p:oleObj r:id="rId8" imgW="850900" imgH="228600" progId="Equation.3">
                  <p:embed/>
                  <p:pic>
                    <p:nvPicPr>
                      <p:cNvPr id="0" name="图片 3115"/>
                      <p:cNvPicPr/>
                      <p:nvPr/>
                    </p:nvPicPr>
                    <p:blipFill>
                      <a:blip r:embed="rId9"/>
                      <a:stretch>
                        <a:fillRect/>
                      </a:stretch>
                    </p:blipFill>
                    <p:spPr>
                      <a:xfrm>
                        <a:off x="2667000" y="4114800"/>
                        <a:ext cx="2362200" cy="63500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4818"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34819" name="Rectangle 4"/>
          <p:cNvSpPr>
            <a:spLocks noGrp="1"/>
          </p:cNvSpPr>
          <p:nvPr>
            <p:ph type="body" sz="half" idx="1"/>
          </p:nvPr>
        </p:nvSpPr>
        <p:spPr>
          <a:xfrm>
            <a:off x="566738" y="1752600"/>
            <a:ext cx="8001000" cy="4267200"/>
          </a:xfrm>
          <a:ln/>
        </p:spPr>
        <p:txBody>
          <a:bodyPr wrap="square" lIns="91440" tIns="45720" rIns="91440" bIns="45720" anchor="t"/>
          <a:lstStyle/>
          <a:p>
            <a:pPr eaLnBrk="1" hangingPunct="1">
              <a:buClr>
                <a:schemeClr val="accent2"/>
              </a:buClr>
              <a:buSzTx/>
              <a:buFont typeface="Wingdings" panose="05000000000000000000" pitchFamily="2" charset="2"/>
            </a:pPr>
            <a:r>
              <a:rPr lang="en-US" altLang="zh-CN" sz="2600" dirty="0"/>
              <a:t>Su</a:t>
            </a:r>
            <a:r>
              <a:rPr lang="zh-CN" altLang="en-US" sz="2600" dirty="0"/>
              <a:t>是投影矩阵</a:t>
            </a:r>
            <a:r>
              <a:rPr lang="en-US" altLang="zh-CN" sz="2600" dirty="0"/>
              <a:t>Y</a:t>
            </a:r>
            <a:r>
              <a:rPr lang="zh-CN" altLang="en-US" sz="2600" dirty="0"/>
              <a:t>的协方差矩阵，         是     的迹，且：</a:t>
            </a:r>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r>
              <a:rPr lang="zh-CN" altLang="en-US" sz="2600" dirty="0"/>
              <a:t>选取的特征向量为</a:t>
            </a:r>
          </a:p>
        </p:txBody>
      </p:sp>
      <p:graphicFrame>
        <p:nvGraphicFramePr>
          <p:cNvPr id="34820" name="Object 5"/>
          <p:cNvGraphicFramePr>
            <a:graphicFrameLocks noChangeAspect="1"/>
          </p:cNvGraphicFramePr>
          <p:nvPr/>
        </p:nvGraphicFramePr>
        <p:xfrm>
          <a:off x="5562600" y="1676400"/>
          <a:ext cx="1066800" cy="619125"/>
        </p:xfrm>
        <a:graphic>
          <a:graphicData uri="http://schemas.openxmlformats.org/presentationml/2006/ole">
            <mc:AlternateContent xmlns:mc="http://schemas.openxmlformats.org/markup-compatibility/2006">
              <mc:Choice xmlns:v="urn:schemas-microsoft-com:vml" Requires="v">
                <p:oleObj spid="_x0000_s17421" r:id="rId4" imgW="393700" imgH="228600" progId="Equation.3">
                  <p:embed/>
                </p:oleObj>
              </mc:Choice>
              <mc:Fallback>
                <p:oleObj r:id="rId4" imgW="393700" imgH="228600" progId="Equation.3">
                  <p:embed/>
                  <p:pic>
                    <p:nvPicPr>
                      <p:cNvPr id="0" name="图片 3106"/>
                      <p:cNvPicPr/>
                      <p:nvPr/>
                    </p:nvPicPr>
                    <p:blipFill>
                      <a:blip r:embed="rId5"/>
                      <a:stretch>
                        <a:fillRect/>
                      </a:stretch>
                    </p:blipFill>
                    <p:spPr>
                      <a:xfrm>
                        <a:off x="5562600" y="1676400"/>
                        <a:ext cx="1066800" cy="619125"/>
                      </a:xfrm>
                      <a:prstGeom prst="rect">
                        <a:avLst/>
                      </a:prstGeom>
                      <a:noFill/>
                      <a:ln w="38100">
                        <a:noFill/>
                        <a:miter/>
                      </a:ln>
                    </p:spPr>
                  </p:pic>
                </p:oleObj>
              </mc:Fallback>
            </mc:AlternateContent>
          </a:graphicData>
        </a:graphic>
      </p:graphicFrame>
      <p:graphicFrame>
        <p:nvGraphicFramePr>
          <p:cNvPr id="34821" name="Object 6"/>
          <p:cNvGraphicFramePr>
            <a:graphicFrameLocks noChangeAspect="1"/>
          </p:cNvGraphicFramePr>
          <p:nvPr/>
        </p:nvGraphicFramePr>
        <p:xfrm>
          <a:off x="7086600" y="1676400"/>
          <a:ext cx="503238" cy="647700"/>
        </p:xfrm>
        <a:graphic>
          <a:graphicData uri="http://schemas.openxmlformats.org/presentationml/2006/ole">
            <mc:AlternateContent xmlns:mc="http://schemas.openxmlformats.org/markup-compatibility/2006">
              <mc:Choice xmlns:v="urn:schemas-microsoft-com:vml" Requires="v">
                <p:oleObj spid="_x0000_s17422" r:id="rId6" imgW="177800" imgH="228600" progId="Equation.3">
                  <p:embed/>
                </p:oleObj>
              </mc:Choice>
              <mc:Fallback>
                <p:oleObj r:id="rId6" imgW="177800" imgH="228600" progId="Equation.3">
                  <p:embed/>
                  <p:pic>
                    <p:nvPicPr>
                      <p:cNvPr id="0" name="图片 3108"/>
                      <p:cNvPicPr/>
                      <p:nvPr/>
                    </p:nvPicPr>
                    <p:blipFill>
                      <a:blip r:embed="rId7"/>
                      <a:stretch>
                        <a:fillRect/>
                      </a:stretch>
                    </p:blipFill>
                    <p:spPr>
                      <a:xfrm>
                        <a:off x="7086600" y="1676400"/>
                        <a:ext cx="503238" cy="647700"/>
                      </a:xfrm>
                      <a:prstGeom prst="rect">
                        <a:avLst/>
                      </a:prstGeom>
                      <a:noFill/>
                      <a:ln w="38100">
                        <a:noFill/>
                        <a:miter/>
                      </a:ln>
                    </p:spPr>
                  </p:pic>
                </p:oleObj>
              </mc:Fallback>
            </mc:AlternateContent>
          </a:graphicData>
        </a:graphic>
      </p:graphicFrame>
      <p:graphicFrame>
        <p:nvGraphicFramePr>
          <p:cNvPr id="34822" name="Object 7"/>
          <p:cNvGraphicFramePr>
            <a:graphicFrameLocks noChangeAspect="1"/>
          </p:cNvGraphicFramePr>
          <p:nvPr/>
        </p:nvGraphicFramePr>
        <p:xfrm>
          <a:off x="1066800" y="2667000"/>
          <a:ext cx="6477000" cy="793750"/>
        </p:xfrm>
        <a:graphic>
          <a:graphicData uri="http://schemas.openxmlformats.org/presentationml/2006/ole">
            <mc:AlternateContent xmlns:mc="http://schemas.openxmlformats.org/markup-compatibility/2006">
              <mc:Choice xmlns:v="urn:schemas-microsoft-com:vml" Requires="v">
                <p:oleObj spid="_x0000_s17423" r:id="rId8" imgW="2070100" imgH="254000" progId="Equation.3">
                  <p:embed/>
                </p:oleObj>
              </mc:Choice>
              <mc:Fallback>
                <p:oleObj r:id="rId8" imgW="2070100" imgH="254000" progId="Equation.3">
                  <p:embed/>
                  <p:pic>
                    <p:nvPicPr>
                      <p:cNvPr id="0" name="图片 3105"/>
                      <p:cNvPicPr/>
                      <p:nvPr/>
                    </p:nvPicPr>
                    <p:blipFill>
                      <a:blip r:embed="rId9"/>
                      <a:stretch>
                        <a:fillRect/>
                      </a:stretch>
                    </p:blipFill>
                    <p:spPr>
                      <a:xfrm>
                        <a:off x="1066800" y="2667000"/>
                        <a:ext cx="6477000" cy="793750"/>
                      </a:xfrm>
                      <a:prstGeom prst="rect">
                        <a:avLst/>
                      </a:prstGeom>
                      <a:noFill/>
                      <a:ln w="38100">
                        <a:noFill/>
                        <a:miter/>
                      </a:ln>
                    </p:spPr>
                  </p:pic>
                </p:oleObj>
              </mc:Fallback>
            </mc:AlternateContent>
          </a:graphicData>
        </a:graphic>
      </p:graphicFrame>
      <p:graphicFrame>
        <p:nvGraphicFramePr>
          <p:cNvPr id="34823" name="Object 12"/>
          <p:cNvGraphicFramePr>
            <a:graphicFrameLocks noGrp="1" noChangeAspect="1"/>
          </p:cNvGraphicFramePr>
          <p:nvPr>
            <p:ph sz="half" idx="2"/>
          </p:nvPr>
        </p:nvGraphicFramePr>
        <p:xfrm>
          <a:off x="1603375" y="4283075"/>
          <a:ext cx="6149975" cy="1339850"/>
        </p:xfrm>
        <a:graphic>
          <a:graphicData uri="http://schemas.openxmlformats.org/presentationml/2006/ole">
            <mc:AlternateContent xmlns:mc="http://schemas.openxmlformats.org/markup-compatibility/2006">
              <mc:Choice xmlns:v="urn:schemas-microsoft-com:vml" Requires="v">
                <p:oleObj spid="_x0000_s17424" r:id="rId10" imgW="2260600" imgH="508000" progId="Equation.3">
                  <p:embed/>
                </p:oleObj>
              </mc:Choice>
              <mc:Fallback>
                <p:oleObj r:id="rId10" imgW="2260600" imgH="508000" progId="Equation.3">
                  <p:embed/>
                  <p:pic>
                    <p:nvPicPr>
                      <p:cNvPr id="0" name="图片 3114"/>
                      <p:cNvPicPr/>
                      <p:nvPr/>
                    </p:nvPicPr>
                    <p:blipFill>
                      <a:blip r:embed="rId11"/>
                      <a:stretch>
                        <a:fillRect/>
                      </a:stretch>
                    </p:blipFill>
                    <p:spPr>
                      <a:xfrm>
                        <a:off x="1603375" y="4283075"/>
                        <a:ext cx="6149975" cy="1339850"/>
                      </a:xfrm>
                      <a:prstGeom prst="rect">
                        <a:avLst/>
                      </a:prstGeom>
                      <a:noFill/>
                      <a:ln w="38100">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5842" name="Rectangle 3"/>
          <p:cNvSpPr>
            <a:spLocks noGrp="1"/>
          </p:cNvSpPr>
          <p:nvPr>
            <p:ph type="title"/>
          </p:nvPr>
        </p:nvSpPr>
        <p:spPr>
          <a:ln/>
        </p:spPr>
        <p:txBody>
          <a:bodyPr wrap="square" lIns="91440" tIns="45720" rIns="91440" bIns="45720" anchor="b"/>
          <a:lstStyle/>
          <a:p>
            <a:pPr eaLnBrk="1" hangingPunct="1"/>
            <a:r>
              <a:rPr lang="zh-CN" altLang="en-US" dirty="0"/>
              <a:t>训练阶段</a:t>
            </a:r>
          </a:p>
        </p:txBody>
      </p:sp>
      <p:sp>
        <p:nvSpPr>
          <p:cNvPr id="35843" name="Rectangle 4"/>
          <p:cNvSpPr>
            <a:spLocks noGrp="1"/>
          </p:cNvSpPr>
          <p:nvPr>
            <p:ph type="body" sz="half" idx="1"/>
          </p:nvPr>
        </p:nvSpPr>
        <p:spPr>
          <a:xfrm>
            <a:off x="457200" y="1600200"/>
            <a:ext cx="8305800" cy="4525963"/>
          </a:xfrm>
          <a:ln/>
        </p:spPr>
        <p:txBody>
          <a:bodyPr wrap="square" lIns="91440" tIns="45720" rIns="91440" bIns="45720" anchor="t"/>
          <a:lstStyle/>
          <a:p>
            <a:pPr eaLnBrk="1" hangingPunct="1">
              <a:buClr>
                <a:schemeClr val="accent2"/>
              </a:buClr>
              <a:buSzTx/>
              <a:buFont typeface="Wingdings" panose="05000000000000000000" pitchFamily="2" charset="2"/>
            </a:pPr>
            <a:r>
              <a:rPr lang="en-US" altLang="zh-CN" sz="2600" dirty="0"/>
              <a:t>5 </a:t>
            </a:r>
            <a:r>
              <a:rPr lang="zh-CN" altLang="en-US" sz="2600" dirty="0"/>
              <a:t>训练样本                                 向               空间投影得到：   </a:t>
            </a:r>
          </a:p>
        </p:txBody>
      </p:sp>
      <p:graphicFrame>
        <p:nvGraphicFramePr>
          <p:cNvPr id="35844" name="Object 6"/>
          <p:cNvGraphicFramePr>
            <a:graphicFrameLocks noGrp="1" noChangeAspect="1"/>
          </p:cNvGraphicFramePr>
          <p:nvPr>
            <p:ph sz="quarter" idx="2"/>
          </p:nvPr>
        </p:nvGraphicFramePr>
        <p:xfrm>
          <a:off x="2667000" y="1676400"/>
          <a:ext cx="3406775" cy="479425"/>
        </p:xfrm>
        <a:graphic>
          <a:graphicData uri="http://schemas.openxmlformats.org/presentationml/2006/ole">
            <mc:AlternateContent xmlns:mc="http://schemas.openxmlformats.org/markup-compatibility/2006">
              <mc:Choice xmlns:v="urn:schemas-microsoft-com:vml" Requires="v">
                <p:oleObj spid="_x0000_s18442" r:id="rId4" imgW="1841500" imgH="266700" progId="Equation.3">
                  <p:embed/>
                </p:oleObj>
              </mc:Choice>
              <mc:Fallback>
                <p:oleObj r:id="rId4" imgW="1841500" imgH="266700" progId="Equation.3">
                  <p:embed/>
                  <p:pic>
                    <p:nvPicPr>
                      <p:cNvPr id="0" name="图片 3110"/>
                      <p:cNvPicPr/>
                      <p:nvPr/>
                    </p:nvPicPr>
                    <p:blipFill>
                      <a:blip r:embed="rId5"/>
                      <a:stretch>
                        <a:fillRect/>
                      </a:stretch>
                    </p:blipFill>
                    <p:spPr>
                      <a:xfrm>
                        <a:off x="2667000" y="1676400"/>
                        <a:ext cx="3406775" cy="479425"/>
                      </a:xfrm>
                      <a:prstGeom prst="rect">
                        <a:avLst/>
                      </a:prstGeom>
                      <a:noFill/>
                      <a:ln w="38100">
                        <a:miter/>
                      </a:ln>
                    </p:spPr>
                  </p:pic>
                </p:oleObj>
              </mc:Fallback>
            </mc:AlternateContent>
          </a:graphicData>
        </a:graphic>
      </p:graphicFrame>
      <p:graphicFrame>
        <p:nvGraphicFramePr>
          <p:cNvPr id="35845" name="Object 8"/>
          <p:cNvGraphicFramePr>
            <a:graphicFrameLocks noGrp="1" noChangeAspect="1"/>
          </p:cNvGraphicFramePr>
          <p:nvPr>
            <p:ph sz="quarter" idx="3"/>
          </p:nvPr>
        </p:nvGraphicFramePr>
        <p:xfrm>
          <a:off x="6858000" y="1676400"/>
          <a:ext cx="1295400" cy="600075"/>
        </p:xfrm>
        <a:graphic>
          <a:graphicData uri="http://schemas.openxmlformats.org/presentationml/2006/ole">
            <mc:AlternateContent xmlns:mc="http://schemas.openxmlformats.org/markup-compatibility/2006">
              <mc:Choice xmlns:v="urn:schemas-microsoft-com:vml" Requires="v">
                <p:oleObj spid="_x0000_s18443" r:id="rId6" imgW="520700" imgH="241300" progId="Equation.3">
                  <p:embed/>
                </p:oleObj>
              </mc:Choice>
              <mc:Fallback>
                <p:oleObj r:id="rId6" imgW="520700" imgH="241300" progId="Equation.3">
                  <p:embed/>
                  <p:pic>
                    <p:nvPicPr>
                      <p:cNvPr id="0" name="图片 3109"/>
                      <p:cNvPicPr/>
                      <p:nvPr/>
                    </p:nvPicPr>
                    <p:blipFill>
                      <a:blip r:embed="rId7"/>
                      <a:stretch>
                        <a:fillRect/>
                      </a:stretch>
                    </p:blipFill>
                    <p:spPr>
                      <a:xfrm>
                        <a:off x="6858000" y="1676400"/>
                        <a:ext cx="1295400" cy="600075"/>
                      </a:xfrm>
                      <a:prstGeom prst="rect">
                        <a:avLst/>
                      </a:prstGeom>
                      <a:noFill/>
                      <a:ln w="38100">
                        <a:miter/>
                      </a:ln>
                    </p:spPr>
                  </p:pic>
                </p:oleObj>
              </mc:Fallback>
            </mc:AlternateContent>
          </a:graphicData>
        </a:graphic>
      </p:graphicFrame>
      <p:graphicFrame>
        <p:nvGraphicFramePr>
          <p:cNvPr id="35846" name="Object 10"/>
          <p:cNvGraphicFramePr>
            <a:graphicFrameLocks noChangeAspect="1"/>
          </p:cNvGraphicFramePr>
          <p:nvPr/>
        </p:nvGraphicFramePr>
        <p:xfrm>
          <a:off x="1057275" y="3124200"/>
          <a:ext cx="6646863" cy="604838"/>
        </p:xfrm>
        <a:graphic>
          <a:graphicData uri="http://schemas.openxmlformats.org/presentationml/2006/ole">
            <mc:AlternateContent xmlns:mc="http://schemas.openxmlformats.org/markup-compatibility/2006">
              <mc:Choice xmlns:v="urn:schemas-microsoft-com:vml" Requires="v">
                <p:oleObj spid="_x0000_s18444" r:id="rId8" imgW="2933700" imgH="266700" progId="Equation.3">
                  <p:embed/>
                </p:oleObj>
              </mc:Choice>
              <mc:Fallback>
                <p:oleObj r:id="rId8" imgW="2933700" imgH="266700" progId="Equation.3">
                  <p:embed/>
                  <p:pic>
                    <p:nvPicPr>
                      <p:cNvPr id="0" name="图片 3103"/>
                      <p:cNvPicPr/>
                      <p:nvPr/>
                    </p:nvPicPr>
                    <p:blipFill>
                      <a:blip r:embed="rId9"/>
                      <a:stretch>
                        <a:fillRect/>
                      </a:stretch>
                    </p:blipFill>
                    <p:spPr>
                      <a:xfrm>
                        <a:off x="1057275" y="3124200"/>
                        <a:ext cx="6646863" cy="604838"/>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6866" name="Rectangle 3"/>
          <p:cNvSpPr>
            <a:spLocks noGrp="1"/>
          </p:cNvSpPr>
          <p:nvPr>
            <p:ph type="title"/>
          </p:nvPr>
        </p:nvSpPr>
        <p:spPr>
          <a:ln/>
        </p:spPr>
        <p:txBody>
          <a:bodyPr wrap="square" lIns="91440" tIns="45720" rIns="91440" bIns="45720" anchor="b"/>
          <a:lstStyle/>
          <a:p>
            <a:pPr eaLnBrk="1" hangingPunct="1"/>
            <a:r>
              <a:rPr lang="zh-CN" altLang="en-US" dirty="0"/>
              <a:t>识别阶段</a:t>
            </a:r>
          </a:p>
        </p:txBody>
      </p:sp>
      <p:sp>
        <p:nvSpPr>
          <p:cNvPr id="36867" name="Rectangle 4"/>
          <p:cNvSpPr>
            <a:spLocks noGrp="1"/>
          </p:cNvSpPr>
          <p:nvPr>
            <p:ph type="body" sz="half" idx="1"/>
          </p:nvPr>
        </p:nvSpPr>
        <p:spPr>
          <a:xfrm>
            <a:off x="566738" y="1752600"/>
            <a:ext cx="7853362" cy="4267200"/>
          </a:xfrm>
          <a:ln/>
        </p:spPr>
        <p:txBody>
          <a:bodyPr wrap="square" lIns="91440" tIns="45720" rIns="91440" bIns="45720" anchor="t"/>
          <a:lstStyle/>
          <a:p>
            <a:pPr eaLnBrk="1" hangingPunct="1">
              <a:buClr>
                <a:schemeClr val="accent2"/>
              </a:buClr>
              <a:buSzTx/>
              <a:buFont typeface="Wingdings" panose="05000000000000000000" pitchFamily="2" charset="2"/>
            </a:pPr>
            <a:r>
              <a:rPr lang="en-US" altLang="zh-CN" sz="2600" dirty="0"/>
              <a:t> 1</a:t>
            </a:r>
            <a:r>
              <a:rPr lang="zh-CN" altLang="en-US" sz="2600" dirty="0"/>
              <a:t>测试样本           向           空间投影后得到样本</a:t>
            </a:r>
            <a:r>
              <a:rPr lang="en-US" altLang="zh-CN" sz="2600" dirty="0"/>
              <a:t>W</a:t>
            </a:r>
            <a:r>
              <a:rPr lang="zh-CN" altLang="en-US" sz="2600" dirty="0"/>
              <a:t>的特征矩阵   和主成分分量                    ：</a:t>
            </a:r>
          </a:p>
        </p:txBody>
      </p:sp>
      <p:graphicFrame>
        <p:nvGraphicFramePr>
          <p:cNvPr id="36868" name="Object 9"/>
          <p:cNvGraphicFramePr>
            <a:graphicFrameLocks noGrp="1" noChangeAspect="1"/>
          </p:cNvGraphicFramePr>
          <p:nvPr>
            <p:ph sz="quarter" idx="2"/>
          </p:nvPr>
        </p:nvGraphicFramePr>
        <p:xfrm>
          <a:off x="2819400" y="1795463"/>
          <a:ext cx="1066800" cy="344487"/>
        </p:xfrm>
        <a:graphic>
          <a:graphicData uri="http://schemas.openxmlformats.org/presentationml/2006/ole">
            <mc:AlternateContent xmlns:mc="http://schemas.openxmlformats.org/markup-compatibility/2006">
              <mc:Choice xmlns:v="urn:schemas-microsoft-com:vml" Requires="v">
                <p:oleObj spid="_x0000_s19472" r:id="rId4" imgW="609600" imgH="203200" progId="Equation.3">
                  <p:embed/>
                </p:oleObj>
              </mc:Choice>
              <mc:Fallback>
                <p:oleObj r:id="rId4" imgW="609600" imgH="203200" progId="Equation.3">
                  <p:embed/>
                  <p:pic>
                    <p:nvPicPr>
                      <p:cNvPr id="0" name="图片 3111"/>
                      <p:cNvPicPr/>
                      <p:nvPr/>
                    </p:nvPicPr>
                    <p:blipFill>
                      <a:blip r:embed="rId5"/>
                      <a:stretch>
                        <a:fillRect/>
                      </a:stretch>
                    </p:blipFill>
                    <p:spPr>
                      <a:xfrm>
                        <a:off x="2819400" y="1795463"/>
                        <a:ext cx="1066800" cy="344487"/>
                      </a:xfrm>
                      <a:prstGeom prst="rect">
                        <a:avLst/>
                      </a:prstGeom>
                      <a:noFill/>
                      <a:ln w="38100">
                        <a:miter/>
                      </a:ln>
                    </p:spPr>
                  </p:pic>
                </p:oleObj>
              </mc:Fallback>
            </mc:AlternateContent>
          </a:graphicData>
        </a:graphic>
      </p:graphicFrame>
      <p:graphicFrame>
        <p:nvGraphicFramePr>
          <p:cNvPr id="36869" name="Object 11"/>
          <p:cNvGraphicFramePr>
            <a:graphicFrameLocks noGrp="1" noChangeAspect="1"/>
          </p:cNvGraphicFramePr>
          <p:nvPr>
            <p:ph sz="quarter" idx="3"/>
          </p:nvPr>
        </p:nvGraphicFramePr>
        <p:xfrm>
          <a:off x="4495800" y="1828800"/>
          <a:ext cx="963613" cy="354013"/>
        </p:xfrm>
        <a:graphic>
          <a:graphicData uri="http://schemas.openxmlformats.org/presentationml/2006/ole">
            <mc:AlternateContent xmlns:mc="http://schemas.openxmlformats.org/markup-compatibility/2006">
              <mc:Choice xmlns:v="urn:schemas-microsoft-com:vml" Requires="v">
                <p:oleObj spid="_x0000_s19473" r:id="rId6" imgW="520700" imgH="241300" progId="Equation.3">
                  <p:embed/>
                </p:oleObj>
              </mc:Choice>
              <mc:Fallback>
                <p:oleObj r:id="rId6" imgW="520700" imgH="241300" progId="Equation.3">
                  <p:embed/>
                  <p:pic>
                    <p:nvPicPr>
                      <p:cNvPr id="0" name="图片 3117"/>
                      <p:cNvPicPr/>
                      <p:nvPr/>
                    </p:nvPicPr>
                    <p:blipFill>
                      <a:blip r:embed="rId7"/>
                      <a:stretch>
                        <a:fillRect/>
                      </a:stretch>
                    </p:blipFill>
                    <p:spPr>
                      <a:xfrm>
                        <a:off x="4495800" y="1828800"/>
                        <a:ext cx="963613" cy="354013"/>
                      </a:xfrm>
                      <a:prstGeom prst="rect">
                        <a:avLst/>
                      </a:prstGeom>
                      <a:noFill/>
                      <a:ln w="38100">
                        <a:miter/>
                      </a:ln>
                    </p:spPr>
                  </p:pic>
                </p:oleObj>
              </mc:Fallback>
            </mc:AlternateContent>
          </a:graphicData>
        </a:graphic>
      </p:graphicFrame>
      <p:graphicFrame>
        <p:nvGraphicFramePr>
          <p:cNvPr id="36870" name="Object 13"/>
          <p:cNvGraphicFramePr>
            <a:graphicFrameLocks noChangeAspect="1"/>
          </p:cNvGraphicFramePr>
          <p:nvPr/>
        </p:nvGraphicFramePr>
        <p:xfrm>
          <a:off x="5943600" y="2209800"/>
          <a:ext cx="1695450" cy="474663"/>
        </p:xfrm>
        <a:graphic>
          <a:graphicData uri="http://schemas.openxmlformats.org/presentationml/2006/ole">
            <mc:AlternateContent xmlns:mc="http://schemas.openxmlformats.org/markup-compatibility/2006">
              <mc:Choice xmlns:v="urn:schemas-microsoft-com:vml" Requires="v">
                <p:oleObj spid="_x0000_s19474" r:id="rId8" imgW="951865" imgH="266700" progId="Equation.3">
                  <p:embed/>
                </p:oleObj>
              </mc:Choice>
              <mc:Fallback>
                <p:oleObj r:id="rId8" imgW="951865" imgH="266700" progId="Equation.3">
                  <p:embed/>
                  <p:pic>
                    <p:nvPicPr>
                      <p:cNvPr id="0" name="图片 3104"/>
                      <p:cNvPicPr/>
                      <p:nvPr/>
                    </p:nvPicPr>
                    <p:blipFill>
                      <a:blip r:embed="rId9"/>
                      <a:stretch>
                        <a:fillRect/>
                      </a:stretch>
                    </p:blipFill>
                    <p:spPr>
                      <a:xfrm>
                        <a:off x="5943600" y="2209800"/>
                        <a:ext cx="1695450" cy="474663"/>
                      </a:xfrm>
                      <a:prstGeom prst="rect">
                        <a:avLst/>
                      </a:prstGeom>
                      <a:noFill/>
                      <a:ln w="38100">
                        <a:noFill/>
                        <a:miter/>
                      </a:ln>
                    </p:spPr>
                  </p:pic>
                </p:oleObj>
              </mc:Fallback>
            </mc:AlternateContent>
          </a:graphicData>
        </a:graphic>
      </p:graphicFrame>
      <p:graphicFrame>
        <p:nvGraphicFramePr>
          <p:cNvPr id="36871" name="Object 14"/>
          <p:cNvGraphicFramePr>
            <a:graphicFrameLocks noChangeAspect="1"/>
          </p:cNvGraphicFramePr>
          <p:nvPr/>
        </p:nvGraphicFramePr>
        <p:xfrm>
          <a:off x="1524000" y="3200400"/>
          <a:ext cx="5957888" cy="700088"/>
        </p:xfrm>
        <a:graphic>
          <a:graphicData uri="http://schemas.openxmlformats.org/presentationml/2006/ole">
            <mc:AlternateContent xmlns:mc="http://schemas.openxmlformats.org/markup-compatibility/2006">
              <mc:Choice xmlns:v="urn:schemas-microsoft-com:vml" Requires="v">
                <p:oleObj spid="_x0000_s19475" r:id="rId10" imgW="2272030" imgH="266700" progId="Equation.3">
                  <p:embed/>
                </p:oleObj>
              </mc:Choice>
              <mc:Fallback>
                <p:oleObj r:id="rId10" imgW="2272030" imgH="266700" progId="Equation.3">
                  <p:embed/>
                  <p:pic>
                    <p:nvPicPr>
                      <p:cNvPr id="0" name="图片 3112"/>
                      <p:cNvPicPr/>
                      <p:nvPr/>
                    </p:nvPicPr>
                    <p:blipFill>
                      <a:blip r:embed="rId11"/>
                      <a:stretch>
                        <a:fillRect/>
                      </a:stretch>
                    </p:blipFill>
                    <p:spPr>
                      <a:xfrm>
                        <a:off x="1524000" y="3200400"/>
                        <a:ext cx="5957888" cy="700088"/>
                      </a:xfrm>
                      <a:prstGeom prst="rect">
                        <a:avLst/>
                      </a:prstGeom>
                      <a:noFill/>
                      <a:ln w="38100">
                        <a:noFill/>
                        <a:miter/>
                      </a:ln>
                    </p:spPr>
                  </p:pic>
                </p:oleObj>
              </mc:Fallback>
            </mc:AlternateContent>
          </a:graphicData>
        </a:graphic>
      </p:graphicFrame>
      <p:graphicFrame>
        <p:nvGraphicFramePr>
          <p:cNvPr id="36872" name="Object 15"/>
          <p:cNvGraphicFramePr>
            <a:graphicFrameLocks noChangeAspect="1"/>
          </p:cNvGraphicFramePr>
          <p:nvPr/>
        </p:nvGraphicFramePr>
        <p:xfrm>
          <a:off x="3429000" y="2209800"/>
          <a:ext cx="279400" cy="419100"/>
        </p:xfrm>
        <a:graphic>
          <a:graphicData uri="http://schemas.openxmlformats.org/presentationml/2006/ole">
            <mc:AlternateContent xmlns:mc="http://schemas.openxmlformats.org/markup-compatibility/2006">
              <mc:Choice xmlns:v="urn:schemas-microsoft-com:vml" Requires="v">
                <p:oleObj spid="_x0000_s19476" r:id="rId12" imgW="152400" imgH="228600" progId="Equation.3">
                  <p:embed/>
                </p:oleObj>
              </mc:Choice>
              <mc:Fallback>
                <p:oleObj r:id="rId12" imgW="152400" imgH="228600" progId="Equation.3">
                  <p:embed/>
                  <p:pic>
                    <p:nvPicPr>
                      <p:cNvPr id="0" name="图片 3113"/>
                      <p:cNvPicPr/>
                      <p:nvPr/>
                    </p:nvPicPr>
                    <p:blipFill>
                      <a:blip r:embed="rId13"/>
                      <a:stretch>
                        <a:fillRect/>
                      </a:stretch>
                    </p:blipFill>
                    <p:spPr>
                      <a:xfrm>
                        <a:off x="3429000" y="2209800"/>
                        <a:ext cx="279400" cy="419100"/>
                      </a:xfrm>
                      <a:prstGeom prst="rect">
                        <a:avLst/>
                      </a:prstGeom>
                      <a:noFill/>
                      <a:ln w="38100">
                        <a:noFill/>
                        <a:miter/>
                      </a:ln>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7890" name="Rectangle 3"/>
          <p:cNvSpPr>
            <a:spLocks noGrp="1"/>
          </p:cNvSpPr>
          <p:nvPr>
            <p:ph type="title"/>
          </p:nvPr>
        </p:nvSpPr>
        <p:spPr>
          <a:ln/>
        </p:spPr>
        <p:txBody>
          <a:bodyPr wrap="square" lIns="91440" tIns="45720" rIns="91440" bIns="45720" anchor="b"/>
          <a:lstStyle/>
          <a:p>
            <a:pPr eaLnBrk="1" hangingPunct="1"/>
            <a:r>
              <a:rPr lang="zh-CN" altLang="en-US" dirty="0"/>
              <a:t>识别阶段</a:t>
            </a:r>
          </a:p>
        </p:txBody>
      </p:sp>
      <p:sp>
        <p:nvSpPr>
          <p:cNvPr id="37891" name="Rectangle 4"/>
          <p:cNvSpPr>
            <a:spLocks noGrp="1"/>
          </p:cNvSpPr>
          <p:nvPr>
            <p:ph type="body" sz="half" idx="1"/>
          </p:nvPr>
        </p:nvSpPr>
        <p:spPr>
          <a:xfrm>
            <a:off x="566738" y="1752600"/>
            <a:ext cx="7853362" cy="4267200"/>
          </a:xfrm>
          <a:ln/>
        </p:spPr>
        <p:txBody>
          <a:bodyPr wrap="square" lIns="91440" tIns="45720" rIns="91440" bIns="45720" anchor="t"/>
          <a:lstStyle/>
          <a:p>
            <a:pPr eaLnBrk="1" hangingPunct="1">
              <a:buClr>
                <a:schemeClr val="accent2"/>
              </a:buClr>
              <a:buSzTx/>
              <a:buFont typeface="Wingdings" panose="05000000000000000000" pitchFamily="2" charset="2"/>
            </a:pPr>
            <a:r>
              <a:rPr lang="en-US" altLang="zh-CN" sz="2600" dirty="0"/>
              <a:t> 2</a:t>
            </a:r>
            <a:r>
              <a:rPr lang="zh-CN" altLang="en-US" sz="2600" dirty="0"/>
              <a:t>根据测试样本投影特征矩阵与所有训练样本投影特征矩阵之间的最小距离来判断测试样本所属的类别。定义如下的距离度量准则</a:t>
            </a:r>
            <a:r>
              <a:rPr lang="en-US" altLang="zh-CN" sz="2600" dirty="0"/>
              <a:t>:</a:t>
            </a:r>
          </a:p>
          <a:p>
            <a:pPr eaLnBrk="1" hangingPunct="1">
              <a:buClr>
                <a:schemeClr val="accent2"/>
              </a:buClr>
              <a:buSzTx/>
              <a:buFont typeface="Wingdings" panose="05000000000000000000" pitchFamily="2" charset="2"/>
            </a:pPr>
            <a:endParaRPr lang="en-US" altLang="zh-CN" sz="2600" dirty="0"/>
          </a:p>
          <a:p>
            <a:pPr eaLnBrk="1" hangingPunct="1">
              <a:buClr>
                <a:schemeClr val="accent2"/>
              </a:buClr>
              <a:buSzTx/>
              <a:buFont typeface="Wingdings" panose="05000000000000000000" pitchFamily="2" charset="2"/>
            </a:pPr>
            <a:endParaRPr lang="en-US" altLang="zh-CN" sz="2600" dirty="0"/>
          </a:p>
          <a:p>
            <a:pPr eaLnBrk="1" hangingPunct="1">
              <a:buClr>
                <a:schemeClr val="accent2"/>
              </a:buClr>
              <a:buSzTx/>
              <a:buFont typeface="Wingdings" panose="05000000000000000000" pitchFamily="2" charset="2"/>
            </a:pPr>
            <a:endParaRPr lang="en-US" altLang="zh-CN" sz="2600" dirty="0"/>
          </a:p>
          <a:p>
            <a:pPr eaLnBrk="1" hangingPunct="1">
              <a:buClr>
                <a:schemeClr val="accent2"/>
              </a:buClr>
              <a:buSzTx/>
              <a:buFont typeface="Wingdings" panose="05000000000000000000" pitchFamily="2" charset="2"/>
            </a:pPr>
            <a:r>
              <a:rPr lang="zh-CN" altLang="en-US" sz="2600" dirty="0"/>
              <a:t>其中                          表示两个特征向量之间的欧氏距离。</a:t>
            </a:r>
          </a:p>
        </p:txBody>
      </p:sp>
      <p:graphicFrame>
        <p:nvGraphicFramePr>
          <p:cNvPr id="37892" name="Object 7"/>
          <p:cNvGraphicFramePr>
            <a:graphicFrameLocks noGrp="1" noChangeAspect="1"/>
          </p:cNvGraphicFramePr>
          <p:nvPr>
            <p:ph sz="quarter" idx="2"/>
          </p:nvPr>
        </p:nvGraphicFramePr>
        <p:xfrm>
          <a:off x="2047875" y="3046413"/>
          <a:ext cx="4667250" cy="1195387"/>
        </p:xfrm>
        <a:graphic>
          <a:graphicData uri="http://schemas.openxmlformats.org/presentationml/2006/ole">
            <mc:AlternateContent xmlns:mc="http://schemas.openxmlformats.org/markup-compatibility/2006">
              <mc:Choice xmlns:v="urn:schemas-microsoft-com:vml" Requires="v">
                <p:oleObj spid="_x0000_s20487" r:id="rId4" imgW="1778000" imgH="469900" progId="Equation.3">
                  <p:embed/>
                </p:oleObj>
              </mc:Choice>
              <mc:Fallback>
                <p:oleObj r:id="rId4" imgW="1778000" imgH="469900" progId="Equation.3">
                  <p:embed/>
                  <p:pic>
                    <p:nvPicPr>
                      <p:cNvPr id="0" name="图片 3099"/>
                      <p:cNvPicPr/>
                      <p:nvPr/>
                    </p:nvPicPr>
                    <p:blipFill>
                      <a:blip r:embed="rId5"/>
                      <a:stretch>
                        <a:fillRect/>
                      </a:stretch>
                    </p:blipFill>
                    <p:spPr>
                      <a:xfrm>
                        <a:off x="2047875" y="3046413"/>
                        <a:ext cx="4667250" cy="1195387"/>
                      </a:xfrm>
                      <a:prstGeom prst="rect">
                        <a:avLst/>
                      </a:prstGeom>
                      <a:noFill/>
                      <a:ln w="38100">
                        <a:miter/>
                      </a:ln>
                    </p:spPr>
                  </p:pic>
                </p:oleObj>
              </mc:Fallback>
            </mc:AlternateContent>
          </a:graphicData>
        </a:graphic>
      </p:graphicFrame>
      <p:graphicFrame>
        <p:nvGraphicFramePr>
          <p:cNvPr id="37893" name="Object 9"/>
          <p:cNvGraphicFramePr>
            <a:graphicFrameLocks noGrp="1" noChangeAspect="1"/>
          </p:cNvGraphicFramePr>
          <p:nvPr>
            <p:ph sz="quarter" idx="3"/>
          </p:nvPr>
        </p:nvGraphicFramePr>
        <p:xfrm>
          <a:off x="1825625" y="4267200"/>
          <a:ext cx="2297113" cy="793750"/>
        </p:xfrm>
        <a:graphic>
          <a:graphicData uri="http://schemas.openxmlformats.org/presentationml/2006/ole">
            <mc:AlternateContent xmlns:mc="http://schemas.openxmlformats.org/markup-compatibility/2006">
              <mc:Choice xmlns:v="urn:schemas-microsoft-com:vml" Requires="v">
                <p:oleObj spid="_x0000_s20488" r:id="rId6" imgW="927100" imgH="330200" progId="Equation.3">
                  <p:embed/>
                </p:oleObj>
              </mc:Choice>
              <mc:Fallback>
                <p:oleObj r:id="rId6" imgW="927100" imgH="330200" progId="Equation.3">
                  <p:embed/>
                  <p:pic>
                    <p:nvPicPr>
                      <p:cNvPr id="0" name="图片 3100"/>
                      <p:cNvPicPr/>
                      <p:nvPr/>
                    </p:nvPicPr>
                    <p:blipFill>
                      <a:blip r:embed="rId7"/>
                      <a:stretch>
                        <a:fillRect/>
                      </a:stretch>
                    </p:blipFill>
                    <p:spPr>
                      <a:xfrm>
                        <a:off x="1825625" y="4267200"/>
                        <a:ext cx="2297113" cy="793750"/>
                      </a:xfrm>
                      <a:prstGeom prst="rect">
                        <a:avLst/>
                      </a:prstGeom>
                      <a:noFill/>
                      <a:ln w="38100">
                        <a:miter/>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p:cNvPicPr>
            <a:picLocks noChangeAspect="1"/>
          </p:cNvPicPr>
          <p:nvPr/>
        </p:nvPicPr>
        <p:blipFill>
          <a:blip r:embed="rId3"/>
          <a:stretch>
            <a:fillRect/>
          </a:stretch>
        </p:blipFill>
        <p:spPr>
          <a:xfrm>
            <a:off x="0" y="0"/>
            <a:ext cx="9144000" cy="6858000"/>
          </a:xfrm>
          <a:prstGeom prst="rect">
            <a:avLst/>
          </a:prstGeom>
          <a:noFill/>
          <a:ln w="9525">
            <a:noFill/>
          </a:ln>
        </p:spPr>
      </p:pic>
      <p:sp>
        <p:nvSpPr>
          <p:cNvPr id="38914" name="Rectangle 3"/>
          <p:cNvSpPr>
            <a:spLocks noGrp="1"/>
          </p:cNvSpPr>
          <p:nvPr>
            <p:ph type="title"/>
          </p:nvPr>
        </p:nvSpPr>
        <p:spPr>
          <a:ln/>
        </p:spPr>
        <p:txBody>
          <a:bodyPr wrap="square" lIns="91440" tIns="45720" rIns="91440" bIns="45720" anchor="b"/>
          <a:lstStyle/>
          <a:p>
            <a:pPr eaLnBrk="1" hangingPunct="1"/>
            <a:r>
              <a:rPr lang="zh-CN" altLang="en-US" dirty="0"/>
              <a:t>识别阶段</a:t>
            </a:r>
          </a:p>
        </p:txBody>
      </p:sp>
      <p:sp>
        <p:nvSpPr>
          <p:cNvPr id="38915" name="Rectangle 4"/>
          <p:cNvSpPr>
            <a:spLocks noGrp="1"/>
          </p:cNvSpPr>
          <p:nvPr>
            <p:ph type="body" sz="half" idx="1"/>
          </p:nvPr>
        </p:nvSpPr>
        <p:spPr>
          <a:xfrm>
            <a:off x="566738" y="1752600"/>
            <a:ext cx="8001000" cy="4267200"/>
          </a:xfrm>
          <a:ln/>
        </p:spPr>
        <p:txBody>
          <a:bodyPr wrap="square" lIns="91440" tIns="45720" rIns="91440" bIns="45720" anchor="t"/>
          <a:lstStyle/>
          <a:p>
            <a:pPr eaLnBrk="1" hangingPunct="1">
              <a:buClr>
                <a:schemeClr val="accent2"/>
              </a:buClr>
              <a:buSzTx/>
              <a:buFont typeface="Wingdings" panose="05000000000000000000" pitchFamily="2" charset="2"/>
            </a:pPr>
            <a:r>
              <a:rPr lang="en-US" altLang="zh-CN" sz="2600" dirty="0"/>
              <a:t>3 </a:t>
            </a:r>
            <a:r>
              <a:rPr lang="zh-CN" altLang="en-US" sz="2600" dirty="0"/>
              <a:t>若</a:t>
            </a:r>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buNone/>
            </a:pPr>
            <a:r>
              <a:rPr lang="zh-CN" altLang="en-US" sz="2600" dirty="0"/>
              <a:t>                    则      属于第</a:t>
            </a:r>
            <a:r>
              <a:rPr lang="en-US" altLang="zh-CN" sz="2600" dirty="0"/>
              <a:t>q</a:t>
            </a:r>
            <a:r>
              <a:rPr lang="zh-CN" altLang="en-US" sz="2600" dirty="0"/>
              <a:t>个人</a:t>
            </a:r>
          </a:p>
          <a:p>
            <a:pPr eaLnBrk="1" hangingPunct="1">
              <a:buClr>
                <a:schemeClr val="accent2"/>
              </a:buClr>
              <a:buSzTx/>
              <a:buFont typeface="Wingdings" panose="05000000000000000000" pitchFamily="2" charset="2"/>
              <a:buNone/>
            </a:pPr>
            <a:r>
              <a:rPr lang="zh-CN" altLang="en-US" sz="2600" dirty="0"/>
              <a:t>             </a:t>
            </a:r>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zh-CN" altLang="en-US" sz="2600" dirty="0"/>
          </a:p>
          <a:p>
            <a:pPr eaLnBrk="1" hangingPunct="1">
              <a:buClr>
                <a:schemeClr val="accent2"/>
              </a:buClr>
              <a:buSzTx/>
              <a:buFont typeface="Wingdings" panose="05000000000000000000" pitchFamily="2" charset="2"/>
            </a:pPr>
            <a:endParaRPr lang="en-US" altLang="zh-CN" sz="2600" dirty="0"/>
          </a:p>
        </p:txBody>
      </p:sp>
      <p:graphicFrame>
        <p:nvGraphicFramePr>
          <p:cNvPr id="38916" name="Object 6"/>
          <p:cNvGraphicFramePr>
            <a:graphicFrameLocks noGrp="1" noChangeAspect="1"/>
          </p:cNvGraphicFramePr>
          <p:nvPr>
            <p:ph sz="quarter" idx="2"/>
          </p:nvPr>
        </p:nvGraphicFramePr>
        <p:xfrm>
          <a:off x="1530350" y="2398713"/>
          <a:ext cx="5703888" cy="989012"/>
        </p:xfrm>
        <a:graphic>
          <a:graphicData uri="http://schemas.openxmlformats.org/presentationml/2006/ole">
            <mc:AlternateContent xmlns:mc="http://schemas.openxmlformats.org/markup-compatibility/2006">
              <mc:Choice xmlns:v="urn:schemas-microsoft-com:vml" Requires="v">
                <p:oleObj spid="_x0000_s21511" r:id="rId4" imgW="1777365" imgH="317500" progId="Equation.3">
                  <p:embed/>
                </p:oleObj>
              </mc:Choice>
              <mc:Fallback>
                <p:oleObj r:id="rId4" imgW="1777365" imgH="317500" progId="Equation.3">
                  <p:embed/>
                  <p:pic>
                    <p:nvPicPr>
                      <p:cNvPr id="0" name="图片 3101"/>
                      <p:cNvPicPr/>
                      <p:nvPr/>
                    </p:nvPicPr>
                    <p:blipFill>
                      <a:blip r:embed="rId5"/>
                      <a:stretch>
                        <a:fillRect/>
                      </a:stretch>
                    </p:blipFill>
                    <p:spPr>
                      <a:xfrm>
                        <a:off x="1530350" y="2398713"/>
                        <a:ext cx="5703888" cy="989012"/>
                      </a:xfrm>
                      <a:prstGeom prst="rect">
                        <a:avLst/>
                      </a:prstGeom>
                      <a:noFill/>
                      <a:ln w="38100">
                        <a:miter/>
                      </a:ln>
                    </p:spPr>
                  </p:pic>
                </p:oleObj>
              </mc:Fallback>
            </mc:AlternateContent>
          </a:graphicData>
        </a:graphic>
      </p:graphicFrame>
      <p:graphicFrame>
        <p:nvGraphicFramePr>
          <p:cNvPr id="38917" name="Object 8"/>
          <p:cNvGraphicFramePr>
            <a:graphicFrameLocks noGrp="1" noChangeAspect="1"/>
          </p:cNvGraphicFramePr>
          <p:nvPr>
            <p:ph sz="quarter" idx="3"/>
          </p:nvPr>
        </p:nvGraphicFramePr>
        <p:xfrm>
          <a:off x="3429000" y="3581400"/>
          <a:ext cx="544513" cy="790575"/>
        </p:xfrm>
        <a:graphic>
          <a:graphicData uri="http://schemas.openxmlformats.org/presentationml/2006/ole">
            <mc:AlternateContent xmlns:mc="http://schemas.openxmlformats.org/markup-compatibility/2006">
              <mc:Choice xmlns:v="urn:schemas-microsoft-com:vml" Requires="v">
                <p:oleObj spid="_x0000_s21512" r:id="rId6" imgW="152400" imgH="228600" progId="Equation.3">
                  <p:embed/>
                </p:oleObj>
              </mc:Choice>
              <mc:Fallback>
                <p:oleObj r:id="rId6" imgW="152400" imgH="228600" progId="Equation.3">
                  <p:embed/>
                  <p:pic>
                    <p:nvPicPr>
                      <p:cNvPr id="0" name="图片 3102"/>
                      <p:cNvPicPr/>
                      <p:nvPr/>
                    </p:nvPicPr>
                    <p:blipFill>
                      <a:blip r:embed="rId7"/>
                      <a:stretch>
                        <a:fillRect/>
                      </a:stretch>
                    </p:blipFill>
                    <p:spPr>
                      <a:xfrm>
                        <a:off x="3429000" y="3581400"/>
                        <a:ext cx="544513" cy="790575"/>
                      </a:xfrm>
                      <a:prstGeom prst="rect">
                        <a:avLst/>
                      </a:prstGeom>
                      <a:noFill/>
                      <a:ln w="38100">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4"/>
          <p:cNvSpPr>
            <a:spLocks noGrp="1"/>
          </p:cNvSpPr>
          <p:nvPr>
            <p:ph idx="1"/>
          </p:nvPr>
        </p:nvSpPr>
        <p:spPr>
          <a:xfrm>
            <a:off x="457200" y="1676400"/>
            <a:ext cx="8001000" cy="4267200"/>
          </a:xfrm>
          <a:ln/>
        </p:spPr>
        <p:txBody>
          <a:bodyPr wrap="square" lIns="91440" tIns="45720" rIns="91440" bIns="45720" anchor="t"/>
          <a:lstStyle/>
          <a:p>
            <a:pPr eaLnBrk="1" hangingPunct="1">
              <a:lnSpc>
                <a:spcPct val="80000"/>
              </a:lnSpc>
            </a:pPr>
            <a:r>
              <a:rPr lang="zh-CN" altLang="en-US" sz="1700" dirty="0"/>
              <a:t>部分相关参考文献</a:t>
            </a:r>
            <a:r>
              <a:rPr lang="en-US" altLang="zh-CN" sz="1700" dirty="0"/>
              <a:t>:</a:t>
            </a:r>
          </a:p>
          <a:p>
            <a:pPr eaLnBrk="1" hangingPunct="1">
              <a:lnSpc>
                <a:spcPct val="80000"/>
              </a:lnSpc>
            </a:pPr>
            <a:endParaRPr lang="en-US" altLang="zh-CN" sz="1700" dirty="0"/>
          </a:p>
          <a:p>
            <a:pPr eaLnBrk="1" hangingPunct="1">
              <a:lnSpc>
                <a:spcPct val="80000"/>
              </a:lnSpc>
            </a:pPr>
            <a:r>
              <a:rPr lang="en-US" altLang="zh-CN" sz="2000" dirty="0">
                <a:latin typeface="Times New Roman" panose="02020603050405020304" pitchFamily="18" charset="0"/>
              </a:rPr>
              <a:t>1. Yong Xu, David Zhang, Jing-Yu Yang, A feature extraction method for use with bimodal biometrics, Pattern recognition, 43(3) 1106-1115, 2010.</a:t>
            </a:r>
          </a:p>
          <a:p>
            <a:pPr eaLnBrk="1" hangingPunct="1">
              <a:lnSpc>
                <a:spcPct val="80000"/>
              </a:lnSpc>
            </a:pPr>
            <a:endParaRPr lang="en-US" altLang="zh-CN" sz="2000" dirty="0">
              <a:latin typeface="Times New Roman" panose="02020603050405020304" pitchFamily="18" charset="0"/>
            </a:endParaRPr>
          </a:p>
          <a:p>
            <a:pPr eaLnBrk="1" hangingPunct="1">
              <a:lnSpc>
                <a:spcPct val="80000"/>
              </a:lnSpc>
            </a:pPr>
            <a:r>
              <a:rPr lang="en-US" altLang="zh-CN" sz="2000" dirty="0">
                <a:latin typeface="Times New Roman" panose="02020603050405020304" pitchFamily="18" charset="0"/>
              </a:rPr>
              <a:t>2. Yong Xu, David Zhang, Jian Yang, Jing-Yu Yang, An approach for directly extracting features from matrix data and its application in face recognition, Neurocomputing,71,1857-1865, 2008.</a:t>
            </a:r>
          </a:p>
          <a:p>
            <a:pPr eaLnBrk="1" hangingPunct="1">
              <a:lnSpc>
                <a:spcPct val="80000"/>
              </a:lnSpc>
            </a:pPr>
            <a:endParaRPr lang="en-US" altLang="zh-CN" sz="2000" dirty="0">
              <a:latin typeface="Times New Roman" panose="02020603050405020304" pitchFamily="18" charset="0"/>
            </a:endParaRPr>
          </a:p>
          <a:p>
            <a:pPr eaLnBrk="1" hangingPunct="1">
              <a:lnSpc>
                <a:spcPct val="80000"/>
              </a:lnSpc>
            </a:pPr>
            <a:r>
              <a:rPr lang="en-US" altLang="zh-CN" sz="2000" dirty="0">
                <a:latin typeface="Times New Roman" panose="02020603050405020304" pitchFamily="18" charset="0"/>
              </a:rPr>
              <a:t>3. Yong Xu, David Zhang, Represent and fuse bimodal biometric images at the feature level: complex-matrix-based fusion scheme,Opt. Eng. 49, 037002 (2010) doi:10.1117/1.3359514.</a:t>
            </a:r>
          </a:p>
          <a:p>
            <a:pPr eaLnBrk="1" hangingPunct="1">
              <a:lnSpc>
                <a:spcPct val="80000"/>
              </a:lnSpc>
            </a:pPr>
            <a:endParaRPr lang="en-US" altLang="zh-CN" sz="2000" dirty="0">
              <a:latin typeface="Times New Roman" panose="02020603050405020304" pitchFamily="18" charset="0"/>
            </a:endParaRPr>
          </a:p>
          <a:p>
            <a:pPr eaLnBrk="1" hangingPunct="1">
              <a:lnSpc>
                <a:spcPct val="80000"/>
              </a:lnSpc>
            </a:pPr>
            <a:r>
              <a:rPr lang="en-US" altLang="zh-CN" sz="2000" dirty="0">
                <a:latin typeface="Times New Roman" panose="02020603050405020304" pitchFamily="18" charset="0"/>
              </a:rPr>
              <a:t>4. Yong Xu, Jing-Yu Yang, Zhong Jin, A novel method for Fisher discriminant Analysis. Pattern Recognition, 37 (2), 381-384, 2004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p:cNvSpPr>
          <p:nvPr>
            <p:ph type="title"/>
          </p:nvPr>
        </p:nvSpPr>
        <p:spPr>
          <a:xfrm>
            <a:off x="0" y="304800"/>
            <a:ext cx="9144000" cy="1216025"/>
          </a:xfrm>
          <a:ln/>
        </p:spPr>
        <p:txBody>
          <a:bodyPr wrap="square" lIns="91440" tIns="45720" rIns="91440" bIns="45720" anchor="b"/>
          <a:lstStyle/>
          <a:p>
            <a:pPr eaLnBrk="1" hangingPunct="1"/>
            <a:r>
              <a:rPr lang="en-US" altLang="zh-CN" sz="3400" dirty="0"/>
              <a:t>PCA might perform badly in classification</a:t>
            </a:r>
          </a:p>
        </p:txBody>
      </p:sp>
      <p:pic>
        <p:nvPicPr>
          <p:cNvPr id="6146" name="Picture 3" descr="PCA2"/>
          <p:cNvPicPr>
            <a:picLocks noGrp="1" noChangeAspect="1"/>
          </p:cNvPicPr>
          <p:nvPr>
            <p:ph idx="1"/>
          </p:nvPr>
        </p:nvPicPr>
        <p:blipFill>
          <a:blip r:embed="rId2"/>
          <a:stretch>
            <a:fillRect/>
          </a:stretch>
        </p:blipFill>
        <p:spPr>
          <a:xfrm>
            <a:off x="1692275" y="1844675"/>
            <a:ext cx="5472113" cy="4419600"/>
          </a:xfr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p:nvPr/>
        </p:nvSpPr>
        <p:spPr>
          <a:xfrm>
            <a:off x="685800" y="2438400"/>
            <a:ext cx="7651750" cy="4194175"/>
          </a:xfrm>
          <a:prstGeom prst="rect">
            <a:avLst/>
          </a:prstGeom>
          <a:noFill/>
          <a:ln w="9525">
            <a:noFill/>
          </a:ln>
        </p:spPr>
        <p:txBody>
          <a:bodyPr anchor="t">
            <a:spAutoFit/>
          </a:bodyPr>
          <a:lstStyle/>
          <a:p>
            <a:pPr>
              <a:lnSpc>
                <a:spcPct val="120000"/>
              </a:lnSpc>
            </a:pPr>
            <a:r>
              <a:rPr lang="en-US" altLang="zh-CN" sz="2800" dirty="0">
                <a:solidFill>
                  <a:srgbClr val="0000CC"/>
                </a:solidFill>
                <a:latin typeface="宋体" panose="02010600030101010101" pitchFamily="2" charset="-122"/>
                <a:ea typeface="宋体" panose="02010600030101010101" pitchFamily="2" charset="-122"/>
              </a:rPr>
              <a:t>    </a:t>
            </a:r>
            <a:r>
              <a:rPr lang="zh-CN" altLang="en-US" sz="2800" b="1" dirty="0">
                <a:solidFill>
                  <a:srgbClr val="0000CC"/>
                </a:solidFill>
                <a:latin typeface="楷体_GB2312" pitchFamily="49" charset="-122"/>
                <a:ea typeface="楷体_GB2312" pitchFamily="49" charset="-122"/>
              </a:rPr>
              <a:t>许多系统是多要素的复杂系统，多变量问题是经常会遇到的。变量太多，无疑会增加分析问题的难度与复杂性，而且在许多实际问题中，多个变量之间是具有一定的相关关系的。</a:t>
            </a:r>
          </a:p>
          <a:p>
            <a:pPr>
              <a:lnSpc>
                <a:spcPct val="120000"/>
              </a:lnSpc>
            </a:pPr>
            <a:r>
              <a:rPr lang="zh-CN" altLang="en-US" sz="2800" b="1" dirty="0">
                <a:solidFill>
                  <a:srgbClr val="0000CC"/>
                </a:solidFill>
                <a:latin typeface="楷体_GB2312" pitchFamily="49" charset="-122"/>
                <a:ea typeface="楷体_GB2312" pitchFamily="49" charset="-122"/>
              </a:rPr>
              <a:t>    因此，人们会很自然地想到，能否在相关分析的基础上，用较少的新变量代替原来较多的旧变量，而且使这些较少的新变量尽可能多地保留原来变量所反映的信息？</a:t>
            </a:r>
            <a:r>
              <a:rPr lang="zh-CN" altLang="en-US" sz="2800" b="1" dirty="0">
                <a:latin typeface="楷体_GB2312" pitchFamily="49" charset="-122"/>
                <a:ea typeface="楷体_GB2312" pitchFamily="49" charset="-122"/>
              </a:rPr>
              <a:t> </a:t>
            </a:r>
          </a:p>
        </p:txBody>
      </p:sp>
      <p:sp>
        <p:nvSpPr>
          <p:cNvPr id="7170" name="Rectangle 3"/>
          <p:cNvSpPr/>
          <p:nvPr/>
        </p:nvSpPr>
        <p:spPr>
          <a:xfrm>
            <a:off x="0" y="304800"/>
            <a:ext cx="2089150" cy="641350"/>
          </a:xfrm>
          <a:prstGeom prst="rect">
            <a:avLst/>
          </a:prstGeom>
          <a:noFill/>
          <a:ln w="9525">
            <a:noFill/>
          </a:ln>
        </p:spPr>
        <p:txBody>
          <a:bodyPr anchor="ctr">
            <a:spAutoFit/>
          </a:bodyPr>
          <a:lstStyle/>
          <a:p>
            <a:r>
              <a:rPr lang="zh-CN" altLang="en-US" sz="3600" b="1" dirty="0">
                <a:solidFill>
                  <a:srgbClr val="0000CC"/>
                </a:solidFill>
                <a:latin typeface="Arial" panose="020B0604020202020204" pitchFamily="34" charset="0"/>
                <a:ea typeface="楷体_GB2312" pitchFamily="49" charset="-122"/>
              </a:rPr>
              <a:t>动机</a:t>
            </a:r>
          </a:p>
        </p:txBody>
      </p:sp>
      <p:pic>
        <p:nvPicPr>
          <p:cNvPr id="7171" name="Picture 4" descr="u=216847017,3450839558&amp;fm=23&amp;gp=0"/>
          <p:cNvPicPr>
            <a:picLocks noChangeAspect="1"/>
          </p:cNvPicPr>
          <p:nvPr/>
        </p:nvPicPr>
        <p:blipFill>
          <a:blip r:embed="rId2"/>
          <a:stretch>
            <a:fillRect/>
          </a:stretch>
        </p:blipFill>
        <p:spPr>
          <a:xfrm>
            <a:off x="6257925" y="0"/>
            <a:ext cx="2886075" cy="2359025"/>
          </a:xfrm>
          <a:prstGeom prst="rect">
            <a:avLst/>
          </a:prstGeom>
          <a:noFill/>
          <a:ln w="9525">
            <a:noFill/>
          </a:ln>
        </p:spPr>
      </p:pic>
      <p:pic>
        <p:nvPicPr>
          <p:cNvPr id="7172" name="Picture 7" descr="u=3142919514,1905434908&amp;fm=23&amp;gp=0"/>
          <p:cNvPicPr>
            <a:picLocks noChangeAspect="1"/>
          </p:cNvPicPr>
          <p:nvPr/>
        </p:nvPicPr>
        <p:blipFill>
          <a:blip r:embed="rId3"/>
          <a:stretch>
            <a:fillRect/>
          </a:stretch>
        </p:blipFill>
        <p:spPr>
          <a:xfrm>
            <a:off x="1219200" y="0"/>
            <a:ext cx="1917700" cy="25146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p:nvPr/>
        </p:nvSpPr>
        <p:spPr>
          <a:xfrm>
            <a:off x="381000" y="2819400"/>
            <a:ext cx="7391400" cy="4264025"/>
          </a:xfrm>
          <a:prstGeom prst="rect">
            <a:avLst/>
          </a:prstGeom>
          <a:noFill/>
          <a:ln w="9525">
            <a:noFill/>
          </a:ln>
        </p:spPr>
        <p:txBody>
          <a:bodyPr anchor="t">
            <a:spAutoFit/>
          </a:bodyPr>
          <a:lstStyle/>
          <a:p>
            <a:pPr>
              <a:lnSpc>
                <a:spcPct val="120000"/>
              </a:lnSpc>
            </a:pPr>
            <a:r>
              <a:rPr lang="en-US" altLang="zh-CN" sz="2800" dirty="0">
                <a:solidFill>
                  <a:srgbClr val="0000CC"/>
                </a:solidFill>
                <a:latin typeface="宋体" panose="02010600030101010101" pitchFamily="2" charset="-122"/>
                <a:ea typeface="宋体" panose="02010600030101010101" pitchFamily="2" charset="-122"/>
              </a:rPr>
              <a:t>    </a:t>
            </a:r>
            <a:r>
              <a:rPr lang="zh-CN" altLang="en-US" sz="2800" b="1" dirty="0">
                <a:solidFill>
                  <a:srgbClr val="0000CC"/>
                </a:solidFill>
                <a:latin typeface="楷体_GB2312" pitchFamily="49" charset="-122"/>
                <a:ea typeface="楷体_GB2312" pitchFamily="49" charset="-122"/>
              </a:rPr>
              <a:t>事实上，这种想法是可以实现的，主分量分析方法就是综合处理这种问题的一种强有力的工具。     </a:t>
            </a:r>
          </a:p>
          <a:p>
            <a:pPr>
              <a:lnSpc>
                <a:spcPct val="120000"/>
              </a:lnSpc>
            </a:pPr>
            <a:r>
              <a:rPr lang="zh-CN" altLang="en-US" sz="2800" b="1" dirty="0">
                <a:solidFill>
                  <a:srgbClr val="0000CC"/>
                </a:solidFill>
                <a:latin typeface="楷体_GB2312" pitchFamily="49" charset="-122"/>
                <a:ea typeface="楷体_GB2312" pitchFamily="49" charset="-122"/>
              </a:rPr>
              <a:t>    主分量分析是把原来多个变量划为少数几个综合指标的一种统计分析方法。</a:t>
            </a:r>
          </a:p>
          <a:p>
            <a:pPr>
              <a:lnSpc>
                <a:spcPct val="120000"/>
              </a:lnSpc>
            </a:pPr>
            <a:r>
              <a:rPr lang="zh-CN" altLang="en-US" sz="2800" b="1" dirty="0">
                <a:solidFill>
                  <a:srgbClr val="0000CC"/>
                </a:solidFill>
                <a:latin typeface="楷体_GB2312" pitchFamily="49" charset="-122"/>
                <a:ea typeface="楷体_GB2312" pitchFamily="49" charset="-122"/>
              </a:rPr>
              <a:t>    从数学角度来看，这是一种降维处理技术</a:t>
            </a:r>
            <a:r>
              <a:rPr lang="zh-CN" altLang="en-US" sz="2800" dirty="0">
                <a:solidFill>
                  <a:srgbClr val="0000CC"/>
                </a:solidFill>
                <a:latin typeface="宋体" panose="02010600030101010101" pitchFamily="2" charset="-122"/>
                <a:ea typeface="宋体" panose="02010600030101010101" pitchFamily="2" charset="-122"/>
              </a:rPr>
              <a:t>。</a:t>
            </a:r>
            <a:r>
              <a:rPr lang="zh-CN" altLang="en-US" sz="2400" dirty="0">
                <a:solidFill>
                  <a:srgbClr val="0000CC"/>
                </a:solidFill>
                <a:latin typeface="宋体" panose="02010600030101010101" pitchFamily="2" charset="-122"/>
                <a:ea typeface="宋体" panose="02010600030101010101" pitchFamily="2" charset="-122"/>
              </a:rPr>
              <a:t> </a:t>
            </a:r>
            <a:endParaRPr lang="zh-CN" altLang="en-US" sz="2400" dirty="0">
              <a:solidFill>
                <a:srgbClr val="0000CC"/>
              </a:solidFill>
              <a:latin typeface="Arial" panose="020B0604020202020204" pitchFamily="34" charset="0"/>
              <a:ea typeface="宋体" panose="02010600030101010101" pitchFamily="2" charset="-122"/>
            </a:endParaRPr>
          </a:p>
          <a:p>
            <a:endParaRPr lang="zh-CN" altLang="en-US" sz="2400" dirty="0">
              <a:solidFill>
                <a:srgbClr val="0000CC"/>
              </a:solidFill>
              <a:latin typeface="Arial" panose="020B0604020202020204" pitchFamily="34" charset="0"/>
              <a:ea typeface="宋体" panose="02010600030101010101" pitchFamily="2" charset="-122"/>
            </a:endParaRPr>
          </a:p>
          <a:p>
            <a:endParaRPr lang="zh-CN" altLang="en-US" sz="2400" dirty="0">
              <a:solidFill>
                <a:srgbClr val="0000CC"/>
              </a:solidFill>
              <a:latin typeface="Arial" panose="020B0604020202020204" pitchFamily="34" charset="0"/>
              <a:ea typeface="宋体" panose="02010600030101010101" pitchFamily="2" charset="-122"/>
            </a:endParaRPr>
          </a:p>
          <a:p>
            <a:endParaRPr lang="en-US" altLang="zh-CN" sz="2400" dirty="0">
              <a:latin typeface="Times New Roman" panose="02020603050405020304" pitchFamily="18" charset="0"/>
              <a:ea typeface="宋体" panose="02010600030101010101" pitchFamily="2" charset="-122"/>
            </a:endParaRPr>
          </a:p>
        </p:txBody>
      </p:sp>
      <p:pic>
        <p:nvPicPr>
          <p:cNvPr id="8194" name="Picture 3" descr="u=2571739199,942467014&amp;fm=23&amp;gp=0"/>
          <p:cNvPicPr>
            <a:picLocks noChangeAspect="1"/>
          </p:cNvPicPr>
          <p:nvPr/>
        </p:nvPicPr>
        <p:blipFill>
          <a:blip r:embed="rId2"/>
          <a:stretch>
            <a:fillRect/>
          </a:stretch>
        </p:blipFill>
        <p:spPr>
          <a:xfrm>
            <a:off x="6219825" y="0"/>
            <a:ext cx="2924175" cy="28575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图片 1"/>
          <p:cNvPicPr>
            <a:picLocks noChangeAspect="1"/>
          </p:cNvPicPr>
          <p:nvPr/>
        </p:nvPicPr>
        <p:blipFill>
          <a:blip r:embed="rId2"/>
          <a:stretch>
            <a:fillRect/>
          </a:stretch>
        </p:blipFill>
        <p:spPr>
          <a:xfrm>
            <a:off x="-2590800" y="-609600"/>
            <a:ext cx="13716000" cy="85725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2"/>
          <p:cNvPicPr>
            <a:picLocks noChangeAspect="1"/>
          </p:cNvPicPr>
          <p:nvPr/>
        </p:nvPicPr>
        <p:blipFill>
          <a:blip r:embed="rId2"/>
          <a:stretch>
            <a:fillRect/>
          </a:stretch>
        </p:blipFill>
        <p:spPr>
          <a:xfrm>
            <a:off x="-2286000" y="-857250"/>
            <a:ext cx="13716000" cy="85725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idx="1"/>
          </p:nvPr>
        </p:nvSpPr>
        <p:spPr>
          <a:xfrm>
            <a:off x="0" y="0"/>
            <a:ext cx="8534400" cy="5181600"/>
          </a:xfrm>
          <a:ln/>
        </p:spPr>
        <p:txBody>
          <a:bodyPr wrap="square" lIns="91440" tIns="45720" rIns="91440" bIns="45720" anchor="t"/>
          <a:lstStyle/>
          <a:p>
            <a:pPr eaLnBrk="1" hangingPunct="1">
              <a:buNone/>
            </a:pPr>
            <a:r>
              <a:rPr lang="en-US" altLang="zh-CN" b="1" dirty="0">
                <a:latin typeface="楷体_GB2312" pitchFamily="49" charset="-122"/>
                <a:ea typeface="楷体_GB2312" pitchFamily="49" charset="-122"/>
              </a:rPr>
              <a:t>  </a:t>
            </a:r>
            <a:r>
              <a:rPr lang="zh-CN" altLang="en-US" sz="2600" b="1" dirty="0">
                <a:solidFill>
                  <a:srgbClr val="0000CC"/>
                </a:solidFill>
                <a:latin typeface="楷体_GB2312" pitchFamily="49" charset="-122"/>
                <a:ea typeface="楷体_GB2312" pitchFamily="49" charset="-122"/>
              </a:rPr>
              <a:t>主成分概念首先由 </a:t>
            </a:r>
            <a:r>
              <a:rPr lang="en-US" altLang="zh-CN" sz="2600" b="1" dirty="0">
                <a:solidFill>
                  <a:srgbClr val="0000CC"/>
                </a:solidFill>
                <a:latin typeface="楷体_GB2312" pitchFamily="49" charset="-122"/>
                <a:ea typeface="楷体_GB2312" pitchFamily="49" charset="-122"/>
              </a:rPr>
              <a:t>Karl Parson</a:t>
            </a:r>
            <a:r>
              <a:rPr lang="zh-CN" altLang="en-US" sz="2600" b="1" dirty="0">
                <a:solidFill>
                  <a:srgbClr val="0000CC"/>
                </a:solidFill>
                <a:latin typeface="楷体_GB2312" pitchFamily="49" charset="-122"/>
                <a:ea typeface="楷体_GB2312" pitchFamily="49" charset="-122"/>
              </a:rPr>
              <a:t>在</a:t>
            </a:r>
            <a:r>
              <a:rPr lang="en-US" altLang="zh-CN" sz="2600" b="1" dirty="0">
                <a:solidFill>
                  <a:srgbClr val="0000CC"/>
                </a:solidFill>
                <a:latin typeface="楷体_GB2312" pitchFamily="49" charset="-122"/>
                <a:ea typeface="楷体_GB2312" pitchFamily="49" charset="-122"/>
              </a:rPr>
              <a:t>1901</a:t>
            </a:r>
            <a:r>
              <a:rPr lang="zh-CN" altLang="en-US" sz="2600" b="1" dirty="0">
                <a:solidFill>
                  <a:srgbClr val="0000CC"/>
                </a:solidFill>
                <a:latin typeface="楷体_GB2312" pitchFamily="49" charset="-122"/>
                <a:ea typeface="楷体_GB2312" pitchFamily="49" charset="-122"/>
              </a:rPr>
              <a:t>年首先提出，当时只是对非随机变量来讨论的。</a:t>
            </a:r>
            <a:r>
              <a:rPr lang="en-US" altLang="zh-CN" sz="2600" b="1" dirty="0">
                <a:solidFill>
                  <a:srgbClr val="0000CC"/>
                </a:solidFill>
                <a:latin typeface="楷体_GB2312" pitchFamily="49" charset="-122"/>
                <a:ea typeface="楷体_GB2312" pitchFamily="49" charset="-122"/>
              </a:rPr>
              <a:t>1933</a:t>
            </a:r>
            <a:r>
              <a:rPr lang="zh-CN" altLang="en-US" sz="2600" b="1" dirty="0">
                <a:solidFill>
                  <a:srgbClr val="0000CC"/>
                </a:solidFill>
                <a:latin typeface="楷体_GB2312" pitchFamily="49" charset="-122"/>
                <a:ea typeface="楷体_GB2312" pitchFamily="49" charset="-122"/>
              </a:rPr>
              <a:t>年</a:t>
            </a:r>
            <a:r>
              <a:rPr lang="en-US" altLang="zh-CN" sz="2600" b="1" dirty="0">
                <a:solidFill>
                  <a:srgbClr val="0000CC"/>
                </a:solidFill>
                <a:latin typeface="楷体_GB2312" pitchFamily="49" charset="-122"/>
                <a:ea typeface="楷体_GB2312" pitchFamily="49" charset="-122"/>
              </a:rPr>
              <a:t>Hotelling</a:t>
            </a:r>
            <a:r>
              <a:rPr lang="zh-CN" altLang="en-US" sz="2600" b="1" dirty="0">
                <a:solidFill>
                  <a:srgbClr val="0000CC"/>
                </a:solidFill>
                <a:latin typeface="楷体_GB2312" pitchFamily="49" charset="-122"/>
                <a:ea typeface="楷体_GB2312" pitchFamily="49" charset="-122"/>
              </a:rPr>
              <a:t>将这个概念推广到随机变量，作了进一步发展。</a:t>
            </a:r>
            <a:r>
              <a:rPr lang="zh-CN" altLang="en-US" sz="2600" b="1" dirty="0">
                <a:solidFill>
                  <a:srgbClr val="0000CC"/>
                </a:solidFill>
                <a:ea typeface="楷体_GB2312" pitchFamily="49" charset="-122"/>
              </a:rPr>
              <a:t>把从混合信号中求出主分量（能量最大的成份）的方法</a:t>
            </a:r>
            <a:r>
              <a:rPr lang="zh-CN" altLang="en-US" sz="2600" b="1" dirty="0">
                <a:solidFill>
                  <a:srgbClr val="0000CC"/>
                </a:solidFill>
                <a:latin typeface="楷体_GB2312" pitchFamily="49" charset="-122"/>
                <a:ea typeface="楷体_GB2312" pitchFamily="49" charset="-122"/>
              </a:rPr>
              <a:t>称为主分量分析（</a:t>
            </a:r>
            <a:r>
              <a:rPr lang="en-US" altLang="zh-CN" sz="2600" b="1" dirty="0">
                <a:solidFill>
                  <a:srgbClr val="0000CC"/>
                </a:solidFill>
                <a:latin typeface="楷体_GB2312" pitchFamily="49" charset="-122"/>
                <a:ea typeface="楷体_GB2312" pitchFamily="49" charset="-122"/>
              </a:rPr>
              <a:t>PCA</a:t>
            </a:r>
            <a:r>
              <a:rPr lang="zh-CN" altLang="en-US" sz="2600" b="1" dirty="0">
                <a:solidFill>
                  <a:srgbClr val="0000CC"/>
                </a:solidFill>
                <a:latin typeface="楷体_GB2312" pitchFamily="49" charset="-122"/>
                <a:ea typeface="楷体_GB2312" pitchFamily="49" charset="-122"/>
              </a:rPr>
              <a:t>），而次分量（</a:t>
            </a:r>
            <a:r>
              <a:rPr lang="en-US" altLang="zh-CN" sz="2600" b="1" dirty="0">
                <a:solidFill>
                  <a:srgbClr val="0000CC"/>
                </a:solidFill>
                <a:latin typeface="楷体_GB2312" pitchFamily="49" charset="-122"/>
                <a:ea typeface="楷体_GB2312" pitchFamily="49" charset="-122"/>
              </a:rPr>
              <a:t>Minor Components, MCs</a:t>
            </a:r>
            <a:r>
              <a:rPr lang="zh-CN" altLang="en-US" sz="2600" b="1" dirty="0">
                <a:solidFill>
                  <a:srgbClr val="0000CC"/>
                </a:solidFill>
                <a:latin typeface="楷体_GB2312" pitchFamily="49" charset="-122"/>
                <a:ea typeface="楷体_GB2312" pitchFamily="49" charset="-122"/>
              </a:rPr>
              <a:t>）与主分量（</a:t>
            </a:r>
            <a:r>
              <a:rPr lang="en-US" altLang="zh-CN" sz="2600" b="1" dirty="0">
                <a:solidFill>
                  <a:srgbClr val="0000CC"/>
                </a:solidFill>
                <a:latin typeface="楷体_GB2312" pitchFamily="49" charset="-122"/>
                <a:ea typeface="楷体_GB2312" pitchFamily="49" charset="-122"/>
              </a:rPr>
              <a:t>Principal Components, PCs</a:t>
            </a:r>
            <a:r>
              <a:rPr lang="zh-CN" altLang="en-US" sz="2600" b="1" dirty="0">
                <a:solidFill>
                  <a:srgbClr val="0000CC"/>
                </a:solidFill>
                <a:latin typeface="楷体_GB2312" pitchFamily="49" charset="-122"/>
                <a:ea typeface="楷体_GB2312" pitchFamily="49" charset="-122"/>
              </a:rPr>
              <a:t>）相对，它是混合信号中能量最小的成分，被认为是不重要的或是噪声有关的信号，把确定次分量的方法称为次分量分析（</a:t>
            </a:r>
            <a:r>
              <a:rPr lang="en-US" altLang="zh-CN" sz="2600" b="1" dirty="0">
                <a:solidFill>
                  <a:srgbClr val="0000CC"/>
                </a:solidFill>
                <a:latin typeface="楷体_GB2312" pitchFamily="49" charset="-122"/>
                <a:ea typeface="楷体_GB2312" pitchFamily="49" charset="-122"/>
              </a:rPr>
              <a:t>MCA</a:t>
            </a:r>
            <a:r>
              <a:rPr lang="zh-CN" altLang="en-US" sz="2600" b="1" dirty="0">
                <a:solidFill>
                  <a:srgbClr val="0000CC"/>
                </a:solidFill>
                <a:latin typeface="楷体_GB2312" pitchFamily="49" charset="-122"/>
                <a:ea typeface="楷体_GB2312" pitchFamily="49" charset="-122"/>
              </a:rPr>
              <a:t>）。 </a:t>
            </a:r>
          </a:p>
          <a:p>
            <a:pPr eaLnBrk="1" hangingPunct="1">
              <a:buNone/>
            </a:pPr>
            <a:endParaRPr lang="en-US" altLang="zh-CN" sz="2600" b="1" dirty="0">
              <a:latin typeface="楷体_GB2312" pitchFamily="49" charset="-122"/>
              <a:ea typeface="楷体_GB2312" pitchFamily="49" charset="-122"/>
            </a:endParaRPr>
          </a:p>
        </p:txBody>
      </p:sp>
      <p:pic>
        <p:nvPicPr>
          <p:cNvPr id="11266" name="Picture 4" descr="u=4258327829,3000388923&amp;fm=23&amp;gp=0"/>
          <p:cNvPicPr>
            <a:picLocks noChangeAspect="1"/>
          </p:cNvPicPr>
          <p:nvPr/>
        </p:nvPicPr>
        <p:blipFill>
          <a:blip r:embed="rId2"/>
          <a:stretch>
            <a:fillRect/>
          </a:stretch>
        </p:blipFill>
        <p:spPr>
          <a:xfrm>
            <a:off x="3276600" y="3352800"/>
            <a:ext cx="4686300" cy="3062288"/>
          </a:xfrm>
          <a:prstGeom prst="rect">
            <a:avLst/>
          </a:prstGeom>
          <a:noFill/>
          <a:ln w="9525">
            <a:noFill/>
          </a:ln>
        </p:spPr>
      </p:pic>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1352</Words>
  <Application>Microsoft Office PowerPoint</Application>
  <PresentationFormat>全屏显示(4:3)</PresentationFormat>
  <Paragraphs>169</Paragraphs>
  <Slides>39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0" baseType="lpstr">
      <vt:lpstr>华文新魏</vt:lpstr>
      <vt:lpstr>楷体_GB2312</vt:lpstr>
      <vt:lpstr>宋体</vt:lpstr>
      <vt:lpstr>Arial</vt:lpstr>
      <vt:lpstr>Comic Sans MS</vt:lpstr>
      <vt:lpstr>Times New Roman</vt:lpstr>
      <vt:lpstr>Verdana</vt:lpstr>
      <vt:lpstr>Wingdings</vt:lpstr>
      <vt:lpstr>Profile</vt:lpstr>
      <vt:lpstr>Microsoft 公式 3.0</vt:lpstr>
      <vt:lpstr>Microsoft Excel 97-2003 工作表</vt:lpstr>
      <vt:lpstr>主成分分析简介</vt:lpstr>
      <vt:lpstr>Face representation and recognition methods</vt:lpstr>
      <vt:lpstr>  PCA is useful for classification</vt:lpstr>
      <vt:lpstr>PCA might perform badly in classification</vt:lpstr>
      <vt:lpstr>PowerPoint 演示文稿</vt:lpstr>
      <vt:lpstr>PowerPoint 演示文稿</vt:lpstr>
      <vt:lpstr>PowerPoint 演示文稿</vt:lpstr>
      <vt:lpstr>PowerPoint 演示文稿</vt:lpstr>
      <vt:lpstr>PowerPoint 演示文稿</vt:lpstr>
      <vt:lpstr>PowerPoint 演示文稿</vt:lpstr>
      <vt:lpstr>Principal Components are Computed</vt:lpstr>
      <vt:lpstr>基于PCA算法的人脸识别</vt:lpstr>
      <vt:lpstr>PowerPoint 演示文稿</vt:lpstr>
      <vt:lpstr>训练阶段</vt:lpstr>
      <vt:lpstr>训练阶段</vt:lpstr>
      <vt:lpstr>训练阶段</vt:lpstr>
      <vt:lpstr>训练阶段</vt:lpstr>
      <vt:lpstr>训练阶段</vt:lpstr>
      <vt:lpstr>训练阶段</vt:lpstr>
      <vt:lpstr>训练阶段</vt:lpstr>
      <vt:lpstr>训练阶段</vt:lpstr>
      <vt:lpstr>训练阶段：一个关于各特征向量贡献率的例子</vt:lpstr>
      <vt:lpstr>训练阶段</vt:lpstr>
      <vt:lpstr>PowerPoint 演示文稿</vt:lpstr>
      <vt:lpstr>识别：分类</vt:lpstr>
      <vt:lpstr>一般的识别阶段 （确定测试样本与哪一类的训练样本最近，不考虑拒识）</vt:lpstr>
      <vt:lpstr>PowerPoint 演示文稿</vt:lpstr>
      <vt:lpstr>2D-PCA</vt:lpstr>
      <vt:lpstr>2D-PCA</vt:lpstr>
      <vt:lpstr>训练阶段</vt:lpstr>
      <vt:lpstr>训练阶段</vt:lpstr>
      <vt:lpstr>训练阶段</vt:lpstr>
      <vt:lpstr>训练阶段</vt:lpstr>
      <vt:lpstr>训练阶段</vt:lpstr>
      <vt:lpstr>训练阶段</vt:lpstr>
      <vt:lpstr>识别阶段</vt:lpstr>
      <vt:lpstr>识别阶段</vt:lpstr>
      <vt:lpstr>识别阶段</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主成分分析简介</dc:title>
  <dc:creator/>
  <cp:lastModifiedBy>Dell</cp:lastModifiedBy>
  <cp:revision>9</cp:revision>
  <dcterms:created xsi:type="dcterms:W3CDTF">2017-12-18T02:26:14Z</dcterms:created>
  <dcterms:modified xsi:type="dcterms:W3CDTF">2020-12-10T10:21:00Z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2052-11.1.0.8986</vt:lpwstr>
  </property>
</Properties>
</file>