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18600" cy="6832600"/>
  <p:notesSz cx="9118600" cy="68326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1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3895" y="2118106"/>
            <a:ext cx="7750810" cy="143484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67790" y="3826256"/>
            <a:ext cx="6383019" cy="170815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October 31,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L13.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October 31,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L13.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78968" y="154177"/>
            <a:ext cx="945702" cy="1114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5930" y="1571498"/>
            <a:ext cx="3966591" cy="450951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96078" y="1571498"/>
            <a:ext cx="3966591" cy="450951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October 31,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L13.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October 31,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L13.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October 31,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L13.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78968" y="154177"/>
            <a:ext cx="945702" cy="11140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2364" y="315467"/>
            <a:ext cx="8393870" cy="6678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1077" y="1406143"/>
            <a:ext cx="7616444" cy="394554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41022" y="6504430"/>
            <a:ext cx="4797023" cy="225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2601" y="6504430"/>
            <a:ext cx="1265693" cy="225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October 31,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832337" y="6504430"/>
            <a:ext cx="547135" cy="225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L13.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2100" y="0"/>
            <a:ext cx="1143000" cy="1435100"/>
          </a:xfrm>
          <a:custGeom>
            <a:avLst/>
            <a:gdLst/>
            <a:ahLst/>
            <a:cxnLst/>
            <a:rect l="l" t="t" r="r" b="b"/>
            <a:pathLst>
              <a:path w="1143000" h="1435100">
                <a:moveTo>
                  <a:pt x="0" y="0"/>
                </a:moveTo>
                <a:lnTo>
                  <a:pt x="0" y="1435100"/>
                </a:lnTo>
                <a:lnTo>
                  <a:pt x="1143000" y="1435100"/>
                </a:lnTo>
                <a:lnTo>
                  <a:pt x="11430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57224" y="174751"/>
            <a:ext cx="6804659" cy="7416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i="1" dirty="0" smtClean="0">
                <a:latin typeface="Times New Roman"/>
                <a:cs typeface="Times New Roman"/>
              </a:rPr>
              <a:t>Introduction </a:t>
            </a:r>
            <a:r>
              <a:rPr sz="4800" b="1" i="1" spc="-20" dirty="0" smtClean="0">
                <a:latin typeface="Times New Roman"/>
                <a:cs typeface="Times New Roman"/>
              </a:rPr>
              <a:t>to </a:t>
            </a:r>
            <a:r>
              <a:rPr sz="4800" b="1" i="1" spc="-25" dirty="0" smtClean="0">
                <a:latin typeface="Times New Roman"/>
                <a:cs typeface="Times New Roman"/>
              </a:rPr>
              <a:t>Algorithms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52722" y="1761997"/>
            <a:ext cx="0" cy="2968751"/>
          </a:xfrm>
          <a:custGeom>
            <a:avLst/>
            <a:gdLst/>
            <a:ahLst/>
            <a:cxnLst/>
            <a:rect l="l" t="t" r="r" b="b"/>
            <a:pathLst>
              <a:path h="2968751">
                <a:moveTo>
                  <a:pt x="0" y="0"/>
                </a:moveTo>
                <a:lnTo>
                  <a:pt x="0" y="2968751"/>
                </a:lnTo>
              </a:path>
            </a:pathLst>
          </a:custGeom>
          <a:ln w="14223">
            <a:solidFill>
              <a:srgbClr val="CC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21100" y="1761997"/>
            <a:ext cx="0" cy="2968751"/>
          </a:xfrm>
          <a:custGeom>
            <a:avLst/>
            <a:gdLst/>
            <a:ahLst/>
            <a:cxnLst/>
            <a:rect l="l" t="t" r="r" b="b"/>
            <a:pathLst>
              <a:path h="2968751">
                <a:moveTo>
                  <a:pt x="0" y="0"/>
                </a:moveTo>
                <a:lnTo>
                  <a:pt x="0" y="2968751"/>
                </a:lnTo>
              </a:path>
            </a:pathLst>
          </a:custGeom>
          <a:ln w="27177">
            <a:solidFill>
              <a:srgbClr val="CC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89476" y="1761997"/>
            <a:ext cx="0" cy="2968751"/>
          </a:xfrm>
          <a:custGeom>
            <a:avLst/>
            <a:gdLst/>
            <a:ahLst/>
            <a:cxnLst/>
            <a:rect l="l" t="t" r="r" b="b"/>
            <a:pathLst>
              <a:path h="2968751">
                <a:moveTo>
                  <a:pt x="0" y="0"/>
                </a:moveTo>
                <a:lnTo>
                  <a:pt x="0" y="2968751"/>
                </a:lnTo>
              </a:path>
            </a:pathLst>
          </a:custGeom>
          <a:ln w="14223">
            <a:solidFill>
              <a:srgbClr val="CC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58313" y="795020"/>
            <a:ext cx="5167630" cy="5283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565785" algn="ctr">
              <a:lnSpc>
                <a:spcPct val="100000"/>
              </a:lnSpc>
            </a:pPr>
            <a:r>
              <a:rPr sz="3600" b="1" spc="-20" dirty="0" smtClean="0">
                <a:solidFill>
                  <a:srgbClr val="009A9A"/>
                </a:solidFill>
                <a:latin typeface="Times New Roman"/>
                <a:cs typeface="Times New Roman"/>
              </a:rPr>
              <a:t>6.046J/18.401J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ts val="800"/>
              </a:lnSpc>
              <a:spcBef>
                <a:spcPts val="43"/>
              </a:spcBef>
            </a:pPr>
            <a:endParaRPr sz="8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706880">
              <a:lnSpc>
                <a:spcPct val="100000"/>
              </a:lnSpc>
            </a:pPr>
            <a:r>
              <a:rPr sz="3600" b="1" spc="-30" dirty="0" smtClean="0">
                <a:solidFill>
                  <a:srgbClr val="CC0000"/>
                </a:solidFill>
                <a:latin typeface="Times New Roman"/>
                <a:cs typeface="Times New Roman"/>
              </a:rPr>
              <a:t>L</a:t>
            </a:r>
            <a:r>
              <a:rPr sz="2800" b="1" spc="-30" dirty="0" smtClean="0">
                <a:solidFill>
                  <a:srgbClr val="CC0000"/>
                </a:solidFill>
                <a:latin typeface="Times New Roman"/>
                <a:cs typeface="Times New Roman"/>
              </a:rPr>
              <a:t>ECTUR</a:t>
            </a:r>
            <a:r>
              <a:rPr sz="2800" b="1" spc="0" dirty="0" smtClean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800" b="1" spc="190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 smtClean="0">
                <a:solidFill>
                  <a:srgbClr val="CC0000"/>
                </a:solidFill>
                <a:latin typeface="Times New Roman"/>
                <a:cs typeface="Times New Roman"/>
              </a:rPr>
              <a:t>13</a:t>
            </a:r>
            <a:endParaRPr sz="3600">
              <a:latin typeface="Times New Roman"/>
              <a:cs typeface="Times New Roman"/>
            </a:endParaRPr>
          </a:p>
          <a:p>
            <a:pPr marL="1706880">
              <a:lnSpc>
                <a:spcPts val="3829"/>
              </a:lnSpc>
            </a:pPr>
            <a:r>
              <a:rPr sz="3200" b="1" spc="-20" dirty="0" smtClean="0">
                <a:latin typeface="Times New Roman"/>
                <a:cs typeface="Times New Roman"/>
              </a:rPr>
              <a:t>Amortized</a:t>
            </a:r>
            <a:r>
              <a:rPr sz="3200" b="1" spc="5" dirty="0" smtClean="0">
                <a:latin typeface="Times New Roman"/>
                <a:cs typeface="Times New Roman"/>
              </a:rPr>
              <a:t> </a:t>
            </a:r>
            <a:r>
              <a:rPr sz="3200" b="1" spc="-15" dirty="0" smtClean="0">
                <a:latin typeface="Times New Roman"/>
                <a:cs typeface="Times New Roman"/>
              </a:rPr>
              <a:t>Analysis</a:t>
            </a:r>
            <a:endParaRPr sz="3200">
              <a:latin typeface="Times New Roman"/>
              <a:cs typeface="Times New Roman"/>
            </a:endParaRPr>
          </a:p>
          <a:p>
            <a:pPr marL="1935480" indent="-229235">
              <a:lnSpc>
                <a:spcPct val="100000"/>
              </a:lnSpc>
              <a:buClr>
                <a:srgbClr val="CC0000"/>
              </a:buClr>
              <a:buFont typeface="Times New Roman"/>
              <a:buChar char="•"/>
              <a:tabLst>
                <a:tab pos="1935480" algn="l"/>
              </a:tabLst>
            </a:pPr>
            <a:r>
              <a:rPr sz="3200" spc="-20" dirty="0" smtClean="0">
                <a:latin typeface="Times New Roman"/>
                <a:cs typeface="Times New Roman"/>
              </a:rPr>
              <a:t>Dynamic </a:t>
            </a:r>
            <a:r>
              <a:rPr sz="3200" spc="-15" dirty="0" smtClean="0">
                <a:latin typeface="Times New Roman"/>
                <a:cs typeface="Times New Roman"/>
              </a:rPr>
              <a:t>tables</a:t>
            </a:r>
            <a:endParaRPr sz="3200">
              <a:latin typeface="Times New Roman"/>
              <a:cs typeface="Times New Roman"/>
            </a:endParaRPr>
          </a:p>
          <a:p>
            <a:pPr marL="1935480" indent="-229235">
              <a:lnSpc>
                <a:spcPts val="3835"/>
              </a:lnSpc>
              <a:buClr>
                <a:srgbClr val="CC0000"/>
              </a:buClr>
              <a:buFont typeface="Times New Roman"/>
              <a:buChar char="•"/>
              <a:tabLst>
                <a:tab pos="1935480" algn="l"/>
              </a:tabLst>
            </a:pPr>
            <a:r>
              <a:rPr sz="3200" spc="-15" dirty="0" smtClean="0">
                <a:latin typeface="Times New Roman"/>
                <a:cs typeface="Times New Roman"/>
              </a:rPr>
              <a:t>Aggregate </a:t>
            </a:r>
            <a:r>
              <a:rPr sz="3200" spc="-20" dirty="0" smtClean="0">
                <a:latin typeface="Times New Roman"/>
                <a:cs typeface="Times New Roman"/>
              </a:rPr>
              <a:t>method</a:t>
            </a:r>
            <a:endParaRPr sz="3200">
              <a:latin typeface="Times New Roman"/>
              <a:cs typeface="Times New Roman"/>
            </a:endParaRPr>
          </a:p>
          <a:p>
            <a:pPr marL="1935480" indent="-229235">
              <a:lnSpc>
                <a:spcPct val="100000"/>
              </a:lnSpc>
              <a:buClr>
                <a:srgbClr val="CC0000"/>
              </a:buClr>
              <a:buFont typeface="Times New Roman"/>
              <a:buChar char="•"/>
              <a:tabLst>
                <a:tab pos="1935480" algn="l"/>
              </a:tabLst>
            </a:pPr>
            <a:r>
              <a:rPr sz="3200" spc="-15" dirty="0" smtClean="0">
                <a:latin typeface="Times New Roman"/>
                <a:cs typeface="Times New Roman"/>
              </a:rPr>
              <a:t>Accounting </a:t>
            </a:r>
            <a:r>
              <a:rPr sz="3200" spc="-20" dirty="0" smtClean="0">
                <a:latin typeface="Times New Roman"/>
                <a:cs typeface="Times New Roman"/>
              </a:rPr>
              <a:t>method</a:t>
            </a:r>
            <a:endParaRPr sz="3200">
              <a:latin typeface="Times New Roman"/>
              <a:cs typeface="Times New Roman"/>
            </a:endParaRPr>
          </a:p>
          <a:p>
            <a:pPr marL="1935480" indent="-229235">
              <a:lnSpc>
                <a:spcPct val="100000"/>
              </a:lnSpc>
              <a:buClr>
                <a:srgbClr val="CC0000"/>
              </a:buClr>
              <a:buFont typeface="Times New Roman"/>
              <a:buChar char="•"/>
              <a:tabLst>
                <a:tab pos="1935480" algn="l"/>
              </a:tabLst>
            </a:pPr>
            <a:r>
              <a:rPr sz="3200" spc="-15" dirty="0" smtClean="0">
                <a:latin typeface="Times New Roman"/>
                <a:cs typeface="Times New Roman"/>
              </a:rPr>
              <a:t>Potential </a:t>
            </a:r>
            <a:r>
              <a:rPr sz="3200" spc="-20" dirty="0" smtClean="0">
                <a:latin typeface="Times New Roman"/>
                <a:cs typeface="Times New Roman"/>
              </a:rPr>
              <a:t>method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7"/>
              </a:spcBef>
            </a:pPr>
            <a:endParaRPr sz="1000"/>
          </a:p>
          <a:p>
            <a:pPr marR="565150" algn="ctr">
              <a:lnSpc>
                <a:spcPct val="100000"/>
              </a:lnSpc>
            </a:pPr>
            <a:r>
              <a:rPr sz="3200" b="1" spc="-15" dirty="0" smtClean="0">
                <a:latin typeface="Times New Roman"/>
                <a:cs typeface="Times New Roman"/>
              </a:rPr>
              <a:t>Prof. </a:t>
            </a:r>
            <a:r>
              <a:rPr sz="3200" b="1" spc="-20" dirty="0" smtClean="0">
                <a:latin typeface="Times New Roman"/>
                <a:cs typeface="Times New Roman"/>
              </a:rPr>
              <a:t>Charles </a:t>
            </a:r>
            <a:r>
              <a:rPr sz="3200" b="1" spc="-15" dirty="0" smtClean="0">
                <a:latin typeface="Times New Roman"/>
                <a:cs typeface="Times New Roman"/>
              </a:rPr>
              <a:t>E. Leiserson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3878" y="1814371"/>
            <a:ext cx="2303525" cy="2722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0325" y="1800438"/>
            <a:ext cx="2286000" cy="269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October 31,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L13.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1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ct val="100000"/>
              </a:lnSpc>
            </a:pPr>
            <a:r>
              <a:rPr sz="4400" b="1" spc="-25" dirty="0" smtClean="0">
                <a:latin typeface="Times New Roman"/>
                <a:cs typeface="Times New Roman"/>
              </a:rPr>
              <a:t>Example </a:t>
            </a:r>
            <a:r>
              <a:rPr sz="4400" b="1" spc="-20" dirty="0" smtClean="0">
                <a:latin typeface="Times New Roman"/>
                <a:cs typeface="Times New Roman"/>
              </a:rPr>
              <a:t>of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5" dirty="0" smtClean="0">
                <a:latin typeface="Times New Roman"/>
                <a:cs typeface="Times New Roman"/>
              </a:rPr>
              <a:t>a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5" dirty="0" smtClean="0">
                <a:latin typeface="Times New Roman"/>
                <a:cs typeface="Times New Roman"/>
              </a:rPr>
              <a:t>dynamic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0" dirty="0" smtClean="0">
                <a:latin typeface="Times New Roman"/>
                <a:cs typeface="Times New Roman"/>
              </a:rPr>
              <a:t>table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06900" y="18862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30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30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73700" y="1892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97500" y="1816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97500" y="1816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700" y="2349500"/>
            <a:ext cx="457200" cy="457199"/>
          </a:xfrm>
          <a:custGeom>
            <a:avLst/>
            <a:gdLst/>
            <a:ahLst/>
            <a:cxnLst/>
            <a:rect l="l" t="t" r="r" b="b"/>
            <a:pathLst>
              <a:path w="457200" h="457199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9750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9750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36600" y="1781555"/>
            <a:ext cx="1599565" cy="2382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Times New Roman"/>
              <a:buAutoNum type="arabicPeriod"/>
              <a:tabLst>
                <a:tab pos="469900" algn="l"/>
              </a:tabLst>
            </a:pPr>
            <a:r>
              <a:rPr sz="3200" spc="-20" dirty="0" smtClean="0">
                <a:latin typeface="Times New Roman"/>
                <a:cs typeface="Times New Roman"/>
              </a:rPr>
              <a:t>I</a:t>
            </a:r>
            <a:r>
              <a:rPr sz="2400" spc="-20" dirty="0" smtClean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10"/>
              </a:lnSpc>
              <a:buClr>
                <a:srgbClr val="CC0000"/>
              </a:buClr>
              <a:buFont typeface="Times New Roman"/>
              <a:buAutoNum type="arabicPeriod"/>
              <a:tabLst>
                <a:tab pos="485775" algn="l"/>
              </a:tabLst>
            </a:pPr>
            <a:r>
              <a:rPr sz="3200" spc="-20" dirty="0" smtClean="0">
                <a:latin typeface="Times New Roman"/>
                <a:cs typeface="Times New Roman"/>
              </a:rPr>
              <a:t>I</a:t>
            </a:r>
            <a:r>
              <a:rPr sz="2400" spc="-20" dirty="0" smtClean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15"/>
              </a:lnSpc>
              <a:buClr>
                <a:srgbClr val="CC0000"/>
              </a:buClr>
              <a:buFont typeface="Times New Roman"/>
              <a:buAutoNum type="arabicPeriod"/>
              <a:tabLst>
                <a:tab pos="485775" algn="l"/>
              </a:tabLst>
            </a:pPr>
            <a:r>
              <a:rPr sz="3200" spc="-20" dirty="0" smtClean="0">
                <a:latin typeface="Times New Roman"/>
                <a:cs typeface="Times New Roman"/>
              </a:rPr>
              <a:t>I</a:t>
            </a:r>
            <a:r>
              <a:rPr sz="2400" spc="-20" dirty="0" smtClean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15"/>
              </a:lnSpc>
              <a:buClr>
                <a:srgbClr val="CC0000"/>
              </a:buClr>
              <a:buFont typeface="Times New Roman"/>
              <a:buAutoNum type="arabicPeriod"/>
              <a:tabLst>
                <a:tab pos="485775" algn="l"/>
              </a:tabLst>
            </a:pPr>
            <a:r>
              <a:rPr sz="3200" spc="-20" dirty="0" smtClean="0">
                <a:latin typeface="Times New Roman"/>
                <a:cs typeface="Times New Roman"/>
              </a:rPr>
              <a:t>I</a:t>
            </a:r>
            <a:r>
              <a:rPr sz="2400" spc="-20" dirty="0" smtClean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695"/>
              </a:lnSpc>
              <a:buClr>
                <a:srgbClr val="CC0000"/>
              </a:buClr>
              <a:buFont typeface="Times New Roman"/>
              <a:buAutoNum type="arabicPeriod"/>
              <a:tabLst>
                <a:tab pos="485775" algn="l"/>
              </a:tabLst>
            </a:pPr>
            <a:r>
              <a:rPr sz="3200" spc="-20" dirty="0" smtClean="0">
                <a:latin typeface="Times New Roman"/>
                <a:cs typeface="Times New Roman"/>
              </a:rPr>
              <a:t>I</a:t>
            </a:r>
            <a:r>
              <a:rPr sz="2400" spc="-20" dirty="0" smtClean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October 31,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L13.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10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62803" y="3756152"/>
            <a:ext cx="109093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spc="-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overflow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459537" y="1814385"/>
          <a:ext cx="533400" cy="2764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76200"/>
              </a:tblGrid>
              <a:tr h="79248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77951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1103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377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DDDDDD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DDDDDD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3151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954">
                      <a:solidFill>
                        <a:srgbClr val="DDDDDD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DDDDDD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69722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7526337" y="1824291"/>
          <a:ext cx="533400" cy="4299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76200"/>
              </a:tblGrid>
              <a:tr h="7620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74523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0723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199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ct val="100000"/>
              </a:lnSpc>
            </a:pPr>
            <a:r>
              <a:rPr sz="4400" b="1" spc="-25" dirty="0" smtClean="0">
                <a:latin typeface="Times New Roman"/>
                <a:cs typeface="Times New Roman"/>
              </a:rPr>
              <a:t>Example </a:t>
            </a:r>
            <a:r>
              <a:rPr sz="4400" b="1" spc="-20" dirty="0" smtClean="0">
                <a:latin typeface="Times New Roman"/>
                <a:cs typeface="Times New Roman"/>
              </a:rPr>
              <a:t>of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5" dirty="0" smtClean="0">
                <a:latin typeface="Times New Roman"/>
                <a:cs typeface="Times New Roman"/>
              </a:rPr>
              <a:t>a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5" dirty="0" smtClean="0">
                <a:latin typeface="Times New Roman"/>
                <a:cs typeface="Times New Roman"/>
              </a:rPr>
              <a:t>dynamic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0" dirty="0" smtClean="0">
                <a:latin typeface="Times New Roman"/>
                <a:cs typeface="Times New Roman"/>
              </a:rPr>
              <a:t>table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06900" y="18862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30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30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73700" y="1892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97500" y="1816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97500" y="1816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40500" y="18983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64300" y="18221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64300" y="18221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73700" y="2349500"/>
            <a:ext cx="457200" cy="457199"/>
          </a:xfrm>
          <a:custGeom>
            <a:avLst/>
            <a:gdLst/>
            <a:ahLst/>
            <a:cxnLst/>
            <a:rect l="l" t="t" r="r" b="b"/>
            <a:pathLst>
              <a:path w="457200" h="457199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9750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9750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40500" y="2349500"/>
            <a:ext cx="457200" cy="457199"/>
          </a:xfrm>
          <a:custGeom>
            <a:avLst/>
            <a:gdLst/>
            <a:ahLst/>
            <a:cxnLst/>
            <a:rect l="l" t="t" r="r" b="b"/>
            <a:pathLst>
              <a:path w="457200" h="457199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6430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6430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40500" y="28006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64300" y="2724403"/>
            <a:ext cx="457200" cy="457199"/>
          </a:xfrm>
          <a:custGeom>
            <a:avLst/>
            <a:gdLst/>
            <a:ahLst/>
            <a:cxnLst/>
            <a:rect l="l" t="t" r="r" b="b"/>
            <a:pathLst>
              <a:path w="457200" h="457199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64300" y="2724403"/>
            <a:ext cx="457200" cy="457199"/>
          </a:xfrm>
          <a:custGeom>
            <a:avLst/>
            <a:gdLst/>
            <a:ahLst/>
            <a:cxnLst/>
            <a:rect l="l" t="t" r="r" b="b"/>
            <a:pathLst>
              <a:path w="457200" h="457199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40500" y="325094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64300" y="317474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64300" y="317474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51600" y="3373627"/>
            <a:ext cx="879498" cy="85344"/>
          </a:xfrm>
          <a:custGeom>
            <a:avLst/>
            <a:gdLst/>
            <a:ahLst/>
            <a:cxnLst/>
            <a:rect l="l" t="t" r="r" b="b"/>
            <a:pathLst>
              <a:path w="879498" h="85344">
                <a:moveTo>
                  <a:pt x="81391" y="28194"/>
                </a:moveTo>
                <a:lnTo>
                  <a:pt x="51519" y="2289"/>
                </a:lnTo>
                <a:lnTo>
                  <a:pt x="35486" y="396"/>
                </a:lnTo>
                <a:lnTo>
                  <a:pt x="23669" y="3998"/>
                </a:lnTo>
                <a:lnTo>
                  <a:pt x="13626" y="11243"/>
                </a:lnTo>
                <a:lnTo>
                  <a:pt x="5943" y="21996"/>
                </a:lnTo>
                <a:lnTo>
                  <a:pt x="1205" y="36121"/>
                </a:lnTo>
                <a:lnTo>
                  <a:pt x="0" y="53482"/>
                </a:lnTo>
                <a:lnTo>
                  <a:pt x="5668" y="66207"/>
                </a:lnTo>
                <a:lnTo>
                  <a:pt x="14980" y="76299"/>
                </a:lnTo>
                <a:lnTo>
                  <a:pt x="27127" y="82947"/>
                </a:lnTo>
                <a:lnTo>
                  <a:pt x="41298" y="85344"/>
                </a:lnTo>
                <a:lnTo>
                  <a:pt x="41298" y="28194"/>
                </a:lnTo>
                <a:lnTo>
                  <a:pt x="81391" y="28194"/>
                </a:lnTo>
                <a:close/>
              </a:path>
              <a:path w="879498" h="85344">
                <a:moveTo>
                  <a:pt x="83945" y="41202"/>
                </a:moveTo>
                <a:lnTo>
                  <a:pt x="81391" y="28194"/>
                </a:lnTo>
                <a:lnTo>
                  <a:pt x="41298" y="28194"/>
                </a:lnTo>
                <a:lnTo>
                  <a:pt x="41298" y="57150"/>
                </a:lnTo>
                <a:lnTo>
                  <a:pt x="80985" y="57150"/>
                </a:lnTo>
                <a:lnTo>
                  <a:pt x="81642" y="55879"/>
                </a:lnTo>
                <a:lnTo>
                  <a:pt x="83945" y="41202"/>
                </a:lnTo>
                <a:close/>
              </a:path>
              <a:path w="879498" h="85344">
                <a:moveTo>
                  <a:pt x="80985" y="57150"/>
                </a:moveTo>
                <a:lnTo>
                  <a:pt x="41298" y="57150"/>
                </a:lnTo>
                <a:lnTo>
                  <a:pt x="41298" y="85344"/>
                </a:lnTo>
                <a:lnTo>
                  <a:pt x="53060" y="83704"/>
                </a:lnTo>
                <a:lnTo>
                  <a:pt x="65429" y="77820"/>
                </a:lnTo>
                <a:lnTo>
                  <a:pt x="75213" y="68315"/>
                </a:lnTo>
                <a:lnTo>
                  <a:pt x="80985" y="57150"/>
                </a:lnTo>
                <a:close/>
              </a:path>
              <a:path w="879498" h="85344">
                <a:moveTo>
                  <a:pt x="83945" y="57150"/>
                </a:moveTo>
                <a:lnTo>
                  <a:pt x="83945" y="41202"/>
                </a:lnTo>
                <a:lnTo>
                  <a:pt x="81642" y="55879"/>
                </a:lnTo>
                <a:lnTo>
                  <a:pt x="80985" y="57150"/>
                </a:lnTo>
                <a:lnTo>
                  <a:pt x="83945" y="57150"/>
                </a:lnTo>
                <a:close/>
              </a:path>
              <a:path w="879498" h="85344">
                <a:moveTo>
                  <a:pt x="822348" y="42672"/>
                </a:moveTo>
                <a:lnTo>
                  <a:pt x="812524" y="28194"/>
                </a:lnTo>
                <a:lnTo>
                  <a:pt x="81391" y="28194"/>
                </a:lnTo>
                <a:lnTo>
                  <a:pt x="83945" y="41202"/>
                </a:lnTo>
                <a:lnTo>
                  <a:pt x="83945" y="57150"/>
                </a:lnTo>
                <a:lnTo>
                  <a:pt x="812524" y="57150"/>
                </a:lnTo>
                <a:lnTo>
                  <a:pt x="822348" y="42672"/>
                </a:lnTo>
                <a:close/>
              </a:path>
              <a:path w="879498" h="85344">
                <a:moveTo>
                  <a:pt x="879498" y="42672"/>
                </a:moveTo>
                <a:lnTo>
                  <a:pt x="793392" y="0"/>
                </a:lnTo>
                <a:lnTo>
                  <a:pt x="812524" y="28194"/>
                </a:lnTo>
                <a:lnTo>
                  <a:pt x="822348" y="28194"/>
                </a:lnTo>
                <a:lnTo>
                  <a:pt x="822348" y="70994"/>
                </a:lnTo>
                <a:lnTo>
                  <a:pt x="879498" y="42672"/>
                </a:lnTo>
                <a:close/>
              </a:path>
              <a:path w="879498" h="85344">
                <a:moveTo>
                  <a:pt x="822348" y="70994"/>
                </a:moveTo>
                <a:lnTo>
                  <a:pt x="822348" y="57150"/>
                </a:lnTo>
                <a:lnTo>
                  <a:pt x="812524" y="57150"/>
                </a:lnTo>
                <a:lnTo>
                  <a:pt x="793392" y="85344"/>
                </a:lnTo>
                <a:lnTo>
                  <a:pt x="822348" y="70994"/>
                </a:lnTo>
                <a:close/>
              </a:path>
              <a:path w="879498" h="85344">
                <a:moveTo>
                  <a:pt x="822348" y="42672"/>
                </a:moveTo>
                <a:lnTo>
                  <a:pt x="822348" y="28194"/>
                </a:lnTo>
                <a:lnTo>
                  <a:pt x="812524" y="28194"/>
                </a:lnTo>
                <a:lnTo>
                  <a:pt x="822348" y="42672"/>
                </a:lnTo>
                <a:close/>
              </a:path>
              <a:path w="879498" h="85344">
                <a:moveTo>
                  <a:pt x="822348" y="57150"/>
                </a:moveTo>
                <a:lnTo>
                  <a:pt x="822348" y="42672"/>
                </a:lnTo>
                <a:lnTo>
                  <a:pt x="812524" y="57150"/>
                </a:lnTo>
                <a:lnTo>
                  <a:pt x="822348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36600" y="1781555"/>
            <a:ext cx="1599565" cy="2382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Times New Roman"/>
              <a:buAutoNum type="arabicPeriod"/>
              <a:tabLst>
                <a:tab pos="469900" algn="l"/>
              </a:tabLst>
            </a:pPr>
            <a:r>
              <a:rPr sz="3200" spc="-20" dirty="0" smtClean="0">
                <a:latin typeface="Times New Roman"/>
                <a:cs typeface="Times New Roman"/>
              </a:rPr>
              <a:t>I</a:t>
            </a:r>
            <a:r>
              <a:rPr sz="2400" spc="-20" dirty="0" smtClean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10"/>
              </a:lnSpc>
              <a:buClr>
                <a:srgbClr val="CC0000"/>
              </a:buClr>
              <a:buFont typeface="Times New Roman"/>
              <a:buAutoNum type="arabicPeriod"/>
              <a:tabLst>
                <a:tab pos="485775" algn="l"/>
              </a:tabLst>
            </a:pPr>
            <a:r>
              <a:rPr sz="3200" spc="-20" dirty="0" smtClean="0">
                <a:latin typeface="Times New Roman"/>
                <a:cs typeface="Times New Roman"/>
              </a:rPr>
              <a:t>I</a:t>
            </a:r>
            <a:r>
              <a:rPr sz="2400" spc="-20" dirty="0" smtClean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15"/>
              </a:lnSpc>
              <a:buClr>
                <a:srgbClr val="CC0000"/>
              </a:buClr>
              <a:buFont typeface="Times New Roman"/>
              <a:buAutoNum type="arabicPeriod"/>
              <a:tabLst>
                <a:tab pos="485775" algn="l"/>
              </a:tabLst>
            </a:pPr>
            <a:r>
              <a:rPr sz="3200" spc="-20" dirty="0" smtClean="0">
                <a:latin typeface="Times New Roman"/>
                <a:cs typeface="Times New Roman"/>
              </a:rPr>
              <a:t>I</a:t>
            </a:r>
            <a:r>
              <a:rPr sz="2400" spc="-20" dirty="0" smtClean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15"/>
              </a:lnSpc>
              <a:buClr>
                <a:srgbClr val="CC0000"/>
              </a:buClr>
              <a:buFont typeface="Times New Roman"/>
              <a:buAutoNum type="arabicPeriod"/>
              <a:tabLst>
                <a:tab pos="485775" algn="l"/>
              </a:tabLst>
            </a:pPr>
            <a:r>
              <a:rPr sz="3200" spc="-20" dirty="0" smtClean="0">
                <a:latin typeface="Times New Roman"/>
                <a:cs typeface="Times New Roman"/>
              </a:rPr>
              <a:t>I</a:t>
            </a:r>
            <a:r>
              <a:rPr sz="2400" spc="-20" dirty="0" smtClean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695"/>
              </a:lnSpc>
              <a:buClr>
                <a:srgbClr val="CC0000"/>
              </a:buClr>
              <a:buFont typeface="Times New Roman"/>
              <a:buAutoNum type="arabicPeriod"/>
              <a:tabLst>
                <a:tab pos="485775" algn="l"/>
              </a:tabLst>
            </a:pPr>
            <a:r>
              <a:rPr sz="3200" spc="-20" dirty="0" smtClean="0">
                <a:latin typeface="Times New Roman"/>
                <a:cs typeface="Times New Roman"/>
              </a:rPr>
              <a:t>I</a:t>
            </a:r>
            <a:r>
              <a:rPr sz="2400" spc="-20" dirty="0" smtClean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651600" y="2916427"/>
            <a:ext cx="879498" cy="85344"/>
          </a:xfrm>
          <a:custGeom>
            <a:avLst/>
            <a:gdLst/>
            <a:ahLst/>
            <a:cxnLst/>
            <a:rect l="l" t="t" r="r" b="b"/>
            <a:pathLst>
              <a:path w="879498" h="85344">
                <a:moveTo>
                  <a:pt x="81391" y="28194"/>
                </a:moveTo>
                <a:lnTo>
                  <a:pt x="51519" y="2289"/>
                </a:lnTo>
                <a:lnTo>
                  <a:pt x="35486" y="396"/>
                </a:lnTo>
                <a:lnTo>
                  <a:pt x="23669" y="3998"/>
                </a:lnTo>
                <a:lnTo>
                  <a:pt x="13626" y="11243"/>
                </a:lnTo>
                <a:lnTo>
                  <a:pt x="5943" y="21996"/>
                </a:lnTo>
                <a:lnTo>
                  <a:pt x="1205" y="36121"/>
                </a:lnTo>
                <a:lnTo>
                  <a:pt x="0" y="53482"/>
                </a:lnTo>
                <a:lnTo>
                  <a:pt x="5668" y="66207"/>
                </a:lnTo>
                <a:lnTo>
                  <a:pt x="14980" y="76299"/>
                </a:lnTo>
                <a:lnTo>
                  <a:pt x="27127" y="82947"/>
                </a:lnTo>
                <a:lnTo>
                  <a:pt x="41298" y="85344"/>
                </a:lnTo>
                <a:lnTo>
                  <a:pt x="41298" y="28194"/>
                </a:lnTo>
                <a:lnTo>
                  <a:pt x="81391" y="28194"/>
                </a:lnTo>
                <a:close/>
              </a:path>
              <a:path w="879498" h="85344">
                <a:moveTo>
                  <a:pt x="83945" y="41202"/>
                </a:moveTo>
                <a:lnTo>
                  <a:pt x="81391" y="28194"/>
                </a:lnTo>
                <a:lnTo>
                  <a:pt x="41298" y="28194"/>
                </a:lnTo>
                <a:lnTo>
                  <a:pt x="41298" y="57150"/>
                </a:lnTo>
                <a:lnTo>
                  <a:pt x="80985" y="57150"/>
                </a:lnTo>
                <a:lnTo>
                  <a:pt x="81642" y="55879"/>
                </a:lnTo>
                <a:lnTo>
                  <a:pt x="83945" y="41202"/>
                </a:lnTo>
                <a:close/>
              </a:path>
              <a:path w="879498" h="85344">
                <a:moveTo>
                  <a:pt x="80985" y="57150"/>
                </a:moveTo>
                <a:lnTo>
                  <a:pt x="41298" y="57150"/>
                </a:lnTo>
                <a:lnTo>
                  <a:pt x="41298" y="85344"/>
                </a:lnTo>
                <a:lnTo>
                  <a:pt x="53060" y="83704"/>
                </a:lnTo>
                <a:lnTo>
                  <a:pt x="65429" y="77820"/>
                </a:lnTo>
                <a:lnTo>
                  <a:pt x="75213" y="68315"/>
                </a:lnTo>
                <a:lnTo>
                  <a:pt x="80985" y="57150"/>
                </a:lnTo>
                <a:close/>
              </a:path>
              <a:path w="879498" h="85344">
                <a:moveTo>
                  <a:pt x="83945" y="57150"/>
                </a:moveTo>
                <a:lnTo>
                  <a:pt x="83945" y="41202"/>
                </a:lnTo>
                <a:lnTo>
                  <a:pt x="81642" y="55879"/>
                </a:lnTo>
                <a:lnTo>
                  <a:pt x="80985" y="57150"/>
                </a:lnTo>
                <a:lnTo>
                  <a:pt x="83945" y="57150"/>
                </a:lnTo>
                <a:close/>
              </a:path>
              <a:path w="879498" h="85344">
                <a:moveTo>
                  <a:pt x="822348" y="42672"/>
                </a:moveTo>
                <a:lnTo>
                  <a:pt x="812524" y="28194"/>
                </a:lnTo>
                <a:lnTo>
                  <a:pt x="81391" y="28194"/>
                </a:lnTo>
                <a:lnTo>
                  <a:pt x="83945" y="41202"/>
                </a:lnTo>
                <a:lnTo>
                  <a:pt x="83945" y="57150"/>
                </a:lnTo>
                <a:lnTo>
                  <a:pt x="812524" y="57150"/>
                </a:lnTo>
                <a:lnTo>
                  <a:pt x="822348" y="42672"/>
                </a:lnTo>
                <a:close/>
              </a:path>
              <a:path w="879498" h="85344">
                <a:moveTo>
                  <a:pt x="879498" y="42672"/>
                </a:moveTo>
                <a:lnTo>
                  <a:pt x="793392" y="0"/>
                </a:lnTo>
                <a:lnTo>
                  <a:pt x="812524" y="28194"/>
                </a:lnTo>
                <a:lnTo>
                  <a:pt x="822348" y="28194"/>
                </a:lnTo>
                <a:lnTo>
                  <a:pt x="822348" y="70994"/>
                </a:lnTo>
                <a:lnTo>
                  <a:pt x="879498" y="42672"/>
                </a:lnTo>
                <a:close/>
              </a:path>
              <a:path w="879498" h="85344">
                <a:moveTo>
                  <a:pt x="822348" y="70994"/>
                </a:moveTo>
                <a:lnTo>
                  <a:pt x="822348" y="57150"/>
                </a:lnTo>
                <a:lnTo>
                  <a:pt x="812524" y="57150"/>
                </a:lnTo>
                <a:lnTo>
                  <a:pt x="793392" y="85344"/>
                </a:lnTo>
                <a:lnTo>
                  <a:pt x="822348" y="70994"/>
                </a:lnTo>
                <a:close/>
              </a:path>
              <a:path w="879498" h="85344">
                <a:moveTo>
                  <a:pt x="822348" y="42672"/>
                </a:moveTo>
                <a:lnTo>
                  <a:pt x="822348" y="28194"/>
                </a:lnTo>
                <a:lnTo>
                  <a:pt x="812524" y="28194"/>
                </a:lnTo>
                <a:lnTo>
                  <a:pt x="822348" y="42672"/>
                </a:lnTo>
                <a:close/>
              </a:path>
              <a:path w="879498" h="85344">
                <a:moveTo>
                  <a:pt x="822348" y="57150"/>
                </a:moveTo>
                <a:lnTo>
                  <a:pt x="822348" y="42672"/>
                </a:lnTo>
                <a:lnTo>
                  <a:pt x="812524" y="57150"/>
                </a:lnTo>
                <a:lnTo>
                  <a:pt x="822348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51600" y="2459227"/>
            <a:ext cx="879498" cy="85344"/>
          </a:xfrm>
          <a:custGeom>
            <a:avLst/>
            <a:gdLst/>
            <a:ahLst/>
            <a:cxnLst/>
            <a:rect l="l" t="t" r="r" b="b"/>
            <a:pathLst>
              <a:path w="879498" h="85344">
                <a:moveTo>
                  <a:pt x="81392" y="28193"/>
                </a:moveTo>
                <a:lnTo>
                  <a:pt x="51519" y="2289"/>
                </a:lnTo>
                <a:lnTo>
                  <a:pt x="35487" y="396"/>
                </a:lnTo>
                <a:lnTo>
                  <a:pt x="23669" y="3998"/>
                </a:lnTo>
                <a:lnTo>
                  <a:pt x="13626" y="11243"/>
                </a:lnTo>
                <a:lnTo>
                  <a:pt x="5943" y="21996"/>
                </a:lnTo>
                <a:lnTo>
                  <a:pt x="1205" y="36121"/>
                </a:lnTo>
                <a:lnTo>
                  <a:pt x="0" y="53482"/>
                </a:lnTo>
                <a:lnTo>
                  <a:pt x="5668" y="66207"/>
                </a:lnTo>
                <a:lnTo>
                  <a:pt x="14980" y="76299"/>
                </a:lnTo>
                <a:lnTo>
                  <a:pt x="27127" y="82947"/>
                </a:lnTo>
                <a:lnTo>
                  <a:pt x="41298" y="85343"/>
                </a:lnTo>
                <a:lnTo>
                  <a:pt x="41298" y="28193"/>
                </a:lnTo>
                <a:lnTo>
                  <a:pt x="81392" y="28193"/>
                </a:lnTo>
                <a:close/>
              </a:path>
              <a:path w="879498" h="85344">
                <a:moveTo>
                  <a:pt x="83945" y="41202"/>
                </a:moveTo>
                <a:lnTo>
                  <a:pt x="81392" y="28193"/>
                </a:lnTo>
                <a:lnTo>
                  <a:pt x="41298" y="28193"/>
                </a:lnTo>
                <a:lnTo>
                  <a:pt x="41298" y="57149"/>
                </a:lnTo>
                <a:lnTo>
                  <a:pt x="80985" y="57149"/>
                </a:lnTo>
                <a:lnTo>
                  <a:pt x="81642" y="55879"/>
                </a:lnTo>
                <a:lnTo>
                  <a:pt x="83945" y="41202"/>
                </a:lnTo>
                <a:close/>
              </a:path>
              <a:path w="879498" h="85344">
                <a:moveTo>
                  <a:pt x="80985" y="57149"/>
                </a:moveTo>
                <a:lnTo>
                  <a:pt x="41298" y="57149"/>
                </a:lnTo>
                <a:lnTo>
                  <a:pt x="41298" y="85343"/>
                </a:lnTo>
                <a:lnTo>
                  <a:pt x="53060" y="83704"/>
                </a:lnTo>
                <a:lnTo>
                  <a:pt x="65429" y="77820"/>
                </a:lnTo>
                <a:lnTo>
                  <a:pt x="75213" y="68315"/>
                </a:lnTo>
                <a:lnTo>
                  <a:pt x="80985" y="57149"/>
                </a:lnTo>
                <a:close/>
              </a:path>
              <a:path w="879498" h="85344">
                <a:moveTo>
                  <a:pt x="83945" y="57149"/>
                </a:moveTo>
                <a:lnTo>
                  <a:pt x="83945" y="41202"/>
                </a:lnTo>
                <a:lnTo>
                  <a:pt x="81642" y="55879"/>
                </a:lnTo>
                <a:lnTo>
                  <a:pt x="80985" y="57149"/>
                </a:lnTo>
                <a:lnTo>
                  <a:pt x="83945" y="57149"/>
                </a:lnTo>
                <a:close/>
              </a:path>
              <a:path w="879498" h="85344">
                <a:moveTo>
                  <a:pt x="822348" y="42671"/>
                </a:moveTo>
                <a:lnTo>
                  <a:pt x="812524" y="28193"/>
                </a:lnTo>
                <a:lnTo>
                  <a:pt x="81392" y="28193"/>
                </a:lnTo>
                <a:lnTo>
                  <a:pt x="83945" y="41202"/>
                </a:lnTo>
                <a:lnTo>
                  <a:pt x="83945" y="57149"/>
                </a:lnTo>
                <a:lnTo>
                  <a:pt x="812524" y="57149"/>
                </a:lnTo>
                <a:lnTo>
                  <a:pt x="822348" y="42671"/>
                </a:lnTo>
                <a:close/>
              </a:path>
              <a:path w="879498" h="85344">
                <a:moveTo>
                  <a:pt x="879498" y="42671"/>
                </a:moveTo>
                <a:lnTo>
                  <a:pt x="793392" y="0"/>
                </a:lnTo>
                <a:lnTo>
                  <a:pt x="812524" y="28193"/>
                </a:lnTo>
                <a:lnTo>
                  <a:pt x="822348" y="28193"/>
                </a:lnTo>
                <a:lnTo>
                  <a:pt x="822348" y="70993"/>
                </a:lnTo>
                <a:lnTo>
                  <a:pt x="879498" y="42671"/>
                </a:lnTo>
                <a:close/>
              </a:path>
              <a:path w="879498" h="85344">
                <a:moveTo>
                  <a:pt x="822348" y="70993"/>
                </a:moveTo>
                <a:lnTo>
                  <a:pt x="822348" y="57149"/>
                </a:lnTo>
                <a:lnTo>
                  <a:pt x="812524" y="57149"/>
                </a:lnTo>
                <a:lnTo>
                  <a:pt x="793392" y="85343"/>
                </a:lnTo>
                <a:lnTo>
                  <a:pt x="822348" y="70993"/>
                </a:lnTo>
                <a:close/>
              </a:path>
              <a:path w="879498" h="85344">
                <a:moveTo>
                  <a:pt x="822348" y="42671"/>
                </a:moveTo>
                <a:lnTo>
                  <a:pt x="822348" y="28193"/>
                </a:lnTo>
                <a:lnTo>
                  <a:pt x="812524" y="28193"/>
                </a:lnTo>
                <a:lnTo>
                  <a:pt x="822348" y="42671"/>
                </a:lnTo>
                <a:close/>
              </a:path>
              <a:path w="879498" h="85344">
                <a:moveTo>
                  <a:pt x="822348" y="57149"/>
                </a:moveTo>
                <a:lnTo>
                  <a:pt x="822348" y="42671"/>
                </a:lnTo>
                <a:lnTo>
                  <a:pt x="812524" y="57149"/>
                </a:lnTo>
                <a:lnTo>
                  <a:pt x="822348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51600" y="2002027"/>
            <a:ext cx="879498" cy="85344"/>
          </a:xfrm>
          <a:custGeom>
            <a:avLst/>
            <a:gdLst/>
            <a:ahLst/>
            <a:cxnLst/>
            <a:rect l="l" t="t" r="r" b="b"/>
            <a:pathLst>
              <a:path w="879498" h="85344">
                <a:moveTo>
                  <a:pt x="81392" y="28193"/>
                </a:moveTo>
                <a:lnTo>
                  <a:pt x="51519" y="2289"/>
                </a:lnTo>
                <a:lnTo>
                  <a:pt x="35487" y="396"/>
                </a:lnTo>
                <a:lnTo>
                  <a:pt x="23669" y="3998"/>
                </a:lnTo>
                <a:lnTo>
                  <a:pt x="13626" y="11243"/>
                </a:lnTo>
                <a:lnTo>
                  <a:pt x="5943" y="21996"/>
                </a:lnTo>
                <a:lnTo>
                  <a:pt x="1205" y="36121"/>
                </a:lnTo>
                <a:lnTo>
                  <a:pt x="0" y="53482"/>
                </a:lnTo>
                <a:lnTo>
                  <a:pt x="5668" y="66207"/>
                </a:lnTo>
                <a:lnTo>
                  <a:pt x="14980" y="76299"/>
                </a:lnTo>
                <a:lnTo>
                  <a:pt x="27127" y="82947"/>
                </a:lnTo>
                <a:lnTo>
                  <a:pt x="41298" y="85343"/>
                </a:lnTo>
                <a:lnTo>
                  <a:pt x="41298" y="28193"/>
                </a:lnTo>
                <a:lnTo>
                  <a:pt x="81392" y="28193"/>
                </a:lnTo>
                <a:close/>
              </a:path>
              <a:path w="879498" h="85344">
                <a:moveTo>
                  <a:pt x="83945" y="41202"/>
                </a:moveTo>
                <a:lnTo>
                  <a:pt x="81392" y="28193"/>
                </a:lnTo>
                <a:lnTo>
                  <a:pt x="41298" y="28193"/>
                </a:lnTo>
                <a:lnTo>
                  <a:pt x="41298" y="57149"/>
                </a:lnTo>
                <a:lnTo>
                  <a:pt x="80985" y="57149"/>
                </a:lnTo>
                <a:lnTo>
                  <a:pt x="81642" y="55879"/>
                </a:lnTo>
                <a:lnTo>
                  <a:pt x="83945" y="41202"/>
                </a:lnTo>
                <a:close/>
              </a:path>
              <a:path w="879498" h="85344">
                <a:moveTo>
                  <a:pt x="80985" y="57149"/>
                </a:moveTo>
                <a:lnTo>
                  <a:pt x="41298" y="57149"/>
                </a:lnTo>
                <a:lnTo>
                  <a:pt x="41298" y="85343"/>
                </a:lnTo>
                <a:lnTo>
                  <a:pt x="53060" y="83704"/>
                </a:lnTo>
                <a:lnTo>
                  <a:pt x="65429" y="77820"/>
                </a:lnTo>
                <a:lnTo>
                  <a:pt x="75213" y="68315"/>
                </a:lnTo>
                <a:lnTo>
                  <a:pt x="80985" y="57149"/>
                </a:lnTo>
                <a:close/>
              </a:path>
              <a:path w="879498" h="85344">
                <a:moveTo>
                  <a:pt x="83945" y="57149"/>
                </a:moveTo>
                <a:lnTo>
                  <a:pt x="83945" y="41202"/>
                </a:lnTo>
                <a:lnTo>
                  <a:pt x="81642" y="55879"/>
                </a:lnTo>
                <a:lnTo>
                  <a:pt x="80985" y="57149"/>
                </a:lnTo>
                <a:lnTo>
                  <a:pt x="83945" y="57149"/>
                </a:lnTo>
                <a:close/>
              </a:path>
              <a:path w="879498" h="85344">
                <a:moveTo>
                  <a:pt x="822348" y="42671"/>
                </a:moveTo>
                <a:lnTo>
                  <a:pt x="812524" y="28193"/>
                </a:lnTo>
                <a:lnTo>
                  <a:pt x="81392" y="28193"/>
                </a:lnTo>
                <a:lnTo>
                  <a:pt x="83945" y="41202"/>
                </a:lnTo>
                <a:lnTo>
                  <a:pt x="83945" y="57149"/>
                </a:lnTo>
                <a:lnTo>
                  <a:pt x="812524" y="57149"/>
                </a:lnTo>
                <a:lnTo>
                  <a:pt x="822348" y="42671"/>
                </a:lnTo>
                <a:close/>
              </a:path>
              <a:path w="879498" h="85344">
                <a:moveTo>
                  <a:pt x="879498" y="42671"/>
                </a:moveTo>
                <a:lnTo>
                  <a:pt x="793392" y="0"/>
                </a:lnTo>
                <a:lnTo>
                  <a:pt x="812524" y="28193"/>
                </a:lnTo>
                <a:lnTo>
                  <a:pt x="822348" y="28193"/>
                </a:lnTo>
                <a:lnTo>
                  <a:pt x="822348" y="70993"/>
                </a:lnTo>
                <a:lnTo>
                  <a:pt x="879498" y="42671"/>
                </a:lnTo>
                <a:close/>
              </a:path>
              <a:path w="879498" h="85344">
                <a:moveTo>
                  <a:pt x="822348" y="70993"/>
                </a:moveTo>
                <a:lnTo>
                  <a:pt x="822348" y="57149"/>
                </a:lnTo>
                <a:lnTo>
                  <a:pt x="812524" y="57149"/>
                </a:lnTo>
                <a:lnTo>
                  <a:pt x="793392" y="85343"/>
                </a:lnTo>
                <a:lnTo>
                  <a:pt x="822348" y="70993"/>
                </a:lnTo>
                <a:close/>
              </a:path>
              <a:path w="879498" h="85344">
                <a:moveTo>
                  <a:pt x="822348" y="42671"/>
                </a:moveTo>
                <a:lnTo>
                  <a:pt x="822348" y="28193"/>
                </a:lnTo>
                <a:lnTo>
                  <a:pt x="812524" y="28193"/>
                </a:lnTo>
                <a:lnTo>
                  <a:pt x="822348" y="42671"/>
                </a:lnTo>
                <a:close/>
              </a:path>
              <a:path w="879498" h="85344">
                <a:moveTo>
                  <a:pt x="822348" y="57149"/>
                </a:moveTo>
                <a:lnTo>
                  <a:pt x="822348" y="42671"/>
                </a:lnTo>
                <a:lnTo>
                  <a:pt x="812524" y="57149"/>
                </a:lnTo>
                <a:lnTo>
                  <a:pt x="822348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162802" y="3756151"/>
            <a:ext cx="109093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spc="-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overflow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October 31,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L13.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11</a:t>
            </a:fld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7526337" y="1817814"/>
          <a:ext cx="533400" cy="4299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76200"/>
              </a:tblGrid>
              <a:tr h="82676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74523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953">
                      <a:solidFill>
                        <a:srgbClr val="FFFF66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2953">
                      <a:solidFill>
                        <a:srgbClr val="FFFF66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0723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953">
                      <a:solidFill>
                        <a:srgbClr val="FFFF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FFFF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199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ct val="100000"/>
              </a:lnSpc>
            </a:pPr>
            <a:r>
              <a:rPr sz="4400" b="1" spc="-25" dirty="0" smtClean="0">
                <a:latin typeface="Times New Roman"/>
                <a:cs typeface="Times New Roman"/>
              </a:rPr>
              <a:t>Example </a:t>
            </a:r>
            <a:r>
              <a:rPr sz="4400" b="1" spc="-20" dirty="0" smtClean="0">
                <a:latin typeface="Times New Roman"/>
                <a:cs typeface="Times New Roman"/>
              </a:rPr>
              <a:t>of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5" dirty="0" smtClean="0">
                <a:latin typeface="Times New Roman"/>
                <a:cs typeface="Times New Roman"/>
              </a:rPr>
              <a:t>a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5" dirty="0" smtClean="0">
                <a:latin typeface="Times New Roman"/>
                <a:cs typeface="Times New Roman"/>
              </a:rPr>
              <a:t>dynamic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0" dirty="0" smtClean="0">
                <a:latin typeface="Times New Roman"/>
                <a:cs typeface="Times New Roman"/>
              </a:rPr>
              <a:t>table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06900" y="18862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30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30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73700" y="1892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97500" y="1816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97500" y="1816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700" y="2349500"/>
            <a:ext cx="457200" cy="457199"/>
          </a:xfrm>
          <a:custGeom>
            <a:avLst/>
            <a:gdLst/>
            <a:ahLst/>
            <a:cxnLst/>
            <a:rect l="l" t="t" r="r" b="b"/>
            <a:pathLst>
              <a:path w="457200" h="457199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9750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9750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36600" y="1781555"/>
            <a:ext cx="1599565" cy="2382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Times New Roman"/>
              <a:buAutoNum type="arabicPeriod"/>
              <a:tabLst>
                <a:tab pos="469900" algn="l"/>
              </a:tabLst>
            </a:pPr>
            <a:r>
              <a:rPr sz="3200" spc="-20" dirty="0" smtClean="0">
                <a:latin typeface="Times New Roman"/>
                <a:cs typeface="Times New Roman"/>
              </a:rPr>
              <a:t>I</a:t>
            </a:r>
            <a:r>
              <a:rPr sz="2400" spc="-20" dirty="0" smtClean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10"/>
              </a:lnSpc>
              <a:buClr>
                <a:srgbClr val="CC0000"/>
              </a:buClr>
              <a:buFont typeface="Times New Roman"/>
              <a:buAutoNum type="arabicPeriod"/>
              <a:tabLst>
                <a:tab pos="485775" algn="l"/>
              </a:tabLst>
            </a:pPr>
            <a:r>
              <a:rPr sz="3200" spc="-20" dirty="0" smtClean="0">
                <a:latin typeface="Times New Roman"/>
                <a:cs typeface="Times New Roman"/>
              </a:rPr>
              <a:t>I</a:t>
            </a:r>
            <a:r>
              <a:rPr sz="2400" spc="-20" dirty="0" smtClean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15"/>
              </a:lnSpc>
              <a:buClr>
                <a:srgbClr val="CC0000"/>
              </a:buClr>
              <a:buFont typeface="Times New Roman"/>
              <a:buAutoNum type="arabicPeriod"/>
              <a:tabLst>
                <a:tab pos="485775" algn="l"/>
              </a:tabLst>
            </a:pPr>
            <a:r>
              <a:rPr sz="3200" spc="-20" dirty="0" smtClean="0">
                <a:latin typeface="Times New Roman"/>
                <a:cs typeface="Times New Roman"/>
              </a:rPr>
              <a:t>I</a:t>
            </a:r>
            <a:r>
              <a:rPr sz="2400" spc="-20" dirty="0" smtClean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15"/>
              </a:lnSpc>
              <a:buClr>
                <a:srgbClr val="CC0000"/>
              </a:buClr>
              <a:buFont typeface="Times New Roman"/>
              <a:buAutoNum type="arabicPeriod"/>
              <a:tabLst>
                <a:tab pos="485775" algn="l"/>
              </a:tabLst>
            </a:pPr>
            <a:r>
              <a:rPr sz="3200" spc="-20" dirty="0" smtClean="0">
                <a:latin typeface="Times New Roman"/>
                <a:cs typeface="Times New Roman"/>
              </a:rPr>
              <a:t>I</a:t>
            </a:r>
            <a:r>
              <a:rPr sz="2400" spc="-20" dirty="0" smtClean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695"/>
              </a:lnSpc>
              <a:buClr>
                <a:srgbClr val="CC0000"/>
              </a:buClr>
              <a:buFont typeface="Times New Roman"/>
              <a:buAutoNum type="arabicPeriod"/>
              <a:tabLst>
                <a:tab pos="485775" algn="l"/>
              </a:tabLst>
            </a:pPr>
            <a:r>
              <a:rPr sz="3200" spc="-20" dirty="0" smtClean="0">
                <a:latin typeface="Times New Roman"/>
                <a:cs typeface="Times New Roman"/>
              </a:rPr>
              <a:t>I</a:t>
            </a:r>
            <a:r>
              <a:rPr sz="2400" spc="-20" dirty="0" smtClean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October 31,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L13.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12</a:t>
            </a:fld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459537" y="1817433"/>
          <a:ext cx="533400" cy="2754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76200"/>
              </a:tblGrid>
              <a:tr h="7620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77951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1103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0722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37757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7526337" y="1817814"/>
          <a:ext cx="533400" cy="4299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76200"/>
              </a:tblGrid>
              <a:tr h="82676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74523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953">
                      <a:solidFill>
                        <a:srgbClr val="FFFF66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2953">
                      <a:solidFill>
                        <a:srgbClr val="FFFF66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0723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953">
                      <a:solidFill>
                        <a:srgbClr val="FFFF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FFFF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199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ct val="100000"/>
              </a:lnSpc>
            </a:pPr>
            <a:r>
              <a:rPr sz="4400" b="1" spc="-25" dirty="0" smtClean="0">
                <a:latin typeface="Times New Roman"/>
                <a:cs typeface="Times New Roman"/>
              </a:rPr>
              <a:t>Example </a:t>
            </a:r>
            <a:r>
              <a:rPr sz="4400" b="1" spc="-20" dirty="0" smtClean="0">
                <a:latin typeface="Times New Roman"/>
                <a:cs typeface="Times New Roman"/>
              </a:rPr>
              <a:t>of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5" dirty="0" smtClean="0">
                <a:latin typeface="Times New Roman"/>
                <a:cs typeface="Times New Roman"/>
              </a:rPr>
              <a:t>a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5" dirty="0" smtClean="0">
                <a:latin typeface="Times New Roman"/>
                <a:cs typeface="Times New Roman"/>
              </a:rPr>
              <a:t>dynamic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0" dirty="0" smtClean="0">
                <a:latin typeface="Times New Roman"/>
                <a:cs typeface="Times New Roman"/>
              </a:rPr>
              <a:t>table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6900" y="18862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30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30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73700" y="1892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97500" y="1816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97500" y="1816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700" y="2349500"/>
            <a:ext cx="457200" cy="457199"/>
          </a:xfrm>
          <a:custGeom>
            <a:avLst/>
            <a:gdLst/>
            <a:ahLst/>
            <a:cxnLst/>
            <a:rect l="l" t="t" r="r" b="b"/>
            <a:pathLst>
              <a:path w="457200" h="457199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9750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9750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36600" y="1781555"/>
            <a:ext cx="1599565" cy="3333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Times New Roman"/>
              <a:buAutoNum type="arabicPeriod"/>
              <a:tabLst>
                <a:tab pos="469900" algn="l"/>
              </a:tabLst>
            </a:pPr>
            <a:r>
              <a:rPr sz="3200" spc="-20" dirty="0" smtClean="0">
                <a:latin typeface="Times New Roman"/>
                <a:cs typeface="Times New Roman"/>
              </a:rPr>
              <a:t>I</a:t>
            </a:r>
            <a:r>
              <a:rPr sz="2400" spc="-20" dirty="0" smtClean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10"/>
              </a:lnSpc>
              <a:buClr>
                <a:srgbClr val="CC0000"/>
              </a:buClr>
              <a:buFont typeface="Times New Roman"/>
              <a:buAutoNum type="arabicPeriod"/>
              <a:tabLst>
                <a:tab pos="485775" algn="l"/>
              </a:tabLst>
            </a:pPr>
            <a:r>
              <a:rPr sz="3200" spc="-20" dirty="0" smtClean="0">
                <a:latin typeface="Times New Roman"/>
                <a:cs typeface="Times New Roman"/>
              </a:rPr>
              <a:t>I</a:t>
            </a:r>
            <a:r>
              <a:rPr sz="2400" spc="-20" dirty="0" smtClean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15"/>
              </a:lnSpc>
              <a:buClr>
                <a:srgbClr val="CC0000"/>
              </a:buClr>
              <a:buFont typeface="Times New Roman"/>
              <a:buAutoNum type="arabicPeriod"/>
              <a:tabLst>
                <a:tab pos="485775" algn="l"/>
              </a:tabLst>
            </a:pPr>
            <a:r>
              <a:rPr sz="3200" spc="-20" dirty="0" smtClean="0">
                <a:latin typeface="Times New Roman"/>
                <a:cs typeface="Times New Roman"/>
              </a:rPr>
              <a:t>I</a:t>
            </a:r>
            <a:r>
              <a:rPr sz="2400" spc="-20" dirty="0" smtClean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15"/>
              </a:lnSpc>
              <a:buClr>
                <a:srgbClr val="CC0000"/>
              </a:buClr>
              <a:buFont typeface="Times New Roman"/>
              <a:buAutoNum type="arabicPeriod"/>
              <a:tabLst>
                <a:tab pos="485775" algn="l"/>
              </a:tabLst>
            </a:pPr>
            <a:r>
              <a:rPr sz="3200" spc="-20" dirty="0" smtClean="0">
                <a:latin typeface="Times New Roman"/>
                <a:cs typeface="Times New Roman"/>
              </a:rPr>
              <a:t>I</a:t>
            </a:r>
            <a:r>
              <a:rPr sz="2400" spc="-20" dirty="0" smtClean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695"/>
              </a:lnSpc>
              <a:buClr>
                <a:srgbClr val="CC0000"/>
              </a:buClr>
              <a:buFont typeface="Times New Roman"/>
              <a:buAutoNum type="arabicPeriod"/>
              <a:tabLst>
                <a:tab pos="485775" algn="l"/>
              </a:tabLst>
            </a:pPr>
            <a:r>
              <a:rPr sz="3200" spc="-20" dirty="0" smtClean="0">
                <a:latin typeface="Times New Roman"/>
                <a:cs typeface="Times New Roman"/>
              </a:rPr>
              <a:t>I</a:t>
            </a:r>
            <a:r>
              <a:rPr sz="2400" spc="-20" dirty="0" smtClean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15"/>
              </a:lnSpc>
              <a:buClr>
                <a:srgbClr val="CC0000"/>
              </a:buClr>
              <a:buFont typeface="Times New Roman"/>
              <a:buAutoNum type="arabicPeriod"/>
              <a:tabLst>
                <a:tab pos="485775" algn="l"/>
              </a:tabLst>
            </a:pPr>
            <a:r>
              <a:rPr sz="3200" spc="-20" dirty="0" smtClean="0">
                <a:latin typeface="Times New Roman"/>
                <a:cs typeface="Times New Roman"/>
              </a:rPr>
              <a:t>I</a:t>
            </a:r>
            <a:r>
              <a:rPr sz="2400" spc="-20" dirty="0" smtClean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75"/>
              </a:lnSpc>
              <a:buClr>
                <a:srgbClr val="CC0000"/>
              </a:buClr>
              <a:buFont typeface="Times New Roman"/>
              <a:buAutoNum type="arabicPeriod"/>
              <a:tabLst>
                <a:tab pos="485775" algn="l"/>
              </a:tabLst>
            </a:pPr>
            <a:r>
              <a:rPr sz="3200" spc="-20" dirty="0" smtClean="0">
                <a:latin typeface="Times New Roman"/>
                <a:cs typeface="Times New Roman"/>
              </a:rPr>
              <a:t>I</a:t>
            </a:r>
            <a:r>
              <a:rPr sz="2400" spc="-20" dirty="0" smtClean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October 31,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L13.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13</a:t>
            </a:fld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459537" y="1817433"/>
          <a:ext cx="533400" cy="2754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76200"/>
              </a:tblGrid>
              <a:tr h="7620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77951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1103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0722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37757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7526337" y="1817814"/>
          <a:ext cx="533400" cy="4299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76200"/>
              </a:tblGrid>
              <a:tr h="82676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74523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953">
                      <a:solidFill>
                        <a:srgbClr val="FFFF66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2953">
                      <a:solidFill>
                        <a:srgbClr val="FFFF66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0723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953">
                      <a:solidFill>
                        <a:srgbClr val="FFFF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FFFF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199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ct val="100000"/>
              </a:lnSpc>
            </a:pPr>
            <a:r>
              <a:rPr sz="4400" b="1" spc="-25" dirty="0" smtClean="0">
                <a:latin typeface="Times New Roman"/>
                <a:cs typeface="Times New Roman"/>
              </a:rPr>
              <a:t>Worst-case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0" dirty="0" smtClean="0">
                <a:latin typeface="Times New Roman"/>
                <a:cs typeface="Times New Roman"/>
              </a:rPr>
              <a:t>analysis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5877" y="1637111"/>
            <a:ext cx="6951980" cy="36353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0400"/>
              </a:lnSpc>
              <a:tabLst>
                <a:tab pos="1092200" algn="l"/>
                <a:tab pos="6087745" algn="l"/>
              </a:tabLst>
            </a:pPr>
            <a:r>
              <a:rPr sz="3200" spc="-15" dirty="0" smtClean="0">
                <a:latin typeface="Times New Roman"/>
                <a:cs typeface="Times New Roman"/>
              </a:rPr>
              <a:t>Consider a sequence</a:t>
            </a:r>
            <a:r>
              <a:rPr sz="3200" spc="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of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n </a:t>
            </a:r>
            <a:r>
              <a:rPr sz="3200" spc="-15" dirty="0" smtClean="0">
                <a:latin typeface="Times New Roman"/>
                <a:cs typeface="Times New Roman"/>
              </a:rPr>
              <a:t>insertions.	</a:t>
            </a:r>
            <a:r>
              <a:rPr sz="3200" spc="-20" dirty="0" smtClean="0">
                <a:latin typeface="Times New Roman"/>
                <a:cs typeface="Times New Roman"/>
              </a:rPr>
              <a:t>The</a:t>
            </a:r>
            <a:r>
              <a:rPr sz="3200" spc="-15" dirty="0" smtClean="0">
                <a:latin typeface="Times New Roman"/>
                <a:cs typeface="Times New Roman"/>
              </a:rPr>
              <a:t> worst-case time to execute </a:t>
            </a:r>
            <a:r>
              <a:rPr sz="3200" spc="-20" dirty="0" smtClean="0">
                <a:latin typeface="Times New Roman"/>
                <a:cs typeface="Times New Roman"/>
              </a:rPr>
              <a:t>one </a:t>
            </a:r>
            <a:r>
              <a:rPr sz="3200" spc="-15" dirty="0" smtClean="0">
                <a:latin typeface="Times New Roman"/>
                <a:cs typeface="Times New Roman"/>
              </a:rPr>
              <a:t>insertion is</a:t>
            </a:r>
            <a:r>
              <a:rPr sz="3200" spc="-10" dirty="0" smtClean="0">
                <a:latin typeface="Times New Roman"/>
                <a:cs typeface="Times New Roman"/>
              </a:rPr>
              <a:t> </a:t>
            </a:r>
            <a:r>
              <a:rPr sz="3200" spc="-50" dirty="0" smtClean="0">
                <a:solidFill>
                  <a:srgbClr val="008A87"/>
                </a:solidFill>
                <a:latin typeface="Segoe UI Symbol"/>
                <a:cs typeface="Segoe UI Symbol"/>
              </a:rPr>
              <a:t>Θ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 smtClean="0">
                <a:latin typeface="Times New Roman"/>
                <a:cs typeface="Times New Roman"/>
              </a:rPr>
              <a:t>.	</a:t>
            </a:r>
            <a:r>
              <a:rPr sz="3200" spc="-15" dirty="0" smtClean="0">
                <a:latin typeface="Times New Roman"/>
                <a:cs typeface="Times New Roman"/>
              </a:rPr>
              <a:t>Therefore, the worst-case time for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insertions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is</a:t>
            </a:r>
            <a:r>
              <a:rPr sz="3200" spc="5" dirty="0" smtClean="0">
                <a:latin typeface="Times New Roman"/>
                <a:cs typeface="Times New Roman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spc="-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70" dirty="0" smtClean="0">
                <a:solidFill>
                  <a:srgbClr val="008A87"/>
                </a:solidFill>
                <a:latin typeface="Times New Roman"/>
                <a:cs typeface="Times New Roman"/>
              </a:rPr>
              <a:t>·</a:t>
            </a:r>
            <a:r>
              <a:rPr sz="3200" spc="-204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45" dirty="0" smtClean="0">
                <a:solidFill>
                  <a:srgbClr val="008A87"/>
                </a:solidFill>
                <a:latin typeface="Segoe UI Symbol"/>
                <a:cs typeface="Segoe UI Symbol"/>
              </a:rPr>
              <a:t>Θ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0" dirty="0" smtClean="0">
                <a:solidFill>
                  <a:srgbClr val="008A87"/>
                </a:solidFill>
                <a:latin typeface="Segoe UI Symbol"/>
                <a:cs typeface="Segoe UI Symbol"/>
              </a:rPr>
              <a:t>Θ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150" spc="-30" baseline="26455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 smtClean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ts val="550"/>
              </a:lnSpc>
              <a:spcBef>
                <a:spcPts val="22"/>
              </a:spcBef>
            </a:pPr>
            <a:endParaRPr sz="55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  <a:tabLst>
                <a:tab pos="1976120" algn="l"/>
              </a:tabLst>
            </a:pPr>
            <a:r>
              <a:rPr sz="3200" b="1" spc="-25" dirty="0" smtClean="0">
                <a:solidFill>
                  <a:srgbClr val="CC0000"/>
                </a:solidFill>
                <a:latin typeface="Times New Roman"/>
                <a:cs typeface="Times New Roman"/>
              </a:rPr>
              <a:t>WRONG!	</a:t>
            </a:r>
            <a:r>
              <a:rPr sz="3200" spc="-15" dirty="0" smtClean="0">
                <a:latin typeface="Times New Roman"/>
                <a:cs typeface="Times New Roman"/>
              </a:rPr>
              <a:t>In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fact, the worst-case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cost for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515"/>
              </a:lnSpc>
            </a:pP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n </a:t>
            </a:r>
            <a:r>
              <a:rPr sz="3200" spc="-15" dirty="0" smtClean="0">
                <a:latin typeface="Times New Roman"/>
                <a:cs typeface="Times New Roman"/>
              </a:rPr>
              <a:t>insertions is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only </a:t>
            </a:r>
            <a:r>
              <a:rPr sz="3200" spc="-50" dirty="0" smtClean="0">
                <a:solidFill>
                  <a:srgbClr val="008A87"/>
                </a:solidFill>
                <a:latin typeface="Segoe UI Symbol"/>
                <a:cs typeface="Segoe UI Symbol"/>
              </a:rPr>
              <a:t>Θ</a:t>
            </a:r>
            <a:r>
              <a:rPr sz="32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340" dirty="0" smtClean="0">
                <a:solidFill>
                  <a:srgbClr val="008A87"/>
                </a:solidFill>
                <a:latin typeface="Cambria"/>
                <a:cs typeface="Cambria"/>
              </a:rPr>
              <a:t>≪</a:t>
            </a:r>
            <a:r>
              <a:rPr sz="3200" spc="100" dirty="0" smtClean="0">
                <a:solidFill>
                  <a:srgbClr val="008A87"/>
                </a:solidFill>
                <a:latin typeface="Cambria"/>
                <a:cs typeface="Cambria"/>
              </a:rPr>
              <a:t> </a:t>
            </a:r>
            <a:r>
              <a:rPr sz="3200" spc="-50" dirty="0" smtClean="0">
                <a:solidFill>
                  <a:srgbClr val="008A87"/>
                </a:solidFill>
                <a:latin typeface="Segoe UI Symbol"/>
                <a:cs typeface="Segoe UI Symbol"/>
              </a:rPr>
              <a:t>Θ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150" spc="7" baseline="26455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 smtClean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ts val="850"/>
              </a:lnSpc>
              <a:spcBef>
                <a:spcPts val="34"/>
              </a:spcBef>
            </a:pPr>
            <a:endParaRPr sz="85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3200" spc="-15" dirty="0" smtClean="0">
                <a:latin typeface="Times New Roman"/>
                <a:cs typeface="Times New Roman"/>
              </a:rPr>
              <a:t>Let’s see </a:t>
            </a:r>
            <a:r>
              <a:rPr sz="3200" spc="-20" dirty="0" smtClean="0">
                <a:latin typeface="Times New Roman"/>
                <a:cs typeface="Times New Roman"/>
              </a:rPr>
              <a:t>why.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October 31,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L13.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14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ts val="5260"/>
              </a:lnSpc>
            </a:pPr>
            <a:r>
              <a:rPr sz="4400" b="1" spc="-25" dirty="0" smtClean="0">
                <a:latin typeface="Times New Roman"/>
                <a:cs typeface="Times New Roman"/>
              </a:rPr>
              <a:t>Tighter </a:t>
            </a:r>
            <a:r>
              <a:rPr sz="4400" b="1" spc="-20" dirty="0" smtClean="0">
                <a:latin typeface="Times New Roman"/>
                <a:cs typeface="Times New Roman"/>
              </a:rPr>
              <a:t>analysis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1201" y="1409700"/>
            <a:ext cx="5866765" cy="6007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448435" algn="l"/>
              </a:tabLst>
            </a:pPr>
            <a:r>
              <a:rPr sz="3200" spc="-15" dirty="0" smtClean="0">
                <a:latin typeface="Times New Roman"/>
                <a:cs typeface="Times New Roman"/>
              </a:rPr>
              <a:t>Let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4050" i="1" spc="-15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i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	</a:t>
            </a:r>
            <a:r>
              <a:rPr sz="3200" spc="-15" dirty="0" smtClean="0">
                <a:latin typeface="Times New Roman"/>
                <a:cs typeface="Times New Roman"/>
              </a:rPr>
              <a:t>the cost of the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35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th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insertion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9879" y="2167120"/>
            <a:ext cx="254635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63289" y="1977644"/>
            <a:ext cx="270258" cy="895234"/>
          </a:xfrm>
          <a:custGeom>
            <a:avLst/>
            <a:gdLst/>
            <a:ahLst/>
            <a:cxnLst/>
            <a:rect l="l" t="t" r="r" b="b"/>
            <a:pathLst>
              <a:path w="270258" h="895234">
                <a:moveTo>
                  <a:pt x="270258" y="0"/>
                </a:moveTo>
                <a:lnTo>
                  <a:pt x="217837" y="5473"/>
                </a:lnTo>
                <a:lnTo>
                  <a:pt x="174481" y="20444"/>
                </a:lnTo>
                <a:lnTo>
                  <a:pt x="137729" y="51428"/>
                </a:lnTo>
                <a:lnTo>
                  <a:pt x="130812" y="373380"/>
                </a:lnTo>
                <a:lnTo>
                  <a:pt x="129638" y="383089"/>
                </a:lnTo>
                <a:lnTo>
                  <a:pt x="103877" y="417417"/>
                </a:lnTo>
                <a:lnTo>
                  <a:pt x="66493" y="436202"/>
                </a:lnTo>
                <a:lnTo>
                  <a:pt x="17972" y="446639"/>
                </a:lnTo>
                <a:lnTo>
                  <a:pt x="0" y="447891"/>
                </a:lnTo>
                <a:lnTo>
                  <a:pt x="17115" y="448628"/>
                </a:lnTo>
                <a:lnTo>
                  <a:pt x="64934" y="458444"/>
                </a:lnTo>
                <a:lnTo>
                  <a:pt x="103190" y="477726"/>
                </a:lnTo>
                <a:lnTo>
                  <a:pt x="129834" y="513847"/>
                </a:lnTo>
                <a:lnTo>
                  <a:pt x="130812" y="821435"/>
                </a:lnTo>
                <a:lnTo>
                  <a:pt x="132001" y="831193"/>
                </a:lnTo>
                <a:lnTo>
                  <a:pt x="158030" y="865444"/>
                </a:lnTo>
                <a:lnTo>
                  <a:pt x="195688" y="883977"/>
                </a:lnTo>
                <a:lnTo>
                  <a:pt x="244389" y="894090"/>
                </a:lnTo>
                <a:lnTo>
                  <a:pt x="262376" y="89523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13012" y="1924050"/>
            <a:ext cx="2171700" cy="9861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75615" algn="l"/>
              </a:tabLst>
            </a:pP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	</a:t>
            </a:r>
            <a:r>
              <a:rPr sz="3200" spc="-15" dirty="0" smtClean="0">
                <a:latin typeface="Times New Roman"/>
                <a:cs typeface="Times New Roman"/>
              </a:rPr>
              <a:t>otherwise.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6341" y="1924050"/>
            <a:ext cx="488061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 smtClean="0">
                <a:latin typeface="Times New Roman"/>
                <a:cs typeface="Times New Roman"/>
              </a:rPr>
              <a:t>if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1 </a:t>
            </a:r>
            <a:r>
              <a:rPr sz="3200" spc="-15" dirty="0" smtClean="0">
                <a:latin typeface="Times New Roman"/>
                <a:cs typeface="Times New Roman"/>
              </a:rPr>
              <a:t>is an exact</a:t>
            </a:r>
            <a:r>
              <a:rPr sz="3200" spc="5" dirty="0" smtClean="0">
                <a:latin typeface="Times New Roman"/>
                <a:cs typeface="Times New Roman"/>
              </a:rPr>
              <a:t> </a:t>
            </a:r>
            <a:r>
              <a:rPr sz="3200" spc="-20" dirty="0" smtClean="0">
                <a:latin typeface="Times New Roman"/>
                <a:cs typeface="Times New Roman"/>
              </a:rPr>
              <a:t>power </a:t>
            </a:r>
            <a:r>
              <a:rPr sz="3200" spc="-15" dirty="0" smtClean="0">
                <a:latin typeface="Times New Roman"/>
                <a:cs typeface="Times New Roman"/>
              </a:rPr>
              <a:t>of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10" dirty="0" smtClean="0"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October 31,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L13.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15</a:t>
            </a:fld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63537" y="3370389"/>
          <a:ext cx="8381993" cy="2666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199"/>
                <a:gridCol w="1143000"/>
                <a:gridCol w="759156"/>
                <a:gridCol w="688488"/>
                <a:gridCol w="681247"/>
                <a:gridCol w="681229"/>
                <a:gridCol w="687723"/>
                <a:gridCol w="688469"/>
                <a:gridCol w="687331"/>
                <a:gridCol w="643899"/>
                <a:gridCol w="731864"/>
                <a:gridCol w="837188"/>
                <a:gridCol w="76200"/>
              </a:tblGrid>
              <a:tr h="76200"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 gridSpan="10"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586524">
                <a:tc rowSpan="3"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267335" algn="r">
                        <a:lnSpc>
                          <a:spcPct val="100000"/>
                        </a:lnSpc>
                      </a:pPr>
                      <a:r>
                        <a:rPr sz="2800" i="1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DDDDDD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60803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</a:pPr>
                      <a:r>
                        <a:rPr sz="2800" i="1" spc="-5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siz</a:t>
                      </a:r>
                      <a:r>
                        <a:rPr sz="2800" i="1" spc="-1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3600" i="1" spc="0" baseline="-20833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36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5580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ct val="100000"/>
                        </a:lnSpc>
                      </a:pPr>
                      <a:r>
                        <a:rPr sz="2800" i="1" spc="-1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3600" i="1" spc="0" baseline="-20833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36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 gridSpan="10"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ts val="5260"/>
              </a:lnSpc>
            </a:pPr>
            <a:r>
              <a:rPr sz="4400" b="1" spc="-25" dirty="0" smtClean="0">
                <a:latin typeface="Times New Roman"/>
                <a:cs typeface="Times New Roman"/>
              </a:rPr>
              <a:t>Tighter </a:t>
            </a:r>
            <a:r>
              <a:rPr sz="4400" b="1" spc="-20" dirty="0" smtClean="0">
                <a:latin typeface="Times New Roman"/>
                <a:cs typeface="Times New Roman"/>
              </a:rPr>
              <a:t>analysis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1201" y="1409700"/>
            <a:ext cx="5866765" cy="6007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448435" algn="l"/>
              </a:tabLst>
            </a:pPr>
            <a:r>
              <a:rPr sz="3200" spc="-15" dirty="0" smtClean="0">
                <a:latin typeface="Times New Roman"/>
                <a:cs typeface="Times New Roman"/>
              </a:rPr>
              <a:t>Let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4050" i="1" spc="-15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i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	</a:t>
            </a:r>
            <a:r>
              <a:rPr sz="3200" spc="-15" dirty="0" smtClean="0">
                <a:latin typeface="Times New Roman"/>
                <a:cs typeface="Times New Roman"/>
              </a:rPr>
              <a:t>the cost of the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35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th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insertion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9879" y="2167120"/>
            <a:ext cx="254635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63289" y="1977644"/>
            <a:ext cx="270258" cy="895234"/>
          </a:xfrm>
          <a:custGeom>
            <a:avLst/>
            <a:gdLst/>
            <a:ahLst/>
            <a:cxnLst/>
            <a:rect l="l" t="t" r="r" b="b"/>
            <a:pathLst>
              <a:path w="270258" h="895234">
                <a:moveTo>
                  <a:pt x="270258" y="0"/>
                </a:moveTo>
                <a:lnTo>
                  <a:pt x="217837" y="5473"/>
                </a:lnTo>
                <a:lnTo>
                  <a:pt x="174481" y="20444"/>
                </a:lnTo>
                <a:lnTo>
                  <a:pt x="137729" y="51428"/>
                </a:lnTo>
                <a:lnTo>
                  <a:pt x="130812" y="373380"/>
                </a:lnTo>
                <a:lnTo>
                  <a:pt x="129638" y="383089"/>
                </a:lnTo>
                <a:lnTo>
                  <a:pt x="103877" y="417417"/>
                </a:lnTo>
                <a:lnTo>
                  <a:pt x="66493" y="436202"/>
                </a:lnTo>
                <a:lnTo>
                  <a:pt x="17972" y="446639"/>
                </a:lnTo>
                <a:lnTo>
                  <a:pt x="0" y="447891"/>
                </a:lnTo>
                <a:lnTo>
                  <a:pt x="17115" y="448628"/>
                </a:lnTo>
                <a:lnTo>
                  <a:pt x="64934" y="458444"/>
                </a:lnTo>
                <a:lnTo>
                  <a:pt x="103190" y="477726"/>
                </a:lnTo>
                <a:lnTo>
                  <a:pt x="129834" y="513847"/>
                </a:lnTo>
                <a:lnTo>
                  <a:pt x="130812" y="821435"/>
                </a:lnTo>
                <a:lnTo>
                  <a:pt x="132001" y="831193"/>
                </a:lnTo>
                <a:lnTo>
                  <a:pt x="158030" y="865444"/>
                </a:lnTo>
                <a:lnTo>
                  <a:pt x="195688" y="883977"/>
                </a:lnTo>
                <a:lnTo>
                  <a:pt x="244389" y="894090"/>
                </a:lnTo>
                <a:lnTo>
                  <a:pt x="262376" y="89523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13012" y="1924050"/>
            <a:ext cx="2171700" cy="9861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75615" algn="l"/>
              </a:tabLst>
            </a:pP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	</a:t>
            </a:r>
            <a:r>
              <a:rPr sz="3200" spc="-15" dirty="0" smtClean="0">
                <a:latin typeface="Times New Roman"/>
                <a:cs typeface="Times New Roman"/>
              </a:rPr>
              <a:t>otherwise.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6341" y="1924050"/>
            <a:ext cx="488061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 smtClean="0">
                <a:latin typeface="Times New Roman"/>
                <a:cs typeface="Times New Roman"/>
              </a:rPr>
              <a:t>if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1 </a:t>
            </a:r>
            <a:r>
              <a:rPr sz="3200" spc="-15" dirty="0" smtClean="0">
                <a:latin typeface="Times New Roman"/>
                <a:cs typeface="Times New Roman"/>
              </a:rPr>
              <a:t>is an exact</a:t>
            </a:r>
            <a:r>
              <a:rPr sz="3200" spc="5" dirty="0" smtClean="0">
                <a:latin typeface="Times New Roman"/>
                <a:cs typeface="Times New Roman"/>
              </a:rPr>
              <a:t> </a:t>
            </a:r>
            <a:r>
              <a:rPr sz="3200" spc="-20" dirty="0" smtClean="0">
                <a:latin typeface="Times New Roman"/>
                <a:cs typeface="Times New Roman"/>
              </a:rPr>
              <a:t>power </a:t>
            </a:r>
            <a:r>
              <a:rPr sz="3200" spc="-15" dirty="0" smtClean="0">
                <a:latin typeface="Times New Roman"/>
                <a:cs typeface="Times New Roman"/>
              </a:rPr>
              <a:t>of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10" dirty="0" smtClean="0"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October 31,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L13.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16</a:t>
            </a:fld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63537" y="3370389"/>
          <a:ext cx="8381994" cy="3124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199"/>
                <a:gridCol w="1143000"/>
                <a:gridCol w="759156"/>
                <a:gridCol w="688473"/>
                <a:gridCol w="681246"/>
                <a:gridCol w="681230"/>
                <a:gridCol w="687723"/>
                <a:gridCol w="688485"/>
                <a:gridCol w="687331"/>
                <a:gridCol w="643899"/>
                <a:gridCol w="731864"/>
                <a:gridCol w="837188"/>
                <a:gridCol w="76200"/>
              </a:tblGrid>
              <a:tr h="76200"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 gridSpan="10"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586524">
                <a:tc rowSpan="3"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267335" algn="r">
                        <a:lnSpc>
                          <a:spcPct val="100000"/>
                        </a:lnSpc>
                      </a:pPr>
                      <a:r>
                        <a:rPr sz="2800" i="1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DDDDDD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60803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</a:pPr>
                      <a:r>
                        <a:rPr sz="2800" i="1" spc="-5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siz</a:t>
                      </a:r>
                      <a:r>
                        <a:rPr sz="2800" i="1" spc="-1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3600" i="1" spc="0" baseline="-20833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36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10152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25475">
                        <a:lnSpc>
                          <a:spcPct val="100000"/>
                        </a:lnSpc>
                      </a:pPr>
                      <a:r>
                        <a:rPr sz="2800" i="1" spc="-5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3600" i="1" spc="0" baseline="-20833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36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R="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4508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 gridSpan="10"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ct val="100000"/>
              </a:lnSpc>
            </a:pPr>
            <a:r>
              <a:rPr sz="4400" b="1" spc="-25" dirty="0" smtClean="0">
                <a:latin typeface="Times New Roman"/>
                <a:cs typeface="Times New Roman"/>
              </a:rPr>
              <a:t>Tighter </a:t>
            </a:r>
            <a:r>
              <a:rPr sz="4400" b="1" spc="-20" dirty="0" smtClean="0">
                <a:latin typeface="Times New Roman"/>
                <a:cs typeface="Times New Roman"/>
              </a:rPr>
              <a:t>analysis (continued)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97625" y="2583941"/>
            <a:ext cx="1169670" cy="1293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ts val="2950"/>
              </a:lnSpc>
            </a:pPr>
            <a:r>
              <a:rPr sz="3900" spc="157" baseline="-8547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⎣</a:t>
            </a:r>
            <a:r>
              <a:rPr sz="24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sz="2400" spc="90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80" dirty="0" smtClean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2400" spc="-509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−</a:t>
            </a:r>
            <a:r>
              <a:rPr sz="2400" spc="-1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2400" spc="125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900" spc="172" baseline="-8547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⎦</a:t>
            </a:r>
            <a:endParaRPr sz="3900" baseline="-8547">
              <a:latin typeface="Segoe UI Symbol"/>
              <a:cs typeface="Segoe UI Symbol"/>
            </a:endParaRPr>
          </a:p>
          <a:p>
            <a:pPr marR="11430" algn="ctr">
              <a:lnSpc>
                <a:spcPts val="4710"/>
              </a:lnSpc>
            </a:pPr>
            <a:r>
              <a:rPr sz="480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∑</a:t>
            </a:r>
            <a:endParaRPr sz="4800">
              <a:latin typeface="Segoe UI Symbol"/>
              <a:cs typeface="Segoe UI Symbol"/>
            </a:endParaRPr>
          </a:p>
          <a:p>
            <a:pPr marL="51435" algn="ctr">
              <a:lnSpc>
                <a:spcPts val="2435"/>
              </a:lnSpc>
            </a:pPr>
            <a:r>
              <a:rPr sz="2400" i="1" spc="160" dirty="0" smtClean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2400" spc="-285" dirty="0" smtClean="0">
                <a:solidFill>
                  <a:srgbClr val="008A87"/>
                </a:solidFill>
                <a:latin typeface="Segoe UI Symbol"/>
                <a:cs typeface="Segoe UI Symbol"/>
              </a:rPr>
              <a:t>=</a:t>
            </a:r>
            <a:r>
              <a:rPr sz="24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October 31,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L13.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17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4513" y="3938758"/>
            <a:ext cx="7376795" cy="22656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274820">
              <a:lnSpc>
                <a:spcPct val="100000"/>
              </a:lnSpc>
            </a:pPr>
            <a:r>
              <a:rPr sz="3200" spc="-44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≤</a:t>
            </a:r>
            <a:r>
              <a:rPr sz="3200" spc="-23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spc="-50" dirty="0" smtClean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r>
              <a:rPr sz="32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ts val="600"/>
              </a:lnSpc>
              <a:spcBef>
                <a:spcPts val="36"/>
              </a:spcBef>
            </a:pPr>
            <a:endParaRPr sz="600"/>
          </a:p>
          <a:p>
            <a:pPr marL="4277995">
              <a:lnSpc>
                <a:spcPct val="100000"/>
              </a:lnSpc>
            </a:pPr>
            <a:r>
              <a:rPr sz="3200" spc="-440" dirty="0" smtClean="0">
                <a:solidFill>
                  <a:srgbClr val="008A87"/>
                </a:solidFill>
                <a:latin typeface="Segoe UI Symbol"/>
                <a:cs typeface="Segoe UI Symbol"/>
              </a:rPr>
              <a:t>=</a:t>
            </a:r>
            <a:r>
              <a:rPr sz="3200" spc="-18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Θ</a:t>
            </a:r>
            <a:r>
              <a:rPr sz="3200" spc="8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55" dirty="0" smtClean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48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0" baseline="-2604" dirty="0" smtClean="0">
                <a:latin typeface="Times New Roman"/>
                <a:cs typeface="Times New Roman"/>
              </a:rPr>
              <a:t>.</a:t>
            </a:r>
            <a:endParaRPr sz="4800" baseline="-2604">
              <a:latin typeface="Times New Roman"/>
              <a:cs typeface="Times New Roman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65"/>
              </a:spcBef>
            </a:pPr>
            <a:endParaRPr sz="1400"/>
          </a:p>
          <a:p>
            <a:pPr marL="12700" marR="12700">
              <a:lnSpc>
                <a:spcPts val="3520"/>
              </a:lnSpc>
            </a:pPr>
            <a:r>
              <a:rPr sz="3200" dirty="0" smtClean="0">
                <a:latin typeface="Times New Roman"/>
                <a:cs typeface="Times New Roman"/>
              </a:rPr>
              <a:t>Thus,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the average cost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of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each dynamic-table operation is </a:t>
            </a:r>
            <a:r>
              <a:rPr sz="3200" spc="-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Θ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)/</a:t>
            </a:r>
            <a:r>
              <a:rPr sz="32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n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Θ</a:t>
            </a:r>
            <a:r>
              <a:rPr sz="3200" spc="-5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(1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0" dirty="0" smtClean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96247" y="2811779"/>
            <a:ext cx="385445" cy="641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aseline="-19097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4800" spc="-352" baseline="-19097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58620" y="1345181"/>
            <a:ext cx="4397375" cy="1240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456565" algn="r">
              <a:lnSpc>
                <a:spcPts val="2620"/>
              </a:lnSpc>
            </a:pPr>
            <a:r>
              <a:rPr sz="24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4040"/>
              </a:lnSpc>
            </a:pPr>
            <a:r>
              <a:rPr sz="3200" spc="-15" dirty="0" smtClean="0">
                <a:latin typeface="Times New Roman"/>
                <a:cs typeface="Times New Roman"/>
              </a:rPr>
              <a:t>Cost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of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n </a:t>
            </a:r>
            <a:r>
              <a:rPr sz="3200" spc="-15" dirty="0" smtClean="0">
                <a:latin typeface="Times New Roman"/>
                <a:cs typeface="Times New Roman"/>
              </a:rPr>
              <a:t>insertions</a:t>
            </a:r>
            <a:r>
              <a:rPr sz="3200" spc="375" dirty="0" smtClean="0">
                <a:latin typeface="Times New Roman"/>
                <a:cs typeface="Times New Roman"/>
              </a:rPr>
              <a:t> </a:t>
            </a:r>
            <a:r>
              <a:rPr sz="3200" spc="-440" dirty="0" smtClean="0">
                <a:solidFill>
                  <a:srgbClr val="008A87"/>
                </a:solidFill>
                <a:latin typeface="Segoe UI Symbol"/>
                <a:cs typeface="Segoe UI Symbol"/>
              </a:rPr>
              <a:t>=</a:t>
            </a:r>
            <a:r>
              <a:rPr sz="3200" spc="-18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7200" spc="577" baseline="-6944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∑</a:t>
            </a:r>
            <a:r>
              <a:rPr sz="3200" i="1" spc="-85" dirty="0" smtClean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600" i="1" spc="-15" baseline="-18518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3600" baseline="-18518">
              <a:latin typeface="Times New Roman"/>
              <a:cs typeface="Times New Roman"/>
            </a:endParaRPr>
          </a:p>
          <a:p>
            <a:pPr marR="323850" algn="r">
              <a:lnSpc>
                <a:spcPct val="100000"/>
              </a:lnSpc>
              <a:spcBef>
                <a:spcPts val="135"/>
              </a:spcBef>
            </a:pPr>
            <a:r>
              <a:rPr sz="2400" i="1" spc="1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400" spc="-509" dirty="0" smtClean="0">
                <a:solidFill>
                  <a:srgbClr val="008A87"/>
                </a:solidFill>
                <a:latin typeface="Segoe UI Symbol"/>
                <a:cs typeface="Segoe UI Symbol"/>
              </a:rPr>
              <a:t>=</a:t>
            </a:r>
            <a:r>
              <a:rPr sz="24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77128" y="2954257"/>
            <a:ext cx="852169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44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≤</a:t>
            </a:r>
            <a:r>
              <a:rPr sz="3200" spc="-13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spc="-15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440" dirty="0" smtClean="0">
                <a:solidFill>
                  <a:srgbClr val="008A87"/>
                </a:solidFill>
                <a:latin typeface="Segoe UI Symbol"/>
                <a:cs typeface="Segoe UI Symbol"/>
              </a:rPr>
              <a:t>+</a:t>
            </a:r>
            <a:endParaRPr sz="32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14601" y="315467"/>
            <a:ext cx="4603115" cy="668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5260"/>
              </a:lnSpc>
              <a:tabLst>
                <a:tab pos="2696210" algn="l"/>
              </a:tabLst>
            </a:pPr>
            <a:r>
              <a:rPr sz="4400" b="1" spc="-25" dirty="0" smtClean="0">
                <a:latin typeface="Times New Roman"/>
                <a:cs typeface="Times New Roman"/>
              </a:rPr>
              <a:t>Amortized	</a:t>
            </a:r>
            <a:r>
              <a:rPr sz="4400" b="1" spc="-20" dirty="0" smtClean="0">
                <a:latin typeface="Times New Roman"/>
                <a:cs typeface="Times New Roman"/>
              </a:rPr>
              <a:t>analysis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October 31,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L13.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18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127" y="1329943"/>
            <a:ext cx="7466330" cy="46780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32130" indent="-635">
              <a:lnSpc>
                <a:spcPts val="3450"/>
              </a:lnSpc>
            </a:pPr>
            <a:r>
              <a:rPr sz="3200" dirty="0" smtClean="0">
                <a:latin typeface="Times New Roman"/>
                <a:cs typeface="Times New Roman"/>
              </a:rPr>
              <a:t>An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b="1" i="1" spc="-15" dirty="0" smtClean="0">
                <a:solidFill>
                  <a:srgbClr val="CC0000"/>
                </a:solidFill>
                <a:latin typeface="Times New Roman"/>
                <a:cs typeface="Times New Roman"/>
              </a:rPr>
              <a:t>amortized analysis</a:t>
            </a:r>
            <a:r>
              <a:rPr sz="3200" b="1" i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is </a:t>
            </a:r>
            <a:r>
              <a:rPr sz="3200" spc="-20" dirty="0" smtClean="0">
                <a:latin typeface="Times New Roman"/>
                <a:cs typeface="Times New Roman"/>
              </a:rPr>
              <a:t>any </a:t>
            </a:r>
            <a:r>
              <a:rPr sz="3200" spc="-15" dirty="0" smtClean="0">
                <a:latin typeface="Times New Roman"/>
                <a:cs typeface="Times New Roman"/>
              </a:rPr>
              <a:t>strategy for analyzing a sequence of operations to</a:t>
            </a:r>
            <a:r>
              <a:rPr sz="3200" spc="-10" dirty="0" smtClean="0">
                <a:latin typeface="Times New Roman"/>
                <a:cs typeface="Times New Roman"/>
              </a:rPr>
              <a:t> show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that the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average cost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per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operation is small, even though a single operation within the sequence might be expensive.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ts val="900"/>
              </a:lnSpc>
              <a:spcBef>
                <a:spcPts val="49"/>
              </a:spcBef>
            </a:pPr>
            <a:endParaRPr sz="900"/>
          </a:p>
          <a:p>
            <a:pPr>
              <a:lnSpc>
                <a:spcPts val="1000"/>
              </a:lnSpc>
            </a:pPr>
            <a:endParaRPr sz="1000"/>
          </a:p>
          <a:p>
            <a:pPr marL="12700" marR="12700">
              <a:lnSpc>
                <a:spcPts val="3450"/>
              </a:lnSpc>
            </a:pPr>
            <a:r>
              <a:rPr sz="3200" spc="-20" dirty="0" smtClean="0">
                <a:latin typeface="Times New Roman"/>
                <a:cs typeface="Times New Roman"/>
              </a:rPr>
              <a:t>Even </a:t>
            </a:r>
            <a:r>
              <a:rPr sz="3200" spc="-15" dirty="0" smtClean="0">
                <a:latin typeface="Times New Roman"/>
                <a:cs typeface="Times New Roman"/>
              </a:rPr>
              <a:t>though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we’re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taking averages, however, probability is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not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involved!</a:t>
            </a:r>
            <a:endParaRPr sz="3200">
              <a:latin typeface="Times New Roman"/>
              <a:cs typeface="Times New Roman"/>
            </a:endParaRPr>
          </a:p>
          <a:p>
            <a:pPr marL="238125" marR="462280" indent="-226060">
              <a:lnSpc>
                <a:spcPts val="3450"/>
              </a:lnSpc>
              <a:spcBef>
                <a:spcPts val="450"/>
              </a:spcBef>
              <a:buClr>
                <a:srgbClr val="CC0000"/>
              </a:buClr>
              <a:buFont typeface="Times New Roman"/>
              <a:buChar char="•"/>
              <a:tabLst>
                <a:tab pos="238125" algn="l"/>
              </a:tabLst>
            </a:pPr>
            <a:r>
              <a:rPr sz="3200" spc="0" dirty="0" smtClean="0">
                <a:latin typeface="Times New Roman"/>
                <a:cs typeface="Times New Roman"/>
              </a:rPr>
              <a:t>An </a:t>
            </a:r>
            <a:r>
              <a:rPr sz="3200" spc="-15" dirty="0" smtClean="0">
                <a:latin typeface="Times New Roman"/>
                <a:cs typeface="Times New Roman"/>
              </a:rPr>
              <a:t>amortized</a:t>
            </a:r>
            <a:r>
              <a:rPr sz="3200" spc="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analysis guarantees the average performance of each operation in the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i="1" spc="0" dirty="0" smtClean="0">
                <a:latin typeface="Times New Roman"/>
                <a:cs typeface="Times New Roman"/>
              </a:rPr>
              <a:t>worst </a:t>
            </a:r>
            <a:r>
              <a:rPr sz="3200" i="1" spc="-15" dirty="0" smtClean="0">
                <a:latin typeface="Times New Roman"/>
                <a:cs typeface="Times New Roman"/>
              </a:rPr>
              <a:t>cas</a:t>
            </a:r>
            <a:r>
              <a:rPr sz="3200" i="1" spc="-20" dirty="0" smtClean="0">
                <a:latin typeface="Times New Roman"/>
                <a:cs typeface="Times New Roman"/>
              </a:rPr>
              <a:t>e</a:t>
            </a:r>
            <a:r>
              <a:rPr sz="3200" spc="0" dirty="0" smtClean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ts val="5260"/>
              </a:lnSpc>
            </a:pPr>
            <a:r>
              <a:rPr sz="4400" b="1" spc="-25" dirty="0" smtClean="0">
                <a:latin typeface="Times New Roman"/>
                <a:cs typeface="Times New Roman"/>
              </a:rPr>
              <a:t>Types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0" dirty="0" smtClean="0">
                <a:latin typeface="Times New Roman"/>
                <a:cs typeface="Times New Roman"/>
              </a:rPr>
              <a:t>of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5" dirty="0" smtClean="0">
                <a:latin typeface="Times New Roman"/>
                <a:cs typeface="Times New Roman"/>
              </a:rPr>
              <a:t>amortized </a:t>
            </a:r>
            <a:r>
              <a:rPr sz="4400" b="1" spc="-20" dirty="0" smtClean="0">
                <a:latin typeface="Times New Roman"/>
                <a:cs typeface="Times New Roman"/>
              </a:rPr>
              <a:t>analyses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October 31,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L13.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19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" y="1238250"/>
            <a:ext cx="8088630" cy="5017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 smtClean="0">
                <a:latin typeface="Times New Roman"/>
                <a:cs typeface="Times New Roman"/>
              </a:rPr>
              <a:t>Three </a:t>
            </a:r>
            <a:r>
              <a:rPr sz="3200" spc="-20" dirty="0" smtClean="0">
                <a:latin typeface="Times New Roman"/>
                <a:cs typeface="Times New Roman"/>
              </a:rPr>
              <a:t>common </a:t>
            </a:r>
            <a:r>
              <a:rPr sz="3200" spc="-15" dirty="0" smtClean="0">
                <a:latin typeface="Times New Roman"/>
                <a:cs typeface="Times New Roman"/>
              </a:rPr>
              <a:t>amortization arguments:</a:t>
            </a:r>
            <a:endParaRPr sz="32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buClr>
                <a:srgbClr val="CC0000"/>
              </a:buClr>
              <a:buFont typeface="Times New Roman"/>
              <a:buChar char="•"/>
              <a:tabLst>
                <a:tab pos="238125" algn="l"/>
              </a:tabLst>
            </a:pPr>
            <a:r>
              <a:rPr sz="3200" spc="-15" dirty="0" smtClean="0">
                <a:latin typeface="Times New Roman"/>
                <a:cs typeface="Times New Roman"/>
              </a:rPr>
              <a:t>the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b="1" i="1" spc="-15" dirty="0" smtClean="0">
                <a:solidFill>
                  <a:srgbClr val="CC0000"/>
                </a:solidFill>
                <a:latin typeface="Times New Roman"/>
                <a:cs typeface="Times New Roman"/>
              </a:rPr>
              <a:t>aggregate</a:t>
            </a:r>
            <a:r>
              <a:rPr sz="3200" b="1" i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method,</a:t>
            </a:r>
            <a:endParaRPr sz="3200">
              <a:latin typeface="Times New Roman"/>
              <a:cs typeface="Times New Roman"/>
            </a:endParaRPr>
          </a:p>
          <a:p>
            <a:pPr marL="238125" indent="-226060">
              <a:lnSpc>
                <a:spcPts val="3835"/>
              </a:lnSpc>
              <a:buClr>
                <a:srgbClr val="CC0000"/>
              </a:buClr>
              <a:buFont typeface="Times New Roman"/>
              <a:buChar char="•"/>
              <a:tabLst>
                <a:tab pos="238125" algn="l"/>
              </a:tabLst>
            </a:pPr>
            <a:r>
              <a:rPr sz="3200" spc="-15" dirty="0" smtClean="0">
                <a:latin typeface="Times New Roman"/>
                <a:cs typeface="Times New Roman"/>
              </a:rPr>
              <a:t>the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b="1" i="1" spc="-15" dirty="0" smtClean="0">
                <a:solidFill>
                  <a:srgbClr val="CC0000"/>
                </a:solidFill>
                <a:latin typeface="Times New Roman"/>
                <a:cs typeface="Times New Roman"/>
              </a:rPr>
              <a:t>accounting</a:t>
            </a:r>
            <a:r>
              <a:rPr sz="3200" b="1" i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method,</a:t>
            </a:r>
            <a:endParaRPr sz="32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buClr>
                <a:srgbClr val="CC0000"/>
              </a:buClr>
              <a:buFont typeface="Times New Roman"/>
              <a:buChar char="•"/>
              <a:tabLst>
                <a:tab pos="238125" algn="l"/>
              </a:tabLst>
            </a:pPr>
            <a:r>
              <a:rPr sz="3200" spc="-15" dirty="0" smtClean="0">
                <a:latin typeface="Times New Roman"/>
                <a:cs typeface="Times New Roman"/>
              </a:rPr>
              <a:t>the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b="1" i="1" spc="-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potentia</a:t>
            </a:r>
            <a:r>
              <a:rPr sz="3200" b="1" i="1" spc="-10" dirty="0" smtClean="0">
                <a:solidFill>
                  <a:srgbClr val="CC0000"/>
                </a:solidFill>
                <a:latin typeface="Times New Roman"/>
                <a:cs typeface="Times New Roman"/>
              </a:rPr>
              <a:t>l </a:t>
            </a:r>
            <a:r>
              <a:rPr sz="3200" spc="-15" dirty="0" smtClean="0">
                <a:latin typeface="Times New Roman"/>
                <a:cs typeface="Times New Roman"/>
              </a:rPr>
              <a:t>method.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ts val="1300"/>
              </a:lnSpc>
              <a:spcBef>
                <a:spcPts val="91"/>
              </a:spcBef>
            </a:pPr>
            <a:endParaRPr sz="1300"/>
          </a:p>
          <a:p>
            <a:pPr marL="12700">
              <a:lnSpc>
                <a:spcPct val="100000"/>
              </a:lnSpc>
            </a:pPr>
            <a:r>
              <a:rPr sz="3200" spc="-20" dirty="0" smtClean="0">
                <a:latin typeface="Times New Roman"/>
                <a:cs typeface="Times New Roman"/>
              </a:rPr>
              <a:t>We’ve </a:t>
            </a:r>
            <a:r>
              <a:rPr sz="3200" spc="-15" dirty="0" smtClean="0">
                <a:latin typeface="Times New Roman"/>
                <a:cs typeface="Times New Roman"/>
              </a:rPr>
              <a:t>just seen an aggregate</a:t>
            </a:r>
            <a:r>
              <a:rPr sz="3200" spc="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analysis.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ts val="700"/>
              </a:lnSpc>
              <a:spcBef>
                <a:spcPts val="35"/>
              </a:spcBef>
            </a:pPr>
            <a:endParaRPr sz="700"/>
          </a:p>
          <a:p>
            <a:pPr>
              <a:lnSpc>
                <a:spcPts val="1000"/>
              </a:lnSpc>
            </a:pPr>
            <a:endParaRPr sz="1000"/>
          </a:p>
          <a:p>
            <a:pPr marL="12700" marR="12700" indent="0">
              <a:lnSpc>
                <a:spcPts val="3450"/>
              </a:lnSpc>
              <a:tabLst>
                <a:tab pos="5975350" algn="l"/>
              </a:tabLst>
            </a:pPr>
            <a:r>
              <a:rPr sz="3200" spc="-20" dirty="0" smtClean="0">
                <a:latin typeface="Times New Roman"/>
                <a:cs typeface="Times New Roman"/>
              </a:rPr>
              <a:t>The </a:t>
            </a:r>
            <a:r>
              <a:rPr sz="3200" spc="-15" dirty="0" smtClean="0">
                <a:latin typeface="Times New Roman"/>
                <a:cs typeface="Times New Roman"/>
              </a:rPr>
              <a:t>aggregate method, though simple, lacks the precision of the other two methods.	In particular, the accounting </a:t>
            </a:r>
            <a:r>
              <a:rPr sz="3200" spc="-20" dirty="0" smtClean="0">
                <a:latin typeface="Times New Roman"/>
                <a:cs typeface="Times New Roman"/>
              </a:rPr>
              <a:t>and </a:t>
            </a:r>
            <a:r>
              <a:rPr sz="3200" spc="-15" dirty="0" smtClean="0">
                <a:latin typeface="Times New Roman"/>
                <a:cs typeface="Times New Roman"/>
              </a:rPr>
              <a:t>potential </a:t>
            </a:r>
            <a:r>
              <a:rPr sz="3200" spc="-20" dirty="0" smtClean="0">
                <a:latin typeface="Times New Roman"/>
                <a:cs typeface="Times New Roman"/>
              </a:rPr>
              <a:t>methods </a:t>
            </a:r>
            <a:r>
              <a:rPr sz="3200" spc="-15" dirty="0" smtClean="0">
                <a:latin typeface="Times New Roman"/>
                <a:cs typeface="Times New Roman"/>
              </a:rPr>
              <a:t>allow a specific</a:t>
            </a:r>
            <a:r>
              <a:rPr sz="3200" spc="5" dirty="0" smtClean="0">
                <a:latin typeface="Times New Roman"/>
                <a:cs typeface="Times New Roman"/>
              </a:rPr>
              <a:t> </a:t>
            </a:r>
            <a:r>
              <a:rPr sz="3200" b="1" i="1" spc="-15" dirty="0" smtClean="0">
                <a:solidFill>
                  <a:srgbClr val="CC0000"/>
                </a:solidFill>
                <a:latin typeface="Times New Roman"/>
                <a:cs typeface="Times New Roman"/>
              </a:rPr>
              <a:t>amortized cost</a:t>
            </a:r>
            <a:r>
              <a:rPr sz="3200" b="1" i="1" spc="5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to be allocated to each operation.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14601" y="181356"/>
            <a:ext cx="5895340" cy="10706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80000"/>
              </a:lnSpc>
              <a:tabLst>
                <a:tab pos="1269365" algn="l"/>
                <a:tab pos="4763135" algn="l"/>
              </a:tabLst>
            </a:pPr>
            <a:r>
              <a:rPr sz="4400" b="1" spc="-30" dirty="0" smtClean="0">
                <a:latin typeface="Times New Roman"/>
                <a:cs typeface="Times New Roman"/>
              </a:rPr>
              <a:t>How	</a:t>
            </a:r>
            <a:r>
              <a:rPr sz="4400" b="1" spc="-20" dirty="0" smtClean="0">
                <a:latin typeface="Times New Roman"/>
                <a:cs typeface="Times New Roman"/>
              </a:rPr>
              <a:t>large </a:t>
            </a:r>
            <a:r>
              <a:rPr sz="4400" b="1" spc="-25" dirty="0" smtClean="0">
                <a:latin typeface="Times New Roman"/>
                <a:cs typeface="Times New Roman"/>
              </a:rPr>
              <a:t>should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5" dirty="0" smtClean="0">
                <a:latin typeface="Times New Roman"/>
                <a:cs typeface="Times New Roman"/>
              </a:rPr>
              <a:t>a	hash</a:t>
            </a:r>
            <a:r>
              <a:rPr sz="4400" b="1" spc="-20" dirty="0" smtClean="0">
                <a:latin typeface="Times New Roman"/>
                <a:cs typeface="Times New Roman"/>
              </a:rPr>
              <a:t> table</a:t>
            </a:r>
            <a:r>
              <a:rPr sz="4400" b="1" spc="5" dirty="0" smtClean="0">
                <a:latin typeface="Times New Roman"/>
                <a:cs typeface="Times New Roman"/>
              </a:rPr>
              <a:t> </a:t>
            </a:r>
            <a:r>
              <a:rPr sz="4400" b="1" spc="-25" dirty="0" smtClean="0">
                <a:latin typeface="Times New Roman"/>
                <a:cs typeface="Times New Roman"/>
              </a:rPr>
              <a:t>be?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October 31,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L13.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2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464" y="1482328"/>
            <a:ext cx="8061959" cy="4792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37210">
              <a:lnSpc>
                <a:spcPts val="3450"/>
              </a:lnSpc>
            </a:pPr>
            <a:r>
              <a:rPr sz="3200" b="1" spc="-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Goal:</a:t>
            </a:r>
            <a:r>
              <a:rPr sz="3200" b="1" spc="-10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latin typeface="Times New Roman"/>
                <a:cs typeface="Times New Roman"/>
              </a:rPr>
              <a:t>Make </a:t>
            </a:r>
            <a:r>
              <a:rPr sz="3200" spc="-15" dirty="0" smtClean="0">
                <a:latin typeface="Times New Roman"/>
                <a:cs typeface="Times New Roman"/>
              </a:rPr>
              <a:t>the table as small as possible, but large </a:t>
            </a:r>
            <a:r>
              <a:rPr sz="3200" spc="-20" dirty="0" smtClean="0">
                <a:latin typeface="Times New Roman"/>
                <a:cs typeface="Times New Roman"/>
              </a:rPr>
              <a:t>enough </a:t>
            </a:r>
            <a:r>
              <a:rPr sz="3200" spc="-15" dirty="0" smtClean="0">
                <a:latin typeface="Times New Roman"/>
                <a:cs typeface="Times New Roman"/>
              </a:rPr>
              <a:t>so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that </a:t>
            </a:r>
            <a:r>
              <a:rPr sz="3200" spc="-10" dirty="0" smtClean="0">
                <a:latin typeface="Times New Roman"/>
                <a:cs typeface="Times New Roman"/>
              </a:rPr>
              <a:t>it </a:t>
            </a:r>
            <a:r>
              <a:rPr sz="3200" spc="-15" dirty="0" smtClean="0">
                <a:latin typeface="Times New Roman"/>
                <a:cs typeface="Times New Roman"/>
              </a:rPr>
              <a:t>won’t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overflow (or otherwise </a:t>
            </a:r>
            <a:r>
              <a:rPr sz="3200" spc="-20" dirty="0" smtClean="0">
                <a:latin typeface="Times New Roman"/>
                <a:cs typeface="Times New Roman"/>
              </a:rPr>
              <a:t>become </a:t>
            </a:r>
            <a:r>
              <a:rPr sz="3200" spc="-15" dirty="0" smtClean="0">
                <a:latin typeface="Times New Roman"/>
                <a:cs typeface="Times New Roman"/>
              </a:rPr>
              <a:t>inefficient).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ts val="950"/>
              </a:lnSpc>
              <a:spcBef>
                <a:spcPts val="16"/>
              </a:spcBef>
            </a:pPr>
            <a:endParaRPr sz="950"/>
          </a:p>
          <a:p>
            <a:pPr marL="12700" marR="57150">
              <a:lnSpc>
                <a:spcPts val="3450"/>
              </a:lnSpc>
            </a:pPr>
            <a:r>
              <a:rPr sz="3200" b="1" spc="-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Problem:</a:t>
            </a:r>
            <a:r>
              <a:rPr sz="3200" b="1" spc="-10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latin typeface="Times New Roman"/>
                <a:cs typeface="Times New Roman"/>
              </a:rPr>
              <a:t>What </a:t>
            </a:r>
            <a:r>
              <a:rPr sz="3200" spc="-10" dirty="0" smtClean="0">
                <a:latin typeface="Times New Roman"/>
                <a:cs typeface="Times New Roman"/>
              </a:rPr>
              <a:t>if </a:t>
            </a:r>
            <a:r>
              <a:rPr sz="3200" spc="-20" dirty="0" smtClean="0">
                <a:latin typeface="Times New Roman"/>
                <a:cs typeface="Times New Roman"/>
              </a:rPr>
              <a:t>we </a:t>
            </a:r>
            <a:r>
              <a:rPr sz="3200" spc="-15" dirty="0" smtClean="0">
                <a:latin typeface="Times New Roman"/>
                <a:cs typeface="Times New Roman"/>
              </a:rPr>
              <a:t>don’t </a:t>
            </a:r>
            <a:r>
              <a:rPr sz="3200" spc="-20" dirty="0" smtClean="0">
                <a:latin typeface="Times New Roman"/>
                <a:cs typeface="Times New Roman"/>
              </a:rPr>
              <a:t>know </a:t>
            </a:r>
            <a:r>
              <a:rPr sz="3200" spc="-15" dirty="0" smtClean="0">
                <a:latin typeface="Times New Roman"/>
                <a:cs typeface="Times New Roman"/>
              </a:rPr>
              <a:t>the proper size in advance?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ts val="800"/>
              </a:lnSpc>
              <a:spcBef>
                <a:spcPts val="49"/>
              </a:spcBef>
            </a:pPr>
            <a:endParaRPr sz="800"/>
          </a:p>
          <a:p>
            <a:pPr marL="12700">
              <a:lnSpc>
                <a:spcPct val="100000"/>
              </a:lnSpc>
            </a:pPr>
            <a:r>
              <a:rPr sz="3200" b="1" spc="-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Solution</a:t>
            </a:r>
            <a:r>
              <a:rPr sz="3200" b="1" spc="-15" dirty="0" smtClean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3200" b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Dynamic </a:t>
            </a:r>
            <a:r>
              <a:rPr sz="3200" b="1" i="1" spc="-15" dirty="0" smtClean="0">
                <a:solidFill>
                  <a:srgbClr val="CC0000"/>
                </a:solidFill>
                <a:latin typeface="Times New Roman"/>
                <a:cs typeface="Times New Roman"/>
              </a:rPr>
              <a:t>tables.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ts val="1000"/>
              </a:lnSpc>
              <a:spcBef>
                <a:spcPts val="45"/>
              </a:spcBef>
            </a:pPr>
            <a:endParaRPr sz="1000"/>
          </a:p>
          <a:p>
            <a:pPr marL="12700" marR="12700" indent="0">
              <a:lnSpc>
                <a:spcPct val="89800"/>
              </a:lnSpc>
              <a:tabLst>
                <a:tab pos="1107440" algn="l"/>
              </a:tabLst>
            </a:pPr>
            <a:r>
              <a:rPr sz="3200" b="1" spc="-15" dirty="0" smtClean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15" dirty="0" smtClean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15" dirty="0" smtClean="0">
                <a:solidFill>
                  <a:srgbClr val="CC0000"/>
                </a:solidFill>
                <a:latin typeface="Times New Roman"/>
                <a:cs typeface="Times New Roman"/>
              </a:rPr>
              <a:t>: </a:t>
            </a:r>
            <a:r>
              <a:rPr sz="3200" spc="-20" dirty="0" smtClean="0">
                <a:latin typeface="Times New Roman"/>
                <a:cs typeface="Times New Roman"/>
              </a:rPr>
              <a:t>Whenever </a:t>
            </a:r>
            <a:r>
              <a:rPr sz="3200" spc="-15" dirty="0" smtClean="0">
                <a:latin typeface="Times New Roman"/>
                <a:cs typeface="Times New Roman"/>
              </a:rPr>
              <a:t>the table overflows, </a:t>
            </a:r>
            <a:r>
              <a:rPr sz="3200" spc="-20" dirty="0" smtClean="0">
                <a:latin typeface="Times New Roman"/>
                <a:cs typeface="Times New Roman"/>
              </a:rPr>
              <a:t>“grow” </a:t>
            </a:r>
            <a:r>
              <a:rPr sz="3200" spc="-10" dirty="0" smtClean="0">
                <a:latin typeface="Times New Roman"/>
                <a:cs typeface="Times New Roman"/>
              </a:rPr>
              <a:t>it</a:t>
            </a:r>
            <a:r>
              <a:rPr sz="3200" spc="-15" dirty="0" smtClean="0">
                <a:latin typeface="Times New Roman"/>
                <a:cs typeface="Times New Roman"/>
              </a:rPr>
              <a:t> by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allocating (via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b="1" spc="-15" dirty="0" smtClean="0">
                <a:solidFill>
                  <a:srgbClr val="CC0000"/>
                </a:solidFill>
                <a:latin typeface="Courier New"/>
                <a:cs typeface="Courier New"/>
              </a:rPr>
              <a:t>mallo</a:t>
            </a:r>
            <a:r>
              <a:rPr sz="3200" b="1" spc="-20" dirty="0" smtClean="0">
                <a:solidFill>
                  <a:srgbClr val="CC0000"/>
                </a:solidFill>
                <a:latin typeface="Courier New"/>
                <a:cs typeface="Courier New"/>
              </a:rPr>
              <a:t>c</a:t>
            </a:r>
            <a:r>
              <a:rPr sz="3200" b="1" spc="-1125" dirty="0" smtClean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or </a:t>
            </a:r>
            <a:r>
              <a:rPr sz="3200" b="1" spc="-15" dirty="0" smtClean="0">
                <a:solidFill>
                  <a:srgbClr val="CC0000"/>
                </a:solidFill>
                <a:latin typeface="Courier New"/>
                <a:cs typeface="Courier New"/>
              </a:rPr>
              <a:t>ne</a:t>
            </a:r>
            <a:r>
              <a:rPr sz="3200" b="1" spc="-20" dirty="0" smtClean="0">
                <a:solidFill>
                  <a:srgbClr val="CC0000"/>
                </a:solidFill>
                <a:latin typeface="Courier New"/>
                <a:cs typeface="Courier New"/>
              </a:rPr>
              <a:t>w</a:t>
            </a:r>
            <a:r>
              <a:rPr sz="3200" spc="-15" dirty="0" smtClean="0">
                <a:latin typeface="Times New Roman"/>
                <a:cs typeface="Times New Roman"/>
              </a:rPr>
              <a:t>) a </a:t>
            </a:r>
            <a:r>
              <a:rPr sz="3200" spc="-20" dirty="0" smtClean="0">
                <a:latin typeface="Times New Roman"/>
                <a:cs typeface="Times New Roman"/>
              </a:rPr>
              <a:t>new, </a:t>
            </a:r>
            <a:r>
              <a:rPr sz="3200" spc="-15" dirty="0" smtClean="0">
                <a:latin typeface="Times New Roman"/>
                <a:cs typeface="Times New Roman"/>
              </a:rPr>
              <a:t>larger table.	</a:t>
            </a:r>
            <a:r>
              <a:rPr sz="3200" spc="-20" dirty="0" smtClean="0">
                <a:latin typeface="Times New Roman"/>
                <a:cs typeface="Times New Roman"/>
              </a:rPr>
              <a:t>Move </a:t>
            </a:r>
            <a:r>
              <a:rPr sz="3200" spc="-15" dirty="0" smtClean="0">
                <a:latin typeface="Times New Roman"/>
                <a:cs typeface="Times New Roman"/>
              </a:rPr>
              <a:t>all items </a:t>
            </a:r>
            <a:r>
              <a:rPr sz="3200" spc="-20" dirty="0" smtClean="0">
                <a:latin typeface="Times New Roman"/>
                <a:cs typeface="Times New Roman"/>
              </a:rPr>
              <a:t>from </a:t>
            </a:r>
            <a:r>
              <a:rPr sz="3200" spc="-15" dirty="0" smtClean="0">
                <a:latin typeface="Times New Roman"/>
                <a:cs typeface="Times New Roman"/>
              </a:rPr>
              <a:t>the old table into the</a:t>
            </a:r>
            <a:r>
              <a:rPr sz="3200" spc="-20" dirty="0" smtClean="0">
                <a:latin typeface="Times New Roman"/>
                <a:cs typeface="Times New Roman"/>
              </a:rPr>
              <a:t> new </a:t>
            </a:r>
            <a:r>
              <a:rPr sz="3200" spc="-15" dirty="0" smtClean="0">
                <a:latin typeface="Times New Roman"/>
                <a:cs typeface="Times New Roman"/>
              </a:rPr>
              <a:t>one, </a:t>
            </a:r>
            <a:r>
              <a:rPr sz="3200" spc="-20" dirty="0" smtClean="0">
                <a:latin typeface="Times New Roman"/>
                <a:cs typeface="Times New Roman"/>
              </a:rPr>
              <a:t>and </a:t>
            </a:r>
            <a:r>
              <a:rPr sz="3200" spc="-15" dirty="0" smtClean="0">
                <a:latin typeface="Times New Roman"/>
                <a:cs typeface="Times New Roman"/>
              </a:rPr>
              <a:t>free the storage for the old table.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ts val="5260"/>
              </a:lnSpc>
            </a:pPr>
            <a:r>
              <a:rPr sz="4400" b="1" spc="-25" dirty="0" smtClean="0">
                <a:latin typeface="Times New Roman"/>
                <a:cs typeface="Times New Roman"/>
              </a:rPr>
              <a:t>Accounting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5" dirty="0" smtClean="0">
                <a:latin typeface="Times New Roman"/>
                <a:cs typeface="Times New Roman"/>
              </a:rPr>
              <a:t>method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0652" y="1197863"/>
            <a:ext cx="7986395" cy="485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8125" indent="-226060">
              <a:lnSpc>
                <a:spcPts val="3825"/>
              </a:lnSpc>
              <a:buClr>
                <a:srgbClr val="CC0000"/>
              </a:buClr>
              <a:buFont typeface="Times New Roman"/>
              <a:buChar char="•"/>
              <a:tabLst>
                <a:tab pos="238125" algn="l"/>
              </a:tabLst>
            </a:pPr>
            <a:r>
              <a:rPr sz="3200" spc="-20" dirty="0" smtClean="0">
                <a:latin typeface="Times New Roman"/>
                <a:cs typeface="Times New Roman"/>
              </a:rPr>
              <a:t>Charge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34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th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operation a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fictitious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b="1" i="1" spc="-15" dirty="0" smtClean="0">
                <a:solidFill>
                  <a:srgbClr val="CC0000"/>
                </a:solidFill>
                <a:latin typeface="Times New Roman"/>
                <a:cs typeface="Times New Roman"/>
              </a:rPr>
              <a:t>amortized cost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October 31,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L13.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20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0623" y="1636013"/>
            <a:ext cx="8246109" cy="26892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8125">
              <a:lnSpc>
                <a:spcPct val="100000"/>
              </a:lnSpc>
            </a:pPr>
            <a:r>
              <a:rPr sz="32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sz="4050" i="1" spc="-22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0" dirty="0" smtClean="0">
                <a:latin typeface="Times New Roman"/>
                <a:cs typeface="Times New Roman"/>
              </a:rPr>
              <a:t>,</a:t>
            </a:r>
            <a:r>
              <a:rPr sz="3200" spc="5" dirty="0" smtClean="0">
                <a:latin typeface="Times New Roman"/>
                <a:cs typeface="Times New Roman"/>
              </a:rPr>
              <a:t> </a:t>
            </a:r>
            <a:r>
              <a:rPr sz="3200" spc="-20" dirty="0" smtClean="0">
                <a:latin typeface="Times New Roman"/>
                <a:cs typeface="Times New Roman"/>
              </a:rPr>
              <a:t>where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$1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 smtClean="0">
                <a:latin typeface="Times New Roman"/>
                <a:cs typeface="Times New Roman"/>
              </a:rPr>
              <a:t>pay</a:t>
            </a:r>
            <a:r>
              <a:rPr sz="3200" spc="0" dirty="0" smtClean="0">
                <a:latin typeface="Times New Roman"/>
                <a:cs typeface="Times New Roman"/>
              </a:rPr>
              <a:t>s</a:t>
            </a:r>
            <a:r>
              <a:rPr sz="3200" spc="-5" dirty="0" smtClean="0">
                <a:latin typeface="Times New Roman"/>
                <a:cs typeface="Times New Roman"/>
              </a:rPr>
              <a:t> fo</a:t>
            </a:r>
            <a:r>
              <a:rPr sz="3200" spc="0" dirty="0" smtClean="0">
                <a:latin typeface="Times New Roman"/>
                <a:cs typeface="Times New Roman"/>
              </a:rPr>
              <a:t>r</a:t>
            </a:r>
            <a:r>
              <a:rPr sz="3200" spc="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sz="3200" spc="-20" dirty="0" smtClean="0">
                <a:latin typeface="Times New Roman"/>
                <a:cs typeface="Times New Roman"/>
              </a:rPr>
              <a:t>uni</a:t>
            </a:r>
            <a:r>
              <a:rPr sz="3200" spc="-10" dirty="0" smtClean="0">
                <a:latin typeface="Times New Roman"/>
                <a:cs typeface="Times New Roman"/>
              </a:rPr>
              <a:t>t</a:t>
            </a:r>
            <a:r>
              <a:rPr sz="3200" spc="-5" dirty="0" smtClean="0">
                <a:latin typeface="Times New Roman"/>
                <a:cs typeface="Times New Roman"/>
              </a:rPr>
              <a:t> o</a:t>
            </a:r>
            <a:r>
              <a:rPr sz="3200" spc="0" dirty="0" smtClean="0">
                <a:latin typeface="Times New Roman"/>
                <a:cs typeface="Times New Roman"/>
              </a:rPr>
              <a:t>f</a:t>
            </a:r>
            <a:r>
              <a:rPr sz="3200" spc="-5" dirty="0" smtClean="0">
                <a:latin typeface="Times New Roman"/>
                <a:cs typeface="Times New Roman"/>
              </a:rPr>
              <a:t> wor</a:t>
            </a:r>
            <a:r>
              <a:rPr sz="3200" spc="0" dirty="0" smtClean="0">
                <a:latin typeface="Times New Roman"/>
                <a:cs typeface="Times New Roman"/>
              </a:rPr>
              <a:t>k</a:t>
            </a:r>
            <a:r>
              <a:rPr sz="3200" spc="-5" dirty="0" smtClean="0">
                <a:latin typeface="Times New Roman"/>
                <a:cs typeface="Times New Roman"/>
              </a:rPr>
              <a:t> (</a:t>
            </a:r>
            <a:r>
              <a:rPr sz="3200" i="1" spc="-15" dirty="0" smtClean="0">
                <a:latin typeface="Times New Roman"/>
                <a:cs typeface="Times New Roman"/>
              </a:rPr>
              <a:t>i.e.</a:t>
            </a:r>
            <a:r>
              <a:rPr sz="3200" spc="0" dirty="0" smtClean="0">
                <a:latin typeface="Times New Roman"/>
                <a:cs typeface="Times New Roman"/>
              </a:rPr>
              <a:t>,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time).</a:t>
            </a:r>
            <a:endParaRPr sz="3200">
              <a:latin typeface="Times New Roman"/>
              <a:cs typeface="Times New Roman"/>
            </a:endParaRPr>
          </a:p>
          <a:p>
            <a:pPr marL="238125" indent="-226060">
              <a:lnSpc>
                <a:spcPts val="3450"/>
              </a:lnSpc>
              <a:buClr>
                <a:srgbClr val="CC0000"/>
              </a:buClr>
              <a:buFont typeface="Times New Roman"/>
              <a:buChar char="•"/>
              <a:tabLst>
                <a:tab pos="238125" algn="l"/>
              </a:tabLst>
            </a:pPr>
            <a:r>
              <a:rPr sz="3200" spc="-15" dirty="0" smtClean="0">
                <a:latin typeface="Times New Roman"/>
                <a:cs typeface="Times New Roman"/>
              </a:rPr>
              <a:t>This fee is </a:t>
            </a:r>
            <a:r>
              <a:rPr sz="3200" spc="-20" dirty="0" smtClean="0">
                <a:latin typeface="Times New Roman"/>
                <a:cs typeface="Times New Roman"/>
              </a:rPr>
              <a:t>consumed </a:t>
            </a:r>
            <a:r>
              <a:rPr sz="3200" spc="-15" dirty="0" smtClean="0">
                <a:latin typeface="Times New Roman"/>
                <a:cs typeface="Times New Roman"/>
              </a:rPr>
              <a:t>to perform the operation.</a:t>
            </a:r>
            <a:endParaRPr sz="3200">
              <a:latin typeface="Times New Roman"/>
              <a:cs typeface="Times New Roman"/>
            </a:endParaRPr>
          </a:p>
          <a:p>
            <a:pPr marL="238125" marR="12700" indent="-226060">
              <a:lnSpc>
                <a:spcPts val="3450"/>
              </a:lnSpc>
              <a:spcBef>
                <a:spcPts val="50"/>
              </a:spcBef>
              <a:buClr>
                <a:srgbClr val="CC0000"/>
              </a:buClr>
              <a:buFont typeface="Times New Roman"/>
              <a:buChar char="•"/>
              <a:tabLst>
                <a:tab pos="238125" algn="l"/>
              </a:tabLst>
            </a:pPr>
            <a:r>
              <a:rPr sz="3200" spc="0" dirty="0" smtClean="0">
                <a:latin typeface="Times New Roman"/>
                <a:cs typeface="Times New Roman"/>
              </a:rPr>
              <a:t>Any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20" dirty="0" smtClean="0">
                <a:latin typeface="Times New Roman"/>
                <a:cs typeface="Times New Roman"/>
              </a:rPr>
              <a:t>amount </a:t>
            </a:r>
            <a:r>
              <a:rPr sz="3200" spc="-15" dirty="0" smtClean="0">
                <a:latin typeface="Times New Roman"/>
                <a:cs typeface="Times New Roman"/>
              </a:rPr>
              <a:t>not immediately </a:t>
            </a:r>
            <a:r>
              <a:rPr sz="3200" spc="-20" dirty="0" smtClean="0">
                <a:latin typeface="Times New Roman"/>
                <a:cs typeface="Times New Roman"/>
              </a:rPr>
              <a:t>consumed </a:t>
            </a:r>
            <a:r>
              <a:rPr sz="3200" spc="-15" dirty="0" smtClean="0">
                <a:latin typeface="Times New Roman"/>
                <a:cs typeface="Times New Roman"/>
              </a:rPr>
              <a:t>is stored in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the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b="1" i="1" spc="-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bank </a:t>
            </a:r>
            <a:r>
              <a:rPr sz="3200" spc="-20" dirty="0" smtClean="0">
                <a:latin typeface="Times New Roman"/>
                <a:cs typeface="Times New Roman"/>
              </a:rPr>
              <a:t>for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use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by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subsequent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operations.</a:t>
            </a:r>
            <a:endParaRPr sz="3200">
              <a:latin typeface="Times New Roman"/>
              <a:cs typeface="Times New Roman"/>
            </a:endParaRPr>
          </a:p>
          <a:p>
            <a:pPr marL="238125" marR="734060" indent="-226060">
              <a:lnSpc>
                <a:spcPts val="3450"/>
              </a:lnSpc>
              <a:buClr>
                <a:srgbClr val="CC0000"/>
              </a:buClr>
              <a:buFont typeface="Times New Roman"/>
              <a:buChar char="•"/>
              <a:tabLst>
                <a:tab pos="238125" algn="l"/>
                <a:tab pos="6946265" algn="l"/>
              </a:tabLst>
            </a:pPr>
            <a:r>
              <a:rPr sz="3200" spc="-20" dirty="0" smtClean="0">
                <a:latin typeface="Times New Roman"/>
                <a:cs typeface="Times New Roman"/>
              </a:rPr>
              <a:t>The bank </a:t>
            </a:r>
            <a:r>
              <a:rPr sz="3200" spc="-15" dirty="0" smtClean="0">
                <a:latin typeface="Times New Roman"/>
                <a:cs typeface="Times New Roman"/>
              </a:rPr>
              <a:t>balance </a:t>
            </a:r>
            <a:r>
              <a:rPr sz="3200" spc="-20" dirty="0" smtClean="0">
                <a:latin typeface="Times New Roman"/>
                <a:cs typeface="Times New Roman"/>
              </a:rPr>
              <a:t>must </a:t>
            </a:r>
            <a:r>
              <a:rPr sz="3200" spc="-15" dirty="0" smtClean="0">
                <a:latin typeface="Times New Roman"/>
                <a:cs typeface="Times New Roman"/>
              </a:rPr>
              <a:t>not go negative!	</a:t>
            </a:r>
            <a:r>
              <a:rPr sz="3200" spc="-25" dirty="0" smtClean="0">
                <a:latin typeface="Times New Roman"/>
                <a:cs typeface="Times New Roman"/>
              </a:rPr>
              <a:t>We</a:t>
            </a:r>
            <a:r>
              <a:rPr sz="3200" spc="-15" dirty="0" smtClean="0">
                <a:latin typeface="Times New Roman"/>
                <a:cs typeface="Times New Roman"/>
              </a:rPr>
              <a:t> must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ensure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that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58301" y="4228591"/>
            <a:ext cx="1950720" cy="7956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887094" algn="l"/>
              </a:tabLst>
            </a:pPr>
            <a:r>
              <a:rPr sz="7200" spc="569" baseline="-5787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∑</a:t>
            </a:r>
            <a:r>
              <a:rPr sz="4800" i="1" spc="-135" baseline="1736" dirty="0" smtClean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600" i="1" spc="-15" baseline="-16203" dirty="0" smtClean="0">
                <a:solidFill>
                  <a:srgbClr val="008A87"/>
                </a:solidFill>
                <a:latin typeface="Times New Roman"/>
                <a:cs typeface="Times New Roman"/>
              </a:rPr>
              <a:t>i	</a:t>
            </a:r>
            <a:r>
              <a:rPr sz="4800" spc="-660" baseline="1736" dirty="0" smtClean="0">
                <a:solidFill>
                  <a:srgbClr val="008A87"/>
                </a:solidFill>
                <a:latin typeface="Segoe UI Symbol"/>
                <a:cs typeface="Segoe UI Symbol"/>
              </a:rPr>
              <a:t>≤</a:t>
            </a:r>
            <a:r>
              <a:rPr sz="4800" spc="-277" baseline="1736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7200" spc="577" baseline="-5787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∑</a:t>
            </a:r>
            <a:r>
              <a:rPr sz="4800" i="1" spc="-1582" baseline="1736" dirty="0" smtClean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1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ˆ</a:t>
            </a:r>
            <a:r>
              <a:rPr sz="3600" i="1" spc="-15" baseline="-16203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3600" baseline="-16203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6460" y="4965401"/>
            <a:ext cx="161036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198880" algn="l"/>
              </a:tabLst>
            </a:pPr>
            <a:r>
              <a:rPr sz="2400" i="1" spc="125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400" spc="-515" dirty="0" smtClean="0">
                <a:solidFill>
                  <a:srgbClr val="008A87"/>
                </a:solidFill>
                <a:latin typeface="Segoe UI Symbol"/>
                <a:cs typeface="Segoe UI Symbol"/>
              </a:rPr>
              <a:t>=</a:t>
            </a:r>
            <a:r>
              <a:rPr sz="24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	</a:t>
            </a:r>
            <a:r>
              <a:rPr sz="2400" i="1" spc="1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400" spc="-505" dirty="0" smtClean="0">
                <a:solidFill>
                  <a:srgbClr val="008A87"/>
                </a:solidFill>
                <a:latin typeface="Segoe UI Symbol"/>
                <a:cs typeface="Segoe UI Symbol"/>
              </a:rPr>
              <a:t>=</a:t>
            </a:r>
            <a:r>
              <a:rPr sz="24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00005" y="4102067"/>
            <a:ext cx="1364615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198880" algn="l"/>
              </a:tabLst>
            </a:pPr>
            <a:r>
              <a:rPr sz="24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n	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6190" y="5074940"/>
            <a:ext cx="141351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 smtClean="0">
                <a:latin typeface="Times New Roman"/>
                <a:cs typeface="Times New Roman"/>
              </a:rPr>
              <a:t>fo</a:t>
            </a:r>
            <a:r>
              <a:rPr sz="3200" spc="0" dirty="0" smtClean="0">
                <a:latin typeface="Times New Roman"/>
                <a:cs typeface="Times New Roman"/>
              </a:rPr>
              <a:t>r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20" dirty="0" smtClean="0">
                <a:latin typeface="Times New Roman"/>
                <a:cs typeface="Times New Roman"/>
              </a:rPr>
              <a:t>al</a:t>
            </a:r>
            <a:r>
              <a:rPr sz="3200" spc="-10" dirty="0" smtClean="0">
                <a:latin typeface="Times New Roman"/>
                <a:cs typeface="Times New Roman"/>
              </a:rPr>
              <a:t>l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10" dirty="0" smtClean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0648" y="5568984"/>
            <a:ext cx="8086090" cy="8807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8125" marR="12700" indent="-226060">
              <a:lnSpc>
                <a:spcPts val="3450"/>
              </a:lnSpc>
              <a:buClr>
                <a:srgbClr val="CC0000"/>
              </a:buClr>
              <a:buFont typeface="Times New Roman"/>
              <a:buChar char="•"/>
              <a:tabLst>
                <a:tab pos="238125" algn="l"/>
              </a:tabLst>
            </a:pPr>
            <a:r>
              <a:rPr sz="3200" spc="0" dirty="0" smtClean="0">
                <a:latin typeface="Times New Roman"/>
                <a:cs typeface="Times New Roman"/>
              </a:rPr>
              <a:t>Thus, </a:t>
            </a:r>
            <a:r>
              <a:rPr sz="3200" spc="-15" dirty="0" smtClean="0">
                <a:latin typeface="Times New Roman"/>
                <a:cs typeface="Times New Roman"/>
              </a:rPr>
              <a:t>the total amortized costs provide an upper</a:t>
            </a:r>
            <a:r>
              <a:rPr sz="3200" spc="-10" dirty="0" smtClean="0">
                <a:latin typeface="Times New Roman"/>
                <a:cs typeface="Times New Roman"/>
              </a:rPr>
              <a:t> bound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on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the total true costs.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4601" y="181356"/>
            <a:ext cx="5397500" cy="1083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80000"/>
              </a:lnSpc>
            </a:pPr>
            <a:r>
              <a:rPr sz="4400" b="1" spc="-25" dirty="0" smtClean="0">
                <a:latin typeface="Times New Roman"/>
                <a:cs typeface="Times New Roman"/>
              </a:rPr>
              <a:t>Accounting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0" dirty="0" smtClean="0">
                <a:latin typeface="Times New Roman"/>
                <a:cs typeface="Times New Roman"/>
              </a:rPr>
              <a:t>analysis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0" dirty="0" smtClean="0">
                <a:latin typeface="Times New Roman"/>
                <a:cs typeface="Times New Roman"/>
              </a:rPr>
              <a:t>of</a:t>
            </a:r>
            <a:r>
              <a:rPr sz="4400" b="1" spc="-25" dirty="0" smtClean="0">
                <a:latin typeface="Times New Roman"/>
                <a:cs typeface="Times New Roman"/>
              </a:rPr>
              <a:t> dynamic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0" dirty="0" smtClean="0">
                <a:latin typeface="Times New Roman"/>
                <a:cs typeface="Times New Roman"/>
              </a:rPr>
              <a:t>tables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7900" y="4969510"/>
            <a:ext cx="457200" cy="452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$0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October 31,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L13.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21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4969497"/>
            <a:ext cx="457200" cy="452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$0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2300" y="4969497"/>
            <a:ext cx="457200" cy="452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$0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9500" y="4969497"/>
            <a:ext cx="457200" cy="452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$0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06700" y="4969497"/>
            <a:ext cx="457200" cy="452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$2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63900" y="4969497"/>
            <a:ext cx="457200" cy="452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$2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ts val="3450"/>
              </a:lnSpc>
            </a:pPr>
            <a:r>
              <a:rPr sz="3200" spc="-20" dirty="0" smtClean="0">
                <a:latin typeface="Times New Roman"/>
                <a:cs typeface="Times New Roman"/>
              </a:rPr>
              <a:t>Charge </a:t>
            </a:r>
            <a:r>
              <a:rPr sz="3200" spc="-15" dirty="0" smtClean="0">
                <a:latin typeface="Times New Roman"/>
                <a:cs typeface="Times New Roman"/>
              </a:rPr>
              <a:t>an amortized</a:t>
            </a:r>
            <a:r>
              <a:rPr sz="3200" spc="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cost of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sz="4050" i="1" spc="-15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050" i="1" spc="187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$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3 </a:t>
            </a:r>
            <a:r>
              <a:rPr sz="3200" spc="-5" dirty="0" smtClean="0">
                <a:latin typeface="Times New Roman"/>
                <a:cs typeface="Times New Roman"/>
              </a:rPr>
              <a:t>fo</a:t>
            </a:r>
            <a:r>
              <a:rPr sz="3200" spc="0" dirty="0" smtClean="0">
                <a:latin typeface="Times New Roman"/>
                <a:cs typeface="Times New Roman"/>
              </a:rPr>
              <a:t>r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20" dirty="0" smtClean="0">
                <a:latin typeface="Times New Roman"/>
                <a:cs typeface="Times New Roman"/>
              </a:rPr>
              <a:t>th</a:t>
            </a:r>
            <a:r>
              <a:rPr sz="3200" spc="-15" dirty="0" smtClean="0">
                <a:latin typeface="Times New Roman"/>
                <a:cs typeface="Times New Roman"/>
              </a:rPr>
              <a:t>e</a:t>
            </a:r>
            <a:r>
              <a:rPr sz="3200" spc="5" dirty="0" smtClean="0">
                <a:latin typeface="Times New Roman"/>
                <a:cs typeface="Times New Roman"/>
              </a:rPr>
              <a:t>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35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th</a:t>
            </a:r>
            <a:r>
              <a:rPr sz="3200" spc="-10" dirty="0" smtClean="0">
                <a:latin typeface="Times New Roman"/>
                <a:cs typeface="Times New Roman"/>
              </a:rPr>
              <a:t> </a:t>
            </a:r>
            <a:r>
              <a:rPr sz="3200" spc="-20" dirty="0" smtClean="0">
                <a:latin typeface="Times New Roman"/>
                <a:cs typeface="Times New Roman"/>
              </a:rPr>
              <a:t>insertion.</a:t>
            </a:r>
            <a:endParaRPr sz="3200">
              <a:latin typeface="Times New Roman"/>
              <a:cs typeface="Times New Roman"/>
            </a:endParaRPr>
          </a:p>
          <a:p>
            <a:pPr marL="238125" indent="-226060">
              <a:lnSpc>
                <a:spcPts val="3420"/>
              </a:lnSpc>
              <a:buClr>
                <a:srgbClr val="CC0000"/>
              </a:buClr>
              <a:buFont typeface="Times New Roman"/>
              <a:buChar char="•"/>
              <a:tabLst>
                <a:tab pos="238125" algn="l"/>
              </a:tabLst>
            </a:pP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$1 </a:t>
            </a:r>
            <a:r>
              <a:rPr sz="3200" spc="0" dirty="0" smtClean="0">
                <a:latin typeface="Times New Roman"/>
                <a:cs typeface="Times New Roman"/>
              </a:rPr>
              <a:t>pays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for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the immediate insertion.</a:t>
            </a:r>
            <a:endParaRPr sz="32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buClr>
                <a:srgbClr val="CC0000"/>
              </a:buClr>
              <a:buFont typeface="Times New Roman"/>
              <a:buChar char="•"/>
              <a:tabLst>
                <a:tab pos="238125" algn="l"/>
              </a:tabLst>
            </a:pP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$2 </a:t>
            </a:r>
            <a:r>
              <a:rPr sz="3200" spc="-15" dirty="0" smtClean="0">
                <a:latin typeface="Times New Roman"/>
                <a:cs typeface="Times New Roman"/>
              </a:rPr>
              <a:t>is stored for later table doubling.</a:t>
            </a:r>
            <a:endParaRPr sz="3200">
              <a:latin typeface="Times New Roman"/>
              <a:cs typeface="Times New Roman"/>
            </a:endParaRPr>
          </a:p>
          <a:p>
            <a:pPr marL="12700" marR="156210" indent="0">
              <a:lnSpc>
                <a:spcPct val="97900"/>
              </a:lnSpc>
              <a:spcBef>
                <a:spcPts val="480"/>
              </a:spcBef>
            </a:pPr>
            <a:r>
              <a:rPr sz="3200" spc="-20" dirty="0" smtClean="0">
                <a:latin typeface="Times New Roman"/>
                <a:cs typeface="Times New Roman"/>
              </a:rPr>
              <a:t>When </a:t>
            </a:r>
            <a:r>
              <a:rPr sz="3200" spc="-15" dirty="0" smtClean="0">
                <a:latin typeface="Times New Roman"/>
                <a:cs typeface="Times New Roman"/>
              </a:rPr>
              <a:t>the table doubles, </a:t>
            </a:r>
            <a:r>
              <a:rPr sz="32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$1 </a:t>
            </a:r>
            <a:r>
              <a:rPr sz="3200" spc="-15" dirty="0" smtClean="0">
                <a:latin typeface="Times New Roman"/>
                <a:cs typeface="Times New Roman"/>
              </a:rPr>
              <a:t>pays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to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20" dirty="0" smtClean="0">
                <a:latin typeface="Times New Roman"/>
                <a:cs typeface="Times New Roman"/>
              </a:rPr>
              <a:t>move </a:t>
            </a:r>
            <a:r>
              <a:rPr sz="3200" spc="-15" dirty="0" smtClean="0">
                <a:latin typeface="Times New Roman"/>
                <a:cs typeface="Times New Roman"/>
              </a:rPr>
              <a:t>a recent item, </a:t>
            </a:r>
            <a:r>
              <a:rPr sz="3200" spc="-20" dirty="0" smtClean="0">
                <a:latin typeface="Times New Roman"/>
                <a:cs typeface="Times New Roman"/>
              </a:rPr>
              <a:t>and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$1 </a:t>
            </a:r>
            <a:r>
              <a:rPr sz="3200" spc="0" dirty="0" smtClean="0">
                <a:latin typeface="Times New Roman"/>
                <a:cs typeface="Times New Roman"/>
              </a:rPr>
              <a:t>pays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to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20" dirty="0" smtClean="0">
                <a:latin typeface="Times New Roman"/>
                <a:cs typeface="Times New Roman"/>
              </a:rPr>
              <a:t>move </a:t>
            </a:r>
            <a:r>
              <a:rPr sz="3200" spc="-15" dirty="0" smtClean="0">
                <a:latin typeface="Times New Roman"/>
                <a:cs typeface="Times New Roman"/>
              </a:rPr>
              <a:t>an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old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item.</a:t>
            </a:r>
            <a:r>
              <a:rPr sz="3200" spc="-10" dirty="0" smtClean="0">
                <a:latin typeface="Times New Roman"/>
                <a:cs typeface="Times New Roman"/>
              </a:rPr>
              <a:t> </a:t>
            </a:r>
            <a:r>
              <a:rPr sz="3200" b="1" spc="-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Example: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ts val="700"/>
              </a:lnSpc>
              <a:spcBef>
                <a:spcPts val="1"/>
              </a:spcBef>
            </a:pPr>
            <a:endParaRPr sz="700"/>
          </a:p>
          <a:p>
            <a:pPr>
              <a:lnSpc>
                <a:spcPts val="1000"/>
              </a:lnSpc>
            </a:pPr>
            <a:endParaRPr sz="1000"/>
          </a:p>
          <a:p>
            <a:pPr marL="3998595">
              <a:lnSpc>
                <a:spcPct val="100000"/>
              </a:lnSpc>
            </a:pPr>
            <a:r>
              <a:rPr sz="2800" i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overflow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96937" y="4882959"/>
          <a:ext cx="3733799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457200"/>
                <a:gridCol w="457200"/>
                <a:gridCol w="457200"/>
                <a:gridCol w="457199"/>
                <a:gridCol w="457200"/>
                <a:gridCol w="457200"/>
                <a:gridCol w="457200"/>
                <a:gridCol w="76200"/>
              </a:tblGrid>
              <a:tr h="76200"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96937" y="5773737"/>
          <a:ext cx="7391398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457200"/>
                <a:gridCol w="457200"/>
                <a:gridCol w="457200"/>
                <a:gridCol w="457200"/>
                <a:gridCol w="457200"/>
                <a:gridCol w="457200"/>
                <a:gridCol w="457199"/>
                <a:gridCol w="457200"/>
                <a:gridCol w="457200"/>
                <a:gridCol w="457200"/>
                <a:gridCol w="457199"/>
                <a:gridCol w="457200"/>
                <a:gridCol w="457200"/>
                <a:gridCol w="457200"/>
                <a:gridCol w="457200"/>
                <a:gridCol w="76200"/>
              </a:tblGrid>
              <a:tr h="76200"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4601" y="181356"/>
            <a:ext cx="5398770" cy="1083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80000"/>
              </a:lnSpc>
            </a:pPr>
            <a:r>
              <a:rPr sz="4400" b="1" spc="-25" dirty="0" smtClean="0">
                <a:latin typeface="Times New Roman"/>
                <a:cs typeface="Times New Roman"/>
              </a:rPr>
              <a:t>Accounting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0" dirty="0" smtClean="0">
                <a:latin typeface="Times New Roman"/>
                <a:cs typeface="Times New Roman"/>
              </a:rPr>
              <a:t>analysis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0" dirty="0" smtClean="0">
                <a:latin typeface="Times New Roman"/>
                <a:cs typeface="Times New Roman"/>
              </a:rPr>
              <a:t>of</a:t>
            </a:r>
            <a:r>
              <a:rPr sz="4400" b="1" spc="-25" dirty="0" smtClean="0">
                <a:latin typeface="Times New Roman"/>
                <a:cs typeface="Times New Roman"/>
              </a:rPr>
              <a:t> dynamic </a:t>
            </a:r>
            <a:r>
              <a:rPr sz="4400" b="1" spc="-20" dirty="0" smtClean="0">
                <a:latin typeface="Times New Roman"/>
                <a:cs typeface="Times New Roman"/>
              </a:rPr>
              <a:t>tables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7900" y="49639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1700" y="48877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1700" y="48877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35100" y="49639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58900" y="48877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58900" y="48877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92300" y="49639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16100" y="48877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16100" y="48877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49500" y="4963921"/>
            <a:ext cx="457199" cy="457200"/>
          </a:xfrm>
          <a:custGeom>
            <a:avLst/>
            <a:gdLst/>
            <a:ahLst/>
            <a:cxnLst/>
            <a:rect l="l" t="t" r="r" b="b"/>
            <a:pathLst>
              <a:path w="457199" h="457200">
                <a:moveTo>
                  <a:pt x="0" y="0"/>
                </a:moveTo>
                <a:lnTo>
                  <a:pt x="0" y="457200"/>
                </a:lnTo>
                <a:lnTo>
                  <a:pt x="457199" y="457200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73300" y="48877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73300" y="48877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06700" y="49639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30500" y="4887721"/>
            <a:ext cx="457199" cy="457200"/>
          </a:xfrm>
          <a:custGeom>
            <a:avLst/>
            <a:gdLst/>
            <a:ahLst/>
            <a:cxnLst/>
            <a:rect l="l" t="t" r="r" b="b"/>
            <a:pathLst>
              <a:path w="457199" h="457200">
                <a:moveTo>
                  <a:pt x="0" y="0"/>
                </a:moveTo>
                <a:lnTo>
                  <a:pt x="0" y="457200"/>
                </a:lnTo>
                <a:lnTo>
                  <a:pt x="457199" y="457200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30500" y="4887721"/>
            <a:ext cx="457199" cy="457200"/>
          </a:xfrm>
          <a:custGeom>
            <a:avLst/>
            <a:gdLst/>
            <a:ahLst/>
            <a:cxnLst/>
            <a:rect l="l" t="t" r="r" b="b"/>
            <a:pathLst>
              <a:path w="457199" h="457200">
                <a:moveTo>
                  <a:pt x="0" y="0"/>
                </a:moveTo>
                <a:lnTo>
                  <a:pt x="0" y="457200"/>
                </a:lnTo>
                <a:lnTo>
                  <a:pt x="457199" y="457200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63900" y="49639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87700" y="48877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87700" y="48877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21100" y="49639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44900" y="48877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78300" y="49639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02100" y="48877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44900" y="48877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44900" y="48877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02100" y="48877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02100" y="48877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ts val="3450"/>
              </a:lnSpc>
            </a:pPr>
            <a:r>
              <a:rPr sz="3200" spc="-20" dirty="0" smtClean="0">
                <a:latin typeface="Times New Roman"/>
                <a:cs typeface="Times New Roman"/>
              </a:rPr>
              <a:t>Charge </a:t>
            </a:r>
            <a:r>
              <a:rPr sz="3200" spc="-15" dirty="0" smtClean="0">
                <a:latin typeface="Times New Roman"/>
                <a:cs typeface="Times New Roman"/>
              </a:rPr>
              <a:t>an amortized</a:t>
            </a:r>
            <a:r>
              <a:rPr sz="3200" spc="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cost of </a:t>
            </a:r>
            <a:r>
              <a:rPr sz="32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sz="4050" i="1" spc="-15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050" i="1" spc="187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$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3 </a:t>
            </a:r>
            <a:r>
              <a:rPr sz="3200" spc="-5" dirty="0" smtClean="0">
                <a:latin typeface="Times New Roman"/>
                <a:cs typeface="Times New Roman"/>
              </a:rPr>
              <a:t>fo</a:t>
            </a:r>
            <a:r>
              <a:rPr sz="3200" spc="0" dirty="0" smtClean="0">
                <a:latin typeface="Times New Roman"/>
                <a:cs typeface="Times New Roman"/>
              </a:rPr>
              <a:t>r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20" dirty="0" smtClean="0">
                <a:latin typeface="Times New Roman"/>
                <a:cs typeface="Times New Roman"/>
              </a:rPr>
              <a:t>th</a:t>
            </a:r>
            <a:r>
              <a:rPr sz="3200" spc="-15" dirty="0" smtClean="0">
                <a:latin typeface="Times New Roman"/>
                <a:cs typeface="Times New Roman"/>
              </a:rPr>
              <a:t>e</a:t>
            </a:r>
            <a:r>
              <a:rPr sz="3200" spc="5" dirty="0" smtClean="0">
                <a:latin typeface="Times New Roman"/>
                <a:cs typeface="Times New Roman"/>
              </a:rPr>
              <a:t>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35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th</a:t>
            </a:r>
            <a:r>
              <a:rPr sz="3200" spc="-10" dirty="0" smtClean="0">
                <a:latin typeface="Times New Roman"/>
                <a:cs typeface="Times New Roman"/>
              </a:rPr>
              <a:t> </a:t>
            </a:r>
            <a:r>
              <a:rPr sz="3200" spc="-20" dirty="0" smtClean="0">
                <a:latin typeface="Times New Roman"/>
                <a:cs typeface="Times New Roman"/>
              </a:rPr>
              <a:t>insertion.</a:t>
            </a:r>
            <a:endParaRPr sz="3200">
              <a:latin typeface="Times New Roman"/>
              <a:cs typeface="Times New Roman"/>
            </a:endParaRPr>
          </a:p>
          <a:p>
            <a:pPr marL="238125" indent="-226060">
              <a:lnSpc>
                <a:spcPts val="3420"/>
              </a:lnSpc>
              <a:buClr>
                <a:srgbClr val="CC0000"/>
              </a:buClr>
              <a:buFont typeface="Times New Roman"/>
              <a:buChar char="•"/>
              <a:tabLst>
                <a:tab pos="238125" algn="l"/>
              </a:tabLst>
            </a:pP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$1 </a:t>
            </a:r>
            <a:r>
              <a:rPr sz="3200" spc="0" dirty="0" smtClean="0">
                <a:latin typeface="Times New Roman"/>
                <a:cs typeface="Times New Roman"/>
              </a:rPr>
              <a:t>pays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for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the immediate insertion.</a:t>
            </a:r>
            <a:endParaRPr sz="32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buClr>
                <a:srgbClr val="CC0000"/>
              </a:buClr>
              <a:buFont typeface="Times New Roman"/>
              <a:buChar char="•"/>
              <a:tabLst>
                <a:tab pos="238125" algn="l"/>
              </a:tabLst>
            </a:pP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$2 </a:t>
            </a:r>
            <a:r>
              <a:rPr sz="3200" spc="-15" dirty="0" smtClean="0">
                <a:latin typeface="Times New Roman"/>
                <a:cs typeface="Times New Roman"/>
              </a:rPr>
              <a:t>is stored for later table doubling.</a:t>
            </a:r>
            <a:endParaRPr sz="3200">
              <a:latin typeface="Times New Roman"/>
              <a:cs typeface="Times New Roman"/>
            </a:endParaRPr>
          </a:p>
          <a:p>
            <a:pPr marL="12700" marR="156210" indent="0">
              <a:lnSpc>
                <a:spcPct val="97900"/>
              </a:lnSpc>
              <a:spcBef>
                <a:spcPts val="480"/>
              </a:spcBef>
            </a:pPr>
            <a:r>
              <a:rPr sz="3200" spc="-20" dirty="0" smtClean="0">
                <a:latin typeface="Times New Roman"/>
                <a:cs typeface="Times New Roman"/>
              </a:rPr>
              <a:t>When </a:t>
            </a:r>
            <a:r>
              <a:rPr sz="3200" spc="-15" dirty="0" smtClean="0">
                <a:latin typeface="Times New Roman"/>
                <a:cs typeface="Times New Roman"/>
              </a:rPr>
              <a:t>the table doubles, </a:t>
            </a:r>
            <a:r>
              <a:rPr sz="32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$1 </a:t>
            </a:r>
            <a:r>
              <a:rPr sz="3200" spc="-15" dirty="0" smtClean="0">
                <a:latin typeface="Times New Roman"/>
                <a:cs typeface="Times New Roman"/>
              </a:rPr>
              <a:t>pays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to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20" dirty="0" smtClean="0">
                <a:latin typeface="Times New Roman"/>
                <a:cs typeface="Times New Roman"/>
              </a:rPr>
              <a:t>move </a:t>
            </a:r>
            <a:r>
              <a:rPr sz="3200" spc="-15" dirty="0" smtClean="0">
                <a:latin typeface="Times New Roman"/>
                <a:cs typeface="Times New Roman"/>
              </a:rPr>
              <a:t>a recent item, </a:t>
            </a:r>
            <a:r>
              <a:rPr sz="3200" spc="-20" dirty="0" smtClean="0">
                <a:latin typeface="Times New Roman"/>
                <a:cs typeface="Times New Roman"/>
              </a:rPr>
              <a:t>and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$1 </a:t>
            </a:r>
            <a:r>
              <a:rPr sz="3200" spc="0" dirty="0" smtClean="0">
                <a:latin typeface="Times New Roman"/>
                <a:cs typeface="Times New Roman"/>
              </a:rPr>
              <a:t>pays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to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20" dirty="0" smtClean="0">
                <a:latin typeface="Times New Roman"/>
                <a:cs typeface="Times New Roman"/>
              </a:rPr>
              <a:t>move </a:t>
            </a:r>
            <a:r>
              <a:rPr sz="3200" spc="-15" dirty="0" smtClean="0">
                <a:latin typeface="Times New Roman"/>
                <a:cs typeface="Times New Roman"/>
              </a:rPr>
              <a:t>an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old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item.</a:t>
            </a:r>
            <a:r>
              <a:rPr sz="3200" spc="-10" dirty="0" smtClean="0">
                <a:latin typeface="Times New Roman"/>
                <a:cs typeface="Times New Roman"/>
              </a:rPr>
              <a:t> </a:t>
            </a:r>
            <a:r>
              <a:rPr sz="3200" b="1" spc="-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Example: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ts val="700"/>
              </a:lnSpc>
              <a:spcBef>
                <a:spcPts val="1"/>
              </a:spcBef>
            </a:pPr>
            <a:endParaRPr sz="700"/>
          </a:p>
          <a:p>
            <a:pPr>
              <a:lnSpc>
                <a:spcPts val="1000"/>
              </a:lnSpc>
            </a:pPr>
            <a:endParaRPr sz="1000"/>
          </a:p>
          <a:p>
            <a:pPr marL="3998595">
              <a:lnSpc>
                <a:spcPct val="100000"/>
              </a:lnSpc>
            </a:pPr>
            <a:r>
              <a:rPr sz="2800" i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overflow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77900" y="5859528"/>
            <a:ext cx="457200" cy="452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$0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35100" y="5859511"/>
            <a:ext cx="457200" cy="452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$0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892300" y="5859511"/>
            <a:ext cx="457200" cy="452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$0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49500" y="5859511"/>
            <a:ext cx="457200" cy="452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$0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806700" y="5859511"/>
            <a:ext cx="457200" cy="452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$0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63900" y="5859511"/>
            <a:ext cx="457200" cy="452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$0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21100" y="5859511"/>
            <a:ext cx="457200" cy="452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$0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178300" y="5859511"/>
            <a:ext cx="457200" cy="452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$0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87627" y="5127600"/>
            <a:ext cx="85344" cy="650899"/>
          </a:xfrm>
          <a:custGeom>
            <a:avLst/>
            <a:gdLst/>
            <a:ahLst/>
            <a:cxnLst/>
            <a:rect l="l" t="t" r="r" b="b"/>
            <a:pathLst>
              <a:path w="85344" h="650899">
                <a:moveTo>
                  <a:pt x="84947" y="35486"/>
                </a:moveTo>
                <a:lnTo>
                  <a:pt x="49222" y="1205"/>
                </a:lnTo>
                <a:lnTo>
                  <a:pt x="31861" y="0"/>
                </a:lnTo>
                <a:lnTo>
                  <a:pt x="19136" y="5668"/>
                </a:lnTo>
                <a:lnTo>
                  <a:pt x="9044" y="14981"/>
                </a:lnTo>
                <a:lnTo>
                  <a:pt x="2396" y="27127"/>
                </a:lnTo>
                <a:lnTo>
                  <a:pt x="0" y="41299"/>
                </a:lnTo>
                <a:lnTo>
                  <a:pt x="1639" y="53060"/>
                </a:lnTo>
                <a:lnTo>
                  <a:pt x="7523" y="65430"/>
                </a:lnTo>
                <a:lnTo>
                  <a:pt x="17029" y="75214"/>
                </a:lnTo>
                <a:lnTo>
                  <a:pt x="28193" y="80985"/>
                </a:lnTo>
                <a:lnTo>
                  <a:pt x="28193" y="41299"/>
                </a:lnTo>
                <a:lnTo>
                  <a:pt x="57150" y="41299"/>
                </a:lnTo>
                <a:lnTo>
                  <a:pt x="57150" y="81392"/>
                </a:lnTo>
                <a:lnTo>
                  <a:pt x="68526" y="74855"/>
                </a:lnTo>
                <a:lnTo>
                  <a:pt x="77357" y="64772"/>
                </a:lnTo>
                <a:lnTo>
                  <a:pt x="83054" y="51519"/>
                </a:lnTo>
                <a:lnTo>
                  <a:pt x="84947" y="35486"/>
                </a:lnTo>
                <a:close/>
              </a:path>
              <a:path w="85344" h="650899">
                <a:moveTo>
                  <a:pt x="42671" y="593749"/>
                </a:moveTo>
                <a:lnTo>
                  <a:pt x="0" y="564793"/>
                </a:lnTo>
                <a:lnTo>
                  <a:pt x="28193" y="621684"/>
                </a:lnTo>
                <a:lnTo>
                  <a:pt x="28193" y="593749"/>
                </a:lnTo>
                <a:lnTo>
                  <a:pt x="42671" y="593749"/>
                </a:lnTo>
                <a:close/>
              </a:path>
              <a:path w="85344" h="650899">
                <a:moveTo>
                  <a:pt x="57150" y="81392"/>
                </a:moveTo>
                <a:lnTo>
                  <a:pt x="57150" y="41299"/>
                </a:lnTo>
                <a:lnTo>
                  <a:pt x="28193" y="41299"/>
                </a:lnTo>
                <a:lnTo>
                  <a:pt x="28193" y="80985"/>
                </a:lnTo>
                <a:lnTo>
                  <a:pt x="29465" y="81642"/>
                </a:lnTo>
                <a:lnTo>
                  <a:pt x="44141" y="83946"/>
                </a:lnTo>
                <a:lnTo>
                  <a:pt x="57150" y="81392"/>
                </a:lnTo>
                <a:close/>
              </a:path>
              <a:path w="85344" h="650899">
                <a:moveTo>
                  <a:pt x="57150" y="583924"/>
                </a:moveTo>
                <a:lnTo>
                  <a:pt x="57150" y="81392"/>
                </a:lnTo>
                <a:lnTo>
                  <a:pt x="44141" y="83946"/>
                </a:lnTo>
                <a:lnTo>
                  <a:pt x="29465" y="81642"/>
                </a:lnTo>
                <a:lnTo>
                  <a:pt x="28193" y="80985"/>
                </a:lnTo>
                <a:lnTo>
                  <a:pt x="28193" y="583924"/>
                </a:lnTo>
                <a:lnTo>
                  <a:pt x="42671" y="593749"/>
                </a:lnTo>
                <a:lnTo>
                  <a:pt x="57150" y="583924"/>
                </a:lnTo>
                <a:close/>
              </a:path>
              <a:path w="85344" h="650899">
                <a:moveTo>
                  <a:pt x="57150" y="621684"/>
                </a:moveTo>
                <a:lnTo>
                  <a:pt x="57150" y="593749"/>
                </a:lnTo>
                <a:lnTo>
                  <a:pt x="28193" y="593749"/>
                </a:lnTo>
                <a:lnTo>
                  <a:pt x="28193" y="621684"/>
                </a:lnTo>
                <a:lnTo>
                  <a:pt x="42671" y="650899"/>
                </a:lnTo>
                <a:lnTo>
                  <a:pt x="57150" y="621684"/>
                </a:lnTo>
                <a:close/>
              </a:path>
              <a:path w="85344" h="650899">
                <a:moveTo>
                  <a:pt x="85344" y="564793"/>
                </a:moveTo>
                <a:lnTo>
                  <a:pt x="42671" y="593749"/>
                </a:lnTo>
                <a:lnTo>
                  <a:pt x="57150" y="593749"/>
                </a:lnTo>
                <a:lnTo>
                  <a:pt x="57150" y="621684"/>
                </a:lnTo>
                <a:lnTo>
                  <a:pt x="85344" y="564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44827" y="5127600"/>
            <a:ext cx="85344" cy="650899"/>
          </a:xfrm>
          <a:custGeom>
            <a:avLst/>
            <a:gdLst/>
            <a:ahLst/>
            <a:cxnLst/>
            <a:rect l="l" t="t" r="r" b="b"/>
            <a:pathLst>
              <a:path w="85344" h="650899">
                <a:moveTo>
                  <a:pt x="84947" y="35486"/>
                </a:moveTo>
                <a:lnTo>
                  <a:pt x="49222" y="1205"/>
                </a:lnTo>
                <a:lnTo>
                  <a:pt x="31861" y="0"/>
                </a:lnTo>
                <a:lnTo>
                  <a:pt x="19136" y="5668"/>
                </a:lnTo>
                <a:lnTo>
                  <a:pt x="9044" y="14981"/>
                </a:lnTo>
                <a:lnTo>
                  <a:pt x="2396" y="27127"/>
                </a:lnTo>
                <a:lnTo>
                  <a:pt x="0" y="41299"/>
                </a:lnTo>
                <a:lnTo>
                  <a:pt x="1639" y="53060"/>
                </a:lnTo>
                <a:lnTo>
                  <a:pt x="7523" y="65430"/>
                </a:lnTo>
                <a:lnTo>
                  <a:pt x="17029" y="75214"/>
                </a:lnTo>
                <a:lnTo>
                  <a:pt x="28193" y="80985"/>
                </a:lnTo>
                <a:lnTo>
                  <a:pt x="28193" y="41299"/>
                </a:lnTo>
                <a:lnTo>
                  <a:pt x="57150" y="41299"/>
                </a:lnTo>
                <a:lnTo>
                  <a:pt x="57150" y="81392"/>
                </a:lnTo>
                <a:lnTo>
                  <a:pt x="68526" y="74855"/>
                </a:lnTo>
                <a:lnTo>
                  <a:pt x="77357" y="64772"/>
                </a:lnTo>
                <a:lnTo>
                  <a:pt x="83054" y="51519"/>
                </a:lnTo>
                <a:lnTo>
                  <a:pt x="84947" y="35486"/>
                </a:lnTo>
                <a:close/>
              </a:path>
              <a:path w="85344" h="650899">
                <a:moveTo>
                  <a:pt x="42672" y="593749"/>
                </a:moveTo>
                <a:lnTo>
                  <a:pt x="0" y="564793"/>
                </a:lnTo>
                <a:lnTo>
                  <a:pt x="28193" y="621684"/>
                </a:lnTo>
                <a:lnTo>
                  <a:pt x="28193" y="593749"/>
                </a:lnTo>
                <a:lnTo>
                  <a:pt x="42672" y="593749"/>
                </a:lnTo>
                <a:close/>
              </a:path>
              <a:path w="85344" h="650899">
                <a:moveTo>
                  <a:pt x="57150" y="81392"/>
                </a:moveTo>
                <a:lnTo>
                  <a:pt x="57150" y="41299"/>
                </a:lnTo>
                <a:lnTo>
                  <a:pt x="28193" y="41299"/>
                </a:lnTo>
                <a:lnTo>
                  <a:pt x="28193" y="80985"/>
                </a:lnTo>
                <a:lnTo>
                  <a:pt x="29465" y="81642"/>
                </a:lnTo>
                <a:lnTo>
                  <a:pt x="44141" y="83946"/>
                </a:lnTo>
                <a:lnTo>
                  <a:pt x="57150" y="81392"/>
                </a:lnTo>
                <a:close/>
              </a:path>
              <a:path w="85344" h="650899">
                <a:moveTo>
                  <a:pt x="57150" y="583924"/>
                </a:moveTo>
                <a:lnTo>
                  <a:pt x="57150" y="81392"/>
                </a:lnTo>
                <a:lnTo>
                  <a:pt x="44141" y="83946"/>
                </a:lnTo>
                <a:lnTo>
                  <a:pt x="29465" y="81642"/>
                </a:lnTo>
                <a:lnTo>
                  <a:pt x="28193" y="80985"/>
                </a:lnTo>
                <a:lnTo>
                  <a:pt x="28193" y="583924"/>
                </a:lnTo>
                <a:lnTo>
                  <a:pt x="42672" y="593749"/>
                </a:lnTo>
                <a:lnTo>
                  <a:pt x="57150" y="583924"/>
                </a:lnTo>
                <a:close/>
              </a:path>
              <a:path w="85344" h="650899">
                <a:moveTo>
                  <a:pt x="57150" y="621684"/>
                </a:moveTo>
                <a:lnTo>
                  <a:pt x="57150" y="593749"/>
                </a:lnTo>
                <a:lnTo>
                  <a:pt x="28193" y="593749"/>
                </a:lnTo>
                <a:lnTo>
                  <a:pt x="28193" y="621684"/>
                </a:lnTo>
                <a:lnTo>
                  <a:pt x="42672" y="650899"/>
                </a:lnTo>
                <a:lnTo>
                  <a:pt x="57150" y="621684"/>
                </a:lnTo>
                <a:close/>
              </a:path>
              <a:path w="85344" h="650899">
                <a:moveTo>
                  <a:pt x="85344" y="564793"/>
                </a:moveTo>
                <a:lnTo>
                  <a:pt x="42672" y="593749"/>
                </a:lnTo>
                <a:lnTo>
                  <a:pt x="57150" y="593749"/>
                </a:lnTo>
                <a:lnTo>
                  <a:pt x="57150" y="621684"/>
                </a:lnTo>
                <a:lnTo>
                  <a:pt x="85344" y="564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002027" y="5127600"/>
            <a:ext cx="85344" cy="650899"/>
          </a:xfrm>
          <a:custGeom>
            <a:avLst/>
            <a:gdLst/>
            <a:ahLst/>
            <a:cxnLst/>
            <a:rect l="l" t="t" r="r" b="b"/>
            <a:pathLst>
              <a:path w="85344" h="650899">
                <a:moveTo>
                  <a:pt x="84947" y="35486"/>
                </a:moveTo>
                <a:lnTo>
                  <a:pt x="49222" y="1205"/>
                </a:lnTo>
                <a:lnTo>
                  <a:pt x="31861" y="0"/>
                </a:lnTo>
                <a:lnTo>
                  <a:pt x="19136" y="5668"/>
                </a:lnTo>
                <a:lnTo>
                  <a:pt x="9044" y="14981"/>
                </a:lnTo>
                <a:lnTo>
                  <a:pt x="2396" y="27127"/>
                </a:lnTo>
                <a:lnTo>
                  <a:pt x="0" y="41299"/>
                </a:lnTo>
                <a:lnTo>
                  <a:pt x="1639" y="53060"/>
                </a:lnTo>
                <a:lnTo>
                  <a:pt x="7523" y="65430"/>
                </a:lnTo>
                <a:lnTo>
                  <a:pt x="17029" y="75214"/>
                </a:lnTo>
                <a:lnTo>
                  <a:pt x="28193" y="80985"/>
                </a:lnTo>
                <a:lnTo>
                  <a:pt x="28193" y="41299"/>
                </a:lnTo>
                <a:lnTo>
                  <a:pt x="57150" y="41299"/>
                </a:lnTo>
                <a:lnTo>
                  <a:pt x="57150" y="81392"/>
                </a:lnTo>
                <a:lnTo>
                  <a:pt x="68526" y="74855"/>
                </a:lnTo>
                <a:lnTo>
                  <a:pt x="77357" y="64772"/>
                </a:lnTo>
                <a:lnTo>
                  <a:pt x="83054" y="51519"/>
                </a:lnTo>
                <a:lnTo>
                  <a:pt x="84947" y="35486"/>
                </a:lnTo>
                <a:close/>
              </a:path>
              <a:path w="85344" h="650899">
                <a:moveTo>
                  <a:pt x="42672" y="593749"/>
                </a:moveTo>
                <a:lnTo>
                  <a:pt x="0" y="564793"/>
                </a:lnTo>
                <a:lnTo>
                  <a:pt x="28193" y="621684"/>
                </a:lnTo>
                <a:lnTo>
                  <a:pt x="28193" y="593749"/>
                </a:lnTo>
                <a:lnTo>
                  <a:pt x="42672" y="593749"/>
                </a:lnTo>
                <a:close/>
              </a:path>
              <a:path w="85344" h="650899">
                <a:moveTo>
                  <a:pt x="57150" y="81392"/>
                </a:moveTo>
                <a:lnTo>
                  <a:pt x="57150" y="41299"/>
                </a:lnTo>
                <a:lnTo>
                  <a:pt x="28193" y="41299"/>
                </a:lnTo>
                <a:lnTo>
                  <a:pt x="28193" y="80985"/>
                </a:lnTo>
                <a:lnTo>
                  <a:pt x="29465" y="81642"/>
                </a:lnTo>
                <a:lnTo>
                  <a:pt x="44141" y="83946"/>
                </a:lnTo>
                <a:lnTo>
                  <a:pt x="57150" y="81392"/>
                </a:lnTo>
                <a:close/>
              </a:path>
              <a:path w="85344" h="650899">
                <a:moveTo>
                  <a:pt x="57150" y="583924"/>
                </a:moveTo>
                <a:lnTo>
                  <a:pt x="57150" y="81392"/>
                </a:lnTo>
                <a:lnTo>
                  <a:pt x="44141" y="83946"/>
                </a:lnTo>
                <a:lnTo>
                  <a:pt x="29465" y="81642"/>
                </a:lnTo>
                <a:lnTo>
                  <a:pt x="28193" y="80985"/>
                </a:lnTo>
                <a:lnTo>
                  <a:pt x="28193" y="583924"/>
                </a:lnTo>
                <a:lnTo>
                  <a:pt x="42672" y="593749"/>
                </a:lnTo>
                <a:lnTo>
                  <a:pt x="57150" y="583924"/>
                </a:lnTo>
                <a:close/>
              </a:path>
              <a:path w="85344" h="650899">
                <a:moveTo>
                  <a:pt x="57150" y="621684"/>
                </a:moveTo>
                <a:lnTo>
                  <a:pt x="57150" y="593749"/>
                </a:lnTo>
                <a:lnTo>
                  <a:pt x="28193" y="593749"/>
                </a:lnTo>
                <a:lnTo>
                  <a:pt x="28193" y="621684"/>
                </a:lnTo>
                <a:lnTo>
                  <a:pt x="42672" y="650899"/>
                </a:lnTo>
                <a:lnTo>
                  <a:pt x="57150" y="621684"/>
                </a:lnTo>
                <a:close/>
              </a:path>
              <a:path w="85344" h="650899">
                <a:moveTo>
                  <a:pt x="85344" y="564793"/>
                </a:moveTo>
                <a:lnTo>
                  <a:pt x="42672" y="593749"/>
                </a:lnTo>
                <a:lnTo>
                  <a:pt x="57150" y="593749"/>
                </a:lnTo>
                <a:lnTo>
                  <a:pt x="57150" y="621684"/>
                </a:lnTo>
                <a:lnTo>
                  <a:pt x="85344" y="564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59227" y="5127600"/>
            <a:ext cx="85344" cy="650899"/>
          </a:xfrm>
          <a:custGeom>
            <a:avLst/>
            <a:gdLst/>
            <a:ahLst/>
            <a:cxnLst/>
            <a:rect l="l" t="t" r="r" b="b"/>
            <a:pathLst>
              <a:path w="85344" h="650899">
                <a:moveTo>
                  <a:pt x="84947" y="35486"/>
                </a:moveTo>
                <a:lnTo>
                  <a:pt x="49222" y="1205"/>
                </a:lnTo>
                <a:lnTo>
                  <a:pt x="31861" y="0"/>
                </a:lnTo>
                <a:lnTo>
                  <a:pt x="19136" y="5668"/>
                </a:lnTo>
                <a:lnTo>
                  <a:pt x="9044" y="14981"/>
                </a:lnTo>
                <a:lnTo>
                  <a:pt x="2396" y="27127"/>
                </a:lnTo>
                <a:lnTo>
                  <a:pt x="0" y="41299"/>
                </a:lnTo>
                <a:lnTo>
                  <a:pt x="1639" y="53060"/>
                </a:lnTo>
                <a:lnTo>
                  <a:pt x="7523" y="65430"/>
                </a:lnTo>
                <a:lnTo>
                  <a:pt x="17029" y="75214"/>
                </a:lnTo>
                <a:lnTo>
                  <a:pt x="28193" y="80985"/>
                </a:lnTo>
                <a:lnTo>
                  <a:pt x="28193" y="41299"/>
                </a:lnTo>
                <a:lnTo>
                  <a:pt x="57150" y="41299"/>
                </a:lnTo>
                <a:lnTo>
                  <a:pt x="57150" y="81392"/>
                </a:lnTo>
                <a:lnTo>
                  <a:pt x="68526" y="74855"/>
                </a:lnTo>
                <a:lnTo>
                  <a:pt x="77357" y="64772"/>
                </a:lnTo>
                <a:lnTo>
                  <a:pt x="83054" y="51519"/>
                </a:lnTo>
                <a:lnTo>
                  <a:pt x="84947" y="35486"/>
                </a:lnTo>
                <a:close/>
              </a:path>
              <a:path w="85344" h="650899">
                <a:moveTo>
                  <a:pt x="42672" y="593749"/>
                </a:moveTo>
                <a:lnTo>
                  <a:pt x="0" y="564793"/>
                </a:lnTo>
                <a:lnTo>
                  <a:pt x="28193" y="621684"/>
                </a:lnTo>
                <a:lnTo>
                  <a:pt x="28193" y="593749"/>
                </a:lnTo>
                <a:lnTo>
                  <a:pt x="42672" y="593749"/>
                </a:lnTo>
                <a:close/>
              </a:path>
              <a:path w="85344" h="650899">
                <a:moveTo>
                  <a:pt x="57150" y="81392"/>
                </a:moveTo>
                <a:lnTo>
                  <a:pt x="57150" y="41299"/>
                </a:lnTo>
                <a:lnTo>
                  <a:pt x="28193" y="41299"/>
                </a:lnTo>
                <a:lnTo>
                  <a:pt x="28193" y="80985"/>
                </a:lnTo>
                <a:lnTo>
                  <a:pt x="29465" y="81642"/>
                </a:lnTo>
                <a:lnTo>
                  <a:pt x="44141" y="83946"/>
                </a:lnTo>
                <a:lnTo>
                  <a:pt x="57150" y="81392"/>
                </a:lnTo>
                <a:close/>
              </a:path>
              <a:path w="85344" h="650899">
                <a:moveTo>
                  <a:pt x="57150" y="583924"/>
                </a:moveTo>
                <a:lnTo>
                  <a:pt x="57150" y="81392"/>
                </a:lnTo>
                <a:lnTo>
                  <a:pt x="44141" y="83946"/>
                </a:lnTo>
                <a:lnTo>
                  <a:pt x="29465" y="81642"/>
                </a:lnTo>
                <a:lnTo>
                  <a:pt x="28193" y="80985"/>
                </a:lnTo>
                <a:lnTo>
                  <a:pt x="28193" y="583924"/>
                </a:lnTo>
                <a:lnTo>
                  <a:pt x="42672" y="593749"/>
                </a:lnTo>
                <a:lnTo>
                  <a:pt x="57150" y="583924"/>
                </a:lnTo>
                <a:close/>
              </a:path>
              <a:path w="85344" h="650899">
                <a:moveTo>
                  <a:pt x="57150" y="621684"/>
                </a:moveTo>
                <a:lnTo>
                  <a:pt x="57150" y="593749"/>
                </a:lnTo>
                <a:lnTo>
                  <a:pt x="28193" y="593749"/>
                </a:lnTo>
                <a:lnTo>
                  <a:pt x="28193" y="621684"/>
                </a:lnTo>
                <a:lnTo>
                  <a:pt x="42672" y="650899"/>
                </a:lnTo>
                <a:lnTo>
                  <a:pt x="57150" y="621684"/>
                </a:lnTo>
                <a:close/>
              </a:path>
              <a:path w="85344" h="650899">
                <a:moveTo>
                  <a:pt x="85344" y="564793"/>
                </a:moveTo>
                <a:lnTo>
                  <a:pt x="42672" y="593749"/>
                </a:lnTo>
                <a:lnTo>
                  <a:pt x="57150" y="593749"/>
                </a:lnTo>
                <a:lnTo>
                  <a:pt x="57150" y="621684"/>
                </a:lnTo>
                <a:lnTo>
                  <a:pt x="85344" y="564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916427" y="5127600"/>
            <a:ext cx="85344" cy="650899"/>
          </a:xfrm>
          <a:custGeom>
            <a:avLst/>
            <a:gdLst/>
            <a:ahLst/>
            <a:cxnLst/>
            <a:rect l="l" t="t" r="r" b="b"/>
            <a:pathLst>
              <a:path w="85344" h="650899">
                <a:moveTo>
                  <a:pt x="84947" y="35486"/>
                </a:moveTo>
                <a:lnTo>
                  <a:pt x="49222" y="1205"/>
                </a:lnTo>
                <a:lnTo>
                  <a:pt x="31861" y="0"/>
                </a:lnTo>
                <a:lnTo>
                  <a:pt x="19136" y="5668"/>
                </a:lnTo>
                <a:lnTo>
                  <a:pt x="9044" y="14981"/>
                </a:lnTo>
                <a:lnTo>
                  <a:pt x="2396" y="27127"/>
                </a:lnTo>
                <a:lnTo>
                  <a:pt x="0" y="41299"/>
                </a:lnTo>
                <a:lnTo>
                  <a:pt x="1639" y="53060"/>
                </a:lnTo>
                <a:lnTo>
                  <a:pt x="7523" y="65430"/>
                </a:lnTo>
                <a:lnTo>
                  <a:pt x="17029" y="75214"/>
                </a:lnTo>
                <a:lnTo>
                  <a:pt x="28194" y="80985"/>
                </a:lnTo>
                <a:lnTo>
                  <a:pt x="28194" y="41299"/>
                </a:lnTo>
                <a:lnTo>
                  <a:pt x="57150" y="41299"/>
                </a:lnTo>
                <a:lnTo>
                  <a:pt x="57150" y="81392"/>
                </a:lnTo>
                <a:lnTo>
                  <a:pt x="68526" y="74854"/>
                </a:lnTo>
                <a:lnTo>
                  <a:pt x="77357" y="64772"/>
                </a:lnTo>
                <a:lnTo>
                  <a:pt x="83054" y="51519"/>
                </a:lnTo>
                <a:lnTo>
                  <a:pt x="84947" y="35486"/>
                </a:lnTo>
                <a:close/>
              </a:path>
              <a:path w="85344" h="650899">
                <a:moveTo>
                  <a:pt x="42672" y="593749"/>
                </a:moveTo>
                <a:lnTo>
                  <a:pt x="0" y="564793"/>
                </a:lnTo>
                <a:lnTo>
                  <a:pt x="28194" y="621684"/>
                </a:lnTo>
                <a:lnTo>
                  <a:pt x="28194" y="593749"/>
                </a:lnTo>
                <a:lnTo>
                  <a:pt x="42672" y="593749"/>
                </a:lnTo>
                <a:close/>
              </a:path>
              <a:path w="85344" h="650899">
                <a:moveTo>
                  <a:pt x="57150" y="81392"/>
                </a:moveTo>
                <a:lnTo>
                  <a:pt x="57150" y="41299"/>
                </a:lnTo>
                <a:lnTo>
                  <a:pt x="28194" y="41299"/>
                </a:lnTo>
                <a:lnTo>
                  <a:pt x="28194" y="80985"/>
                </a:lnTo>
                <a:lnTo>
                  <a:pt x="29465" y="81642"/>
                </a:lnTo>
                <a:lnTo>
                  <a:pt x="44142" y="83946"/>
                </a:lnTo>
                <a:lnTo>
                  <a:pt x="57150" y="81392"/>
                </a:lnTo>
                <a:close/>
              </a:path>
              <a:path w="85344" h="650899">
                <a:moveTo>
                  <a:pt x="57150" y="583924"/>
                </a:moveTo>
                <a:lnTo>
                  <a:pt x="57150" y="81392"/>
                </a:lnTo>
                <a:lnTo>
                  <a:pt x="44142" y="83946"/>
                </a:lnTo>
                <a:lnTo>
                  <a:pt x="29465" y="81642"/>
                </a:lnTo>
                <a:lnTo>
                  <a:pt x="28194" y="80985"/>
                </a:lnTo>
                <a:lnTo>
                  <a:pt x="28194" y="583924"/>
                </a:lnTo>
                <a:lnTo>
                  <a:pt x="42672" y="593749"/>
                </a:lnTo>
                <a:lnTo>
                  <a:pt x="57150" y="583924"/>
                </a:lnTo>
                <a:close/>
              </a:path>
              <a:path w="85344" h="650899">
                <a:moveTo>
                  <a:pt x="57150" y="621684"/>
                </a:moveTo>
                <a:lnTo>
                  <a:pt x="57150" y="593749"/>
                </a:lnTo>
                <a:lnTo>
                  <a:pt x="28194" y="593749"/>
                </a:lnTo>
                <a:lnTo>
                  <a:pt x="28194" y="621684"/>
                </a:lnTo>
                <a:lnTo>
                  <a:pt x="42672" y="650899"/>
                </a:lnTo>
                <a:lnTo>
                  <a:pt x="57150" y="621684"/>
                </a:lnTo>
                <a:close/>
              </a:path>
              <a:path w="85344" h="650899">
                <a:moveTo>
                  <a:pt x="85344" y="564793"/>
                </a:moveTo>
                <a:lnTo>
                  <a:pt x="42672" y="593749"/>
                </a:lnTo>
                <a:lnTo>
                  <a:pt x="57150" y="593749"/>
                </a:lnTo>
                <a:lnTo>
                  <a:pt x="57150" y="621684"/>
                </a:lnTo>
                <a:lnTo>
                  <a:pt x="85344" y="564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73627" y="5127600"/>
            <a:ext cx="85344" cy="650899"/>
          </a:xfrm>
          <a:custGeom>
            <a:avLst/>
            <a:gdLst/>
            <a:ahLst/>
            <a:cxnLst/>
            <a:rect l="l" t="t" r="r" b="b"/>
            <a:pathLst>
              <a:path w="85344" h="650899">
                <a:moveTo>
                  <a:pt x="84947" y="35486"/>
                </a:moveTo>
                <a:lnTo>
                  <a:pt x="49222" y="1205"/>
                </a:lnTo>
                <a:lnTo>
                  <a:pt x="31861" y="0"/>
                </a:lnTo>
                <a:lnTo>
                  <a:pt x="19136" y="5668"/>
                </a:lnTo>
                <a:lnTo>
                  <a:pt x="9044" y="14981"/>
                </a:lnTo>
                <a:lnTo>
                  <a:pt x="2396" y="27127"/>
                </a:lnTo>
                <a:lnTo>
                  <a:pt x="0" y="41299"/>
                </a:lnTo>
                <a:lnTo>
                  <a:pt x="1639" y="53060"/>
                </a:lnTo>
                <a:lnTo>
                  <a:pt x="7523" y="65430"/>
                </a:lnTo>
                <a:lnTo>
                  <a:pt x="17029" y="75214"/>
                </a:lnTo>
                <a:lnTo>
                  <a:pt x="28194" y="80985"/>
                </a:lnTo>
                <a:lnTo>
                  <a:pt x="28194" y="41299"/>
                </a:lnTo>
                <a:lnTo>
                  <a:pt x="57150" y="41299"/>
                </a:lnTo>
                <a:lnTo>
                  <a:pt x="57150" y="81392"/>
                </a:lnTo>
                <a:lnTo>
                  <a:pt x="68526" y="74854"/>
                </a:lnTo>
                <a:lnTo>
                  <a:pt x="77357" y="64772"/>
                </a:lnTo>
                <a:lnTo>
                  <a:pt x="83054" y="51519"/>
                </a:lnTo>
                <a:lnTo>
                  <a:pt x="84947" y="35486"/>
                </a:lnTo>
                <a:close/>
              </a:path>
              <a:path w="85344" h="650899">
                <a:moveTo>
                  <a:pt x="42672" y="593749"/>
                </a:moveTo>
                <a:lnTo>
                  <a:pt x="0" y="564793"/>
                </a:lnTo>
                <a:lnTo>
                  <a:pt x="28194" y="621684"/>
                </a:lnTo>
                <a:lnTo>
                  <a:pt x="28194" y="593749"/>
                </a:lnTo>
                <a:lnTo>
                  <a:pt x="42672" y="593749"/>
                </a:lnTo>
                <a:close/>
              </a:path>
              <a:path w="85344" h="650899">
                <a:moveTo>
                  <a:pt x="57150" y="81392"/>
                </a:moveTo>
                <a:lnTo>
                  <a:pt x="57150" y="41299"/>
                </a:lnTo>
                <a:lnTo>
                  <a:pt x="28194" y="41299"/>
                </a:lnTo>
                <a:lnTo>
                  <a:pt x="28194" y="80985"/>
                </a:lnTo>
                <a:lnTo>
                  <a:pt x="29465" y="81642"/>
                </a:lnTo>
                <a:lnTo>
                  <a:pt x="44142" y="83946"/>
                </a:lnTo>
                <a:lnTo>
                  <a:pt x="57150" y="81392"/>
                </a:lnTo>
                <a:close/>
              </a:path>
              <a:path w="85344" h="650899">
                <a:moveTo>
                  <a:pt x="57150" y="583924"/>
                </a:moveTo>
                <a:lnTo>
                  <a:pt x="57150" y="81392"/>
                </a:lnTo>
                <a:lnTo>
                  <a:pt x="44142" y="83946"/>
                </a:lnTo>
                <a:lnTo>
                  <a:pt x="29465" y="81642"/>
                </a:lnTo>
                <a:lnTo>
                  <a:pt x="28194" y="80985"/>
                </a:lnTo>
                <a:lnTo>
                  <a:pt x="28194" y="583924"/>
                </a:lnTo>
                <a:lnTo>
                  <a:pt x="42672" y="593749"/>
                </a:lnTo>
                <a:lnTo>
                  <a:pt x="57150" y="583924"/>
                </a:lnTo>
                <a:close/>
              </a:path>
              <a:path w="85344" h="650899">
                <a:moveTo>
                  <a:pt x="57150" y="621684"/>
                </a:moveTo>
                <a:lnTo>
                  <a:pt x="57150" y="593749"/>
                </a:lnTo>
                <a:lnTo>
                  <a:pt x="28194" y="593749"/>
                </a:lnTo>
                <a:lnTo>
                  <a:pt x="28194" y="621684"/>
                </a:lnTo>
                <a:lnTo>
                  <a:pt x="42672" y="650899"/>
                </a:lnTo>
                <a:lnTo>
                  <a:pt x="57150" y="621684"/>
                </a:lnTo>
                <a:close/>
              </a:path>
              <a:path w="85344" h="650899">
                <a:moveTo>
                  <a:pt x="85344" y="564793"/>
                </a:moveTo>
                <a:lnTo>
                  <a:pt x="42672" y="593749"/>
                </a:lnTo>
                <a:lnTo>
                  <a:pt x="57150" y="593749"/>
                </a:lnTo>
                <a:lnTo>
                  <a:pt x="57150" y="621684"/>
                </a:lnTo>
                <a:lnTo>
                  <a:pt x="85344" y="564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30827" y="5127600"/>
            <a:ext cx="85344" cy="650899"/>
          </a:xfrm>
          <a:custGeom>
            <a:avLst/>
            <a:gdLst/>
            <a:ahLst/>
            <a:cxnLst/>
            <a:rect l="l" t="t" r="r" b="b"/>
            <a:pathLst>
              <a:path w="85344" h="650899">
                <a:moveTo>
                  <a:pt x="84947" y="35486"/>
                </a:moveTo>
                <a:lnTo>
                  <a:pt x="49222" y="1205"/>
                </a:lnTo>
                <a:lnTo>
                  <a:pt x="31861" y="0"/>
                </a:lnTo>
                <a:lnTo>
                  <a:pt x="19136" y="5668"/>
                </a:lnTo>
                <a:lnTo>
                  <a:pt x="9044" y="14981"/>
                </a:lnTo>
                <a:lnTo>
                  <a:pt x="2396" y="27127"/>
                </a:lnTo>
                <a:lnTo>
                  <a:pt x="0" y="41299"/>
                </a:lnTo>
                <a:lnTo>
                  <a:pt x="1639" y="53060"/>
                </a:lnTo>
                <a:lnTo>
                  <a:pt x="7523" y="65430"/>
                </a:lnTo>
                <a:lnTo>
                  <a:pt x="17029" y="75214"/>
                </a:lnTo>
                <a:lnTo>
                  <a:pt x="28194" y="80985"/>
                </a:lnTo>
                <a:lnTo>
                  <a:pt x="28194" y="41299"/>
                </a:lnTo>
                <a:lnTo>
                  <a:pt x="57150" y="41299"/>
                </a:lnTo>
                <a:lnTo>
                  <a:pt x="57150" y="81392"/>
                </a:lnTo>
                <a:lnTo>
                  <a:pt x="68526" y="74854"/>
                </a:lnTo>
                <a:lnTo>
                  <a:pt x="77357" y="64772"/>
                </a:lnTo>
                <a:lnTo>
                  <a:pt x="83054" y="51519"/>
                </a:lnTo>
                <a:lnTo>
                  <a:pt x="84947" y="35486"/>
                </a:lnTo>
                <a:close/>
              </a:path>
              <a:path w="85344" h="650899">
                <a:moveTo>
                  <a:pt x="42672" y="593749"/>
                </a:moveTo>
                <a:lnTo>
                  <a:pt x="0" y="564793"/>
                </a:lnTo>
                <a:lnTo>
                  <a:pt x="28194" y="621684"/>
                </a:lnTo>
                <a:lnTo>
                  <a:pt x="28194" y="593749"/>
                </a:lnTo>
                <a:lnTo>
                  <a:pt x="42672" y="593749"/>
                </a:lnTo>
                <a:close/>
              </a:path>
              <a:path w="85344" h="650899">
                <a:moveTo>
                  <a:pt x="57150" y="81392"/>
                </a:moveTo>
                <a:lnTo>
                  <a:pt x="57150" y="41299"/>
                </a:lnTo>
                <a:lnTo>
                  <a:pt x="28194" y="41299"/>
                </a:lnTo>
                <a:lnTo>
                  <a:pt x="28194" y="80985"/>
                </a:lnTo>
                <a:lnTo>
                  <a:pt x="29465" y="81642"/>
                </a:lnTo>
                <a:lnTo>
                  <a:pt x="44142" y="83946"/>
                </a:lnTo>
                <a:lnTo>
                  <a:pt x="57150" y="81392"/>
                </a:lnTo>
                <a:close/>
              </a:path>
              <a:path w="85344" h="650899">
                <a:moveTo>
                  <a:pt x="57150" y="583924"/>
                </a:moveTo>
                <a:lnTo>
                  <a:pt x="57150" y="81392"/>
                </a:lnTo>
                <a:lnTo>
                  <a:pt x="44142" y="83946"/>
                </a:lnTo>
                <a:lnTo>
                  <a:pt x="29465" y="81642"/>
                </a:lnTo>
                <a:lnTo>
                  <a:pt x="28194" y="80985"/>
                </a:lnTo>
                <a:lnTo>
                  <a:pt x="28194" y="583924"/>
                </a:lnTo>
                <a:lnTo>
                  <a:pt x="42672" y="593749"/>
                </a:lnTo>
                <a:lnTo>
                  <a:pt x="57150" y="583924"/>
                </a:lnTo>
                <a:close/>
              </a:path>
              <a:path w="85344" h="650899">
                <a:moveTo>
                  <a:pt x="57150" y="621684"/>
                </a:moveTo>
                <a:lnTo>
                  <a:pt x="57150" y="593749"/>
                </a:lnTo>
                <a:lnTo>
                  <a:pt x="28194" y="593749"/>
                </a:lnTo>
                <a:lnTo>
                  <a:pt x="28194" y="621684"/>
                </a:lnTo>
                <a:lnTo>
                  <a:pt x="42672" y="650899"/>
                </a:lnTo>
                <a:lnTo>
                  <a:pt x="57150" y="621684"/>
                </a:lnTo>
                <a:close/>
              </a:path>
              <a:path w="85344" h="650899">
                <a:moveTo>
                  <a:pt x="85344" y="564793"/>
                </a:moveTo>
                <a:lnTo>
                  <a:pt x="42672" y="593749"/>
                </a:lnTo>
                <a:lnTo>
                  <a:pt x="57150" y="593749"/>
                </a:lnTo>
                <a:lnTo>
                  <a:pt x="57150" y="621684"/>
                </a:lnTo>
                <a:lnTo>
                  <a:pt x="85344" y="564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88027" y="5127600"/>
            <a:ext cx="85344" cy="650899"/>
          </a:xfrm>
          <a:custGeom>
            <a:avLst/>
            <a:gdLst/>
            <a:ahLst/>
            <a:cxnLst/>
            <a:rect l="l" t="t" r="r" b="b"/>
            <a:pathLst>
              <a:path w="85344" h="650899">
                <a:moveTo>
                  <a:pt x="84947" y="35486"/>
                </a:moveTo>
                <a:lnTo>
                  <a:pt x="49222" y="1205"/>
                </a:lnTo>
                <a:lnTo>
                  <a:pt x="31861" y="0"/>
                </a:lnTo>
                <a:lnTo>
                  <a:pt x="19136" y="5668"/>
                </a:lnTo>
                <a:lnTo>
                  <a:pt x="9044" y="14981"/>
                </a:lnTo>
                <a:lnTo>
                  <a:pt x="2396" y="27127"/>
                </a:lnTo>
                <a:lnTo>
                  <a:pt x="0" y="41299"/>
                </a:lnTo>
                <a:lnTo>
                  <a:pt x="1639" y="53060"/>
                </a:lnTo>
                <a:lnTo>
                  <a:pt x="7523" y="65430"/>
                </a:lnTo>
                <a:lnTo>
                  <a:pt x="17029" y="75214"/>
                </a:lnTo>
                <a:lnTo>
                  <a:pt x="28194" y="80985"/>
                </a:lnTo>
                <a:lnTo>
                  <a:pt x="28194" y="41299"/>
                </a:lnTo>
                <a:lnTo>
                  <a:pt x="57150" y="41299"/>
                </a:lnTo>
                <a:lnTo>
                  <a:pt x="57150" y="81392"/>
                </a:lnTo>
                <a:lnTo>
                  <a:pt x="68526" y="74854"/>
                </a:lnTo>
                <a:lnTo>
                  <a:pt x="77357" y="64772"/>
                </a:lnTo>
                <a:lnTo>
                  <a:pt x="83054" y="51519"/>
                </a:lnTo>
                <a:lnTo>
                  <a:pt x="84947" y="35486"/>
                </a:lnTo>
                <a:close/>
              </a:path>
              <a:path w="85344" h="650899">
                <a:moveTo>
                  <a:pt x="42672" y="593749"/>
                </a:moveTo>
                <a:lnTo>
                  <a:pt x="0" y="564793"/>
                </a:lnTo>
                <a:lnTo>
                  <a:pt x="28194" y="621684"/>
                </a:lnTo>
                <a:lnTo>
                  <a:pt x="28194" y="593749"/>
                </a:lnTo>
                <a:lnTo>
                  <a:pt x="42672" y="593749"/>
                </a:lnTo>
                <a:close/>
              </a:path>
              <a:path w="85344" h="650899">
                <a:moveTo>
                  <a:pt x="57150" y="81392"/>
                </a:moveTo>
                <a:lnTo>
                  <a:pt x="57150" y="41299"/>
                </a:lnTo>
                <a:lnTo>
                  <a:pt x="28194" y="41299"/>
                </a:lnTo>
                <a:lnTo>
                  <a:pt x="28194" y="80985"/>
                </a:lnTo>
                <a:lnTo>
                  <a:pt x="29465" y="81642"/>
                </a:lnTo>
                <a:lnTo>
                  <a:pt x="44142" y="83946"/>
                </a:lnTo>
                <a:lnTo>
                  <a:pt x="57150" y="81392"/>
                </a:lnTo>
                <a:close/>
              </a:path>
              <a:path w="85344" h="650899">
                <a:moveTo>
                  <a:pt x="57150" y="583924"/>
                </a:moveTo>
                <a:lnTo>
                  <a:pt x="57150" y="81392"/>
                </a:lnTo>
                <a:lnTo>
                  <a:pt x="44142" y="83946"/>
                </a:lnTo>
                <a:lnTo>
                  <a:pt x="29465" y="81642"/>
                </a:lnTo>
                <a:lnTo>
                  <a:pt x="28194" y="80985"/>
                </a:lnTo>
                <a:lnTo>
                  <a:pt x="28194" y="583924"/>
                </a:lnTo>
                <a:lnTo>
                  <a:pt x="42672" y="593749"/>
                </a:lnTo>
                <a:lnTo>
                  <a:pt x="57150" y="583924"/>
                </a:lnTo>
                <a:close/>
              </a:path>
              <a:path w="85344" h="650899">
                <a:moveTo>
                  <a:pt x="57150" y="621684"/>
                </a:moveTo>
                <a:lnTo>
                  <a:pt x="57150" y="593749"/>
                </a:lnTo>
                <a:lnTo>
                  <a:pt x="28194" y="593749"/>
                </a:lnTo>
                <a:lnTo>
                  <a:pt x="28194" y="621684"/>
                </a:lnTo>
                <a:lnTo>
                  <a:pt x="42672" y="650899"/>
                </a:lnTo>
                <a:lnTo>
                  <a:pt x="57150" y="621684"/>
                </a:lnTo>
                <a:close/>
              </a:path>
              <a:path w="85344" h="650899">
                <a:moveTo>
                  <a:pt x="85344" y="564793"/>
                </a:moveTo>
                <a:lnTo>
                  <a:pt x="42672" y="593749"/>
                </a:lnTo>
                <a:lnTo>
                  <a:pt x="57150" y="593749"/>
                </a:lnTo>
                <a:lnTo>
                  <a:pt x="57150" y="621684"/>
                </a:lnTo>
                <a:lnTo>
                  <a:pt x="85344" y="564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October 31,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L13.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22</a:t>
            </a:fld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896937" y="5773737"/>
          <a:ext cx="7391398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457200"/>
                <a:gridCol w="457200"/>
                <a:gridCol w="457200"/>
                <a:gridCol w="457200"/>
                <a:gridCol w="457200"/>
                <a:gridCol w="457200"/>
                <a:gridCol w="457199"/>
                <a:gridCol w="457200"/>
                <a:gridCol w="457200"/>
                <a:gridCol w="457200"/>
                <a:gridCol w="457199"/>
                <a:gridCol w="457200"/>
                <a:gridCol w="457200"/>
                <a:gridCol w="457200"/>
                <a:gridCol w="457200"/>
                <a:gridCol w="76200"/>
              </a:tblGrid>
              <a:tr h="76200"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14601" y="181356"/>
            <a:ext cx="5398770" cy="1083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80000"/>
              </a:lnSpc>
            </a:pPr>
            <a:r>
              <a:rPr sz="4400" b="1" spc="-25" dirty="0" smtClean="0">
                <a:latin typeface="Times New Roman"/>
                <a:cs typeface="Times New Roman"/>
              </a:rPr>
              <a:t>Accounting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0" dirty="0" smtClean="0">
                <a:latin typeface="Times New Roman"/>
                <a:cs typeface="Times New Roman"/>
              </a:rPr>
              <a:t>analysis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0" dirty="0" smtClean="0">
                <a:latin typeface="Times New Roman"/>
                <a:cs typeface="Times New Roman"/>
              </a:rPr>
              <a:t>of</a:t>
            </a:r>
            <a:r>
              <a:rPr sz="4400" b="1" spc="-25" dirty="0" smtClean="0">
                <a:latin typeface="Times New Roman"/>
                <a:cs typeface="Times New Roman"/>
              </a:rPr>
              <a:t> dynamic </a:t>
            </a:r>
            <a:r>
              <a:rPr sz="4400" b="1" spc="-20" dirty="0" smtClean="0">
                <a:latin typeface="Times New Roman"/>
                <a:cs typeface="Times New Roman"/>
              </a:rPr>
              <a:t>tables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October 31,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L13.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23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1077" y="1406143"/>
            <a:ext cx="7587615" cy="3302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ts val="3450"/>
              </a:lnSpc>
            </a:pPr>
            <a:r>
              <a:rPr sz="3200" spc="-20" dirty="0" smtClean="0">
                <a:latin typeface="Times New Roman"/>
                <a:cs typeface="Times New Roman"/>
              </a:rPr>
              <a:t>Charge </a:t>
            </a:r>
            <a:r>
              <a:rPr sz="3200" spc="-15" dirty="0" smtClean="0">
                <a:latin typeface="Times New Roman"/>
                <a:cs typeface="Times New Roman"/>
              </a:rPr>
              <a:t>an amortized</a:t>
            </a:r>
            <a:r>
              <a:rPr sz="3200" spc="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cost of </a:t>
            </a:r>
            <a:r>
              <a:rPr sz="32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sz="4050" i="1" spc="-15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050" i="1" spc="187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$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3 </a:t>
            </a:r>
            <a:r>
              <a:rPr sz="3200" spc="-5" dirty="0" smtClean="0">
                <a:latin typeface="Times New Roman"/>
                <a:cs typeface="Times New Roman"/>
              </a:rPr>
              <a:t>fo</a:t>
            </a:r>
            <a:r>
              <a:rPr sz="3200" spc="0" dirty="0" smtClean="0">
                <a:latin typeface="Times New Roman"/>
                <a:cs typeface="Times New Roman"/>
              </a:rPr>
              <a:t>r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20" dirty="0" smtClean="0">
                <a:latin typeface="Times New Roman"/>
                <a:cs typeface="Times New Roman"/>
              </a:rPr>
              <a:t>th</a:t>
            </a:r>
            <a:r>
              <a:rPr sz="3200" spc="-15" dirty="0" smtClean="0">
                <a:latin typeface="Times New Roman"/>
                <a:cs typeface="Times New Roman"/>
              </a:rPr>
              <a:t>e</a:t>
            </a:r>
            <a:r>
              <a:rPr sz="3200" spc="5" dirty="0" smtClean="0">
                <a:latin typeface="Times New Roman"/>
                <a:cs typeface="Times New Roman"/>
              </a:rPr>
              <a:t>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35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th</a:t>
            </a:r>
            <a:r>
              <a:rPr sz="3200" spc="-10" dirty="0" smtClean="0">
                <a:latin typeface="Times New Roman"/>
                <a:cs typeface="Times New Roman"/>
              </a:rPr>
              <a:t> </a:t>
            </a:r>
            <a:r>
              <a:rPr sz="3200" spc="-20" dirty="0" smtClean="0">
                <a:latin typeface="Times New Roman"/>
                <a:cs typeface="Times New Roman"/>
              </a:rPr>
              <a:t>insertion.</a:t>
            </a:r>
            <a:endParaRPr sz="3200">
              <a:latin typeface="Times New Roman"/>
              <a:cs typeface="Times New Roman"/>
            </a:endParaRPr>
          </a:p>
          <a:p>
            <a:pPr marL="238125" indent="-226060">
              <a:lnSpc>
                <a:spcPts val="3420"/>
              </a:lnSpc>
              <a:buClr>
                <a:srgbClr val="CC0000"/>
              </a:buClr>
              <a:buFont typeface="Times New Roman"/>
              <a:buChar char="•"/>
              <a:tabLst>
                <a:tab pos="238125" algn="l"/>
              </a:tabLst>
            </a:pP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$1 </a:t>
            </a:r>
            <a:r>
              <a:rPr sz="3200" spc="0" dirty="0" smtClean="0">
                <a:latin typeface="Times New Roman"/>
                <a:cs typeface="Times New Roman"/>
              </a:rPr>
              <a:t>pays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for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the immediate insertion.</a:t>
            </a:r>
            <a:endParaRPr sz="32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buClr>
                <a:srgbClr val="CC0000"/>
              </a:buClr>
              <a:buFont typeface="Times New Roman"/>
              <a:buChar char="•"/>
              <a:tabLst>
                <a:tab pos="238125" algn="l"/>
              </a:tabLst>
            </a:pP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$2 </a:t>
            </a:r>
            <a:r>
              <a:rPr sz="3200" spc="-15" dirty="0" smtClean="0">
                <a:latin typeface="Times New Roman"/>
                <a:cs typeface="Times New Roman"/>
              </a:rPr>
              <a:t>is stored for later table doubling.</a:t>
            </a:r>
            <a:endParaRPr sz="3200">
              <a:latin typeface="Times New Roman"/>
              <a:cs typeface="Times New Roman"/>
            </a:endParaRPr>
          </a:p>
          <a:p>
            <a:pPr marL="12700" marR="156210" indent="0">
              <a:lnSpc>
                <a:spcPct val="97900"/>
              </a:lnSpc>
              <a:spcBef>
                <a:spcPts val="480"/>
              </a:spcBef>
            </a:pPr>
            <a:r>
              <a:rPr sz="3200" spc="-20" dirty="0" smtClean="0">
                <a:latin typeface="Times New Roman"/>
                <a:cs typeface="Times New Roman"/>
              </a:rPr>
              <a:t>When </a:t>
            </a:r>
            <a:r>
              <a:rPr sz="3200" spc="-15" dirty="0" smtClean="0">
                <a:latin typeface="Times New Roman"/>
                <a:cs typeface="Times New Roman"/>
              </a:rPr>
              <a:t>the table doubles, </a:t>
            </a:r>
            <a:r>
              <a:rPr sz="32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$1 </a:t>
            </a:r>
            <a:r>
              <a:rPr sz="3200" spc="-15" dirty="0" smtClean="0">
                <a:latin typeface="Times New Roman"/>
                <a:cs typeface="Times New Roman"/>
              </a:rPr>
              <a:t>pays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to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20" dirty="0" smtClean="0">
                <a:latin typeface="Times New Roman"/>
                <a:cs typeface="Times New Roman"/>
              </a:rPr>
              <a:t>move </a:t>
            </a:r>
            <a:r>
              <a:rPr sz="3200" spc="-15" dirty="0" smtClean="0">
                <a:latin typeface="Times New Roman"/>
                <a:cs typeface="Times New Roman"/>
              </a:rPr>
              <a:t>a recent item, </a:t>
            </a:r>
            <a:r>
              <a:rPr sz="3200" spc="-20" dirty="0" smtClean="0">
                <a:latin typeface="Times New Roman"/>
                <a:cs typeface="Times New Roman"/>
              </a:rPr>
              <a:t>and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$1 </a:t>
            </a:r>
            <a:r>
              <a:rPr sz="3200" spc="0" dirty="0" smtClean="0">
                <a:latin typeface="Times New Roman"/>
                <a:cs typeface="Times New Roman"/>
              </a:rPr>
              <a:t>pays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to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20" dirty="0" smtClean="0">
                <a:latin typeface="Times New Roman"/>
                <a:cs typeface="Times New Roman"/>
              </a:rPr>
              <a:t>move </a:t>
            </a:r>
            <a:r>
              <a:rPr sz="3200" spc="-15" dirty="0" smtClean="0">
                <a:latin typeface="Times New Roman"/>
                <a:cs typeface="Times New Roman"/>
              </a:rPr>
              <a:t>an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old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item.</a:t>
            </a:r>
            <a:r>
              <a:rPr sz="3200" spc="-10" dirty="0" smtClean="0">
                <a:latin typeface="Times New Roman"/>
                <a:cs typeface="Times New Roman"/>
              </a:rPr>
              <a:t> </a:t>
            </a:r>
            <a:r>
              <a:rPr sz="3200" b="1" spc="-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Example: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7900" y="5859524"/>
            <a:ext cx="457200" cy="452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$0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5859511"/>
            <a:ext cx="457200" cy="452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$0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2300" y="5859511"/>
            <a:ext cx="457200" cy="452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$0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49500" y="5859511"/>
            <a:ext cx="457200" cy="452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$0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06700" y="5859511"/>
            <a:ext cx="457200" cy="452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$0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63900" y="5859511"/>
            <a:ext cx="457200" cy="452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$0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21100" y="5859511"/>
            <a:ext cx="457200" cy="452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$0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78300" y="5859511"/>
            <a:ext cx="457200" cy="452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$0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96937" y="4882959"/>
          <a:ext cx="3733799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457200"/>
                <a:gridCol w="457200"/>
                <a:gridCol w="457200"/>
                <a:gridCol w="457199"/>
                <a:gridCol w="457200"/>
                <a:gridCol w="457200"/>
                <a:gridCol w="457200"/>
                <a:gridCol w="76200"/>
              </a:tblGrid>
              <a:tr h="76200"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96937" y="5773737"/>
          <a:ext cx="7391398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457200"/>
                <a:gridCol w="457200"/>
                <a:gridCol w="457200"/>
                <a:gridCol w="457200"/>
                <a:gridCol w="457200"/>
                <a:gridCol w="457200"/>
                <a:gridCol w="457199"/>
                <a:gridCol w="457200"/>
                <a:gridCol w="457200"/>
                <a:gridCol w="457200"/>
                <a:gridCol w="457199"/>
                <a:gridCol w="457200"/>
                <a:gridCol w="457200"/>
                <a:gridCol w="457200"/>
                <a:gridCol w="457200"/>
                <a:gridCol w="76200"/>
              </a:tblGrid>
              <a:tr h="76200"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4601" y="181356"/>
            <a:ext cx="4792345" cy="10706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80000"/>
              </a:lnSpc>
            </a:pPr>
            <a:r>
              <a:rPr sz="4400" b="1" spc="-25" dirty="0" smtClean="0">
                <a:latin typeface="Times New Roman"/>
                <a:cs typeface="Times New Roman"/>
              </a:rPr>
              <a:t>Accounting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0" dirty="0" smtClean="0">
                <a:latin typeface="Times New Roman"/>
                <a:cs typeface="Times New Roman"/>
              </a:rPr>
              <a:t>analysis (continued)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602" y="1425193"/>
            <a:ext cx="8380730" cy="1306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ts val="3450"/>
              </a:lnSpc>
            </a:pPr>
            <a:r>
              <a:rPr sz="3200" b="1" spc="-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Key</a:t>
            </a:r>
            <a:r>
              <a:rPr sz="3200" b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 smtClean="0">
                <a:solidFill>
                  <a:srgbClr val="CC0000"/>
                </a:solidFill>
                <a:latin typeface="Times New Roman"/>
                <a:cs typeface="Times New Roman"/>
              </a:rPr>
              <a:t>invariant:</a:t>
            </a:r>
            <a:r>
              <a:rPr sz="3200" b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latin typeface="Times New Roman"/>
                <a:cs typeface="Times New Roman"/>
              </a:rPr>
              <a:t>Bank </a:t>
            </a:r>
            <a:r>
              <a:rPr sz="3200" spc="-15" dirty="0" smtClean="0">
                <a:latin typeface="Times New Roman"/>
                <a:cs typeface="Times New Roman"/>
              </a:rPr>
              <a:t>balance never drops </a:t>
            </a:r>
            <a:r>
              <a:rPr sz="3200" spc="-20" dirty="0" smtClean="0">
                <a:latin typeface="Times New Roman"/>
                <a:cs typeface="Times New Roman"/>
              </a:rPr>
              <a:t>below 0. Thus, </a:t>
            </a:r>
            <a:r>
              <a:rPr sz="3200" spc="-15" dirty="0" smtClean="0">
                <a:latin typeface="Times New Roman"/>
                <a:cs typeface="Times New Roman"/>
              </a:rPr>
              <a:t>the </a:t>
            </a:r>
            <a:r>
              <a:rPr sz="3200" spc="-20" dirty="0" smtClean="0">
                <a:latin typeface="Times New Roman"/>
                <a:cs typeface="Times New Roman"/>
              </a:rPr>
              <a:t>sum of </a:t>
            </a:r>
            <a:r>
              <a:rPr sz="3200" spc="-15" dirty="0" smtClean="0">
                <a:latin typeface="Times New Roman"/>
                <a:cs typeface="Times New Roman"/>
              </a:rPr>
              <a:t>the amortized costs provides an upper bound on the </a:t>
            </a:r>
            <a:r>
              <a:rPr sz="3200" spc="-20" dirty="0" smtClean="0">
                <a:latin typeface="Times New Roman"/>
                <a:cs typeface="Times New Roman"/>
              </a:rPr>
              <a:t>sum of </a:t>
            </a:r>
            <a:r>
              <a:rPr sz="3200" spc="-15" dirty="0" smtClean="0">
                <a:latin typeface="Times New Roman"/>
                <a:cs typeface="Times New Roman"/>
              </a:rPr>
              <a:t>the true costs.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October 31,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L13.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24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1602" y="6042150"/>
            <a:ext cx="715010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186940" algn="l"/>
              </a:tabLst>
            </a:pPr>
            <a:r>
              <a:rPr sz="2400" dirty="0" smtClean="0">
                <a:solidFill>
                  <a:srgbClr val="CC0000"/>
                </a:solidFill>
                <a:latin typeface="Times New Roman"/>
                <a:cs typeface="Times New Roman"/>
              </a:rPr>
              <a:t>*</a:t>
            </a:r>
            <a:r>
              <a:rPr sz="2400" spc="-5" dirty="0" smtClean="0">
                <a:latin typeface="Times New Roman"/>
                <a:cs typeface="Times New Roman"/>
              </a:rPr>
              <a:t>Okay</a:t>
            </a:r>
            <a:r>
              <a:rPr sz="2400" spc="0" dirty="0" smtClean="0">
                <a:latin typeface="Times New Roman"/>
                <a:cs typeface="Times New Roman"/>
              </a:rPr>
              <a:t>,</a:t>
            </a:r>
            <a:r>
              <a:rPr sz="2400" spc="-5" dirty="0" smtClean="0">
                <a:latin typeface="Times New Roman"/>
                <a:cs typeface="Times New Roman"/>
              </a:rPr>
              <a:t> s</a:t>
            </a:r>
            <a:r>
              <a:rPr sz="2400" spc="0" dirty="0" smtClean="0">
                <a:latin typeface="Times New Roman"/>
                <a:cs typeface="Times New Roman"/>
              </a:rPr>
              <a:t>o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I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-15" dirty="0" smtClean="0">
                <a:latin typeface="Times New Roman"/>
                <a:cs typeface="Times New Roman"/>
              </a:rPr>
              <a:t>lied</a:t>
            </a:r>
            <a:r>
              <a:rPr sz="2400" spc="-10" dirty="0" smtClean="0">
                <a:latin typeface="Times New Roman"/>
                <a:cs typeface="Times New Roman"/>
              </a:rPr>
              <a:t>.	</a:t>
            </a:r>
            <a:r>
              <a:rPr sz="2400" spc="-20" dirty="0" smtClean="0">
                <a:latin typeface="Times New Roman"/>
                <a:cs typeface="Times New Roman"/>
              </a:rPr>
              <a:t>Th</a:t>
            </a:r>
            <a:r>
              <a:rPr sz="2400" spc="-15" dirty="0" smtClean="0">
                <a:latin typeface="Times New Roman"/>
                <a:cs typeface="Times New Roman"/>
              </a:rPr>
              <a:t>e firs</a:t>
            </a:r>
            <a:r>
              <a:rPr sz="2400" spc="-10" dirty="0" smtClean="0">
                <a:latin typeface="Times New Roman"/>
                <a:cs typeface="Times New Roman"/>
              </a:rPr>
              <a:t>t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-15" dirty="0" smtClean="0">
                <a:latin typeface="Times New Roman"/>
                <a:cs typeface="Times New Roman"/>
              </a:rPr>
              <a:t>operation </a:t>
            </a:r>
            <a:r>
              <a:rPr sz="2400" spc="-5" dirty="0" smtClean="0">
                <a:latin typeface="Times New Roman"/>
                <a:cs typeface="Times New Roman"/>
              </a:rPr>
              <a:t>cost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-20" dirty="0" smtClean="0">
                <a:latin typeface="Times New Roman"/>
                <a:cs typeface="Times New Roman"/>
              </a:rPr>
              <a:t>onl</a:t>
            </a:r>
            <a:r>
              <a:rPr sz="2400" spc="-15" dirty="0" smtClean="0">
                <a:latin typeface="Times New Roman"/>
                <a:cs typeface="Times New Roman"/>
              </a:rPr>
              <a:t>y </a:t>
            </a:r>
            <a:r>
              <a:rPr sz="24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$2, </a:t>
            </a:r>
            <a:r>
              <a:rPr sz="2400" spc="-15" dirty="0" smtClean="0">
                <a:latin typeface="Times New Roman"/>
                <a:cs typeface="Times New Roman"/>
              </a:rPr>
              <a:t>not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$3</a:t>
            </a:r>
            <a:r>
              <a:rPr sz="2400" spc="0" dirty="0" smtClean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63537" y="2878137"/>
          <a:ext cx="8381994" cy="3809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199"/>
                <a:gridCol w="1143000"/>
                <a:gridCol w="76200"/>
                <a:gridCol w="769056"/>
                <a:gridCol w="602389"/>
                <a:gridCol w="681247"/>
                <a:gridCol w="681229"/>
                <a:gridCol w="687723"/>
                <a:gridCol w="688469"/>
                <a:gridCol w="687331"/>
                <a:gridCol w="643899"/>
                <a:gridCol w="731864"/>
                <a:gridCol w="837188"/>
                <a:gridCol w="76200"/>
              </a:tblGrid>
              <a:tr h="76199"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 gridSpan="10"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586901">
                <a:tc rowSpan="5"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267335" algn="r">
                        <a:lnSpc>
                          <a:spcPct val="100000"/>
                        </a:lnSpc>
                      </a:pPr>
                      <a:r>
                        <a:rPr sz="2800" i="1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 rowSpan="5"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DDDDDD"/>
                    </a:solidFill>
                  </a:tcPr>
                </a:tc>
                <a:tc rowSpan="5"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6076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</a:pPr>
                      <a:r>
                        <a:rPr sz="2800" i="1" spc="-5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siz</a:t>
                      </a:r>
                      <a:r>
                        <a:rPr sz="2800" i="1" spc="-1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3600" i="1" spc="0" baseline="-20833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36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54712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ct val="100000"/>
                        </a:lnSpc>
                      </a:pPr>
                      <a:r>
                        <a:rPr sz="2800" i="1" spc="-1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3600" i="1" spc="0" baseline="-20833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36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56386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ct val="100000"/>
                        </a:lnSpc>
                      </a:pPr>
                      <a:r>
                        <a:rPr sz="2800" i="1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ĉ</a:t>
                      </a:r>
                      <a:r>
                        <a:rPr sz="3600" i="1" baseline="-20833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36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</a:pPr>
                      <a:r>
                        <a:rPr sz="4200" spc="-75" baseline="-2976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800" spc="0" dirty="0" smtClean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*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5900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2800" i="1" spc="-5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ban</a:t>
                      </a:r>
                      <a:r>
                        <a:rPr sz="2800" i="1" spc="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3600" i="1" spc="0" baseline="-20833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36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 gridSpan="10"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ts val="5260"/>
              </a:lnSpc>
            </a:pPr>
            <a:r>
              <a:rPr sz="4400" b="1" spc="-20" dirty="0" smtClean="0">
                <a:latin typeface="Times New Roman"/>
                <a:cs typeface="Times New Roman"/>
              </a:rPr>
              <a:t>Potential </a:t>
            </a:r>
            <a:r>
              <a:rPr sz="4400" b="1" spc="-25" dirty="0" smtClean="0">
                <a:latin typeface="Times New Roman"/>
                <a:cs typeface="Times New Roman"/>
              </a:rPr>
              <a:t>method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October 31,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L13.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25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2786" y="1377025"/>
            <a:ext cx="7449184" cy="4878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81280" indent="12700">
              <a:lnSpc>
                <a:spcPct val="99200"/>
              </a:lnSpc>
            </a:pPr>
            <a:r>
              <a:rPr sz="3200" b="1" spc="-15" dirty="0" smtClean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15" dirty="0" smtClean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15" dirty="0" smtClean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3200" b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View </a:t>
            </a:r>
            <a:r>
              <a:rPr sz="3200" spc="-15" dirty="0" smtClean="0">
                <a:latin typeface="Times New Roman"/>
                <a:cs typeface="Times New Roman"/>
              </a:rPr>
              <a:t>the </a:t>
            </a:r>
            <a:r>
              <a:rPr sz="3200" spc="-20" dirty="0" smtClean="0">
                <a:latin typeface="Times New Roman"/>
                <a:cs typeface="Times New Roman"/>
              </a:rPr>
              <a:t>bank </a:t>
            </a:r>
            <a:r>
              <a:rPr sz="3200" spc="-15" dirty="0" smtClean="0">
                <a:latin typeface="Times New Roman"/>
                <a:cs typeface="Times New Roman"/>
              </a:rPr>
              <a:t>account as the potential energy </a:t>
            </a:r>
            <a:r>
              <a:rPr sz="3200" spc="-5" dirty="0" smtClean="0">
                <a:latin typeface="Times New Roman"/>
                <a:cs typeface="Times New Roman"/>
              </a:rPr>
              <a:t>(</a:t>
            </a:r>
            <a:r>
              <a:rPr sz="3200" i="1" spc="0" dirty="0" smtClean="0">
                <a:latin typeface="Times New Roman"/>
                <a:cs typeface="Times New Roman"/>
              </a:rPr>
              <a:t>à </a:t>
            </a:r>
            <a:r>
              <a:rPr sz="3200" i="1" spc="-15" dirty="0" smtClean="0">
                <a:latin typeface="Times New Roman"/>
                <a:cs typeface="Times New Roman"/>
              </a:rPr>
              <a:t>l</a:t>
            </a:r>
            <a:r>
              <a:rPr sz="3200" i="1" spc="0" dirty="0" smtClean="0">
                <a:latin typeface="Times New Roman"/>
                <a:cs typeface="Times New Roman"/>
              </a:rPr>
              <a:t>a</a:t>
            </a:r>
            <a:r>
              <a:rPr sz="3200" i="1" spc="-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physics) of </a:t>
            </a:r>
            <a:r>
              <a:rPr sz="3200" spc="-15" dirty="0" smtClean="0">
                <a:latin typeface="Times New Roman"/>
                <a:cs typeface="Times New Roman"/>
              </a:rPr>
              <a:t>the </a:t>
            </a:r>
            <a:r>
              <a:rPr sz="3200" spc="-20" dirty="0" smtClean="0">
                <a:latin typeface="Times New Roman"/>
                <a:cs typeface="Times New Roman"/>
              </a:rPr>
              <a:t>dynamic </a:t>
            </a:r>
            <a:r>
              <a:rPr sz="3200" spc="-15" dirty="0" smtClean="0">
                <a:latin typeface="Times New Roman"/>
                <a:cs typeface="Times New Roman"/>
              </a:rPr>
              <a:t>set.</a:t>
            </a:r>
            <a:r>
              <a:rPr sz="3200" spc="-10" dirty="0" smtClean="0">
                <a:latin typeface="Times New Roman"/>
                <a:cs typeface="Times New Roman"/>
              </a:rPr>
              <a:t> </a:t>
            </a:r>
            <a:r>
              <a:rPr sz="3200" b="1" spc="-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Framework:</a:t>
            </a:r>
            <a:endParaRPr sz="3200">
              <a:latin typeface="Times New Roman"/>
              <a:cs typeface="Times New Roman"/>
            </a:endParaRPr>
          </a:p>
          <a:p>
            <a:pPr marL="238125" indent="-226060">
              <a:lnSpc>
                <a:spcPts val="3770"/>
              </a:lnSpc>
              <a:buClr>
                <a:srgbClr val="CC0000"/>
              </a:buClr>
              <a:buFont typeface="Times New Roman"/>
              <a:buChar char="•"/>
              <a:tabLst>
                <a:tab pos="238125" algn="l"/>
              </a:tabLst>
            </a:pPr>
            <a:r>
              <a:rPr sz="3200" spc="-15" dirty="0" smtClean="0">
                <a:latin typeface="Times New Roman"/>
                <a:cs typeface="Times New Roman"/>
              </a:rPr>
              <a:t>Start with an initial data structure</a:t>
            </a:r>
            <a:r>
              <a:rPr sz="3200" spc="5" dirty="0" smtClean="0">
                <a:latin typeface="Times New Roman"/>
                <a:cs typeface="Times New Roman"/>
              </a:rPr>
              <a:t> 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4050" spc="0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200" spc="0" dirty="0" smtClean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buClr>
                <a:srgbClr val="CC0000"/>
              </a:buClr>
              <a:buFont typeface="Times New Roman"/>
              <a:buChar char="•"/>
              <a:tabLst>
                <a:tab pos="238125" algn="l"/>
              </a:tabLst>
            </a:pPr>
            <a:r>
              <a:rPr sz="3200" spc="-15" dirty="0" smtClean="0">
                <a:latin typeface="Times New Roman"/>
                <a:cs typeface="Times New Roman"/>
              </a:rPr>
              <a:t>Operation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transforms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4050" i="1" spc="-7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050" spc="0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r>
              <a:rPr sz="4050" spc="179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to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4050" i="1" spc="-22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0" dirty="0" smtClean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38125" indent="-226060">
              <a:lnSpc>
                <a:spcPts val="3835"/>
              </a:lnSpc>
              <a:buClr>
                <a:srgbClr val="CC0000"/>
              </a:buClr>
              <a:buFont typeface="Times New Roman"/>
              <a:buChar char="•"/>
              <a:tabLst>
                <a:tab pos="238125" algn="l"/>
              </a:tabLst>
            </a:pPr>
            <a:r>
              <a:rPr sz="3200" spc="-20" dirty="0" smtClean="0">
                <a:latin typeface="Times New Roman"/>
                <a:cs typeface="Times New Roman"/>
              </a:rPr>
              <a:t>The </a:t>
            </a:r>
            <a:r>
              <a:rPr sz="3200" spc="-15" dirty="0" smtClean="0">
                <a:latin typeface="Times New Roman"/>
                <a:cs typeface="Times New Roman"/>
              </a:rPr>
              <a:t>cost of operation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is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4050" i="1" spc="-22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0" dirty="0" smtClean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38125" indent="-226060">
              <a:lnSpc>
                <a:spcPts val="3460"/>
              </a:lnSpc>
              <a:buClr>
                <a:srgbClr val="CC0000"/>
              </a:buClr>
              <a:buFont typeface="Times New Roman"/>
              <a:buChar char="•"/>
              <a:tabLst>
                <a:tab pos="238125" algn="l"/>
              </a:tabLst>
            </a:pPr>
            <a:r>
              <a:rPr sz="3200" spc="-15" dirty="0" smtClean="0">
                <a:latin typeface="Times New Roman"/>
                <a:cs typeface="Times New Roman"/>
              </a:rPr>
              <a:t>Define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a</a:t>
            </a:r>
            <a:r>
              <a:rPr sz="3200" spc="5" dirty="0" smtClean="0">
                <a:latin typeface="Times New Roman"/>
                <a:cs typeface="Times New Roman"/>
              </a:rPr>
              <a:t> </a:t>
            </a:r>
            <a:r>
              <a:rPr sz="3200" b="1" i="1" spc="-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potentia</a:t>
            </a:r>
            <a:r>
              <a:rPr sz="3200" b="1" i="1" spc="-10" dirty="0" smtClean="0">
                <a:solidFill>
                  <a:srgbClr val="CC0000"/>
                </a:solidFill>
                <a:latin typeface="Times New Roman"/>
                <a:cs typeface="Times New Roman"/>
              </a:rPr>
              <a:t>l</a:t>
            </a:r>
            <a:r>
              <a:rPr sz="3200" b="1" i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function </a:t>
            </a:r>
            <a:r>
              <a:rPr sz="3200" spc="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Φ</a:t>
            </a:r>
            <a:r>
              <a:rPr sz="3200" spc="-8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i="1" spc="5" dirty="0" smtClean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4050" i="1" spc="-22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} </a:t>
            </a:r>
            <a:r>
              <a:rPr sz="3200" spc="38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→</a:t>
            </a:r>
            <a:r>
              <a:rPr sz="3200" spc="-7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spc="-25" dirty="0" smtClean="0">
                <a:solidFill>
                  <a:srgbClr val="008A87"/>
                </a:solidFill>
                <a:latin typeface="Arial"/>
                <a:cs typeface="Arial"/>
              </a:rPr>
              <a:t>R</a:t>
            </a:r>
            <a:r>
              <a:rPr sz="3200" spc="-25" dirty="0" smtClean="0"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  <a:p>
            <a:pPr marL="238125">
              <a:lnSpc>
                <a:spcPts val="3650"/>
              </a:lnSpc>
            </a:pPr>
            <a:r>
              <a:rPr sz="3200" dirty="0" smtClean="0">
                <a:latin typeface="Times New Roman"/>
                <a:cs typeface="Times New Roman"/>
              </a:rPr>
              <a:t>such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that </a:t>
            </a:r>
            <a:r>
              <a:rPr sz="3200" spc="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Φ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4050" spc="0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0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0 </a:t>
            </a:r>
            <a:r>
              <a:rPr sz="3200" spc="-20" dirty="0" smtClean="0">
                <a:latin typeface="Times New Roman"/>
                <a:cs typeface="Times New Roman"/>
              </a:rPr>
              <a:t>and </a:t>
            </a:r>
            <a:r>
              <a:rPr sz="3200" spc="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Φ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4050" i="1" spc="-15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i 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44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≥</a:t>
            </a:r>
            <a:r>
              <a:rPr sz="3200" spc="-7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0 </a:t>
            </a:r>
            <a:r>
              <a:rPr sz="3200" spc="-5" dirty="0" smtClean="0">
                <a:latin typeface="Times New Roman"/>
                <a:cs typeface="Times New Roman"/>
              </a:rPr>
              <a:t>fo</a:t>
            </a:r>
            <a:r>
              <a:rPr sz="3200" spc="0" dirty="0" smtClean="0">
                <a:latin typeface="Times New Roman"/>
                <a:cs typeface="Times New Roman"/>
              </a:rPr>
              <a:t>r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20" dirty="0" smtClean="0">
                <a:latin typeface="Times New Roman"/>
                <a:cs typeface="Times New Roman"/>
              </a:rPr>
              <a:t>al</a:t>
            </a:r>
            <a:r>
              <a:rPr sz="3200" spc="-10" dirty="0" smtClean="0">
                <a:latin typeface="Times New Roman"/>
                <a:cs typeface="Times New Roman"/>
              </a:rPr>
              <a:t>l 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0" dirty="0" smtClean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38125" indent="-226060">
              <a:lnSpc>
                <a:spcPts val="3700"/>
              </a:lnSpc>
              <a:buClr>
                <a:srgbClr val="CC0000"/>
              </a:buClr>
              <a:buFont typeface="Times New Roman"/>
              <a:buChar char="•"/>
              <a:tabLst>
                <a:tab pos="238125" algn="l"/>
              </a:tabLst>
            </a:pPr>
            <a:r>
              <a:rPr sz="3200" spc="-20" dirty="0" smtClean="0">
                <a:latin typeface="Times New Roman"/>
                <a:cs typeface="Times New Roman"/>
              </a:rPr>
              <a:t>The </a:t>
            </a:r>
            <a:r>
              <a:rPr sz="3200" b="1" i="1" spc="-15" dirty="0" smtClean="0">
                <a:solidFill>
                  <a:srgbClr val="CC0000"/>
                </a:solidFill>
                <a:latin typeface="Times New Roman"/>
                <a:cs typeface="Times New Roman"/>
              </a:rPr>
              <a:t>amortized cost</a:t>
            </a:r>
            <a:r>
              <a:rPr sz="3200" b="1" i="1" spc="5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sz="4050" i="1" spc="-15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050" i="1" spc="187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with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respect to</a:t>
            </a:r>
            <a:r>
              <a:rPr sz="3200" spc="5" dirty="0" smtClean="0">
                <a:latin typeface="Times New Roman"/>
                <a:cs typeface="Times New Roman"/>
              </a:rPr>
              <a:t> </a:t>
            </a:r>
            <a:r>
              <a:rPr sz="3200" spc="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Φ</a:t>
            </a:r>
            <a:r>
              <a:rPr sz="3200" spc="-8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is</a:t>
            </a:r>
            <a:endParaRPr sz="3200">
              <a:latin typeface="Times New Roman"/>
              <a:cs typeface="Times New Roman"/>
            </a:endParaRPr>
          </a:p>
          <a:p>
            <a:pPr marL="238125">
              <a:lnSpc>
                <a:spcPts val="3835"/>
              </a:lnSpc>
            </a:pPr>
            <a:r>
              <a:rPr sz="3200" spc="-15" dirty="0" smtClean="0">
                <a:latin typeface="Times New Roman"/>
                <a:cs typeface="Times New Roman"/>
              </a:rPr>
              <a:t>defined to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be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sz="4050" i="1" spc="-15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050" i="1" spc="7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4050" i="1" spc="-15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050" i="1" spc="-7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Φ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4050" i="1" spc="-22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 – </a:t>
            </a:r>
            <a:r>
              <a:rPr sz="3200" spc="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Φ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4050" i="1" spc="-15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050" spc="-15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0" dirty="0" smtClean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ts val="5260"/>
              </a:lnSpc>
            </a:pPr>
            <a:r>
              <a:rPr sz="4400" b="1" spc="-25" dirty="0" smtClean="0">
                <a:latin typeface="Times New Roman"/>
                <a:cs typeface="Times New Roman"/>
              </a:rPr>
              <a:t>Understanding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0" dirty="0" smtClean="0">
                <a:latin typeface="Times New Roman"/>
                <a:cs typeface="Times New Roman"/>
              </a:rPr>
              <a:t>potentials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97300" y="1892300"/>
            <a:ext cx="2743200" cy="381000"/>
          </a:xfrm>
          <a:custGeom>
            <a:avLst/>
            <a:gdLst/>
            <a:ahLst/>
            <a:cxnLst/>
            <a:rect l="l" t="t" r="r" b="b"/>
            <a:pathLst>
              <a:path w="2743200" h="381000">
                <a:moveTo>
                  <a:pt x="2743200" y="0"/>
                </a:moveTo>
                <a:lnTo>
                  <a:pt x="2736569" y="45761"/>
                </a:lnTo>
                <a:lnTo>
                  <a:pt x="2717729" y="87521"/>
                </a:lnTo>
                <a:lnTo>
                  <a:pt x="2688251" y="123953"/>
                </a:lnTo>
                <a:lnTo>
                  <a:pt x="2649711" y="153728"/>
                </a:lnTo>
                <a:lnTo>
                  <a:pt x="2603682" y="175521"/>
                </a:lnTo>
                <a:lnTo>
                  <a:pt x="2551738" y="188005"/>
                </a:lnTo>
                <a:lnTo>
                  <a:pt x="2514600" y="190499"/>
                </a:lnTo>
                <a:lnTo>
                  <a:pt x="1600200" y="190499"/>
                </a:lnTo>
                <a:lnTo>
                  <a:pt x="1581418" y="191131"/>
                </a:lnTo>
                <a:lnTo>
                  <a:pt x="1527852" y="200217"/>
                </a:lnTo>
                <a:lnTo>
                  <a:pt x="1479676" y="219054"/>
                </a:lnTo>
                <a:lnTo>
                  <a:pt x="1438465" y="246316"/>
                </a:lnTo>
                <a:lnTo>
                  <a:pt x="1405792" y="280676"/>
                </a:lnTo>
                <a:lnTo>
                  <a:pt x="1383231" y="320808"/>
                </a:lnTo>
                <a:lnTo>
                  <a:pt x="1372356" y="365383"/>
                </a:lnTo>
                <a:lnTo>
                  <a:pt x="1371600" y="380999"/>
                </a:lnTo>
                <a:lnTo>
                  <a:pt x="1370843" y="365383"/>
                </a:lnTo>
                <a:lnTo>
                  <a:pt x="1359968" y="320808"/>
                </a:lnTo>
                <a:lnTo>
                  <a:pt x="1337407" y="280676"/>
                </a:lnTo>
                <a:lnTo>
                  <a:pt x="1304734" y="246316"/>
                </a:lnTo>
                <a:lnTo>
                  <a:pt x="1263523" y="219054"/>
                </a:lnTo>
                <a:lnTo>
                  <a:pt x="1215347" y="200217"/>
                </a:lnTo>
                <a:lnTo>
                  <a:pt x="1161781" y="191131"/>
                </a:lnTo>
                <a:lnTo>
                  <a:pt x="1143000" y="190499"/>
                </a:lnTo>
                <a:lnTo>
                  <a:pt x="228600" y="190499"/>
                </a:lnTo>
                <a:lnTo>
                  <a:pt x="209818" y="189868"/>
                </a:lnTo>
                <a:lnTo>
                  <a:pt x="156252" y="180782"/>
                </a:lnTo>
                <a:lnTo>
                  <a:pt x="108076" y="161945"/>
                </a:lnTo>
                <a:lnTo>
                  <a:pt x="66865" y="134683"/>
                </a:lnTo>
                <a:lnTo>
                  <a:pt x="34192" y="100323"/>
                </a:lnTo>
                <a:lnTo>
                  <a:pt x="11631" y="60191"/>
                </a:lnTo>
                <a:lnTo>
                  <a:pt x="756" y="15616"/>
                </a:ln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0053" y="1352550"/>
            <a:ext cx="7218045" cy="4335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498600">
              <a:lnSpc>
                <a:spcPct val="100000"/>
              </a:lnSpc>
            </a:pPr>
            <a:r>
              <a:rPr sz="32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sz="4050" i="1" spc="-15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i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4050" i="1" spc="-15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i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Φ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4050" i="1" spc="-22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sz="3200" spc="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Φ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4050" i="1" spc="-15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050" spc="-15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ts val="500"/>
              </a:lnSpc>
              <a:spcBef>
                <a:spcPts val="21"/>
              </a:spcBef>
            </a:pPr>
            <a:endParaRPr sz="5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2212340">
              <a:lnSpc>
                <a:spcPct val="100000"/>
              </a:lnSpc>
            </a:pPr>
            <a:r>
              <a:rPr sz="3200" b="1" i="1" spc="-15" dirty="0" smtClean="0">
                <a:solidFill>
                  <a:srgbClr val="CC0000"/>
                </a:solidFill>
                <a:latin typeface="Times New Roman"/>
                <a:cs typeface="Times New Roman"/>
              </a:rPr>
              <a:t>potential difference</a:t>
            </a:r>
            <a:r>
              <a:rPr sz="3200" b="1" i="1" spc="10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33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∆Φ</a:t>
            </a:r>
            <a:r>
              <a:rPr sz="4050" i="1" spc="-15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4050" baseline="-20576">
              <a:latin typeface="Times New Roman"/>
              <a:cs typeface="Times New Roman"/>
            </a:endParaRPr>
          </a:p>
          <a:p>
            <a:pPr>
              <a:lnSpc>
                <a:spcPts val="600"/>
              </a:lnSpc>
              <a:spcBef>
                <a:spcPts val="17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243840" marR="57150" indent="-231775">
              <a:lnSpc>
                <a:spcPts val="3379"/>
              </a:lnSpc>
              <a:buClr>
                <a:srgbClr val="CC0000"/>
              </a:buClr>
              <a:buFont typeface="Times New Roman"/>
              <a:buChar char="•"/>
              <a:tabLst>
                <a:tab pos="243840" algn="l"/>
                <a:tab pos="716915" algn="l"/>
                <a:tab pos="4269105" algn="l"/>
              </a:tabLst>
            </a:pPr>
            <a:r>
              <a:rPr sz="3200" spc="-5" dirty="0" smtClean="0">
                <a:latin typeface="Times New Roman"/>
                <a:cs typeface="Times New Roman"/>
              </a:rPr>
              <a:t>I</a:t>
            </a:r>
            <a:r>
              <a:rPr sz="3200" spc="0" dirty="0" smtClean="0">
                <a:latin typeface="Times New Roman"/>
                <a:cs typeface="Times New Roman"/>
              </a:rPr>
              <a:t>f	</a:t>
            </a:r>
            <a:r>
              <a:rPr sz="3200" spc="-33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∆Φ</a:t>
            </a:r>
            <a:r>
              <a:rPr sz="4050" i="1" spc="-15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050" i="1" spc="-7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&gt;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200" spc="0" dirty="0" smtClean="0">
                <a:latin typeface="Times New Roman"/>
                <a:cs typeface="Times New Roman"/>
              </a:rPr>
              <a:t>,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then </a:t>
            </a:r>
            <a:r>
              <a:rPr sz="32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sz="4050" i="1" spc="-15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i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&gt;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4050" i="1" spc="-22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0" dirty="0" smtClean="0">
                <a:latin typeface="Times New Roman"/>
                <a:cs typeface="Times New Roman"/>
              </a:rPr>
              <a:t>.	</a:t>
            </a:r>
            <a:r>
              <a:rPr sz="3200" spc="-15" dirty="0" smtClean="0">
                <a:latin typeface="Times New Roman"/>
                <a:cs typeface="Times New Roman"/>
              </a:rPr>
              <a:t>Operation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 </a:t>
            </a:r>
            <a:r>
              <a:rPr sz="3200" spc="-10" dirty="0" smtClean="0">
                <a:latin typeface="Times New Roman"/>
                <a:cs typeface="Times New Roman"/>
              </a:rPr>
              <a:t>stores work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in the data structure for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later use.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ts val="1200"/>
              </a:lnSpc>
              <a:spcBef>
                <a:spcPts val="14"/>
              </a:spcBef>
              <a:buClr>
                <a:srgbClr val="CC0000"/>
              </a:buClr>
              <a:buFont typeface="Times New Roman"/>
              <a:buChar char="•"/>
            </a:pPr>
            <a:endParaRPr sz="1200"/>
          </a:p>
          <a:p>
            <a:pPr marL="243840" marR="12700" indent="-231775">
              <a:lnSpc>
                <a:spcPct val="89000"/>
              </a:lnSpc>
              <a:buClr>
                <a:srgbClr val="CC0000"/>
              </a:buClr>
              <a:buFont typeface="Times New Roman"/>
              <a:buChar char="•"/>
              <a:tabLst>
                <a:tab pos="243840" algn="l"/>
                <a:tab pos="716915" algn="l"/>
                <a:tab pos="4269105" algn="l"/>
              </a:tabLst>
            </a:pPr>
            <a:r>
              <a:rPr sz="3200" spc="-5" dirty="0" smtClean="0">
                <a:latin typeface="Times New Roman"/>
                <a:cs typeface="Times New Roman"/>
              </a:rPr>
              <a:t>I</a:t>
            </a:r>
            <a:r>
              <a:rPr sz="3200" spc="0" dirty="0" smtClean="0">
                <a:latin typeface="Times New Roman"/>
                <a:cs typeface="Times New Roman"/>
              </a:rPr>
              <a:t>f	</a:t>
            </a:r>
            <a:r>
              <a:rPr sz="3200" spc="-33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∆Φ</a:t>
            </a:r>
            <a:r>
              <a:rPr sz="4050" i="1" spc="-15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050" i="1" spc="-7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&lt;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200" spc="0" dirty="0" smtClean="0">
                <a:latin typeface="Times New Roman"/>
                <a:cs typeface="Times New Roman"/>
              </a:rPr>
              <a:t>,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then </a:t>
            </a:r>
            <a:r>
              <a:rPr sz="32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sz="4050" i="1" spc="-15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i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&lt;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4050" i="1" spc="-22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0" dirty="0" smtClean="0">
                <a:latin typeface="Times New Roman"/>
                <a:cs typeface="Times New Roman"/>
              </a:rPr>
              <a:t>.	</a:t>
            </a:r>
            <a:r>
              <a:rPr sz="3200" spc="-20" dirty="0" smtClean="0">
                <a:latin typeface="Times New Roman"/>
                <a:cs typeface="Times New Roman"/>
              </a:rPr>
              <a:t>The </a:t>
            </a:r>
            <a:r>
              <a:rPr sz="3200" spc="-15" dirty="0" smtClean="0">
                <a:latin typeface="Times New Roman"/>
                <a:cs typeface="Times New Roman"/>
              </a:rPr>
              <a:t>data</a:t>
            </a:r>
            <a:r>
              <a:rPr sz="3200" spc="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structure delivers up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stored work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to help </a:t>
            </a:r>
            <a:r>
              <a:rPr sz="3200" spc="-20" dirty="0" smtClean="0">
                <a:latin typeface="Times New Roman"/>
                <a:cs typeface="Times New Roman"/>
              </a:rPr>
              <a:t>pay for </a:t>
            </a:r>
            <a:r>
              <a:rPr sz="3200" spc="-15" dirty="0" smtClean="0">
                <a:latin typeface="Times New Roman"/>
                <a:cs typeface="Times New Roman"/>
              </a:rPr>
              <a:t>operation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0" dirty="0" smtClean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October 31,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L13.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26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14601" y="181356"/>
            <a:ext cx="6466840" cy="10706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80000"/>
              </a:lnSpc>
            </a:pPr>
            <a:r>
              <a:rPr sz="4400" b="1" spc="-25" dirty="0" smtClean="0">
                <a:latin typeface="Times New Roman"/>
                <a:cs typeface="Times New Roman"/>
              </a:rPr>
              <a:t>The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5" dirty="0" smtClean="0">
                <a:latin typeface="Times New Roman"/>
                <a:cs typeface="Times New Roman"/>
              </a:rPr>
              <a:t>amortized </a:t>
            </a:r>
            <a:r>
              <a:rPr sz="4400" b="1" spc="-20" dirty="0" smtClean="0">
                <a:latin typeface="Times New Roman"/>
                <a:cs typeface="Times New Roman"/>
              </a:rPr>
              <a:t>costs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5" dirty="0" smtClean="0">
                <a:latin typeface="Times New Roman"/>
                <a:cs typeface="Times New Roman"/>
              </a:rPr>
              <a:t>bound</a:t>
            </a:r>
            <a:r>
              <a:rPr sz="4400" b="1" spc="-20" dirty="0" smtClean="0">
                <a:latin typeface="Times New Roman"/>
                <a:cs typeface="Times New Roman"/>
              </a:rPr>
              <a:t> the true costs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October 31,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L13.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27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800" y="1409700"/>
            <a:ext cx="6879590" cy="485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825"/>
              </a:lnSpc>
            </a:pPr>
            <a:r>
              <a:rPr sz="3200" spc="-20" dirty="0" smtClean="0">
                <a:latin typeface="Times New Roman"/>
                <a:cs typeface="Times New Roman"/>
              </a:rPr>
              <a:t>The </a:t>
            </a:r>
            <a:r>
              <a:rPr sz="3200" spc="-15" dirty="0" smtClean="0">
                <a:latin typeface="Times New Roman"/>
                <a:cs typeface="Times New Roman"/>
              </a:rPr>
              <a:t>total amortized cost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of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n </a:t>
            </a:r>
            <a:r>
              <a:rPr sz="3200" spc="-15" dirty="0" smtClean="0">
                <a:latin typeface="Times New Roman"/>
                <a:cs typeface="Times New Roman"/>
              </a:rPr>
              <a:t>operations is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9591" y="2146042"/>
            <a:ext cx="5391785" cy="7956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893444" algn="l"/>
                <a:tab pos="2200910" algn="l"/>
              </a:tabLst>
            </a:pPr>
            <a:r>
              <a:rPr sz="7200" spc="569" baseline="-5787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∑</a:t>
            </a:r>
            <a:r>
              <a:rPr sz="4800" i="1" spc="-1582" baseline="1736" dirty="0" smtClean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95" dirty="0" smtClean="0">
                <a:solidFill>
                  <a:srgbClr val="008A87"/>
                </a:solidFill>
                <a:latin typeface="Times New Roman"/>
                <a:cs typeface="Times New Roman"/>
              </a:rPr>
              <a:t>ˆ</a:t>
            </a:r>
            <a:r>
              <a:rPr sz="3600" i="1" spc="-15" baseline="-16203" dirty="0" smtClean="0">
                <a:solidFill>
                  <a:srgbClr val="008A87"/>
                </a:solidFill>
                <a:latin typeface="Times New Roman"/>
                <a:cs typeface="Times New Roman"/>
              </a:rPr>
              <a:t>i	</a:t>
            </a:r>
            <a:r>
              <a:rPr sz="4800" spc="-660" baseline="1736" dirty="0" smtClean="0">
                <a:solidFill>
                  <a:srgbClr val="008A87"/>
                </a:solidFill>
                <a:latin typeface="Segoe UI Symbol"/>
                <a:cs typeface="Segoe UI Symbol"/>
              </a:rPr>
              <a:t>=</a:t>
            </a:r>
            <a:r>
              <a:rPr sz="4800" spc="-270" baseline="1736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7200" spc="532" baseline="-5787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∑</a:t>
            </a:r>
            <a:r>
              <a:rPr sz="5775" spc="-225" baseline="1443" dirty="0" smtClean="0">
                <a:solidFill>
                  <a:srgbClr val="008A87"/>
                </a:solidFill>
                <a:latin typeface="Segoe UI Symbol"/>
                <a:cs typeface="Segoe UI Symbol"/>
              </a:rPr>
              <a:t>(</a:t>
            </a:r>
            <a:r>
              <a:rPr sz="4800" i="1" spc="-127" baseline="1736" dirty="0" smtClean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600" i="1" spc="-15" baseline="-16203" dirty="0" smtClean="0">
                <a:solidFill>
                  <a:srgbClr val="008A87"/>
                </a:solidFill>
                <a:latin typeface="Times New Roman"/>
                <a:cs typeface="Times New Roman"/>
              </a:rPr>
              <a:t>i	</a:t>
            </a:r>
            <a:r>
              <a:rPr sz="4800" spc="-660" baseline="1736" dirty="0" smtClean="0">
                <a:solidFill>
                  <a:srgbClr val="008A87"/>
                </a:solidFill>
                <a:latin typeface="Segoe UI Symbol"/>
                <a:cs typeface="Segoe UI Symbol"/>
              </a:rPr>
              <a:t>+</a:t>
            </a:r>
            <a:r>
              <a:rPr sz="4800" spc="-345" baseline="1736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4800" spc="187" baseline="1736" dirty="0" smtClean="0">
                <a:solidFill>
                  <a:srgbClr val="008A87"/>
                </a:solidFill>
                <a:latin typeface="Segoe UI Symbol"/>
                <a:cs typeface="Segoe UI Symbol"/>
              </a:rPr>
              <a:t>Φ</a:t>
            </a:r>
            <a:r>
              <a:rPr sz="4800" spc="277" baseline="1736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-232" baseline="1736" dirty="0" smtClean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600" i="1" spc="-15" baseline="-16203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600" i="1" spc="-262" baseline="-16203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0" baseline="1736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4800" spc="-254" baseline="1736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660" baseline="1736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−</a:t>
            </a:r>
            <a:r>
              <a:rPr sz="4800" spc="-419" baseline="1736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4800" spc="202" baseline="1736" dirty="0" smtClean="0">
                <a:solidFill>
                  <a:srgbClr val="008A87"/>
                </a:solidFill>
                <a:latin typeface="Segoe UI Symbol"/>
                <a:cs typeface="Segoe UI Symbol"/>
              </a:rPr>
              <a:t>Φ</a:t>
            </a:r>
            <a:r>
              <a:rPr sz="4800" spc="277" baseline="1736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-232" baseline="1736" dirty="0" smtClean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600" i="1" spc="179" baseline="-16203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600" spc="-757" baseline="-16203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−</a:t>
            </a:r>
            <a:r>
              <a:rPr sz="3600" spc="225" baseline="-16203" dirty="0" smtClean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4800" spc="209" baseline="1736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5775" spc="-179" baseline="1443" dirty="0" smtClean="0">
                <a:solidFill>
                  <a:srgbClr val="008A87"/>
                </a:solidFill>
                <a:latin typeface="Segoe UI Symbol"/>
                <a:cs typeface="Segoe UI Symbol"/>
              </a:rPr>
              <a:t>)</a:t>
            </a:r>
            <a:endParaRPr sz="5775" baseline="1443">
              <a:latin typeface="Segoe UI Symbol"/>
              <a:cs typeface="Segoe UI 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5649" y="2882855"/>
            <a:ext cx="3445510" cy="10071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765">
              <a:lnSpc>
                <a:spcPct val="100000"/>
              </a:lnSpc>
              <a:tabLst>
                <a:tab pos="1217295" algn="l"/>
              </a:tabLst>
            </a:pPr>
            <a:r>
              <a:rPr sz="2400" i="1" spc="125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400" spc="-515" dirty="0" smtClean="0">
                <a:solidFill>
                  <a:srgbClr val="008A87"/>
                </a:solidFill>
                <a:latin typeface="Segoe UI Symbol"/>
                <a:cs typeface="Segoe UI Symbol"/>
              </a:rPr>
              <a:t>=</a:t>
            </a:r>
            <a:r>
              <a:rPr sz="24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	</a:t>
            </a:r>
            <a:r>
              <a:rPr sz="2400" i="1" spc="125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400" spc="-515" dirty="0" smtClean="0">
                <a:solidFill>
                  <a:srgbClr val="008A87"/>
                </a:solidFill>
                <a:latin typeface="Segoe UI Symbol"/>
                <a:cs typeface="Segoe UI Symbol"/>
              </a:rPr>
              <a:t>=</a:t>
            </a:r>
            <a:r>
              <a:rPr sz="24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ts val="1100"/>
              </a:lnSpc>
              <a:spcBef>
                <a:spcPts val="20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3200" spc="-20" dirty="0" smtClean="0">
                <a:latin typeface="Times New Roman"/>
                <a:cs typeface="Times New Roman"/>
              </a:rPr>
              <a:t>Summing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both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sides.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21324" y="2019521"/>
            <a:ext cx="137033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204595" algn="l"/>
              </a:tabLst>
            </a:pPr>
            <a:r>
              <a:rPr sz="24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n	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4601" y="181356"/>
            <a:ext cx="6466840" cy="10706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80000"/>
              </a:lnSpc>
            </a:pPr>
            <a:r>
              <a:rPr sz="4400" b="1" spc="-25" dirty="0" smtClean="0">
                <a:latin typeface="Times New Roman"/>
                <a:cs typeface="Times New Roman"/>
              </a:rPr>
              <a:t>The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5" dirty="0" smtClean="0">
                <a:latin typeface="Times New Roman"/>
                <a:cs typeface="Times New Roman"/>
              </a:rPr>
              <a:t>amortized </a:t>
            </a:r>
            <a:r>
              <a:rPr sz="4400" b="1" spc="-20" dirty="0" smtClean="0">
                <a:latin typeface="Times New Roman"/>
                <a:cs typeface="Times New Roman"/>
              </a:rPr>
              <a:t>costs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5" dirty="0" smtClean="0">
                <a:latin typeface="Times New Roman"/>
                <a:cs typeface="Times New Roman"/>
              </a:rPr>
              <a:t>bound</a:t>
            </a:r>
            <a:r>
              <a:rPr sz="4400" b="1" spc="-20" dirty="0" smtClean="0">
                <a:latin typeface="Times New Roman"/>
                <a:cs typeface="Times New Roman"/>
              </a:rPr>
              <a:t> the true costs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1800" y="1409700"/>
            <a:ext cx="6879590" cy="485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825"/>
              </a:lnSpc>
            </a:pPr>
            <a:r>
              <a:rPr sz="3200" spc="-20" dirty="0" smtClean="0">
                <a:latin typeface="Times New Roman"/>
                <a:cs typeface="Times New Roman"/>
              </a:rPr>
              <a:t>The </a:t>
            </a:r>
            <a:r>
              <a:rPr sz="3200" spc="-15" dirty="0" smtClean="0">
                <a:latin typeface="Times New Roman"/>
                <a:cs typeface="Times New Roman"/>
              </a:rPr>
              <a:t>total amortized cost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of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n </a:t>
            </a:r>
            <a:r>
              <a:rPr sz="3200" spc="-15" dirty="0" smtClean="0">
                <a:latin typeface="Times New Roman"/>
                <a:cs typeface="Times New Roman"/>
              </a:rPr>
              <a:t>operations is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79570" y="2136909"/>
            <a:ext cx="5391785" cy="808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893444" algn="l"/>
                <a:tab pos="2200910" algn="l"/>
              </a:tabLst>
            </a:pPr>
            <a:r>
              <a:rPr sz="7200" spc="569" baseline="-6944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∑</a:t>
            </a:r>
            <a:r>
              <a:rPr sz="3200" i="1" spc="-1055" dirty="0" smtClean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4800" spc="-142" baseline="-1736" dirty="0" smtClean="0">
                <a:solidFill>
                  <a:srgbClr val="008A87"/>
                </a:solidFill>
                <a:latin typeface="Times New Roman"/>
                <a:cs typeface="Times New Roman"/>
              </a:rPr>
              <a:t>ˆ</a:t>
            </a:r>
            <a:r>
              <a:rPr sz="3600" i="1" spc="-15" baseline="-18518" dirty="0" smtClean="0">
                <a:solidFill>
                  <a:srgbClr val="008A87"/>
                </a:solidFill>
                <a:latin typeface="Times New Roman"/>
                <a:cs typeface="Times New Roman"/>
              </a:rPr>
              <a:t>i	</a:t>
            </a:r>
            <a:r>
              <a:rPr sz="3200" spc="-440" dirty="0" smtClean="0">
                <a:solidFill>
                  <a:srgbClr val="008A87"/>
                </a:solidFill>
                <a:latin typeface="Segoe UI Symbol"/>
                <a:cs typeface="Segoe UI Symbol"/>
              </a:rPr>
              <a:t>=</a:t>
            </a:r>
            <a:r>
              <a:rPr sz="3200" spc="-18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7200" spc="532" baseline="-6944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∑</a:t>
            </a:r>
            <a:r>
              <a:rPr sz="3850" spc="-150" dirty="0" smtClean="0">
                <a:solidFill>
                  <a:srgbClr val="008A87"/>
                </a:solidFill>
                <a:latin typeface="Segoe UI Symbol"/>
                <a:cs typeface="Segoe UI Symbol"/>
              </a:rPr>
              <a:t>(</a:t>
            </a:r>
            <a:r>
              <a:rPr sz="3200" i="1" spc="-85" dirty="0" smtClean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600" i="1" spc="-15" baseline="-18518" dirty="0" smtClean="0">
                <a:solidFill>
                  <a:srgbClr val="008A87"/>
                </a:solidFill>
                <a:latin typeface="Times New Roman"/>
                <a:cs typeface="Times New Roman"/>
              </a:rPr>
              <a:t>i	</a:t>
            </a:r>
            <a:r>
              <a:rPr sz="3200" spc="-440" dirty="0" smtClean="0">
                <a:solidFill>
                  <a:srgbClr val="008A87"/>
                </a:solidFill>
                <a:latin typeface="Segoe UI Symbol"/>
                <a:cs typeface="Segoe UI Symbol"/>
              </a:rPr>
              <a:t>+</a:t>
            </a:r>
            <a:r>
              <a:rPr sz="3200" spc="-229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spc="1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Φ</a:t>
            </a:r>
            <a:r>
              <a:rPr sz="3200" spc="18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5" dirty="0" smtClean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600" i="1" spc="-15" baseline="-18518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600" i="1" spc="-262" baseline="-18518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7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44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−</a:t>
            </a:r>
            <a:r>
              <a:rPr sz="3200" spc="-28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spc="135" dirty="0" smtClean="0">
                <a:solidFill>
                  <a:srgbClr val="008A87"/>
                </a:solidFill>
                <a:latin typeface="Segoe UI Symbol"/>
                <a:cs typeface="Segoe UI Symbol"/>
              </a:rPr>
              <a:t>Φ</a:t>
            </a:r>
            <a:r>
              <a:rPr sz="3200" spc="18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5" dirty="0" smtClean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600" i="1" spc="179" baseline="-18518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600" spc="-765" baseline="-18518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−</a:t>
            </a:r>
            <a:r>
              <a:rPr sz="3600" spc="225" baseline="-18518" dirty="0" smtClean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14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850" spc="-1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)</a:t>
            </a:r>
            <a:endParaRPr sz="3850">
              <a:latin typeface="Segoe UI Symbol"/>
              <a:cs typeface="Segoe UI Symbo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October 31,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L13.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28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7794" y="2852331"/>
            <a:ext cx="4939665" cy="2420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18260" marR="3335020" indent="-1306195">
              <a:lnSpc>
                <a:spcPct val="109400"/>
              </a:lnSpc>
              <a:tabLst>
                <a:tab pos="1204595" algn="l"/>
              </a:tabLst>
            </a:pPr>
            <a:r>
              <a:rPr sz="2400" i="1" spc="125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400" spc="-515" dirty="0" smtClean="0">
                <a:solidFill>
                  <a:srgbClr val="008A87"/>
                </a:solidFill>
                <a:latin typeface="Segoe UI Symbol"/>
                <a:cs typeface="Segoe UI Symbol"/>
              </a:rPr>
              <a:t>=</a:t>
            </a:r>
            <a:r>
              <a:rPr sz="24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	</a:t>
            </a:r>
            <a:r>
              <a:rPr sz="2400" i="1" spc="125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400" spc="-515" dirty="0" smtClean="0">
                <a:solidFill>
                  <a:srgbClr val="008A87"/>
                </a:solidFill>
                <a:latin typeface="Segoe UI Symbol"/>
                <a:cs typeface="Segoe UI Symbol"/>
              </a:rPr>
              <a:t>=</a:t>
            </a:r>
            <a:r>
              <a:rPr sz="24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sz="24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852169" algn="ctr">
              <a:lnSpc>
                <a:spcPts val="3779"/>
              </a:lnSpc>
              <a:tabLst>
                <a:tab pos="2032635" algn="l"/>
              </a:tabLst>
            </a:pPr>
            <a:r>
              <a:rPr sz="3200" spc="-440" dirty="0" smtClean="0">
                <a:solidFill>
                  <a:srgbClr val="008A87"/>
                </a:solidFill>
                <a:latin typeface="Segoe UI Symbol"/>
                <a:cs typeface="Segoe UI Symbol"/>
              </a:rPr>
              <a:t>=</a:t>
            </a:r>
            <a:r>
              <a:rPr sz="3200" spc="-18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7200" spc="569" baseline="-6944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∑</a:t>
            </a:r>
            <a:r>
              <a:rPr sz="3200" i="1" spc="-80" dirty="0" smtClean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600" i="1" spc="-15" baseline="-18518" dirty="0" smtClean="0">
                <a:solidFill>
                  <a:srgbClr val="008A87"/>
                </a:solidFill>
                <a:latin typeface="Times New Roman"/>
                <a:cs typeface="Times New Roman"/>
              </a:rPr>
              <a:t>i	</a:t>
            </a:r>
            <a:r>
              <a:rPr sz="3200" spc="-440" dirty="0" smtClean="0">
                <a:solidFill>
                  <a:srgbClr val="008A87"/>
                </a:solidFill>
                <a:latin typeface="Segoe UI Symbol"/>
                <a:cs typeface="Segoe UI Symbol"/>
              </a:rPr>
              <a:t>+</a:t>
            </a:r>
            <a:r>
              <a:rPr sz="3200" spc="-229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spc="1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Φ</a:t>
            </a:r>
            <a:r>
              <a:rPr sz="3200" spc="18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75" dirty="0" smtClean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600" i="1" spc="0" baseline="-18518" dirty="0" smtClean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600" i="1" spc="-337" baseline="-18518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6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44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−</a:t>
            </a:r>
            <a:r>
              <a:rPr sz="3200" spc="-28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spc="135" dirty="0" smtClean="0">
                <a:solidFill>
                  <a:srgbClr val="008A87"/>
                </a:solidFill>
                <a:latin typeface="Segoe UI Symbol"/>
                <a:cs typeface="Segoe UI Symbol"/>
              </a:rPr>
              <a:t>Φ</a:t>
            </a:r>
            <a:r>
              <a:rPr sz="3200" spc="18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14" dirty="0" smtClean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600" spc="0" baseline="-18518" dirty="0" smtClean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600" spc="-390" baseline="-18518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1205230">
              <a:lnSpc>
                <a:spcPct val="100000"/>
              </a:lnSpc>
              <a:spcBef>
                <a:spcPts val="135"/>
              </a:spcBef>
            </a:pPr>
            <a:r>
              <a:rPr sz="2400" i="1" spc="125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400" spc="-515" dirty="0" smtClean="0">
                <a:solidFill>
                  <a:srgbClr val="008A87"/>
                </a:solidFill>
                <a:latin typeface="Segoe UI Symbol"/>
                <a:cs typeface="Segoe UI Symbol"/>
              </a:rPr>
              <a:t>=</a:t>
            </a:r>
            <a:r>
              <a:rPr sz="24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31"/>
              </a:spcBef>
            </a:pPr>
            <a:endParaRPr sz="1000"/>
          </a:p>
          <a:p>
            <a:pPr marL="1156335">
              <a:lnSpc>
                <a:spcPct val="100000"/>
              </a:lnSpc>
            </a:pPr>
            <a:r>
              <a:rPr sz="3200" spc="-20" dirty="0" smtClean="0">
                <a:latin typeface="Times New Roman"/>
                <a:cs typeface="Times New Roman"/>
              </a:rPr>
              <a:t>The </a:t>
            </a:r>
            <a:r>
              <a:rPr sz="3200" spc="-15" dirty="0" smtClean="0">
                <a:latin typeface="Times New Roman"/>
                <a:cs typeface="Times New Roman"/>
              </a:rPr>
              <a:t>series telescopes.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21331" y="2022603"/>
            <a:ext cx="137033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204595" algn="l"/>
              </a:tabLst>
            </a:pPr>
            <a:r>
              <a:rPr sz="24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n	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4601" y="181356"/>
            <a:ext cx="6466840" cy="10706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80000"/>
              </a:lnSpc>
            </a:pPr>
            <a:r>
              <a:rPr sz="4400" b="1" spc="-25" dirty="0" smtClean="0">
                <a:latin typeface="Times New Roman"/>
                <a:cs typeface="Times New Roman"/>
              </a:rPr>
              <a:t>The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5" dirty="0" smtClean="0">
                <a:latin typeface="Times New Roman"/>
                <a:cs typeface="Times New Roman"/>
              </a:rPr>
              <a:t>amortized </a:t>
            </a:r>
            <a:r>
              <a:rPr sz="4400" b="1" spc="-20" dirty="0" smtClean="0">
                <a:latin typeface="Times New Roman"/>
                <a:cs typeface="Times New Roman"/>
              </a:rPr>
              <a:t>costs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5" dirty="0" smtClean="0">
                <a:latin typeface="Times New Roman"/>
                <a:cs typeface="Times New Roman"/>
              </a:rPr>
              <a:t>bound</a:t>
            </a:r>
            <a:r>
              <a:rPr sz="4400" b="1" spc="-20" dirty="0" smtClean="0">
                <a:latin typeface="Times New Roman"/>
                <a:cs typeface="Times New Roman"/>
              </a:rPr>
              <a:t> the true costs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1800" y="1409700"/>
            <a:ext cx="6879590" cy="485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825"/>
              </a:lnSpc>
            </a:pPr>
            <a:r>
              <a:rPr sz="3200" spc="-20" dirty="0" smtClean="0">
                <a:latin typeface="Times New Roman"/>
                <a:cs typeface="Times New Roman"/>
              </a:rPr>
              <a:t>The </a:t>
            </a:r>
            <a:r>
              <a:rPr sz="3200" spc="-15" dirty="0" smtClean="0">
                <a:latin typeface="Times New Roman"/>
                <a:cs typeface="Times New Roman"/>
              </a:rPr>
              <a:t>total amortized cost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of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n </a:t>
            </a:r>
            <a:r>
              <a:rPr sz="3200" spc="-15" dirty="0" smtClean="0">
                <a:latin typeface="Times New Roman"/>
                <a:cs typeface="Times New Roman"/>
              </a:rPr>
              <a:t>operations is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79594" y="2126961"/>
            <a:ext cx="5391785" cy="808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893444" algn="l"/>
                <a:tab pos="2200910" algn="l"/>
              </a:tabLst>
            </a:pPr>
            <a:r>
              <a:rPr sz="7200" spc="569" baseline="-6944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∑</a:t>
            </a:r>
            <a:r>
              <a:rPr sz="3200" i="1" spc="-1055" dirty="0" smtClean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4800" spc="-142" baseline="-1736" dirty="0" smtClean="0">
                <a:solidFill>
                  <a:srgbClr val="008A87"/>
                </a:solidFill>
                <a:latin typeface="Times New Roman"/>
                <a:cs typeface="Times New Roman"/>
              </a:rPr>
              <a:t>ˆ</a:t>
            </a:r>
            <a:r>
              <a:rPr sz="3600" i="1" spc="-15" baseline="-18518" dirty="0" smtClean="0">
                <a:solidFill>
                  <a:srgbClr val="008A87"/>
                </a:solidFill>
                <a:latin typeface="Times New Roman"/>
                <a:cs typeface="Times New Roman"/>
              </a:rPr>
              <a:t>i	</a:t>
            </a:r>
            <a:r>
              <a:rPr sz="3200" spc="-440" dirty="0" smtClean="0">
                <a:solidFill>
                  <a:srgbClr val="008A87"/>
                </a:solidFill>
                <a:latin typeface="Segoe UI Symbol"/>
                <a:cs typeface="Segoe UI Symbol"/>
              </a:rPr>
              <a:t>=</a:t>
            </a:r>
            <a:r>
              <a:rPr sz="3200" spc="-18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7200" spc="532" baseline="-6944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∑</a:t>
            </a:r>
            <a:r>
              <a:rPr sz="3850" spc="-150" dirty="0" smtClean="0">
                <a:solidFill>
                  <a:srgbClr val="008A87"/>
                </a:solidFill>
                <a:latin typeface="Segoe UI Symbol"/>
                <a:cs typeface="Segoe UI Symbol"/>
              </a:rPr>
              <a:t>(</a:t>
            </a:r>
            <a:r>
              <a:rPr sz="3200" i="1" spc="-85" dirty="0" smtClean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600" i="1" spc="-15" baseline="-18518" dirty="0" smtClean="0">
                <a:solidFill>
                  <a:srgbClr val="008A87"/>
                </a:solidFill>
                <a:latin typeface="Times New Roman"/>
                <a:cs typeface="Times New Roman"/>
              </a:rPr>
              <a:t>i	</a:t>
            </a:r>
            <a:r>
              <a:rPr sz="3200" spc="-440" dirty="0" smtClean="0">
                <a:solidFill>
                  <a:srgbClr val="008A87"/>
                </a:solidFill>
                <a:latin typeface="Segoe UI Symbol"/>
                <a:cs typeface="Segoe UI Symbol"/>
              </a:rPr>
              <a:t>+</a:t>
            </a:r>
            <a:r>
              <a:rPr sz="3200" spc="-23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spc="1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Φ</a:t>
            </a:r>
            <a:r>
              <a:rPr sz="3200" spc="18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5" dirty="0" smtClean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600" i="1" spc="-15" baseline="-18518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600" i="1" spc="-262" baseline="-18518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7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44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−</a:t>
            </a:r>
            <a:r>
              <a:rPr sz="3200" spc="-28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spc="135" dirty="0" smtClean="0">
                <a:solidFill>
                  <a:srgbClr val="008A87"/>
                </a:solidFill>
                <a:latin typeface="Segoe UI Symbol"/>
                <a:cs typeface="Segoe UI Symbol"/>
              </a:rPr>
              <a:t>Φ</a:t>
            </a:r>
            <a:r>
              <a:rPr sz="3200" spc="18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5" dirty="0" smtClean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600" i="1" spc="179" baseline="-18518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600" spc="-765" baseline="-18518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−</a:t>
            </a:r>
            <a:r>
              <a:rPr sz="3600" spc="225" baseline="-18518" dirty="0" smtClean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14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850" spc="-1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)</a:t>
            </a:r>
            <a:endParaRPr sz="3850">
              <a:latin typeface="Segoe UI Symbol"/>
              <a:cs typeface="Segoe UI Symbo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October 31,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L13.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29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57423" y="4541011"/>
            <a:ext cx="1075690" cy="1240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" algn="ctr">
              <a:lnSpc>
                <a:spcPts val="2620"/>
              </a:lnSpc>
            </a:pPr>
            <a:r>
              <a:rPr sz="24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ts val="4040"/>
              </a:lnSpc>
            </a:pPr>
            <a:r>
              <a:rPr sz="3200" spc="-44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≥</a:t>
            </a:r>
            <a:r>
              <a:rPr sz="3200" spc="-18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7200" spc="569" baseline="-6944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∑</a:t>
            </a:r>
            <a:r>
              <a:rPr sz="3200" i="1" spc="-85" dirty="0" smtClean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600" i="1" spc="-15" baseline="-18518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3600" baseline="-18518">
              <a:latin typeface="Times New Roman"/>
              <a:cs typeface="Times New Roman"/>
            </a:endParaRPr>
          </a:p>
          <a:p>
            <a:pPr marL="27940" algn="ctr">
              <a:lnSpc>
                <a:spcPct val="100000"/>
              </a:lnSpc>
              <a:spcBef>
                <a:spcPts val="135"/>
              </a:spcBef>
            </a:pPr>
            <a:r>
              <a:rPr sz="2400" i="1" spc="1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400" spc="-505" dirty="0" smtClean="0">
                <a:solidFill>
                  <a:srgbClr val="008A87"/>
                </a:solidFill>
                <a:latin typeface="Segoe UI Symbol"/>
                <a:cs typeface="Segoe UI Symbol"/>
              </a:rPr>
              <a:t>=</a:t>
            </a:r>
            <a:r>
              <a:rPr sz="24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7838" y="2840908"/>
            <a:ext cx="4939665" cy="1676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18260" marR="3335020" indent="-1306195">
              <a:lnSpc>
                <a:spcPct val="109600"/>
              </a:lnSpc>
              <a:tabLst>
                <a:tab pos="1204595" algn="l"/>
              </a:tabLst>
            </a:pPr>
            <a:r>
              <a:rPr sz="2400" i="1" spc="125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400" spc="-515" dirty="0" smtClean="0">
                <a:solidFill>
                  <a:srgbClr val="008A87"/>
                </a:solidFill>
                <a:latin typeface="Segoe UI Symbol"/>
                <a:cs typeface="Segoe UI Symbol"/>
              </a:rPr>
              <a:t>=</a:t>
            </a:r>
            <a:r>
              <a:rPr sz="24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	</a:t>
            </a:r>
            <a:r>
              <a:rPr sz="2400" i="1" spc="125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400" spc="-515" dirty="0" smtClean="0">
                <a:solidFill>
                  <a:srgbClr val="008A87"/>
                </a:solidFill>
                <a:latin typeface="Segoe UI Symbol"/>
                <a:cs typeface="Segoe UI Symbol"/>
              </a:rPr>
              <a:t>=</a:t>
            </a:r>
            <a:r>
              <a:rPr sz="24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sz="24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864869">
              <a:lnSpc>
                <a:spcPts val="3779"/>
              </a:lnSpc>
              <a:tabLst>
                <a:tab pos="2045335" algn="l"/>
              </a:tabLst>
            </a:pPr>
            <a:r>
              <a:rPr sz="3200" spc="-440" dirty="0" smtClean="0">
                <a:solidFill>
                  <a:srgbClr val="008A87"/>
                </a:solidFill>
                <a:latin typeface="Segoe UI Symbol"/>
                <a:cs typeface="Segoe UI Symbol"/>
              </a:rPr>
              <a:t>=</a:t>
            </a:r>
            <a:r>
              <a:rPr sz="3200" spc="-18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7200" spc="569" baseline="-6944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∑</a:t>
            </a:r>
            <a:r>
              <a:rPr sz="3200" i="1" spc="-80" dirty="0" smtClean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600" i="1" spc="-15" baseline="-18518" dirty="0" smtClean="0">
                <a:solidFill>
                  <a:srgbClr val="008A87"/>
                </a:solidFill>
                <a:latin typeface="Times New Roman"/>
                <a:cs typeface="Times New Roman"/>
              </a:rPr>
              <a:t>i	</a:t>
            </a:r>
            <a:r>
              <a:rPr sz="3200" spc="-440" dirty="0" smtClean="0">
                <a:solidFill>
                  <a:srgbClr val="008A87"/>
                </a:solidFill>
                <a:latin typeface="Segoe UI Symbol"/>
                <a:cs typeface="Segoe UI Symbol"/>
              </a:rPr>
              <a:t>+</a:t>
            </a:r>
            <a:r>
              <a:rPr sz="3200" spc="-23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spc="1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Φ</a:t>
            </a:r>
            <a:r>
              <a:rPr sz="3200" spc="18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75" dirty="0" smtClean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600" i="1" spc="0" baseline="-18518" dirty="0" smtClean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600" i="1" spc="-337" baseline="-18518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6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44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−</a:t>
            </a:r>
            <a:r>
              <a:rPr sz="3200" spc="-28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spc="130" dirty="0" smtClean="0">
                <a:solidFill>
                  <a:srgbClr val="008A87"/>
                </a:solidFill>
                <a:latin typeface="Segoe UI Symbol"/>
                <a:cs typeface="Segoe UI Symbol"/>
              </a:rPr>
              <a:t>Φ</a:t>
            </a:r>
            <a:r>
              <a:rPr sz="3200" spc="18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14" dirty="0" smtClean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600" spc="0" baseline="-18518" dirty="0" smtClean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600" spc="-390" baseline="-18518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1204595">
              <a:lnSpc>
                <a:spcPct val="100000"/>
              </a:lnSpc>
              <a:spcBef>
                <a:spcPts val="135"/>
              </a:spcBef>
            </a:pPr>
            <a:r>
              <a:rPr sz="2400" i="1" spc="125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400" spc="-515" dirty="0" smtClean="0">
                <a:solidFill>
                  <a:srgbClr val="008A87"/>
                </a:solidFill>
                <a:latin typeface="Segoe UI Symbol"/>
                <a:cs typeface="Segoe UI Symbol"/>
              </a:rPr>
              <a:t>=</a:t>
            </a:r>
            <a:r>
              <a:rPr sz="24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21366" y="2012682"/>
            <a:ext cx="137033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204595" algn="l"/>
              </a:tabLst>
            </a:pPr>
            <a:r>
              <a:rPr sz="24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n	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46636" y="4914893"/>
            <a:ext cx="3327400" cy="11004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 smtClean="0">
                <a:latin typeface="Times New Roman"/>
                <a:cs typeface="Times New Roman"/>
              </a:rPr>
              <a:t>since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Φ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4050" i="1" spc="0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44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≥</a:t>
            </a:r>
            <a:r>
              <a:rPr sz="3200" spc="-7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200" spc="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latin typeface="Times New Roman"/>
                <a:cs typeface="Times New Roman"/>
              </a:rPr>
              <a:t>and</a:t>
            </a:r>
            <a:endParaRPr sz="3200">
              <a:latin typeface="Times New Roman"/>
              <a:cs typeface="Times New Roman"/>
            </a:endParaRPr>
          </a:p>
          <a:p>
            <a:pPr marL="113664">
              <a:lnSpc>
                <a:spcPts val="3835"/>
              </a:lnSpc>
            </a:pPr>
            <a:r>
              <a:rPr sz="3200" spc="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Φ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4050" spc="0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0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200" spc="0" dirty="0" smtClean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ct val="100000"/>
              </a:lnSpc>
            </a:pPr>
            <a:r>
              <a:rPr sz="4400" b="1" spc="-25" dirty="0" smtClean="0">
                <a:latin typeface="Times New Roman"/>
                <a:cs typeface="Times New Roman"/>
              </a:rPr>
              <a:t>Example </a:t>
            </a:r>
            <a:r>
              <a:rPr sz="4400" b="1" spc="-20" dirty="0" smtClean="0">
                <a:latin typeface="Times New Roman"/>
                <a:cs typeface="Times New Roman"/>
              </a:rPr>
              <a:t>of </a:t>
            </a:r>
            <a:r>
              <a:rPr sz="4400" b="1" spc="-25" dirty="0" smtClean="0">
                <a:latin typeface="Times New Roman"/>
                <a:cs typeface="Times New Roman"/>
              </a:rPr>
              <a:t>a dynamic </a:t>
            </a:r>
            <a:r>
              <a:rPr sz="4400" b="1" spc="-20" dirty="0" smtClean="0">
                <a:latin typeface="Times New Roman"/>
                <a:cs typeface="Times New Roman"/>
              </a:rPr>
              <a:t>table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73700" y="1892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97500" y="1816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97500" y="1816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73700" y="2349500"/>
            <a:ext cx="457200" cy="457199"/>
          </a:xfrm>
          <a:custGeom>
            <a:avLst/>
            <a:gdLst/>
            <a:ahLst/>
            <a:cxnLst/>
            <a:rect l="l" t="t" r="r" b="b"/>
            <a:pathLst>
              <a:path w="457200" h="457199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9750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9750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36600" y="1781555"/>
            <a:ext cx="1599565" cy="9696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Times New Roman"/>
              <a:buAutoNum type="arabicPeriod"/>
              <a:tabLst>
                <a:tab pos="469900" algn="l"/>
              </a:tabLst>
            </a:pPr>
            <a:r>
              <a:rPr sz="3200" spc="-20" dirty="0" smtClean="0">
                <a:latin typeface="Times New Roman"/>
                <a:cs typeface="Times New Roman"/>
              </a:rPr>
              <a:t>I</a:t>
            </a:r>
            <a:r>
              <a:rPr sz="2400" spc="-20" dirty="0" smtClean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10"/>
              </a:lnSpc>
              <a:buClr>
                <a:srgbClr val="CC0000"/>
              </a:buClr>
              <a:buFont typeface="Times New Roman"/>
              <a:buAutoNum type="arabicPeriod"/>
              <a:tabLst>
                <a:tab pos="485775" algn="l"/>
              </a:tabLst>
            </a:pPr>
            <a:r>
              <a:rPr sz="3200" spc="-20" dirty="0" smtClean="0">
                <a:latin typeface="Times New Roman"/>
                <a:cs typeface="Times New Roman"/>
              </a:rPr>
              <a:t>I</a:t>
            </a:r>
            <a:r>
              <a:rPr sz="2400" spc="-20" dirty="0" smtClean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October 31,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L13.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3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14722" y="2387600"/>
            <a:ext cx="109093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spc="-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overflow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325937" y="1805241"/>
          <a:ext cx="533400" cy="170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76200"/>
              </a:tblGrid>
              <a:tr h="76200">
                <a:tc>
                  <a:txBody>
                    <a:bodyPr/>
                    <a:lstStyle/>
                    <a:p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4601" y="181356"/>
            <a:ext cx="6127750" cy="10706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80000"/>
              </a:lnSpc>
            </a:pPr>
            <a:r>
              <a:rPr sz="4400" b="1" spc="-20" dirty="0" smtClean="0">
                <a:latin typeface="Times New Roman"/>
                <a:cs typeface="Times New Roman"/>
              </a:rPr>
              <a:t>Potential analysis of table doubling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1799" y="1306647"/>
            <a:ext cx="7397750" cy="35547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1600"/>
              </a:lnSpc>
              <a:tabLst>
                <a:tab pos="5227320" algn="l"/>
              </a:tabLst>
            </a:pPr>
            <a:r>
              <a:rPr sz="3200" spc="-15" dirty="0" smtClean="0">
                <a:latin typeface="Times New Roman"/>
                <a:cs typeface="Times New Roman"/>
              </a:rPr>
              <a:t>Define the potential of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the table after the ith insertion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by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Φ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4050" i="1" spc="-22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sz="3150" spc="232" baseline="264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⎡</a:t>
            </a:r>
            <a:r>
              <a:rPr sz="3150" spc="-22" baseline="26455" dirty="0" smtClean="0">
                <a:solidFill>
                  <a:srgbClr val="008A87"/>
                </a:solidFill>
                <a:latin typeface="Times New Roman"/>
                <a:cs typeface="Times New Roman"/>
              </a:rPr>
              <a:t>lg </a:t>
            </a:r>
            <a:r>
              <a:rPr sz="3150" i="1" spc="-22" baseline="26455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150" spc="232" baseline="264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⎤</a:t>
            </a:r>
            <a:r>
              <a:rPr sz="3200" spc="0" dirty="0" smtClean="0">
                <a:latin typeface="Times New Roman"/>
                <a:cs typeface="Times New Roman"/>
              </a:rPr>
              <a:t>.	(Assume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that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2770"/>
              </a:lnSpc>
            </a:pPr>
            <a:r>
              <a:rPr sz="480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2100" spc="1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⎡</a:t>
            </a:r>
            <a:r>
              <a:rPr sz="21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lg 0</a:t>
            </a:r>
            <a:r>
              <a:rPr sz="2100" spc="1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⎤</a:t>
            </a:r>
            <a:r>
              <a:rPr sz="2100" spc="2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4800" spc="-3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4800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0</a:t>
            </a:r>
            <a:r>
              <a:rPr sz="4800" spc="-7" baseline="-17361" dirty="0" smtClean="0">
                <a:latin typeface="Times New Roman"/>
                <a:cs typeface="Times New Roman"/>
              </a:rPr>
              <a:t>.)</a:t>
            </a:r>
            <a:endParaRPr sz="4800" baseline="-17361">
              <a:latin typeface="Times New Roman"/>
              <a:cs typeface="Times New Roman"/>
            </a:endParaRPr>
          </a:p>
          <a:p>
            <a:pPr>
              <a:lnSpc>
                <a:spcPts val="1400"/>
              </a:lnSpc>
              <a:spcBef>
                <a:spcPts val="87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sz="3200" b="1" spc="-15" dirty="0" smtClean="0">
                <a:solidFill>
                  <a:srgbClr val="CC0000"/>
                </a:solidFill>
                <a:latin typeface="Times New Roman"/>
                <a:cs typeface="Times New Roman"/>
              </a:rPr>
              <a:t>Note: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3200" dirty="0" smtClean="0">
                <a:solidFill>
                  <a:srgbClr val="CC0000"/>
                </a:solidFill>
                <a:latin typeface="Times New Roman"/>
                <a:cs typeface="Times New Roman"/>
              </a:rPr>
              <a:t>•</a:t>
            </a:r>
            <a:r>
              <a:rPr sz="3200" spc="5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Φ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4050" spc="0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0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200" spc="0" dirty="0" smtClean="0"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  <a:p>
            <a:pPr marL="257175" indent="-245110">
              <a:lnSpc>
                <a:spcPts val="3835"/>
              </a:lnSpc>
              <a:buClr>
                <a:srgbClr val="CC0000"/>
              </a:buClr>
              <a:buFont typeface="Times New Roman"/>
              <a:buChar char="•"/>
              <a:tabLst>
                <a:tab pos="257175" algn="l"/>
              </a:tabLst>
            </a:pPr>
            <a:r>
              <a:rPr sz="3200" spc="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Φ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4050" i="1" spc="-22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44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≥</a:t>
            </a:r>
            <a:r>
              <a:rPr sz="3200" spc="-7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0 </a:t>
            </a:r>
            <a:r>
              <a:rPr sz="3200" spc="0" dirty="0" smtClean="0">
                <a:latin typeface="Times New Roman"/>
                <a:cs typeface="Times New Roman"/>
              </a:rPr>
              <a:t>for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all </a:t>
            </a:r>
            <a:r>
              <a:rPr sz="32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3200" b="1" spc="-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Example: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October 31,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L13.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30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7900" y="5048250"/>
            <a:ext cx="457200" cy="485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635" algn="ctr">
              <a:lnSpc>
                <a:spcPts val="3825"/>
              </a:lnSpc>
            </a:pPr>
            <a:r>
              <a:rPr sz="32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5048244"/>
            <a:ext cx="457200" cy="485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635" algn="ctr">
              <a:lnSpc>
                <a:spcPts val="3825"/>
              </a:lnSpc>
            </a:pPr>
            <a:r>
              <a:rPr sz="32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2300" y="5048244"/>
            <a:ext cx="457200" cy="485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635" algn="ctr">
              <a:lnSpc>
                <a:spcPts val="3825"/>
              </a:lnSpc>
            </a:pPr>
            <a:r>
              <a:rPr sz="32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49500" y="5048244"/>
            <a:ext cx="457200" cy="485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635" algn="ctr">
              <a:lnSpc>
                <a:spcPts val="3825"/>
              </a:lnSpc>
            </a:pPr>
            <a:r>
              <a:rPr sz="32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06700" y="5048244"/>
            <a:ext cx="457200" cy="485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635" algn="ctr">
              <a:lnSpc>
                <a:spcPts val="3825"/>
              </a:lnSpc>
            </a:pPr>
            <a:r>
              <a:rPr sz="32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63900" y="5048244"/>
            <a:ext cx="457200" cy="485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635" algn="ctr">
              <a:lnSpc>
                <a:spcPts val="3825"/>
              </a:lnSpc>
            </a:pPr>
            <a:r>
              <a:rPr sz="32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03800" y="4979670"/>
            <a:ext cx="3316604" cy="12636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575">
              <a:lnSpc>
                <a:spcPct val="100000"/>
              </a:lnSpc>
            </a:pPr>
            <a:r>
              <a:rPr sz="3200" spc="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Φ</a:t>
            </a:r>
            <a:r>
              <a:rPr sz="3200" spc="-8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2·6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sz="4050" spc="0" baseline="24691" dirty="0" smtClean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r>
              <a:rPr sz="4050" spc="179" baseline="2469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ts val="700"/>
              </a:lnSpc>
              <a:spcBef>
                <a:spcPts val="49"/>
              </a:spcBef>
            </a:pPr>
            <a:endParaRPr sz="700"/>
          </a:p>
          <a:p>
            <a:pPr marL="12700">
              <a:lnSpc>
                <a:spcPct val="100000"/>
              </a:lnSpc>
            </a:pPr>
            <a:r>
              <a:rPr sz="3200" spc="-15" dirty="0" smtClean="0">
                <a:latin typeface="Times New Roman"/>
                <a:cs typeface="Times New Roman"/>
              </a:rPr>
              <a:t>accounting </a:t>
            </a:r>
            <a:r>
              <a:rPr sz="3200" spc="-20" dirty="0" smtClean="0">
                <a:latin typeface="Times New Roman"/>
                <a:cs typeface="Times New Roman"/>
              </a:rPr>
              <a:t>metho</a:t>
            </a:r>
            <a:r>
              <a:rPr sz="3200" spc="-35" dirty="0" smtClean="0">
                <a:latin typeface="Times New Roman"/>
                <a:cs typeface="Times New Roman"/>
              </a:rPr>
              <a:t>d</a:t>
            </a:r>
            <a:r>
              <a:rPr sz="4400" spc="-15" dirty="0" smtClean="0"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7900" y="5826758"/>
            <a:ext cx="457200" cy="452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$0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5100" y="5826745"/>
            <a:ext cx="457200" cy="452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$0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92300" y="5826745"/>
            <a:ext cx="457200" cy="452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$0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49500" y="5826745"/>
            <a:ext cx="457200" cy="452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$0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06700" y="5826745"/>
            <a:ext cx="457200" cy="452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$2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63900" y="5826745"/>
            <a:ext cx="457200" cy="452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28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$2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4219" y="5562598"/>
            <a:ext cx="211454" cy="680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15" dirty="0" smtClean="0">
                <a:latin typeface="Times New Roman"/>
                <a:cs typeface="Times New Roman"/>
              </a:rPr>
              <a:t>(</a:t>
            </a:r>
            <a:endParaRPr sz="44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96937" y="4995735"/>
          <a:ext cx="3748087" cy="542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457200"/>
                <a:gridCol w="457200"/>
                <a:gridCol w="457200"/>
                <a:gridCol w="457200"/>
                <a:gridCol w="457199"/>
                <a:gridCol w="457200"/>
                <a:gridCol w="457200"/>
                <a:gridCol w="76200"/>
              </a:tblGrid>
              <a:tr h="76200"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3785"/>
                        </a:lnSpc>
                      </a:pPr>
                      <a:r>
                        <a:rPr sz="32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•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785"/>
                        </a:lnSpc>
                      </a:pPr>
                      <a:r>
                        <a:rPr sz="32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•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785"/>
                        </a:lnSpc>
                      </a:pPr>
                      <a:r>
                        <a:rPr sz="32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•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785"/>
                        </a:lnSpc>
                      </a:pPr>
                      <a:r>
                        <a:rPr sz="32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•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785"/>
                        </a:lnSpc>
                      </a:pPr>
                      <a:r>
                        <a:rPr sz="32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•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785"/>
                        </a:lnSpc>
                      </a:pPr>
                      <a:r>
                        <a:rPr sz="32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•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896937" y="5740209"/>
          <a:ext cx="3748087" cy="542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457200"/>
                <a:gridCol w="457200"/>
                <a:gridCol w="457200"/>
                <a:gridCol w="457200"/>
                <a:gridCol w="457200"/>
                <a:gridCol w="457200"/>
                <a:gridCol w="457199"/>
                <a:gridCol w="76200"/>
              </a:tblGrid>
              <a:tr h="76200"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$2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ts val="5260"/>
              </a:lnSpc>
            </a:pPr>
            <a:r>
              <a:rPr sz="4400" b="1" spc="-20" dirty="0" smtClean="0">
                <a:latin typeface="Times New Roman"/>
                <a:cs typeface="Times New Roman"/>
              </a:rPr>
              <a:t>Calculation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0" dirty="0" smtClean="0">
                <a:latin typeface="Times New Roman"/>
                <a:cs typeface="Times New Roman"/>
              </a:rPr>
              <a:t>of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5" dirty="0" smtClean="0">
                <a:latin typeface="Times New Roman"/>
                <a:cs typeface="Times New Roman"/>
              </a:rPr>
              <a:t>amortized </a:t>
            </a:r>
            <a:r>
              <a:rPr sz="4400" b="1" spc="-20" dirty="0" smtClean="0">
                <a:latin typeface="Times New Roman"/>
                <a:cs typeface="Times New Roman"/>
              </a:rPr>
              <a:t>costs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October 31,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L13.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31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800" y="1409700"/>
            <a:ext cx="6665595" cy="11988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 smtClean="0">
                <a:latin typeface="Times New Roman"/>
                <a:cs typeface="Times New Roman"/>
              </a:rPr>
              <a:t>The </a:t>
            </a:r>
            <a:r>
              <a:rPr sz="3200" spc="-15" dirty="0" smtClean="0">
                <a:latin typeface="Times New Roman"/>
                <a:cs typeface="Times New Roman"/>
              </a:rPr>
              <a:t>amortized cost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of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the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35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th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insertion is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ts val="850"/>
              </a:lnSpc>
              <a:spcBef>
                <a:spcPts val="20"/>
              </a:spcBef>
            </a:pPr>
            <a:endParaRPr sz="850"/>
          </a:p>
          <a:p>
            <a:pPr marL="650875">
              <a:lnSpc>
                <a:spcPct val="100000"/>
              </a:lnSpc>
            </a:pPr>
            <a:r>
              <a:rPr sz="32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sz="4050" i="1" spc="-15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i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4050" i="1" spc="-15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i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Φ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4050" i="1" spc="-22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sz="3200" spc="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Φ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4050" i="1" spc="-15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050" spc="-15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ts val="5260"/>
              </a:lnSpc>
            </a:pPr>
            <a:r>
              <a:rPr sz="4400" b="1" spc="-20" dirty="0" smtClean="0">
                <a:latin typeface="Times New Roman"/>
                <a:cs typeface="Times New Roman"/>
              </a:rPr>
              <a:t>Calculation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0" dirty="0" smtClean="0">
                <a:latin typeface="Times New Roman"/>
                <a:cs typeface="Times New Roman"/>
              </a:rPr>
              <a:t>of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5" dirty="0" smtClean="0">
                <a:latin typeface="Times New Roman"/>
                <a:cs typeface="Times New Roman"/>
              </a:rPr>
              <a:t>amortized </a:t>
            </a:r>
            <a:r>
              <a:rPr sz="4400" b="1" spc="-20" dirty="0" smtClean="0">
                <a:latin typeface="Times New Roman"/>
                <a:cs typeface="Times New Roman"/>
              </a:rPr>
              <a:t>costs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1800" y="1409700"/>
            <a:ext cx="6665595" cy="11988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 smtClean="0">
                <a:latin typeface="Times New Roman"/>
                <a:cs typeface="Times New Roman"/>
              </a:rPr>
              <a:t>The </a:t>
            </a:r>
            <a:r>
              <a:rPr sz="3200" spc="-15" dirty="0" smtClean="0">
                <a:latin typeface="Times New Roman"/>
                <a:cs typeface="Times New Roman"/>
              </a:rPr>
              <a:t>amortized cost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of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the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35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th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insertion is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ts val="850"/>
              </a:lnSpc>
              <a:spcBef>
                <a:spcPts val="20"/>
              </a:spcBef>
            </a:pPr>
            <a:endParaRPr sz="850"/>
          </a:p>
          <a:p>
            <a:pPr marL="650875">
              <a:lnSpc>
                <a:spcPct val="100000"/>
              </a:lnSpc>
            </a:pPr>
            <a:r>
              <a:rPr sz="32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sz="4050" i="1" spc="-15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i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4050" i="1" spc="-15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i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Φ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4050" i="1" spc="-22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sz="3200" spc="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Φ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4050" i="1" spc="-15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050" spc="-15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14287" y="2778752"/>
            <a:ext cx="5196840" cy="9537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3770"/>
              </a:lnSpc>
              <a:tabLst>
                <a:tab pos="327660" algn="l"/>
              </a:tabLst>
            </a:pP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	</a:t>
            </a:r>
            <a:r>
              <a:rPr sz="3200" spc="-15" dirty="0" smtClean="0">
                <a:latin typeface="Times New Roman"/>
                <a:cs typeface="Times New Roman"/>
              </a:rPr>
              <a:t>if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 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1 </a:t>
            </a:r>
            <a:r>
              <a:rPr sz="3200" spc="-15" dirty="0" smtClean="0">
                <a:latin typeface="Times New Roman"/>
                <a:cs typeface="Times New Roman"/>
              </a:rPr>
              <a:t>is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an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exact power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of</a:t>
            </a:r>
            <a:r>
              <a:rPr sz="3200" spc="10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0" dirty="0" smtClean="0">
                <a:latin typeface="Times New Roman"/>
                <a:cs typeface="Times New Roman"/>
              </a:rPr>
              <a:t>,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sz="3200" spc="-15" dirty="0" smtClean="0">
                <a:latin typeface="Times New Roman"/>
                <a:cs typeface="Times New Roman"/>
              </a:rPr>
              <a:t>otherwise;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14546" y="2760980"/>
            <a:ext cx="230153" cy="1024568"/>
          </a:xfrm>
          <a:custGeom>
            <a:avLst/>
            <a:gdLst/>
            <a:ahLst/>
            <a:cxnLst/>
            <a:rect l="l" t="t" r="r" b="b"/>
            <a:pathLst>
              <a:path w="230153" h="1024568">
                <a:moveTo>
                  <a:pt x="230153" y="0"/>
                </a:moveTo>
                <a:lnTo>
                  <a:pt x="181966" y="7120"/>
                </a:lnTo>
                <a:lnTo>
                  <a:pt x="142982" y="26487"/>
                </a:lnTo>
                <a:lnTo>
                  <a:pt x="117529" y="55111"/>
                </a:lnTo>
                <a:lnTo>
                  <a:pt x="109757" y="426719"/>
                </a:lnTo>
                <a:lnTo>
                  <a:pt x="108591" y="438646"/>
                </a:lnTo>
                <a:lnTo>
                  <a:pt x="83195" y="480134"/>
                </a:lnTo>
                <a:lnTo>
                  <a:pt x="46731" y="501663"/>
                </a:lnTo>
                <a:lnTo>
                  <a:pt x="0" y="511693"/>
                </a:lnTo>
                <a:lnTo>
                  <a:pt x="15097" y="512725"/>
                </a:lnTo>
                <a:lnTo>
                  <a:pt x="57560" y="525913"/>
                </a:lnTo>
                <a:lnTo>
                  <a:pt x="90808" y="551387"/>
                </a:lnTo>
                <a:lnTo>
                  <a:pt x="108449" y="585487"/>
                </a:lnTo>
                <a:lnTo>
                  <a:pt x="109757" y="939545"/>
                </a:lnTo>
                <a:lnTo>
                  <a:pt x="110932" y="951521"/>
                </a:lnTo>
                <a:lnTo>
                  <a:pt x="136468" y="993145"/>
                </a:lnTo>
                <a:lnTo>
                  <a:pt x="173010" y="1014671"/>
                </a:lnTo>
                <a:lnTo>
                  <a:pt x="203247" y="1022746"/>
                </a:lnTo>
                <a:lnTo>
                  <a:pt x="219649" y="102456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82645" y="3749545"/>
            <a:ext cx="5575300" cy="620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0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sz="3150" spc="232" baseline="264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⎡</a:t>
            </a:r>
            <a:r>
              <a:rPr sz="3150" spc="-22" baseline="26455" dirty="0" smtClean="0">
                <a:solidFill>
                  <a:srgbClr val="008A87"/>
                </a:solidFill>
                <a:latin typeface="Times New Roman"/>
                <a:cs typeface="Times New Roman"/>
              </a:rPr>
              <a:t>lg </a:t>
            </a:r>
            <a:r>
              <a:rPr sz="3150" i="1" spc="-22" baseline="26455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150" spc="232" baseline="264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⎤</a:t>
            </a:r>
            <a:r>
              <a:rPr sz="40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4000" spc="-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sz="40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spc="5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35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sz="3150" spc="232" baseline="264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⎡</a:t>
            </a:r>
            <a:r>
              <a:rPr sz="3150" spc="-15" baseline="26455" dirty="0" smtClean="0">
                <a:solidFill>
                  <a:srgbClr val="008A87"/>
                </a:solidFill>
                <a:latin typeface="Times New Roman"/>
                <a:cs typeface="Times New Roman"/>
              </a:rPr>
              <a:t>lg (</a:t>
            </a:r>
            <a:r>
              <a:rPr sz="3150" i="1" spc="-22" baseline="26455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150" spc="0" baseline="26455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–1)</a:t>
            </a:r>
            <a:r>
              <a:rPr sz="3150" spc="232" baseline="264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⎤</a:t>
            </a:r>
            <a:r>
              <a:rPr sz="40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78700" y="2758694"/>
            <a:ext cx="230152" cy="1025330"/>
          </a:xfrm>
          <a:custGeom>
            <a:avLst/>
            <a:gdLst/>
            <a:ahLst/>
            <a:cxnLst/>
            <a:rect l="l" t="t" r="r" b="b"/>
            <a:pathLst>
              <a:path w="230152" h="1025330">
                <a:moveTo>
                  <a:pt x="0" y="0"/>
                </a:moveTo>
                <a:lnTo>
                  <a:pt x="48054" y="7204"/>
                </a:lnTo>
                <a:lnTo>
                  <a:pt x="86973" y="26739"/>
                </a:lnTo>
                <a:lnTo>
                  <a:pt x="112468" y="55484"/>
                </a:lnTo>
                <a:lnTo>
                  <a:pt x="120395" y="427481"/>
                </a:lnTo>
                <a:lnTo>
                  <a:pt x="121561" y="439408"/>
                </a:lnTo>
                <a:lnTo>
                  <a:pt x="146957" y="480897"/>
                </a:lnTo>
                <a:lnTo>
                  <a:pt x="183421" y="502425"/>
                </a:lnTo>
                <a:lnTo>
                  <a:pt x="230152" y="512455"/>
                </a:lnTo>
                <a:lnTo>
                  <a:pt x="215055" y="513488"/>
                </a:lnTo>
                <a:lnTo>
                  <a:pt x="172592" y="526675"/>
                </a:lnTo>
                <a:lnTo>
                  <a:pt x="139344" y="552150"/>
                </a:lnTo>
                <a:lnTo>
                  <a:pt x="121703" y="586250"/>
                </a:lnTo>
                <a:lnTo>
                  <a:pt x="120395" y="940307"/>
                </a:lnTo>
                <a:lnTo>
                  <a:pt x="119220" y="952283"/>
                </a:lnTo>
                <a:lnTo>
                  <a:pt x="93684" y="993907"/>
                </a:lnTo>
                <a:lnTo>
                  <a:pt x="57142" y="1015433"/>
                </a:lnTo>
                <a:lnTo>
                  <a:pt x="26904" y="1023508"/>
                </a:lnTo>
                <a:lnTo>
                  <a:pt x="10503" y="102533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38401" y="3014471"/>
            <a:ext cx="254635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October 31,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L13.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32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ts val="5260"/>
              </a:lnSpc>
            </a:pPr>
            <a:r>
              <a:rPr sz="4400" b="1" spc="-20" dirty="0" smtClean="0">
                <a:latin typeface="Times New Roman"/>
                <a:cs typeface="Times New Roman"/>
              </a:rPr>
              <a:t>Calculation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0" dirty="0" smtClean="0">
                <a:latin typeface="Times New Roman"/>
                <a:cs typeface="Times New Roman"/>
              </a:rPr>
              <a:t>of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5" dirty="0" smtClean="0">
                <a:latin typeface="Times New Roman"/>
                <a:cs typeface="Times New Roman"/>
              </a:rPr>
              <a:t>amortized </a:t>
            </a:r>
            <a:r>
              <a:rPr sz="4400" b="1" spc="-20" dirty="0" smtClean="0">
                <a:latin typeface="Times New Roman"/>
                <a:cs typeface="Times New Roman"/>
              </a:rPr>
              <a:t>costs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1800" y="1409700"/>
            <a:ext cx="6665595" cy="11988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 smtClean="0">
                <a:latin typeface="Times New Roman"/>
                <a:cs typeface="Times New Roman"/>
              </a:rPr>
              <a:t>The </a:t>
            </a:r>
            <a:r>
              <a:rPr sz="3200" spc="-15" dirty="0" smtClean="0">
                <a:latin typeface="Times New Roman"/>
                <a:cs typeface="Times New Roman"/>
              </a:rPr>
              <a:t>amortized cost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of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the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35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th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insertion is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ts val="850"/>
              </a:lnSpc>
              <a:spcBef>
                <a:spcPts val="20"/>
              </a:spcBef>
            </a:pPr>
            <a:endParaRPr sz="850"/>
          </a:p>
          <a:p>
            <a:pPr marL="650875">
              <a:lnSpc>
                <a:spcPct val="100000"/>
              </a:lnSpc>
            </a:pPr>
            <a:r>
              <a:rPr sz="32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sz="4050" i="1" spc="-15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i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4050" i="1" spc="-15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i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Φ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4050" i="1" spc="-22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sz="3200" spc="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Φ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4050" i="1" spc="-15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050" spc="-15" baseline="-20576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14287" y="2778752"/>
            <a:ext cx="5196840" cy="9537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3770"/>
              </a:lnSpc>
              <a:tabLst>
                <a:tab pos="327660" algn="l"/>
              </a:tabLst>
            </a:pP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	</a:t>
            </a:r>
            <a:r>
              <a:rPr sz="3200" spc="-15" dirty="0" smtClean="0">
                <a:latin typeface="Times New Roman"/>
                <a:cs typeface="Times New Roman"/>
              </a:rPr>
              <a:t>if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 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1 </a:t>
            </a:r>
            <a:r>
              <a:rPr sz="3200" spc="-15" dirty="0" smtClean="0">
                <a:latin typeface="Times New Roman"/>
                <a:cs typeface="Times New Roman"/>
              </a:rPr>
              <a:t>is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an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exact power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of</a:t>
            </a:r>
            <a:r>
              <a:rPr sz="3200" spc="10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0" dirty="0" smtClean="0">
                <a:latin typeface="Times New Roman"/>
                <a:cs typeface="Times New Roman"/>
              </a:rPr>
              <a:t>,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sz="3200" spc="-15" dirty="0" smtClean="0">
                <a:latin typeface="Times New Roman"/>
                <a:cs typeface="Times New Roman"/>
              </a:rPr>
              <a:t>otherwise;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14546" y="2760980"/>
            <a:ext cx="230153" cy="1024568"/>
          </a:xfrm>
          <a:custGeom>
            <a:avLst/>
            <a:gdLst/>
            <a:ahLst/>
            <a:cxnLst/>
            <a:rect l="l" t="t" r="r" b="b"/>
            <a:pathLst>
              <a:path w="230153" h="1024568">
                <a:moveTo>
                  <a:pt x="230153" y="0"/>
                </a:moveTo>
                <a:lnTo>
                  <a:pt x="181966" y="7120"/>
                </a:lnTo>
                <a:lnTo>
                  <a:pt x="142982" y="26487"/>
                </a:lnTo>
                <a:lnTo>
                  <a:pt x="117529" y="55111"/>
                </a:lnTo>
                <a:lnTo>
                  <a:pt x="109757" y="426719"/>
                </a:lnTo>
                <a:lnTo>
                  <a:pt x="108591" y="438646"/>
                </a:lnTo>
                <a:lnTo>
                  <a:pt x="83195" y="480134"/>
                </a:lnTo>
                <a:lnTo>
                  <a:pt x="46731" y="501663"/>
                </a:lnTo>
                <a:lnTo>
                  <a:pt x="0" y="511693"/>
                </a:lnTo>
                <a:lnTo>
                  <a:pt x="15097" y="512725"/>
                </a:lnTo>
                <a:lnTo>
                  <a:pt x="57560" y="525913"/>
                </a:lnTo>
                <a:lnTo>
                  <a:pt x="90808" y="551387"/>
                </a:lnTo>
                <a:lnTo>
                  <a:pt x="108449" y="585487"/>
                </a:lnTo>
                <a:lnTo>
                  <a:pt x="109757" y="939545"/>
                </a:lnTo>
                <a:lnTo>
                  <a:pt x="110932" y="951521"/>
                </a:lnTo>
                <a:lnTo>
                  <a:pt x="136468" y="993145"/>
                </a:lnTo>
                <a:lnTo>
                  <a:pt x="173010" y="1014671"/>
                </a:lnTo>
                <a:lnTo>
                  <a:pt x="203247" y="1022746"/>
                </a:lnTo>
                <a:lnTo>
                  <a:pt x="219649" y="102456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38401" y="3014471"/>
            <a:ext cx="254635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82645" y="3749545"/>
            <a:ext cx="5575300" cy="620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0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sz="3150" spc="232" baseline="264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⎡</a:t>
            </a:r>
            <a:r>
              <a:rPr sz="3150" spc="-22" baseline="26455" dirty="0" smtClean="0">
                <a:solidFill>
                  <a:srgbClr val="008A87"/>
                </a:solidFill>
                <a:latin typeface="Times New Roman"/>
                <a:cs typeface="Times New Roman"/>
              </a:rPr>
              <a:t>lg </a:t>
            </a:r>
            <a:r>
              <a:rPr sz="3150" i="1" spc="-22" baseline="26455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150" spc="232" baseline="264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⎤</a:t>
            </a:r>
            <a:r>
              <a:rPr sz="40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4000" spc="-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sz="40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spc="5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35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sz="3150" spc="232" baseline="264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⎡</a:t>
            </a:r>
            <a:r>
              <a:rPr sz="3150" spc="-15" baseline="26455" dirty="0" smtClean="0">
                <a:solidFill>
                  <a:srgbClr val="008A87"/>
                </a:solidFill>
                <a:latin typeface="Times New Roman"/>
                <a:cs typeface="Times New Roman"/>
              </a:rPr>
              <a:t>lg (</a:t>
            </a:r>
            <a:r>
              <a:rPr sz="3150" i="1" spc="-22" baseline="26455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150" spc="0" baseline="26455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–1)</a:t>
            </a:r>
            <a:r>
              <a:rPr sz="3150" spc="232" baseline="264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⎤</a:t>
            </a:r>
            <a:r>
              <a:rPr sz="40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78700" y="2758694"/>
            <a:ext cx="230152" cy="1025330"/>
          </a:xfrm>
          <a:custGeom>
            <a:avLst/>
            <a:gdLst/>
            <a:ahLst/>
            <a:cxnLst/>
            <a:rect l="l" t="t" r="r" b="b"/>
            <a:pathLst>
              <a:path w="230152" h="1025330">
                <a:moveTo>
                  <a:pt x="0" y="0"/>
                </a:moveTo>
                <a:lnTo>
                  <a:pt x="48054" y="7204"/>
                </a:lnTo>
                <a:lnTo>
                  <a:pt x="86973" y="26739"/>
                </a:lnTo>
                <a:lnTo>
                  <a:pt x="112468" y="55484"/>
                </a:lnTo>
                <a:lnTo>
                  <a:pt x="120395" y="427481"/>
                </a:lnTo>
                <a:lnTo>
                  <a:pt x="121561" y="439408"/>
                </a:lnTo>
                <a:lnTo>
                  <a:pt x="146957" y="480897"/>
                </a:lnTo>
                <a:lnTo>
                  <a:pt x="183421" y="502425"/>
                </a:lnTo>
                <a:lnTo>
                  <a:pt x="230152" y="512455"/>
                </a:lnTo>
                <a:lnTo>
                  <a:pt x="215055" y="513488"/>
                </a:lnTo>
                <a:lnTo>
                  <a:pt x="172592" y="526675"/>
                </a:lnTo>
                <a:lnTo>
                  <a:pt x="139344" y="552150"/>
                </a:lnTo>
                <a:lnTo>
                  <a:pt x="121703" y="586250"/>
                </a:lnTo>
                <a:lnTo>
                  <a:pt x="120395" y="940307"/>
                </a:lnTo>
                <a:lnTo>
                  <a:pt x="119220" y="952283"/>
                </a:lnTo>
                <a:lnTo>
                  <a:pt x="93684" y="993907"/>
                </a:lnTo>
                <a:lnTo>
                  <a:pt x="57142" y="1015433"/>
                </a:lnTo>
                <a:lnTo>
                  <a:pt x="26904" y="1023508"/>
                </a:lnTo>
                <a:lnTo>
                  <a:pt x="10503" y="102533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87843" y="4554727"/>
            <a:ext cx="230500" cy="1025237"/>
          </a:xfrm>
          <a:custGeom>
            <a:avLst/>
            <a:gdLst/>
            <a:ahLst/>
            <a:cxnLst/>
            <a:rect l="l" t="t" r="r" b="b"/>
            <a:pathLst>
              <a:path w="230500" h="1025237">
                <a:moveTo>
                  <a:pt x="0" y="0"/>
                </a:moveTo>
                <a:lnTo>
                  <a:pt x="48450" y="7062"/>
                </a:lnTo>
                <a:lnTo>
                  <a:pt x="87568" y="26281"/>
                </a:lnTo>
                <a:lnTo>
                  <a:pt x="113158" y="54706"/>
                </a:lnTo>
                <a:lnTo>
                  <a:pt x="121158" y="426720"/>
                </a:lnTo>
                <a:lnTo>
                  <a:pt x="122326" y="438676"/>
                </a:lnTo>
                <a:lnTo>
                  <a:pt x="147720" y="480488"/>
                </a:lnTo>
                <a:lnTo>
                  <a:pt x="184074" y="502300"/>
                </a:lnTo>
                <a:lnTo>
                  <a:pt x="230500" y="512463"/>
                </a:lnTo>
                <a:lnTo>
                  <a:pt x="215420" y="513487"/>
                </a:lnTo>
                <a:lnTo>
                  <a:pt x="172949" y="526600"/>
                </a:lnTo>
                <a:lnTo>
                  <a:pt x="139732" y="552024"/>
                </a:lnTo>
                <a:lnTo>
                  <a:pt x="122321" y="586220"/>
                </a:lnTo>
                <a:lnTo>
                  <a:pt x="121158" y="939546"/>
                </a:lnTo>
                <a:lnTo>
                  <a:pt x="119999" y="951453"/>
                </a:lnTo>
                <a:lnTo>
                  <a:pt x="94744" y="993129"/>
                </a:lnTo>
                <a:lnTo>
                  <a:pt x="58466" y="1014942"/>
                </a:lnTo>
                <a:lnTo>
                  <a:pt x="28335" y="1023275"/>
                </a:lnTo>
                <a:lnTo>
                  <a:pt x="11948" y="102523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3555" y="4556251"/>
            <a:ext cx="230287" cy="1025289"/>
          </a:xfrm>
          <a:custGeom>
            <a:avLst/>
            <a:gdLst/>
            <a:ahLst/>
            <a:cxnLst/>
            <a:rect l="l" t="t" r="r" b="b"/>
            <a:pathLst>
              <a:path w="230287" h="1025289">
                <a:moveTo>
                  <a:pt x="230287" y="0"/>
                </a:moveTo>
                <a:lnTo>
                  <a:pt x="182101" y="7120"/>
                </a:lnTo>
                <a:lnTo>
                  <a:pt x="143117" y="26487"/>
                </a:lnTo>
                <a:lnTo>
                  <a:pt x="117663" y="55112"/>
                </a:lnTo>
                <a:lnTo>
                  <a:pt x="109891" y="427482"/>
                </a:lnTo>
                <a:lnTo>
                  <a:pt x="108716" y="439293"/>
                </a:lnTo>
                <a:lnTo>
                  <a:pt x="83180" y="480762"/>
                </a:lnTo>
                <a:lnTo>
                  <a:pt x="46638" y="502454"/>
                </a:lnTo>
                <a:lnTo>
                  <a:pt x="0" y="512498"/>
                </a:lnTo>
                <a:lnTo>
                  <a:pt x="15172" y="513507"/>
                </a:lnTo>
                <a:lnTo>
                  <a:pt x="57805" y="526530"/>
                </a:lnTo>
                <a:lnTo>
                  <a:pt x="91109" y="551816"/>
                </a:lnTo>
                <a:lnTo>
                  <a:pt x="108655" y="585852"/>
                </a:lnTo>
                <a:lnTo>
                  <a:pt x="109891" y="939546"/>
                </a:lnTo>
                <a:lnTo>
                  <a:pt x="111060" y="951502"/>
                </a:lnTo>
                <a:lnTo>
                  <a:pt x="136453" y="993314"/>
                </a:lnTo>
                <a:lnTo>
                  <a:pt x="172808" y="1015126"/>
                </a:lnTo>
                <a:lnTo>
                  <a:pt x="202904" y="1023388"/>
                </a:lnTo>
                <a:lnTo>
                  <a:pt x="219233" y="102528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24201" y="4574031"/>
            <a:ext cx="5196840" cy="9537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3770"/>
              </a:lnSpc>
              <a:tabLst>
                <a:tab pos="327660" algn="l"/>
              </a:tabLst>
            </a:pP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	</a:t>
            </a:r>
            <a:r>
              <a:rPr sz="3200" spc="-15" dirty="0" smtClean="0">
                <a:latin typeface="Times New Roman"/>
                <a:cs typeface="Times New Roman"/>
              </a:rPr>
              <a:t>if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 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1 </a:t>
            </a:r>
            <a:r>
              <a:rPr sz="3200" spc="-15" dirty="0" smtClean="0">
                <a:latin typeface="Times New Roman"/>
                <a:cs typeface="Times New Roman"/>
              </a:rPr>
              <a:t>is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an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exact power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of</a:t>
            </a:r>
            <a:r>
              <a:rPr sz="3200" spc="10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0" dirty="0" smtClean="0">
                <a:latin typeface="Times New Roman"/>
                <a:cs typeface="Times New Roman"/>
              </a:rPr>
              <a:t>,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sz="3200" spc="-15" dirty="0" smtClean="0">
                <a:latin typeface="Times New Roman"/>
                <a:cs typeface="Times New Roman"/>
              </a:rPr>
              <a:t>otherwise;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October 31,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L13.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33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47546" y="4810505"/>
            <a:ext cx="254635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2647" y="5530594"/>
            <a:ext cx="3493135" cy="6261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spc="-3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4800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sz="2100" spc="1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⎡</a:t>
            </a:r>
            <a:r>
              <a:rPr sz="21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lg </a:t>
            </a:r>
            <a:r>
              <a:rPr sz="21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100" spc="1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⎤</a:t>
            </a:r>
            <a:r>
              <a:rPr sz="2100" spc="2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4800" spc="-3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spc="-15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2100" spc="1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⎡</a:t>
            </a:r>
            <a:r>
              <a:rPr sz="21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lg (</a:t>
            </a:r>
            <a:r>
              <a:rPr sz="21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1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–1)</a:t>
            </a:r>
            <a:r>
              <a:rPr sz="2100" spc="1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⎤</a:t>
            </a:r>
            <a:r>
              <a:rPr sz="2100" spc="-27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4800" spc="0" baseline="-17361" dirty="0" smtClean="0">
                <a:latin typeface="Times New Roman"/>
                <a:cs typeface="Times New Roman"/>
              </a:rPr>
              <a:t>.</a:t>
            </a:r>
            <a:endParaRPr sz="4800" baseline="-1736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ts val="5260"/>
              </a:lnSpc>
            </a:pPr>
            <a:r>
              <a:rPr sz="4400" b="1" spc="-20" dirty="0" smtClean="0">
                <a:latin typeface="Times New Roman"/>
                <a:cs typeface="Times New Roman"/>
              </a:rPr>
              <a:t>Calculation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October 31,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L13.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34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602" y="1238250"/>
            <a:ext cx="6219190" cy="10934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Case</a:t>
            </a:r>
            <a:r>
              <a:rPr sz="3200" b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 smtClean="0">
                <a:solidFill>
                  <a:srgbClr val="CC0000"/>
                </a:solidFill>
                <a:latin typeface="Times New Roman"/>
                <a:cs typeface="Times New Roman"/>
              </a:rPr>
              <a:t>1: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1 </a:t>
            </a:r>
            <a:r>
              <a:rPr sz="3200" spc="-15" dirty="0" smtClean="0">
                <a:latin typeface="Times New Roman"/>
                <a:cs typeface="Times New Roman"/>
              </a:rPr>
              <a:t>is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an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exact power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of</a:t>
            </a:r>
            <a:r>
              <a:rPr sz="3200" spc="1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0" dirty="0" smtClean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936750">
              <a:lnSpc>
                <a:spcPts val="2875"/>
              </a:lnSpc>
            </a:pPr>
            <a:r>
              <a:rPr sz="4800" i="1" spc="-22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sz="4050" i="1" spc="-15" baseline="-41152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050" i="1" spc="412" baseline="-41152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3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4800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i="1" spc="-15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800" i="1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3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4800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sz="2100" spc="1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⎡</a:t>
            </a:r>
            <a:r>
              <a:rPr sz="21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lg </a:t>
            </a:r>
            <a:r>
              <a:rPr sz="21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100" spc="1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⎤</a:t>
            </a:r>
            <a:r>
              <a:rPr sz="2100" spc="2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4800" spc="-3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2100" spc="15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⎡</a:t>
            </a:r>
            <a:r>
              <a:rPr sz="21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lg (</a:t>
            </a:r>
            <a:r>
              <a:rPr sz="21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1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r>
              <a:rPr sz="21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100" spc="1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⎤</a:t>
            </a:r>
            <a:endParaRPr sz="21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ts val="5260"/>
              </a:lnSpc>
            </a:pPr>
            <a:r>
              <a:rPr sz="4400" b="1" spc="-20" dirty="0" smtClean="0">
                <a:latin typeface="Times New Roman"/>
                <a:cs typeface="Times New Roman"/>
              </a:rPr>
              <a:t>Calculation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October 31,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L13.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35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602" y="1238250"/>
            <a:ext cx="6451600" cy="14052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Case</a:t>
            </a:r>
            <a:r>
              <a:rPr sz="3200" b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 smtClean="0">
                <a:solidFill>
                  <a:srgbClr val="CC0000"/>
                </a:solidFill>
                <a:latin typeface="Times New Roman"/>
                <a:cs typeface="Times New Roman"/>
              </a:rPr>
              <a:t>1: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1 </a:t>
            </a:r>
            <a:r>
              <a:rPr sz="3200" spc="-15" dirty="0" smtClean="0">
                <a:latin typeface="Times New Roman"/>
                <a:cs typeface="Times New Roman"/>
              </a:rPr>
              <a:t>is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an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exact power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of</a:t>
            </a:r>
            <a:r>
              <a:rPr sz="3200" spc="1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0" dirty="0" smtClean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936750">
              <a:lnSpc>
                <a:spcPts val="2875"/>
              </a:lnSpc>
            </a:pPr>
            <a:r>
              <a:rPr sz="4800" i="1" spc="-22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sz="4050" i="1" spc="-15" baseline="-41152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050" i="1" spc="412" baseline="-41152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3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4800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i="1" spc="-15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800" i="1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3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4800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sz="2100" spc="1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⎡</a:t>
            </a:r>
            <a:r>
              <a:rPr sz="21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lg </a:t>
            </a:r>
            <a:r>
              <a:rPr sz="21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100" spc="1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⎤</a:t>
            </a:r>
            <a:r>
              <a:rPr sz="2100" spc="2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4800" spc="-3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2100" spc="15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⎡</a:t>
            </a:r>
            <a:r>
              <a:rPr sz="21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lg (</a:t>
            </a:r>
            <a:r>
              <a:rPr sz="21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1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–1)</a:t>
            </a:r>
            <a:r>
              <a:rPr sz="2100" spc="1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⎤</a:t>
            </a:r>
            <a:endParaRPr sz="2100">
              <a:latin typeface="Segoe UI Symbol"/>
              <a:cs typeface="Segoe UI Symbol"/>
            </a:endParaRPr>
          </a:p>
          <a:p>
            <a:pPr marL="2333625">
              <a:lnSpc>
                <a:spcPct val="100000"/>
              </a:lnSpc>
              <a:spcBef>
                <a:spcPts val="425"/>
              </a:spcBef>
            </a:pP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1)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ts val="5260"/>
              </a:lnSpc>
            </a:pPr>
            <a:r>
              <a:rPr sz="4400" b="1" spc="-20" dirty="0" smtClean="0">
                <a:latin typeface="Times New Roman"/>
                <a:cs typeface="Times New Roman"/>
              </a:rPr>
              <a:t>Calculation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October 31,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L13.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36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602" y="1238250"/>
            <a:ext cx="6451600" cy="18199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Case</a:t>
            </a:r>
            <a:r>
              <a:rPr sz="3200" b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 smtClean="0">
                <a:solidFill>
                  <a:srgbClr val="CC0000"/>
                </a:solidFill>
                <a:latin typeface="Times New Roman"/>
                <a:cs typeface="Times New Roman"/>
              </a:rPr>
              <a:t>1: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1 </a:t>
            </a:r>
            <a:r>
              <a:rPr sz="3200" spc="-15" dirty="0" smtClean="0">
                <a:latin typeface="Times New Roman"/>
                <a:cs typeface="Times New Roman"/>
              </a:rPr>
              <a:t>is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an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exact power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of</a:t>
            </a:r>
            <a:r>
              <a:rPr sz="3200" spc="1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0" dirty="0" smtClean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692275" algn="ctr">
              <a:lnSpc>
                <a:spcPts val="2875"/>
              </a:lnSpc>
            </a:pPr>
            <a:r>
              <a:rPr sz="4800" i="1" spc="-22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sz="4050" i="1" spc="-15" baseline="-41152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050" i="1" spc="412" baseline="-41152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3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4800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i="1" spc="-15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800" i="1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3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4800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sz="2100" spc="1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⎡</a:t>
            </a:r>
            <a:r>
              <a:rPr sz="21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lg </a:t>
            </a:r>
            <a:r>
              <a:rPr sz="21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100" spc="1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⎤</a:t>
            </a:r>
            <a:r>
              <a:rPr sz="2100" spc="2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4800" spc="-3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2100" spc="15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⎡</a:t>
            </a:r>
            <a:r>
              <a:rPr sz="21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lg (</a:t>
            </a:r>
            <a:r>
              <a:rPr sz="21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1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–1)</a:t>
            </a:r>
            <a:r>
              <a:rPr sz="2100" spc="1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⎤</a:t>
            </a:r>
            <a:endParaRPr sz="2100">
              <a:latin typeface="Segoe UI Symbol"/>
              <a:cs typeface="Segoe UI Symbol"/>
            </a:endParaRPr>
          </a:p>
          <a:p>
            <a:pPr marL="2333625">
              <a:lnSpc>
                <a:spcPct val="100000"/>
              </a:lnSpc>
              <a:spcBef>
                <a:spcPts val="425"/>
              </a:spcBef>
            </a:pP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1)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  <a:p>
            <a:pPr marL="2333625">
              <a:lnSpc>
                <a:spcPts val="3265"/>
              </a:lnSpc>
            </a:pP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1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ts val="5260"/>
              </a:lnSpc>
            </a:pPr>
            <a:r>
              <a:rPr sz="4400" b="1" spc="-20" dirty="0" smtClean="0">
                <a:latin typeface="Times New Roman"/>
                <a:cs typeface="Times New Roman"/>
              </a:rPr>
              <a:t>Calculation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1602" y="1238250"/>
            <a:ext cx="6451600" cy="22339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Case</a:t>
            </a:r>
            <a:r>
              <a:rPr sz="3200" b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 smtClean="0">
                <a:solidFill>
                  <a:srgbClr val="CC0000"/>
                </a:solidFill>
                <a:latin typeface="Times New Roman"/>
                <a:cs typeface="Times New Roman"/>
              </a:rPr>
              <a:t>1: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1 </a:t>
            </a:r>
            <a:r>
              <a:rPr sz="3200" spc="-15" dirty="0" smtClean="0">
                <a:latin typeface="Times New Roman"/>
                <a:cs typeface="Times New Roman"/>
              </a:rPr>
              <a:t>is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an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exact power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of</a:t>
            </a:r>
            <a:r>
              <a:rPr sz="3200" spc="1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0" dirty="0" smtClean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692275" algn="ctr">
              <a:lnSpc>
                <a:spcPts val="2875"/>
              </a:lnSpc>
            </a:pPr>
            <a:r>
              <a:rPr sz="4800" i="1" spc="-22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sz="4050" i="1" spc="-15" baseline="-41152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050" i="1" spc="412" baseline="-41152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3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4800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i="1" spc="-15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800" i="1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3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4800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sz="2100" spc="1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⎡</a:t>
            </a:r>
            <a:r>
              <a:rPr sz="21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lg </a:t>
            </a:r>
            <a:r>
              <a:rPr sz="21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100" spc="1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⎤</a:t>
            </a:r>
            <a:r>
              <a:rPr sz="2100" spc="2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4800" spc="-3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2100" spc="15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⎡</a:t>
            </a:r>
            <a:r>
              <a:rPr sz="21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lg (</a:t>
            </a:r>
            <a:r>
              <a:rPr sz="21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1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–1)</a:t>
            </a:r>
            <a:r>
              <a:rPr sz="2100" spc="1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⎤</a:t>
            </a:r>
            <a:endParaRPr sz="2100">
              <a:latin typeface="Segoe UI Symbol"/>
              <a:cs typeface="Segoe UI Symbol"/>
            </a:endParaRPr>
          </a:p>
          <a:p>
            <a:pPr marL="2333625">
              <a:lnSpc>
                <a:spcPct val="100000"/>
              </a:lnSpc>
              <a:spcBef>
                <a:spcPts val="425"/>
              </a:spcBef>
            </a:pP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1)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  <a:p>
            <a:pPr marL="2333625">
              <a:lnSpc>
                <a:spcPts val="3265"/>
              </a:lnSpc>
            </a:pP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1</a:t>
            </a:r>
            <a:endParaRPr sz="3200">
              <a:latin typeface="Times New Roman"/>
              <a:cs typeface="Times New Roman"/>
            </a:endParaRPr>
          </a:p>
          <a:p>
            <a:pPr marR="1249680" algn="ctr">
              <a:lnSpc>
                <a:spcPts val="3260"/>
              </a:lnSpc>
            </a:pP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October 31,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L13.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37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ts val="5260"/>
              </a:lnSpc>
            </a:pPr>
            <a:r>
              <a:rPr sz="4400" b="1" spc="-20" dirty="0" smtClean="0">
                <a:latin typeface="Times New Roman"/>
                <a:cs typeface="Times New Roman"/>
              </a:rPr>
              <a:t>Calculation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1602" y="1238250"/>
            <a:ext cx="6530340" cy="33756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Case</a:t>
            </a:r>
            <a:r>
              <a:rPr sz="3200" b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 smtClean="0">
                <a:solidFill>
                  <a:srgbClr val="CC0000"/>
                </a:solidFill>
                <a:latin typeface="Times New Roman"/>
                <a:cs typeface="Times New Roman"/>
              </a:rPr>
              <a:t>1: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1 </a:t>
            </a:r>
            <a:r>
              <a:rPr sz="3200" spc="-15" dirty="0" smtClean="0">
                <a:latin typeface="Times New Roman"/>
                <a:cs typeface="Times New Roman"/>
              </a:rPr>
              <a:t>is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an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exact power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of</a:t>
            </a:r>
            <a:r>
              <a:rPr sz="3200" spc="1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0" dirty="0" smtClean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613535" algn="ctr">
              <a:lnSpc>
                <a:spcPts val="2875"/>
              </a:lnSpc>
            </a:pPr>
            <a:r>
              <a:rPr sz="4800" i="1" spc="-22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sz="4050" i="1" spc="-15" baseline="-41152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050" i="1" spc="412" baseline="-41152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3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4800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i="1" spc="-15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800" i="1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3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4800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sz="2100" spc="1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⎡</a:t>
            </a:r>
            <a:r>
              <a:rPr sz="21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lg </a:t>
            </a:r>
            <a:r>
              <a:rPr sz="21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100" spc="1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⎤</a:t>
            </a:r>
            <a:r>
              <a:rPr sz="2100" spc="2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4800" spc="-3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2100" spc="15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⎡</a:t>
            </a:r>
            <a:r>
              <a:rPr sz="21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lg (</a:t>
            </a:r>
            <a:r>
              <a:rPr sz="21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1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–1)</a:t>
            </a:r>
            <a:r>
              <a:rPr sz="2100" spc="1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⎤</a:t>
            </a:r>
            <a:endParaRPr sz="2100">
              <a:latin typeface="Segoe UI Symbol"/>
              <a:cs typeface="Segoe UI Symbol"/>
            </a:endParaRPr>
          </a:p>
          <a:p>
            <a:pPr marL="2333625">
              <a:lnSpc>
                <a:spcPct val="100000"/>
              </a:lnSpc>
              <a:spcBef>
                <a:spcPts val="425"/>
              </a:spcBef>
            </a:pP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1)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  <a:p>
            <a:pPr marL="1725930" algn="ctr">
              <a:lnSpc>
                <a:spcPts val="3265"/>
              </a:lnSpc>
            </a:pP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1</a:t>
            </a:r>
            <a:endParaRPr sz="3200">
              <a:latin typeface="Times New Roman"/>
              <a:cs typeface="Times New Roman"/>
            </a:endParaRPr>
          </a:p>
          <a:p>
            <a:pPr marR="1328420" algn="ctr">
              <a:lnSpc>
                <a:spcPts val="3260"/>
              </a:lnSpc>
            </a:pP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3200" b="1" spc="-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Case</a:t>
            </a:r>
            <a:r>
              <a:rPr sz="3200" b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 smtClean="0">
                <a:solidFill>
                  <a:srgbClr val="CC0000"/>
                </a:solidFill>
                <a:latin typeface="Times New Roman"/>
                <a:cs typeface="Times New Roman"/>
              </a:rPr>
              <a:t>2: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1 </a:t>
            </a:r>
            <a:r>
              <a:rPr sz="3200" spc="-15" dirty="0" smtClean="0">
                <a:latin typeface="Times New Roman"/>
                <a:cs typeface="Times New Roman"/>
              </a:rPr>
              <a:t>is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i="1" spc="-15" dirty="0" smtClean="0">
                <a:latin typeface="Times New Roman"/>
                <a:cs typeface="Times New Roman"/>
              </a:rPr>
              <a:t>no</a:t>
            </a:r>
            <a:r>
              <a:rPr sz="3200" i="1" spc="-10" dirty="0" smtClean="0">
                <a:latin typeface="Times New Roman"/>
                <a:cs typeface="Times New Roman"/>
              </a:rPr>
              <a:t>t</a:t>
            </a:r>
            <a:r>
              <a:rPr sz="3200" i="1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an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exact power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of</a:t>
            </a:r>
            <a:r>
              <a:rPr sz="3200" spc="10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0" dirty="0" smtClean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701800" algn="ctr">
              <a:lnSpc>
                <a:spcPts val="2860"/>
              </a:lnSpc>
            </a:pPr>
            <a:r>
              <a:rPr sz="4800" i="1" spc="-22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sz="4050" i="1" spc="-15" baseline="-41152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050" i="1" spc="412" baseline="-41152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3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4800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4800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3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4800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sz="2100" spc="1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⎡</a:t>
            </a:r>
            <a:r>
              <a:rPr sz="21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lg </a:t>
            </a:r>
            <a:r>
              <a:rPr sz="21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100" spc="1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⎤</a:t>
            </a:r>
            <a:r>
              <a:rPr sz="2100" spc="2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4800" spc="-3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spc="-15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2100" spc="1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⎡</a:t>
            </a:r>
            <a:r>
              <a:rPr sz="21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lg (</a:t>
            </a:r>
            <a:r>
              <a:rPr sz="21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1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–1)</a:t>
            </a:r>
            <a:r>
              <a:rPr sz="2100" spc="1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⎤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October 31,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L13.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38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ts val="5260"/>
              </a:lnSpc>
            </a:pPr>
            <a:r>
              <a:rPr sz="4400" b="1" spc="-20" dirty="0" smtClean="0">
                <a:latin typeface="Times New Roman"/>
                <a:cs typeface="Times New Roman"/>
              </a:rPr>
              <a:t>Calculation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1602" y="1238250"/>
            <a:ext cx="6530340" cy="27705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Case</a:t>
            </a:r>
            <a:r>
              <a:rPr sz="3200" b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 smtClean="0">
                <a:solidFill>
                  <a:srgbClr val="CC0000"/>
                </a:solidFill>
                <a:latin typeface="Times New Roman"/>
                <a:cs typeface="Times New Roman"/>
              </a:rPr>
              <a:t>1: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1 </a:t>
            </a:r>
            <a:r>
              <a:rPr sz="3200" spc="-15" dirty="0" smtClean="0">
                <a:latin typeface="Times New Roman"/>
                <a:cs typeface="Times New Roman"/>
              </a:rPr>
              <a:t>is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an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exact power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of</a:t>
            </a:r>
            <a:r>
              <a:rPr sz="3200" spc="1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0" dirty="0" smtClean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613535" algn="ctr">
              <a:lnSpc>
                <a:spcPts val="2875"/>
              </a:lnSpc>
            </a:pPr>
            <a:r>
              <a:rPr sz="4800" i="1" spc="-22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sz="4050" i="1" spc="-15" baseline="-41152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050" i="1" spc="412" baseline="-41152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3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4800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i="1" spc="-15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800" i="1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3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4800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sz="2100" spc="1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⎡</a:t>
            </a:r>
            <a:r>
              <a:rPr sz="21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lg </a:t>
            </a:r>
            <a:r>
              <a:rPr sz="21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100" spc="1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⎤</a:t>
            </a:r>
            <a:r>
              <a:rPr sz="2100" spc="2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4800" spc="-3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2100" spc="15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⎡</a:t>
            </a:r>
            <a:r>
              <a:rPr sz="21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lg (</a:t>
            </a:r>
            <a:r>
              <a:rPr sz="21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1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–1)</a:t>
            </a:r>
            <a:r>
              <a:rPr sz="2100" spc="1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⎤</a:t>
            </a:r>
            <a:endParaRPr sz="2100">
              <a:latin typeface="Segoe UI Symbol"/>
              <a:cs typeface="Segoe UI Symbol"/>
            </a:endParaRPr>
          </a:p>
          <a:p>
            <a:pPr marL="2333625">
              <a:lnSpc>
                <a:spcPct val="100000"/>
              </a:lnSpc>
              <a:spcBef>
                <a:spcPts val="425"/>
              </a:spcBef>
            </a:pP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1)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  <a:p>
            <a:pPr marL="2333625">
              <a:lnSpc>
                <a:spcPts val="3265"/>
              </a:lnSpc>
            </a:pP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1</a:t>
            </a:r>
            <a:endParaRPr sz="3200">
              <a:latin typeface="Times New Roman"/>
              <a:cs typeface="Times New Roman"/>
            </a:endParaRPr>
          </a:p>
          <a:p>
            <a:pPr marR="1328420" algn="ctr">
              <a:lnSpc>
                <a:spcPts val="3260"/>
              </a:lnSpc>
            </a:pP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3200" b="1" spc="-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Case</a:t>
            </a:r>
            <a:r>
              <a:rPr sz="3200" b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 smtClean="0">
                <a:solidFill>
                  <a:srgbClr val="CC0000"/>
                </a:solidFill>
                <a:latin typeface="Times New Roman"/>
                <a:cs typeface="Times New Roman"/>
              </a:rPr>
              <a:t>2: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1 </a:t>
            </a:r>
            <a:r>
              <a:rPr sz="3200" spc="-15" dirty="0" smtClean="0">
                <a:latin typeface="Times New Roman"/>
                <a:cs typeface="Times New Roman"/>
              </a:rPr>
              <a:t>is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i="1" spc="-15" dirty="0" smtClean="0">
                <a:latin typeface="Times New Roman"/>
                <a:cs typeface="Times New Roman"/>
              </a:rPr>
              <a:t>no</a:t>
            </a:r>
            <a:r>
              <a:rPr sz="3200" i="1" spc="-10" dirty="0" smtClean="0">
                <a:latin typeface="Times New Roman"/>
                <a:cs typeface="Times New Roman"/>
              </a:rPr>
              <a:t>t</a:t>
            </a:r>
            <a:r>
              <a:rPr sz="3200" i="1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an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exact power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of</a:t>
            </a:r>
            <a:r>
              <a:rPr sz="3200" spc="10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0" dirty="0" smtClean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October 31,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L13.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39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95629" y="3873245"/>
            <a:ext cx="4384675" cy="7410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i="1" spc="-22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sz="4050" i="1" spc="-15" baseline="-41152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050" i="1" spc="412" baseline="-41152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3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4800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4800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3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4800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sz="2100" spc="1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⎡</a:t>
            </a:r>
            <a:r>
              <a:rPr sz="21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lg </a:t>
            </a:r>
            <a:r>
              <a:rPr sz="21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100" spc="1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⎤</a:t>
            </a:r>
            <a:r>
              <a:rPr sz="2100" spc="2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4800" spc="-3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spc="-15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2100" spc="1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⎡</a:t>
            </a:r>
            <a:r>
              <a:rPr sz="21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lg (</a:t>
            </a:r>
            <a:r>
              <a:rPr sz="21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1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–1)</a:t>
            </a:r>
            <a:r>
              <a:rPr sz="2100" spc="1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⎤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92653" y="4415027"/>
            <a:ext cx="559435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71940" y="4287773"/>
            <a:ext cx="3689350" cy="6261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spc="-22" baseline="-17361" dirty="0" smtClean="0">
                <a:latin typeface="Times New Roman"/>
                <a:cs typeface="Times New Roman"/>
              </a:rPr>
              <a:t>(since</a:t>
            </a:r>
            <a:r>
              <a:rPr sz="4800" spc="-7" baseline="-17361" dirty="0" smtClean="0">
                <a:latin typeface="Times New Roman"/>
                <a:cs typeface="Times New Roman"/>
              </a:rPr>
              <a:t> </a:t>
            </a:r>
            <a:r>
              <a:rPr sz="4800" spc="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2100" spc="1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⎡</a:t>
            </a:r>
            <a:r>
              <a:rPr sz="21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lg </a:t>
            </a:r>
            <a:r>
              <a:rPr sz="21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100" spc="1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⎤</a:t>
            </a:r>
            <a:r>
              <a:rPr sz="2100" spc="2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4800" spc="-3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4800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2</a:t>
            </a:r>
            <a:r>
              <a:rPr sz="2100" spc="1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⎡</a:t>
            </a:r>
            <a:r>
              <a:rPr sz="21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lg (</a:t>
            </a:r>
            <a:r>
              <a:rPr sz="21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1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–1)</a:t>
            </a:r>
            <a:r>
              <a:rPr sz="2100" spc="1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⎤</a:t>
            </a:r>
            <a:r>
              <a:rPr sz="2100" spc="-5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4800" spc="0" baseline="-17361" dirty="0" smtClean="0">
                <a:latin typeface="Times New Roman"/>
                <a:cs typeface="Times New Roman"/>
              </a:rPr>
              <a:t>)</a:t>
            </a:r>
            <a:endParaRPr sz="4800" baseline="-1736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ct val="100000"/>
              </a:lnSpc>
            </a:pPr>
            <a:r>
              <a:rPr sz="4400" b="1" spc="-25" dirty="0" smtClean="0">
                <a:latin typeface="Times New Roman"/>
                <a:cs typeface="Times New Roman"/>
              </a:rPr>
              <a:t>Example </a:t>
            </a:r>
            <a:r>
              <a:rPr sz="4400" b="1" spc="-20" dirty="0" smtClean="0">
                <a:latin typeface="Times New Roman"/>
                <a:cs typeface="Times New Roman"/>
              </a:rPr>
              <a:t>of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5" dirty="0" smtClean="0">
                <a:latin typeface="Times New Roman"/>
                <a:cs typeface="Times New Roman"/>
              </a:rPr>
              <a:t>a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5" dirty="0" smtClean="0">
                <a:latin typeface="Times New Roman"/>
                <a:cs typeface="Times New Roman"/>
              </a:rPr>
              <a:t>dynamic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0" dirty="0" smtClean="0">
                <a:latin typeface="Times New Roman"/>
                <a:cs typeface="Times New Roman"/>
              </a:rPr>
              <a:t>table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06900" y="18862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30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30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6600" y="1781555"/>
            <a:ext cx="1599565" cy="9696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Times New Roman"/>
              <a:buAutoNum type="arabicPeriod"/>
              <a:tabLst>
                <a:tab pos="469900" algn="l"/>
              </a:tabLst>
            </a:pPr>
            <a:r>
              <a:rPr sz="3200" spc="-20" dirty="0" smtClean="0">
                <a:latin typeface="Times New Roman"/>
                <a:cs typeface="Times New Roman"/>
              </a:rPr>
              <a:t>I</a:t>
            </a:r>
            <a:r>
              <a:rPr sz="2400" spc="-20" dirty="0" smtClean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10"/>
              </a:lnSpc>
              <a:buClr>
                <a:srgbClr val="CC0000"/>
              </a:buClr>
              <a:buFont typeface="Times New Roman"/>
              <a:buAutoNum type="arabicPeriod"/>
              <a:tabLst>
                <a:tab pos="485775" algn="l"/>
              </a:tabLst>
            </a:pPr>
            <a:r>
              <a:rPr sz="3200" spc="-20" dirty="0" smtClean="0">
                <a:latin typeface="Times New Roman"/>
                <a:cs typeface="Times New Roman"/>
              </a:rPr>
              <a:t>I</a:t>
            </a:r>
            <a:r>
              <a:rPr sz="2400" spc="-20" dirty="0" smtClean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73700" y="1927351"/>
            <a:ext cx="457200" cy="422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24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18000" y="2002027"/>
            <a:ext cx="879499" cy="85344"/>
          </a:xfrm>
          <a:custGeom>
            <a:avLst/>
            <a:gdLst/>
            <a:ahLst/>
            <a:cxnLst/>
            <a:rect l="l" t="t" r="r" b="b"/>
            <a:pathLst>
              <a:path w="879499" h="85344">
                <a:moveTo>
                  <a:pt x="81392" y="28193"/>
                </a:moveTo>
                <a:lnTo>
                  <a:pt x="51519" y="2289"/>
                </a:lnTo>
                <a:lnTo>
                  <a:pt x="35486" y="396"/>
                </a:lnTo>
                <a:lnTo>
                  <a:pt x="23669" y="3998"/>
                </a:lnTo>
                <a:lnTo>
                  <a:pt x="13626" y="11243"/>
                </a:lnTo>
                <a:lnTo>
                  <a:pt x="5943" y="21996"/>
                </a:lnTo>
                <a:lnTo>
                  <a:pt x="1205" y="36121"/>
                </a:lnTo>
                <a:lnTo>
                  <a:pt x="0" y="53482"/>
                </a:lnTo>
                <a:lnTo>
                  <a:pt x="5668" y="66207"/>
                </a:lnTo>
                <a:lnTo>
                  <a:pt x="14981" y="76299"/>
                </a:lnTo>
                <a:lnTo>
                  <a:pt x="27127" y="82947"/>
                </a:lnTo>
                <a:lnTo>
                  <a:pt x="41299" y="85343"/>
                </a:lnTo>
                <a:lnTo>
                  <a:pt x="41299" y="28193"/>
                </a:lnTo>
                <a:lnTo>
                  <a:pt x="81392" y="28193"/>
                </a:lnTo>
                <a:close/>
              </a:path>
              <a:path w="879499" h="85344">
                <a:moveTo>
                  <a:pt x="83946" y="41202"/>
                </a:moveTo>
                <a:lnTo>
                  <a:pt x="81392" y="28193"/>
                </a:lnTo>
                <a:lnTo>
                  <a:pt x="41299" y="28193"/>
                </a:lnTo>
                <a:lnTo>
                  <a:pt x="41299" y="57149"/>
                </a:lnTo>
                <a:lnTo>
                  <a:pt x="80985" y="57149"/>
                </a:lnTo>
                <a:lnTo>
                  <a:pt x="81642" y="55878"/>
                </a:lnTo>
                <a:lnTo>
                  <a:pt x="83946" y="41202"/>
                </a:lnTo>
                <a:close/>
              </a:path>
              <a:path w="879499" h="85344">
                <a:moveTo>
                  <a:pt x="80985" y="57149"/>
                </a:moveTo>
                <a:lnTo>
                  <a:pt x="41299" y="57149"/>
                </a:lnTo>
                <a:lnTo>
                  <a:pt x="41299" y="85343"/>
                </a:lnTo>
                <a:lnTo>
                  <a:pt x="53060" y="83704"/>
                </a:lnTo>
                <a:lnTo>
                  <a:pt x="65430" y="77820"/>
                </a:lnTo>
                <a:lnTo>
                  <a:pt x="75214" y="68314"/>
                </a:lnTo>
                <a:lnTo>
                  <a:pt x="80985" y="57149"/>
                </a:lnTo>
                <a:close/>
              </a:path>
              <a:path w="879499" h="85344">
                <a:moveTo>
                  <a:pt x="83946" y="57149"/>
                </a:moveTo>
                <a:lnTo>
                  <a:pt x="83946" y="41202"/>
                </a:lnTo>
                <a:lnTo>
                  <a:pt x="81642" y="55878"/>
                </a:lnTo>
                <a:lnTo>
                  <a:pt x="80985" y="57149"/>
                </a:lnTo>
                <a:lnTo>
                  <a:pt x="83946" y="57149"/>
                </a:lnTo>
                <a:close/>
              </a:path>
              <a:path w="879499" h="85344">
                <a:moveTo>
                  <a:pt x="822349" y="42671"/>
                </a:moveTo>
                <a:lnTo>
                  <a:pt x="812524" y="28193"/>
                </a:lnTo>
                <a:lnTo>
                  <a:pt x="81392" y="28193"/>
                </a:lnTo>
                <a:lnTo>
                  <a:pt x="83946" y="41202"/>
                </a:lnTo>
                <a:lnTo>
                  <a:pt x="83946" y="57149"/>
                </a:lnTo>
                <a:lnTo>
                  <a:pt x="812524" y="57149"/>
                </a:lnTo>
                <a:lnTo>
                  <a:pt x="822349" y="42671"/>
                </a:lnTo>
                <a:close/>
              </a:path>
              <a:path w="879499" h="85344">
                <a:moveTo>
                  <a:pt x="879499" y="42671"/>
                </a:moveTo>
                <a:lnTo>
                  <a:pt x="793393" y="0"/>
                </a:lnTo>
                <a:lnTo>
                  <a:pt x="812524" y="28193"/>
                </a:lnTo>
                <a:lnTo>
                  <a:pt x="822349" y="28193"/>
                </a:lnTo>
                <a:lnTo>
                  <a:pt x="822349" y="70994"/>
                </a:lnTo>
                <a:lnTo>
                  <a:pt x="879499" y="42671"/>
                </a:lnTo>
                <a:close/>
              </a:path>
              <a:path w="879499" h="85344">
                <a:moveTo>
                  <a:pt x="822349" y="70994"/>
                </a:moveTo>
                <a:lnTo>
                  <a:pt x="822349" y="57149"/>
                </a:lnTo>
                <a:lnTo>
                  <a:pt x="812524" y="57149"/>
                </a:lnTo>
                <a:lnTo>
                  <a:pt x="793393" y="85343"/>
                </a:lnTo>
                <a:lnTo>
                  <a:pt x="822349" y="70994"/>
                </a:lnTo>
                <a:close/>
              </a:path>
              <a:path w="879499" h="85344">
                <a:moveTo>
                  <a:pt x="822349" y="42671"/>
                </a:moveTo>
                <a:lnTo>
                  <a:pt x="822349" y="28193"/>
                </a:lnTo>
                <a:lnTo>
                  <a:pt x="812524" y="28193"/>
                </a:lnTo>
                <a:lnTo>
                  <a:pt x="822349" y="42671"/>
                </a:lnTo>
                <a:close/>
              </a:path>
              <a:path w="879499" h="85344">
                <a:moveTo>
                  <a:pt x="822349" y="57149"/>
                </a:moveTo>
                <a:lnTo>
                  <a:pt x="822349" y="42671"/>
                </a:lnTo>
                <a:lnTo>
                  <a:pt x="812524" y="57149"/>
                </a:lnTo>
                <a:lnTo>
                  <a:pt x="822349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14723" y="2387600"/>
            <a:ext cx="109093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spc="-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overflow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October 31,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L13.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4</a:t>
            </a:fld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392737" y="1811337"/>
          <a:ext cx="533400" cy="156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76200"/>
              </a:tblGrid>
              <a:tr h="7620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ts val="5260"/>
              </a:lnSpc>
            </a:pPr>
            <a:r>
              <a:rPr sz="4400" b="1" spc="-20" dirty="0" smtClean="0">
                <a:latin typeface="Times New Roman"/>
                <a:cs typeface="Times New Roman"/>
              </a:rPr>
              <a:t>Calculation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1602" y="1238250"/>
            <a:ext cx="8288020" cy="41802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Case</a:t>
            </a:r>
            <a:r>
              <a:rPr sz="3200" b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 smtClean="0">
                <a:solidFill>
                  <a:srgbClr val="CC0000"/>
                </a:solidFill>
                <a:latin typeface="Times New Roman"/>
                <a:cs typeface="Times New Roman"/>
              </a:rPr>
              <a:t>1: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1 </a:t>
            </a:r>
            <a:r>
              <a:rPr sz="3200" spc="-15" dirty="0" smtClean="0">
                <a:latin typeface="Times New Roman"/>
                <a:cs typeface="Times New Roman"/>
              </a:rPr>
              <a:t>is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an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exact power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of</a:t>
            </a:r>
            <a:r>
              <a:rPr sz="3200" spc="1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0" dirty="0" smtClean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R="143510" algn="ctr">
              <a:lnSpc>
                <a:spcPts val="2875"/>
              </a:lnSpc>
            </a:pPr>
            <a:r>
              <a:rPr sz="4800" i="1" spc="-22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sz="4050" i="1" spc="-15" baseline="-41152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050" i="1" spc="412" baseline="-41152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3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4800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i="1" spc="-15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800" i="1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3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4800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sz="2100" spc="1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⎡</a:t>
            </a:r>
            <a:r>
              <a:rPr sz="21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lg </a:t>
            </a:r>
            <a:r>
              <a:rPr sz="21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100" spc="1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⎤</a:t>
            </a:r>
            <a:r>
              <a:rPr sz="2100" spc="2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4800" spc="-3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2100" spc="15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⎡</a:t>
            </a:r>
            <a:r>
              <a:rPr sz="21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lg (</a:t>
            </a:r>
            <a:r>
              <a:rPr sz="21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1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–1)</a:t>
            </a:r>
            <a:r>
              <a:rPr sz="2100" spc="1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⎤</a:t>
            </a:r>
            <a:endParaRPr sz="2100">
              <a:latin typeface="Segoe UI Symbol"/>
              <a:cs typeface="Segoe UI Symbol"/>
            </a:endParaRPr>
          </a:p>
          <a:p>
            <a:pPr marL="2333625">
              <a:lnSpc>
                <a:spcPct val="100000"/>
              </a:lnSpc>
              <a:spcBef>
                <a:spcPts val="425"/>
              </a:spcBef>
            </a:pP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1)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  <a:p>
            <a:pPr marL="2333625">
              <a:lnSpc>
                <a:spcPts val="3265"/>
              </a:lnSpc>
            </a:pP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1</a:t>
            </a:r>
            <a:endParaRPr sz="3200">
              <a:latin typeface="Times New Roman"/>
              <a:cs typeface="Times New Roman"/>
            </a:endParaRPr>
          </a:p>
          <a:p>
            <a:pPr marL="2333625">
              <a:lnSpc>
                <a:spcPts val="3260"/>
              </a:lnSpc>
            </a:pP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3200" b="1" spc="-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Case</a:t>
            </a:r>
            <a:r>
              <a:rPr sz="3200" b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 smtClean="0">
                <a:solidFill>
                  <a:srgbClr val="CC0000"/>
                </a:solidFill>
                <a:latin typeface="Times New Roman"/>
                <a:cs typeface="Times New Roman"/>
              </a:rPr>
              <a:t>2: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1 </a:t>
            </a:r>
            <a:r>
              <a:rPr sz="3200" spc="-15" dirty="0" smtClean="0">
                <a:latin typeface="Times New Roman"/>
                <a:cs typeface="Times New Roman"/>
              </a:rPr>
              <a:t>is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i="1" spc="-15" dirty="0" smtClean="0">
                <a:latin typeface="Times New Roman"/>
                <a:cs typeface="Times New Roman"/>
              </a:rPr>
              <a:t>no</a:t>
            </a:r>
            <a:r>
              <a:rPr sz="3200" i="1" spc="-10" dirty="0" smtClean="0">
                <a:latin typeface="Times New Roman"/>
                <a:cs typeface="Times New Roman"/>
              </a:rPr>
              <a:t>t</a:t>
            </a:r>
            <a:r>
              <a:rPr sz="3200" i="1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an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exact power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of</a:t>
            </a:r>
            <a:r>
              <a:rPr sz="3200" spc="10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0" dirty="0" smtClean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R="55244" algn="ctr">
              <a:lnSpc>
                <a:spcPts val="2860"/>
              </a:lnSpc>
            </a:pPr>
            <a:r>
              <a:rPr sz="4800" i="1" spc="-22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sz="4050" i="1" spc="-15" baseline="-41152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050" i="1" spc="412" baseline="-41152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3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4800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4800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3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4800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sz="2100" spc="1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⎡</a:t>
            </a:r>
            <a:r>
              <a:rPr sz="21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lg </a:t>
            </a:r>
            <a:r>
              <a:rPr sz="21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100" spc="1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⎤</a:t>
            </a:r>
            <a:r>
              <a:rPr sz="2100" spc="2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4800" spc="-3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spc="-15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2100" spc="1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⎡</a:t>
            </a:r>
            <a:r>
              <a:rPr sz="21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lg (</a:t>
            </a:r>
            <a:r>
              <a:rPr sz="21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1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–1)</a:t>
            </a:r>
            <a:r>
              <a:rPr sz="2100" spc="1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⎤</a:t>
            </a:r>
            <a:endParaRPr sz="2100">
              <a:latin typeface="Segoe UI Symbol"/>
              <a:cs typeface="Segoe UI Symbol"/>
            </a:endParaRPr>
          </a:p>
          <a:p>
            <a:pPr marL="2333625">
              <a:lnSpc>
                <a:spcPct val="100000"/>
              </a:lnSpc>
              <a:spcBef>
                <a:spcPts val="425"/>
              </a:spcBef>
            </a:pP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3200" spc="-20" dirty="0" smtClean="0">
                <a:latin typeface="Times New Roman"/>
                <a:cs typeface="Times New Roman"/>
              </a:rPr>
              <a:t>Therefore</a:t>
            </a:r>
            <a:r>
              <a:rPr sz="3200" spc="-10" dirty="0" smtClean="0">
                <a:latin typeface="Times New Roman"/>
                <a:cs typeface="Times New Roman"/>
              </a:rPr>
              <a:t>,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spc="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insertions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cost </a:t>
            </a:r>
            <a:r>
              <a:rPr sz="3200" spc="-45" dirty="0" smtClean="0">
                <a:solidFill>
                  <a:srgbClr val="008A87"/>
                </a:solidFill>
                <a:latin typeface="Segoe UI Symbol"/>
                <a:cs typeface="Segoe UI Symbol"/>
              </a:rPr>
              <a:t>Θ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in the worst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case.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October 31,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L13.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40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ts val="5260"/>
              </a:lnSpc>
            </a:pPr>
            <a:r>
              <a:rPr sz="4400" b="1" spc="-20" dirty="0" smtClean="0">
                <a:latin typeface="Times New Roman"/>
                <a:cs typeface="Times New Roman"/>
              </a:rPr>
              <a:t>Calculation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1602" y="1238250"/>
            <a:ext cx="8307705" cy="51104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410460" algn="just">
              <a:lnSpc>
                <a:spcPct val="100000"/>
              </a:lnSpc>
            </a:pPr>
            <a:r>
              <a:rPr sz="3200" b="1" spc="-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Case</a:t>
            </a:r>
            <a:r>
              <a:rPr sz="3200" b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 smtClean="0">
                <a:solidFill>
                  <a:srgbClr val="CC0000"/>
                </a:solidFill>
                <a:latin typeface="Times New Roman"/>
                <a:cs typeface="Times New Roman"/>
              </a:rPr>
              <a:t>1: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1 </a:t>
            </a:r>
            <a:r>
              <a:rPr sz="3200" spc="-15" dirty="0" smtClean="0">
                <a:latin typeface="Times New Roman"/>
                <a:cs typeface="Times New Roman"/>
              </a:rPr>
              <a:t>is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an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exact power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of</a:t>
            </a:r>
            <a:r>
              <a:rPr sz="3200" spc="1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0" dirty="0" smtClean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R="163195" algn="ctr">
              <a:lnSpc>
                <a:spcPts val="2875"/>
              </a:lnSpc>
            </a:pPr>
            <a:r>
              <a:rPr sz="4800" i="1" spc="-22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sz="4050" i="1" spc="-15" baseline="-41152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050" i="1" spc="412" baseline="-41152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3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4800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i="1" spc="-15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800" i="1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3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4800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sz="2100" spc="1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⎡</a:t>
            </a:r>
            <a:r>
              <a:rPr sz="21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lg </a:t>
            </a:r>
            <a:r>
              <a:rPr sz="21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100" spc="1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⎤</a:t>
            </a:r>
            <a:r>
              <a:rPr sz="2100" spc="2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4800" spc="-3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2100" spc="15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⎡</a:t>
            </a:r>
            <a:r>
              <a:rPr sz="21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lg (</a:t>
            </a:r>
            <a:r>
              <a:rPr sz="21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1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–1)</a:t>
            </a:r>
            <a:r>
              <a:rPr sz="2100" spc="1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⎤</a:t>
            </a:r>
            <a:endParaRPr sz="2100">
              <a:latin typeface="Segoe UI Symbol"/>
              <a:cs typeface="Segoe UI Symbol"/>
            </a:endParaRPr>
          </a:p>
          <a:p>
            <a:pPr marL="2333625">
              <a:lnSpc>
                <a:spcPct val="100000"/>
              </a:lnSpc>
              <a:spcBef>
                <a:spcPts val="425"/>
              </a:spcBef>
            </a:pP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1)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  <a:p>
            <a:pPr marL="2333625">
              <a:lnSpc>
                <a:spcPts val="3265"/>
              </a:lnSpc>
            </a:pP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1</a:t>
            </a:r>
            <a:endParaRPr sz="3200">
              <a:latin typeface="Times New Roman"/>
              <a:cs typeface="Times New Roman"/>
            </a:endParaRPr>
          </a:p>
          <a:p>
            <a:pPr marL="2333625">
              <a:lnSpc>
                <a:spcPts val="3260"/>
              </a:lnSpc>
            </a:pP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  <a:p>
            <a:pPr marL="12700" marR="1789430" algn="just">
              <a:lnSpc>
                <a:spcPct val="100000"/>
              </a:lnSpc>
              <a:spcBef>
                <a:spcPts val="380"/>
              </a:spcBef>
            </a:pPr>
            <a:r>
              <a:rPr sz="3200" b="1" spc="-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Case</a:t>
            </a:r>
            <a:r>
              <a:rPr sz="3200" b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 smtClean="0">
                <a:solidFill>
                  <a:srgbClr val="CC0000"/>
                </a:solidFill>
                <a:latin typeface="Times New Roman"/>
                <a:cs typeface="Times New Roman"/>
              </a:rPr>
              <a:t>2: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1 </a:t>
            </a:r>
            <a:r>
              <a:rPr sz="3200" spc="-15" dirty="0" smtClean="0">
                <a:latin typeface="Times New Roman"/>
                <a:cs typeface="Times New Roman"/>
              </a:rPr>
              <a:t>is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i="1" spc="-15" dirty="0" smtClean="0">
                <a:latin typeface="Times New Roman"/>
                <a:cs typeface="Times New Roman"/>
              </a:rPr>
              <a:t>no</a:t>
            </a:r>
            <a:r>
              <a:rPr sz="3200" i="1" spc="-10" dirty="0" smtClean="0">
                <a:latin typeface="Times New Roman"/>
                <a:cs typeface="Times New Roman"/>
              </a:rPr>
              <a:t>t</a:t>
            </a:r>
            <a:r>
              <a:rPr sz="3200" i="1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an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exact power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of</a:t>
            </a:r>
            <a:r>
              <a:rPr sz="3200" spc="10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0" dirty="0" smtClean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R="74930" algn="ctr">
              <a:lnSpc>
                <a:spcPts val="2860"/>
              </a:lnSpc>
            </a:pPr>
            <a:r>
              <a:rPr sz="4800" i="1" spc="-22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ĉ</a:t>
            </a:r>
            <a:r>
              <a:rPr sz="4050" i="1" spc="-15" baseline="-41152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4050" i="1" spc="412" baseline="-41152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3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4800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4800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3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4800" spc="-7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2</a:t>
            </a:r>
            <a:r>
              <a:rPr sz="2100" spc="1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⎡</a:t>
            </a:r>
            <a:r>
              <a:rPr sz="21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lg </a:t>
            </a:r>
            <a:r>
              <a:rPr sz="21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100" spc="1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⎤</a:t>
            </a:r>
            <a:r>
              <a:rPr sz="2100" spc="2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4800" spc="-3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spc="-15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0" baseline="-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2100" spc="1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⎡</a:t>
            </a:r>
            <a:r>
              <a:rPr sz="21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lg (</a:t>
            </a:r>
            <a:r>
              <a:rPr sz="21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1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–1)</a:t>
            </a:r>
            <a:r>
              <a:rPr sz="2100" spc="1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⎤</a:t>
            </a:r>
            <a:endParaRPr sz="2100">
              <a:latin typeface="Segoe UI Symbol"/>
              <a:cs typeface="Segoe UI Symbol"/>
            </a:endParaRPr>
          </a:p>
          <a:p>
            <a:pPr marL="2333625">
              <a:lnSpc>
                <a:spcPct val="100000"/>
              </a:lnSpc>
              <a:spcBef>
                <a:spcPts val="425"/>
              </a:spcBef>
            </a:pP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  <a:p>
            <a:pPr marL="25400" marR="12700" indent="0" algn="just">
              <a:lnSpc>
                <a:spcPct val="95400"/>
              </a:lnSpc>
              <a:spcBef>
                <a:spcPts val="305"/>
              </a:spcBef>
            </a:pPr>
            <a:r>
              <a:rPr sz="3200" spc="-20" dirty="0" smtClean="0">
                <a:latin typeface="Times New Roman"/>
                <a:cs typeface="Times New Roman"/>
              </a:rPr>
              <a:t>Therefore</a:t>
            </a:r>
            <a:r>
              <a:rPr sz="3200" spc="-10" dirty="0" smtClean="0">
                <a:latin typeface="Times New Roman"/>
                <a:cs typeface="Times New Roman"/>
              </a:rPr>
              <a:t>,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spc="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insertions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cost </a:t>
            </a:r>
            <a:r>
              <a:rPr sz="3200" spc="-45" dirty="0" smtClean="0">
                <a:solidFill>
                  <a:srgbClr val="008A87"/>
                </a:solidFill>
                <a:latin typeface="Segoe UI Symbol"/>
                <a:cs typeface="Segoe UI Symbol"/>
              </a:rPr>
              <a:t>Θ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in the worst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case.</a:t>
            </a:r>
            <a:r>
              <a:rPr sz="3200" spc="-10" dirty="0" smtClean="0">
                <a:latin typeface="Times New Roman"/>
                <a:cs typeface="Times New Roman"/>
              </a:rPr>
              <a:t> </a:t>
            </a:r>
            <a:r>
              <a:rPr sz="3200" b="1" spc="-15" dirty="0" smtClean="0">
                <a:solidFill>
                  <a:srgbClr val="CC0000"/>
                </a:solidFill>
                <a:latin typeface="Times New Roman"/>
                <a:cs typeface="Times New Roman"/>
              </a:rPr>
              <a:t>Exercise: </a:t>
            </a:r>
            <a:r>
              <a:rPr sz="3200" b="1" spc="-10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Fix the bug in this analysis to show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that the amortized cost of the first insertion is only</a:t>
            </a:r>
            <a:r>
              <a:rPr sz="3200" spc="-3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0" dirty="0" smtClean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October 31,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L13.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41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ts val="5260"/>
              </a:lnSpc>
            </a:pPr>
            <a:r>
              <a:rPr sz="4400" b="1" spc="-25" dirty="0" smtClean="0">
                <a:latin typeface="Times New Roman"/>
                <a:cs typeface="Times New Roman"/>
              </a:rPr>
              <a:t>Conclusions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October 31,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L13.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42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2854" y="1329943"/>
            <a:ext cx="8057515" cy="46659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8125" marR="24130" indent="-226060">
              <a:lnSpc>
                <a:spcPts val="3450"/>
              </a:lnSpc>
              <a:buClr>
                <a:srgbClr val="CC0000"/>
              </a:buClr>
              <a:buFont typeface="Times New Roman"/>
              <a:buChar char="•"/>
              <a:tabLst>
                <a:tab pos="238125" algn="l"/>
              </a:tabLst>
            </a:pPr>
            <a:r>
              <a:rPr sz="3200" spc="-20" dirty="0" smtClean="0">
                <a:latin typeface="Times New Roman"/>
                <a:cs typeface="Times New Roman"/>
              </a:rPr>
              <a:t>Amortized costs </a:t>
            </a:r>
            <a:r>
              <a:rPr sz="3200" spc="-15" dirty="0" smtClean="0">
                <a:latin typeface="Times New Roman"/>
                <a:cs typeface="Times New Roman"/>
              </a:rPr>
              <a:t>can provide a clean abstraction</a:t>
            </a:r>
            <a:r>
              <a:rPr sz="3200" spc="-10" dirty="0" smtClean="0">
                <a:latin typeface="Times New Roman"/>
                <a:cs typeface="Times New Roman"/>
              </a:rPr>
              <a:t> of </a:t>
            </a:r>
            <a:r>
              <a:rPr sz="3200" spc="-15" dirty="0" smtClean="0">
                <a:latin typeface="Times New Roman"/>
                <a:cs typeface="Times New Roman"/>
              </a:rPr>
              <a:t>data-structure performance.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ts val="1100"/>
              </a:lnSpc>
              <a:spcBef>
                <a:spcPts val="51"/>
              </a:spcBef>
              <a:buClr>
                <a:srgbClr val="CC0000"/>
              </a:buClr>
              <a:buFont typeface="Times New Roman"/>
              <a:buChar char="•"/>
            </a:pPr>
            <a:endParaRPr sz="1100"/>
          </a:p>
          <a:p>
            <a:pPr marL="238125" marR="12700" indent="-226060">
              <a:lnSpc>
                <a:spcPts val="3450"/>
              </a:lnSpc>
              <a:buClr>
                <a:srgbClr val="CC0000"/>
              </a:buClr>
              <a:buFont typeface="Times New Roman"/>
              <a:buChar char="•"/>
              <a:tabLst>
                <a:tab pos="238125" algn="l"/>
              </a:tabLst>
            </a:pPr>
            <a:r>
              <a:rPr sz="3200" spc="0" dirty="0" smtClean="0">
                <a:latin typeface="Times New Roman"/>
                <a:cs typeface="Times New Roman"/>
              </a:rPr>
              <a:t>Any of </a:t>
            </a:r>
            <a:r>
              <a:rPr sz="3200" spc="-15" dirty="0" smtClean="0">
                <a:latin typeface="Times New Roman"/>
                <a:cs typeface="Times New Roman"/>
              </a:rPr>
              <a:t>the analysis </a:t>
            </a:r>
            <a:r>
              <a:rPr sz="3200" spc="-20" dirty="0" smtClean="0">
                <a:latin typeface="Times New Roman"/>
                <a:cs typeface="Times New Roman"/>
              </a:rPr>
              <a:t>methods </a:t>
            </a:r>
            <a:r>
              <a:rPr sz="3200" spc="-15" dirty="0" smtClean="0">
                <a:latin typeface="Times New Roman"/>
                <a:cs typeface="Times New Roman"/>
              </a:rPr>
              <a:t>can be used when an amortized</a:t>
            </a:r>
            <a:r>
              <a:rPr sz="3200" spc="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analysis is called for, but each method has </a:t>
            </a:r>
            <a:r>
              <a:rPr sz="3200" spc="-20" dirty="0" smtClean="0">
                <a:latin typeface="Times New Roman"/>
                <a:cs typeface="Times New Roman"/>
              </a:rPr>
              <a:t>some </a:t>
            </a:r>
            <a:r>
              <a:rPr sz="3200" spc="-15" dirty="0" smtClean="0">
                <a:latin typeface="Times New Roman"/>
                <a:cs typeface="Times New Roman"/>
              </a:rPr>
              <a:t>situations </a:t>
            </a:r>
            <a:r>
              <a:rPr sz="3200" spc="-20" dirty="0" smtClean="0">
                <a:latin typeface="Times New Roman"/>
                <a:cs typeface="Times New Roman"/>
              </a:rPr>
              <a:t>where </a:t>
            </a:r>
            <a:r>
              <a:rPr sz="3200" spc="-10" dirty="0" smtClean="0">
                <a:latin typeface="Times New Roman"/>
                <a:cs typeface="Times New Roman"/>
              </a:rPr>
              <a:t>it </a:t>
            </a:r>
            <a:r>
              <a:rPr sz="3200" spc="-15" dirty="0" smtClean="0">
                <a:latin typeface="Times New Roman"/>
                <a:cs typeface="Times New Roman"/>
              </a:rPr>
              <a:t>is arguably the simplest or </a:t>
            </a:r>
            <a:r>
              <a:rPr sz="3200" spc="-20" dirty="0" smtClean="0">
                <a:latin typeface="Times New Roman"/>
                <a:cs typeface="Times New Roman"/>
              </a:rPr>
              <a:t>most </a:t>
            </a:r>
            <a:r>
              <a:rPr sz="3200" spc="-15" dirty="0" smtClean="0">
                <a:latin typeface="Times New Roman"/>
                <a:cs typeface="Times New Roman"/>
              </a:rPr>
              <a:t>precise.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ts val="1100"/>
              </a:lnSpc>
              <a:spcBef>
                <a:spcPts val="51"/>
              </a:spcBef>
              <a:buClr>
                <a:srgbClr val="CC0000"/>
              </a:buClr>
              <a:buFont typeface="Times New Roman"/>
              <a:buChar char="•"/>
            </a:pPr>
            <a:endParaRPr sz="1100"/>
          </a:p>
          <a:p>
            <a:pPr marL="238125" marR="433070" indent="-226060">
              <a:lnSpc>
                <a:spcPts val="3450"/>
              </a:lnSpc>
              <a:buClr>
                <a:srgbClr val="CC0000"/>
              </a:buClr>
              <a:buFont typeface="Times New Roman"/>
              <a:buChar char="•"/>
              <a:tabLst>
                <a:tab pos="238125" algn="l"/>
              </a:tabLst>
            </a:pPr>
            <a:r>
              <a:rPr sz="3200" spc="-15" dirty="0" smtClean="0">
                <a:latin typeface="Times New Roman"/>
                <a:cs typeface="Times New Roman"/>
              </a:rPr>
              <a:t>Different </a:t>
            </a:r>
            <a:r>
              <a:rPr sz="3200" spc="-20" dirty="0" smtClean="0">
                <a:latin typeface="Times New Roman"/>
                <a:cs typeface="Times New Roman"/>
              </a:rPr>
              <a:t>schemes may work for </a:t>
            </a:r>
            <a:r>
              <a:rPr sz="3200" spc="-15" dirty="0" smtClean="0">
                <a:latin typeface="Times New Roman"/>
                <a:cs typeface="Times New Roman"/>
              </a:rPr>
              <a:t>assigning amortized costs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in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the accounting method, or potentials in the potential method, </a:t>
            </a:r>
            <a:r>
              <a:rPr sz="3200" spc="-20" dirty="0" smtClean="0">
                <a:latin typeface="Times New Roman"/>
                <a:cs typeface="Times New Roman"/>
              </a:rPr>
              <a:t>sometimes</a:t>
            </a:r>
            <a:r>
              <a:rPr sz="3200" spc="-15" dirty="0" smtClean="0">
                <a:latin typeface="Times New Roman"/>
                <a:cs typeface="Times New Roman"/>
              </a:rPr>
              <a:t> yielding radically different bounds.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ct val="100000"/>
              </a:lnSpc>
            </a:pPr>
            <a:r>
              <a:rPr sz="4400" b="1" spc="-25" dirty="0" smtClean="0">
                <a:latin typeface="Times New Roman"/>
                <a:cs typeface="Times New Roman"/>
              </a:rPr>
              <a:t>Example </a:t>
            </a:r>
            <a:r>
              <a:rPr sz="4400" b="1" spc="-20" dirty="0" smtClean="0">
                <a:latin typeface="Times New Roman"/>
                <a:cs typeface="Times New Roman"/>
              </a:rPr>
              <a:t>of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5" dirty="0" smtClean="0">
                <a:latin typeface="Times New Roman"/>
                <a:cs typeface="Times New Roman"/>
              </a:rPr>
              <a:t>a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5" dirty="0" smtClean="0">
                <a:latin typeface="Times New Roman"/>
                <a:cs typeface="Times New Roman"/>
              </a:rPr>
              <a:t>dynamic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0" dirty="0" smtClean="0">
                <a:latin typeface="Times New Roman"/>
                <a:cs typeface="Times New Roman"/>
              </a:rPr>
              <a:t>table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06900" y="18862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30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30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6600" y="1781555"/>
            <a:ext cx="1599565" cy="9696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Times New Roman"/>
              <a:buAutoNum type="arabicPeriod"/>
              <a:tabLst>
                <a:tab pos="469900" algn="l"/>
              </a:tabLst>
            </a:pPr>
            <a:r>
              <a:rPr sz="3200" spc="-20" dirty="0" smtClean="0">
                <a:latin typeface="Times New Roman"/>
                <a:cs typeface="Times New Roman"/>
              </a:rPr>
              <a:t>I</a:t>
            </a:r>
            <a:r>
              <a:rPr sz="2400" spc="-20" dirty="0" smtClean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10"/>
              </a:lnSpc>
              <a:buClr>
                <a:srgbClr val="CC0000"/>
              </a:buClr>
              <a:buFont typeface="Times New Roman"/>
              <a:buAutoNum type="arabicPeriod"/>
              <a:tabLst>
                <a:tab pos="485775" algn="l"/>
              </a:tabLst>
            </a:pPr>
            <a:r>
              <a:rPr sz="3200" spc="-20" dirty="0" smtClean="0">
                <a:latin typeface="Times New Roman"/>
                <a:cs typeface="Times New Roman"/>
              </a:rPr>
              <a:t>I</a:t>
            </a:r>
            <a:r>
              <a:rPr sz="2400" spc="-20" dirty="0" smtClean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October 31,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L13.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5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73700" y="1927351"/>
            <a:ext cx="457200" cy="422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24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392737" y="1811337"/>
          <a:ext cx="533400" cy="156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76200"/>
              </a:tblGrid>
              <a:tr h="7620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ct val="100000"/>
              </a:lnSpc>
            </a:pPr>
            <a:r>
              <a:rPr sz="4400" b="1" spc="-25" dirty="0" smtClean="0">
                <a:latin typeface="Times New Roman"/>
                <a:cs typeface="Times New Roman"/>
              </a:rPr>
              <a:t>Example </a:t>
            </a:r>
            <a:r>
              <a:rPr sz="4400" b="1" spc="-20" dirty="0" smtClean="0">
                <a:latin typeface="Times New Roman"/>
                <a:cs typeface="Times New Roman"/>
              </a:rPr>
              <a:t>of </a:t>
            </a:r>
            <a:r>
              <a:rPr sz="4400" b="1" spc="-25" dirty="0" smtClean="0">
                <a:latin typeface="Times New Roman"/>
                <a:cs typeface="Times New Roman"/>
              </a:rPr>
              <a:t>a dynamic </a:t>
            </a:r>
            <a:r>
              <a:rPr sz="4400" b="1" spc="-20" dirty="0" smtClean="0">
                <a:latin typeface="Times New Roman"/>
                <a:cs typeface="Times New Roman"/>
              </a:rPr>
              <a:t>table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06900" y="18862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30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30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36600" y="1781555"/>
            <a:ext cx="1599565" cy="1441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Times New Roman"/>
              <a:buAutoNum type="arabicPeriod"/>
              <a:tabLst>
                <a:tab pos="469900" algn="l"/>
              </a:tabLst>
            </a:pPr>
            <a:r>
              <a:rPr sz="3200" spc="-20" dirty="0" smtClean="0">
                <a:latin typeface="Times New Roman"/>
                <a:cs typeface="Times New Roman"/>
              </a:rPr>
              <a:t>I</a:t>
            </a:r>
            <a:r>
              <a:rPr sz="2400" spc="-20" dirty="0" smtClean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10"/>
              </a:lnSpc>
              <a:buClr>
                <a:srgbClr val="CC0000"/>
              </a:buClr>
              <a:buFont typeface="Times New Roman"/>
              <a:buAutoNum type="arabicPeriod"/>
              <a:tabLst>
                <a:tab pos="485775" algn="l"/>
              </a:tabLst>
            </a:pPr>
            <a:r>
              <a:rPr sz="3200" spc="-20" dirty="0" smtClean="0">
                <a:latin typeface="Times New Roman"/>
                <a:cs typeface="Times New Roman"/>
              </a:rPr>
              <a:t>I</a:t>
            </a:r>
            <a:r>
              <a:rPr sz="2400" spc="-20" dirty="0" smtClean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15"/>
              </a:lnSpc>
              <a:buClr>
                <a:srgbClr val="CC0000"/>
              </a:buClr>
              <a:buFont typeface="Times New Roman"/>
              <a:buAutoNum type="arabicPeriod"/>
              <a:tabLst>
                <a:tab pos="485775" algn="l"/>
              </a:tabLst>
            </a:pPr>
            <a:r>
              <a:rPr sz="3200" spc="-20" dirty="0" smtClean="0">
                <a:latin typeface="Times New Roman"/>
                <a:cs typeface="Times New Roman"/>
              </a:rPr>
              <a:t>I</a:t>
            </a:r>
            <a:r>
              <a:rPr sz="2400" spc="-20" dirty="0" smtClean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October 31,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L13.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6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73700" y="1927354"/>
            <a:ext cx="457200" cy="422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24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73700" y="2384551"/>
            <a:ext cx="457200" cy="422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24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83047" y="2853944"/>
            <a:ext cx="109093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spc="-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overflow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392737" y="1811337"/>
          <a:ext cx="533400" cy="156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76200"/>
              </a:tblGrid>
              <a:tr h="7620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459537" y="1814385"/>
          <a:ext cx="533400" cy="2754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76200"/>
              </a:tblGrid>
              <a:tr h="79248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77951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1103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0722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37757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ct val="100000"/>
              </a:lnSpc>
            </a:pPr>
            <a:r>
              <a:rPr sz="4400" b="1" spc="-25" dirty="0" smtClean="0">
                <a:latin typeface="Times New Roman"/>
                <a:cs typeface="Times New Roman"/>
              </a:rPr>
              <a:t>Example </a:t>
            </a:r>
            <a:r>
              <a:rPr sz="4400" b="1" spc="-20" dirty="0" smtClean="0">
                <a:latin typeface="Times New Roman"/>
                <a:cs typeface="Times New Roman"/>
              </a:rPr>
              <a:t>of </a:t>
            </a:r>
            <a:r>
              <a:rPr sz="4400" b="1" spc="-25" dirty="0" smtClean="0">
                <a:latin typeface="Times New Roman"/>
                <a:cs typeface="Times New Roman"/>
              </a:rPr>
              <a:t>a dynamic </a:t>
            </a:r>
            <a:r>
              <a:rPr sz="4400" b="1" spc="-20" dirty="0" smtClean="0">
                <a:latin typeface="Times New Roman"/>
                <a:cs typeface="Times New Roman"/>
              </a:rPr>
              <a:t>table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06900" y="18862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30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30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73700" y="1892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97500" y="1816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97500" y="1816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73700" y="2349500"/>
            <a:ext cx="457200" cy="457199"/>
          </a:xfrm>
          <a:custGeom>
            <a:avLst/>
            <a:gdLst/>
            <a:ahLst/>
            <a:cxnLst/>
            <a:rect l="l" t="t" r="r" b="b"/>
            <a:pathLst>
              <a:path w="457200" h="457199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9750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9750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84800" y="2459227"/>
            <a:ext cx="879499" cy="85344"/>
          </a:xfrm>
          <a:custGeom>
            <a:avLst/>
            <a:gdLst/>
            <a:ahLst/>
            <a:cxnLst/>
            <a:rect l="l" t="t" r="r" b="b"/>
            <a:pathLst>
              <a:path w="879499" h="85344">
                <a:moveTo>
                  <a:pt x="81392" y="28193"/>
                </a:moveTo>
                <a:lnTo>
                  <a:pt x="51519" y="2289"/>
                </a:lnTo>
                <a:lnTo>
                  <a:pt x="35486" y="396"/>
                </a:lnTo>
                <a:lnTo>
                  <a:pt x="23669" y="3998"/>
                </a:lnTo>
                <a:lnTo>
                  <a:pt x="13626" y="11243"/>
                </a:lnTo>
                <a:lnTo>
                  <a:pt x="5943" y="21996"/>
                </a:lnTo>
                <a:lnTo>
                  <a:pt x="1205" y="36121"/>
                </a:lnTo>
                <a:lnTo>
                  <a:pt x="0" y="53482"/>
                </a:lnTo>
                <a:lnTo>
                  <a:pt x="5668" y="66207"/>
                </a:lnTo>
                <a:lnTo>
                  <a:pt x="14981" y="76299"/>
                </a:lnTo>
                <a:lnTo>
                  <a:pt x="27127" y="82947"/>
                </a:lnTo>
                <a:lnTo>
                  <a:pt x="41299" y="85343"/>
                </a:lnTo>
                <a:lnTo>
                  <a:pt x="41299" y="28193"/>
                </a:lnTo>
                <a:lnTo>
                  <a:pt x="81392" y="28193"/>
                </a:lnTo>
                <a:close/>
              </a:path>
              <a:path w="879499" h="85344">
                <a:moveTo>
                  <a:pt x="83946" y="41202"/>
                </a:moveTo>
                <a:lnTo>
                  <a:pt x="81392" y="28193"/>
                </a:lnTo>
                <a:lnTo>
                  <a:pt x="41299" y="28193"/>
                </a:lnTo>
                <a:lnTo>
                  <a:pt x="41299" y="57149"/>
                </a:lnTo>
                <a:lnTo>
                  <a:pt x="80985" y="57149"/>
                </a:lnTo>
                <a:lnTo>
                  <a:pt x="81642" y="55878"/>
                </a:lnTo>
                <a:lnTo>
                  <a:pt x="83946" y="41202"/>
                </a:lnTo>
                <a:close/>
              </a:path>
              <a:path w="879499" h="85344">
                <a:moveTo>
                  <a:pt x="80985" y="57149"/>
                </a:moveTo>
                <a:lnTo>
                  <a:pt x="41299" y="57149"/>
                </a:lnTo>
                <a:lnTo>
                  <a:pt x="41299" y="85343"/>
                </a:lnTo>
                <a:lnTo>
                  <a:pt x="53060" y="83704"/>
                </a:lnTo>
                <a:lnTo>
                  <a:pt x="65430" y="77820"/>
                </a:lnTo>
                <a:lnTo>
                  <a:pt x="75214" y="68314"/>
                </a:lnTo>
                <a:lnTo>
                  <a:pt x="80985" y="57149"/>
                </a:lnTo>
                <a:close/>
              </a:path>
              <a:path w="879499" h="85344">
                <a:moveTo>
                  <a:pt x="83946" y="57149"/>
                </a:moveTo>
                <a:lnTo>
                  <a:pt x="83946" y="41202"/>
                </a:lnTo>
                <a:lnTo>
                  <a:pt x="81642" y="55878"/>
                </a:lnTo>
                <a:lnTo>
                  <a:pt x="80985" y="57149"/>
                </a:lnTo>
                <a:lnTo>
                  <a:pt x="83946" y="57149"/>
                </a:lnTo>
                <a:close/>
              </a:path>
              <a:path w="879499" h="85344">
                <a:moveTo>
                  <a:pt x="822349" y="42671"/>
                </a:moveTo>
                <a:lnTo>
                  <a:pt x="812524" y="28193"/>
                </a:lnTo>
                <a:lnTo>
                  <a:pt x="81392" y="28193"/>
                </a:lnTo>
                <a:lnTo>
                  <a:pt x="83946" y="41202"/>
                </a:lnTo>
                <a:lnTo>
                  <a:pt x="83946" y="57149"/>
                </a:lnTo>
                <a:lnTo>
                  <a:pt x="812524" y="57149"/>
                </a:lnTo>
                <a:lnTo>
                  <a:pt x="822349" y="42671"/>
                </a:lnTo>
                <a:close/>
              </a:path>
              <a:path w="879499" h="85344">
                <a:moveTo>
                  <a:pt x="879499" y="42671"/>
                </a:moveTo>
                <a:lnTo>
                  <a:pt x="793392" y="0"/>
                </a:lnTo>
                <a:lnTo>
                  <a:pt x="812524" y="28193"/>
                </a:lnTo>
                <a:lnTo>
                  <a:pt x="822349" y="28193"/>
                </a:lnTo>
                <a:lnTo>
                  <a:pt x="822349" y="70993"/>
                </a:lnTo>
                <a:lnTo>
                  <a:pt x="879499" y="42671"/>
                </a:lnTo>
                <a:close/>
              </a:path>
              <a:path w="879499" h="85344">
                <a:moveTo>
                  <a:pt x="822349" y="70993"/>
                </a:moveTo>
                <a:lnTo>
                  <a:pt x="822349" y="57149"/>
                </a:lnTo>
                <a:lnTo>
                  <a:pt x="812524" y="57149"/>
                </a:lnTo>
                <a:lnTo>
                  <a:pt x="793392" y="85343"/>
                </a:lnTo>
                <a:lnTo>
                  <a:pt x="822349" y="70993"/>
                </a:lnTo>
                <a:close/>
              </a:path>
              <a:path w="879499" h="85344">
                <a:moveTo>
                  <a:pt x="822349" y="42671"/>
                </a:moveTo>
                <a:lnTo>
                  <a:pt x="822349" y="28193"/>
                </a:lnTo>
                <a:lnTo>
                  <a:pt x="812524" y="28193"/>
                </a:lnTo>
                <a:lnTo>
                  <a:pt x="822349" y="42671"/>
                </a:lnTo>
                <a:close/>
              </a:path>
              <a:path w="879499" h="85344">
                <a:moveTo>
                  <a:pt x="822349" y="57149"/>
                </a:moveTo>
                <a:lnTo>
                  <a:pt x="822349" y="42671"/>
                </a:lnTo>
                <a:lnTo>
                  <a:pt x="812524" y="57149"/>
                </a:lnTo>
                <a:lnTo>
                  <a:pt x="822349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36600" y="1781555"/>
            <a:ext cx="1599565" cy="1441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Times New Roman"/>
              <a:buAutoNum type="arabicPeriod"/>
              <a:tabLst>
                <a:tab pos="469900" algn="l"/>
              </a:tabLst>
            </a:pPr>
            <a:r>
              <a:rPr sz="3200" spc="-20" dirty="0" smtClean="0">
                <a:latin typeface="Times New Roman"/>
                <a:cs typeface="Times New Roman"/>
              </a:rPr>
              <a:t>I</a:t>
            </a:r>
            <a:r>
              <a:rPr sz="2400" spc="-20" dirty="0" smtClean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10"/>
              </a:lnSpc>
              <a:buClr>
                <a:srgbClr val="CC0000"/>
              </a:buClr>
              <a:buFont typeface="Times New Roman"/>
              <a:buAutoNum type="arabicPeriod"/>
              <a:tabLst>
                <a:tab pos="485775" algn="l"/>
              </a:tabLst>
            </a:pPr>
            <a:r>
              <a:rPr sz="3200" spc="-20" dirty="0" smtClean="0">
                <a:latin typeface="Times New Roman"/>
                <a:cs typeface="Times New Roman"/>
              </a:rPr>
              <a:t>I</a:t>
            </a:r>
            <a:r>
              <a:rPr sz="2400" spc="-20" dirty="0" smtClean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15"/>
              </a:lnSpc>
              <a:buClr>
                <a:srgbClr val="CC0000"/>
              </a:buClr>
              <a:buFont typeface="Times New Roman"/>
              <a:buAutoNum type="arabicPeriod"/>
              <a:tabLst>
                <a:tab pos="485775" algn="l"/>
              </a:tabLst>
            </a:pPr>
            <a:r>
              <a:rPr sz="3200" spc="-20" dirty="0" smtClean="0">
                <a:latin typeface="Times New Roman"/>
                <a:cs typeface="Times New Roman"/>
              </a:rPr>
              <a:t>I</a:t>
            </a:r>
            <a:r>
              <a:rPr sz="2400" spc="-20" dirty="0" smtClean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84800" y="2002027"/>
            <a:ext cx="879499" cy="85344"/>
          </a:xfrm>
          <a:custGeom>
            <a:avLst/>
            <a:gdLst/>
            <a:ahLst/>
            <a:cxnLst/>
            <a:rect l="l" t="t" r="r" b="b"/>
            <a:pathLst>
              <a:path w="879499" h="85344">
                <a:moveTo>
                  <a:pt x="81392" y="28193"/>
                </a:moveTo>
                <a:lnTo>
                  <a:pt x="51519" y="2289"/>
                </a:lnTo>
                <a:lnTo>
                  <a:pt x="35486" y="396"/>
                </a:lnTo>
                <a:lnTo>
                  <a:pt x="23669" y="3998"/>
                </a:lnTo>
                <a:lnTo>
                  <a:pt x="13626" y="11243"/>
                </a:lnTo>
                <a:lnTo>
                  <a:pt x="5943" y="21996"/>
                </a:lnTo>
                <a:lnTo>
                  <a:pt x="1205" y="36121"/>
                </a:lnTo>
                <a:lnTo>
                  <a:pt x="0" y="53482"/>
                </a:lnTo>
                <a:lnTo>
                  <a:pt x="5668" y="66207"/>
                </a:lnTo>
                <a:lnTo>
                  <a:pt x="14981" y="76299"/>
                </a:lnTo>
                <a:lnTo>
                  <a:pt x="27127" y="82947"/>
                </a:lnTo>
                <a:lnTo>
                  <a:pt x="41299" y="85343"/>
                </a:lnTo>
                <a:lnTo>
                  <a:pt x="41299" y="28193"/>
                </a:lnTo>
                <a:lnTo>
                  <a:pt x="81392" y="28193"/>
                </a:lnTo>
                <a:close/>
              </a:path>
              <a:path w="879499" h="85344">
                <a:moveTo>
                  <a:pt x="83946" y="41202"/>
                </a:moveTo>
                <a:lnTo>
                  <a:pt x="81392" y="28193"/>
                </a:lnTo>
                <a:lnTo>
                  <a:pt x="41299" y="28193"/>
                </a:lnTo>
                <a:lnTo>
                  <a:pt x="41299" y="57149"/>
                </a:lnTo>
                <a:lnTo>
                  <a:pt x="80985" y="57149"/>
                </a:lnTo>
                <a:lnTo>
                  <a:pt x="81642" y="55878"/>
                </a:lnTo>
                <a:lnTo>
                  <a:pt x="83946" y="41202"/>
                </a:lnTo>
                <a:close/>
              </a:path>
              <a:path w="879499" h="85344">
                <a:moveTo>
                  <a:pt x="80985" y="57149"/>
                </a:moveTo>
                <a:lnTo>
                  <a:pt x="41299" y="57149"/>
                </a:lnTo>
                <a:lnTo>
                  <a:pt x="41299" y="85343"/>
                </a:lnTo>
                <a:lnTo>
                  <a:pt x="53060" y="83704"/>
                </a:lnTo>
                <a:lnTo>
                  <a:pt x="65430" y="77820"/>
                </a:lnTo>
                <a:lnTo>
                  <a:pt x="75214" y="68314"/>
                </a:lnTo>
                <a:lnTo>
                  <a:pt x="80985" y="57149"/>
                </a:lnTo>
                <a:close/>
              </a:path>
              <a:path w="879499" h="85344">
                <a:moveTo>
                  <a:pt x="83946" y="57149"/>
                </a:moveTo>
                <a:lnTo>
                  <a:pt x="83946" y="41202"/>
                </a:lnTo>
                <a:lnTo>
                  <a:pt x="81642" y="55878"/>
                </a:lnTo>
                <a:lnTo>
                  <a:pt x="80985" y="57149"/>
                </a:lnTo>
                <a:lnTo>
                  <a:pt x="83946" y="57149"/>
                </a:lnTo>
                <a:close/>
              </a:path>
              <a:path w="879499" h="85344">
                <a:moveTo>
                  <a:pt x="822349" y="42671"/>
                </a:moveTo>
                <a:lnTo>
                  <a:pt x="812524" y="28193"/>
                </a:lnTo>
                <a:lnTo>
                  <a:pt x="81392" y="28193"/>
                </a:lnTo>
                <a:lnTo>
                  <a:pt x="83946" y="41202"/>
                </a:lnTo>
                <a:lnTo>
                  <a:pt x="83946" y="57149"/>
                </a:lnTo>
                <a:lnTo>
                  <a:pt x="812524" y="57149"/>
                </a:lnTo>
                <a:lnTo>
                  <a:pt x="822349" y="42671"/>
                </a:lnTo>
                <a:close/>
              </a:path>
              <a:path w="879499" h="85344">
                <a:moveTo>
                  <a:pt x="879499" y="42671"/>
                </a:moveTo>
                <a:lnTo>
                  <a:pt x="793392" y="0"/>
                </a:lnTo>
                <a:lnTo>
                  <a:pt x="812524" y="28193"/>
                </a:lnTo>
                <a:lnTo>
                  <a:pt x="822349" y="28193"/>
                </a:lnTo>
                <a:lnTo>
                  <a:pt x="822349" y="70993"/>
                </a:lnTo>
                <a:lnTo>
                  <a:pt x="879499" y="42671"/>
                </a:lnTo>
                <a:close/>
              </a:path>
              <a:path w="879499" h="85344">
                <a:moveTo>
                  <a:pt x="822349" y="70993"/>
                </a:moveTo>
                <a:lnTo>
                  <a:pt x="822349" y="57149"/>
                </a:lnTo>
                <a:lnTo>
                  <a:pt x="812524" y="57149"/>
                </a:lnTo>
                <a:lnTo>
                  <a:pt x="793392" y="85343"/>
                </a:lnTo>
                <a:lnTo>
                  <a:pt x="822349" y="70993"/>
                </a:lnTo>
                <a:close/>
              </a:path>
              <a:path w="879499" h="85344">
                <a:moveTo>
                  <a:pt x="822349" y="42671"/>
                </a:moveTo>
                <a:lnTo>
                  <a:pt x="822349" y="28193"/>
                </a:lnTo>
                <a:lnTo>
                  <a:pt x="812524" y="28193"/>
                </a:lnTo>
                <a:lnTo>
                  <a:pt x="822349" y="42671"/>
                </a:lnTo>
                <a:close/>
              </a:path>
              <a:path w="879499" h="85344">
                <a:moveTo>
                  <a:pt x="822349" y="57149"/>
                </a:moveTo>
                <a:lnTo>
                  <a:pt x="822349" y="42671"/>
                </a:lnTo>
                <a:lnTo>
                  <a:pt x="812524" y="57149"/>
                </a:lnTo>
                <a:lnTo>
                  <a:pt x="822349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83047" y="2853944"/>
            <a:ext cx="109093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spc="-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overflow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October 31,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L13.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7</a:t>
            </a:fld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459537" y="1814385"/>
          <a:ext cx="533400" cy="2754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76200"/>
              </a:tblGrid>
              <a:tr h="79248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77951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1103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0722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37757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ct val="100000"/>
              </a:lnSpc>
            </a:pPr>
            <a:r>
              <a:rPr sz="4400" b="1" spc="-25" dirty="0" smtClean="0">
                <a:latin typeface="Times New Roman"/>
                <a:cs typeface="Times New Roman"/>
              </a:rPr>
              <a:t>Example </a:t>
            </a:r>
            <a:r>
              <a:rPr sz="4400" b="1" spc="-20" dirty="0" smtClean="0">
                <a:latin typeface="Times New Roman"/>
                <a:cs typeface="Times New Roman"/>
              </a:rPr>
              <a:t>of </a:t>
            </a:r>
            <a:r>
              <a:rPr sz="4400" b="1" spc="-25" dirty="0" smtClean="0">
                <a:latin typeface="Times New Roman"/>
                <a:cs typeface="Times New Roman"/>
              </a:rPr>
              <a:t>a dynamic </a:t>
            </a:r>
            <a:r>
              <a:rPr sz="4400" b="1" spc="-20" dirty="0" smtClean="0">
                <a:latin typeface="Times New Roman"/>
                <a:cs typeface="Times New Roman"/>
              </a:rPr>
              <a:t>table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06900" y="18862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30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30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73700" y="1892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97500" y="1816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97500" y="1816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700" y="2349500"/>
            <a:ext cx="457200" cy="457199"/>
          </a:xfrm>
          <a:custGeom>
            <a:avLst/>
            <a:gdLst/>
            <a:ahLst/>
            <a:cxnLst/>
            <a:rect l="l" t="t" r="r" b="b"/>
            <a:pathLst>
              <a:path w="457200" h="457199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9750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9750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36600" y="1781555"/>
            <a:ext cx="1599565" cy="1441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Times New Roman"/>
              <a:buAutoNum type="arabicPeriod"/>
              <a:tabLst>
                <a:tab pos="469900" algn="l"/>
              </a:tabLst>
            </a:pPr>
            <a:r>
              <a:rPr sz="3200" spc="-20" dirty="0" smtClean="0">
                <a:latin typeface="Times New Roman"/>
                <a:cs typeface="Times New Roman"/>
              </a:rPr>
              <a:t>I</a:t>
            </a:r>
            <a:r>
              <a:rPr sz="2400" spc="-20" dirty="0" smtClean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10"/>
              </a:lnSpc>
              <a:buClr>
                <a:srgbClr val="CC0000"/>
              </a:buClr>
              <a:buFont typeface="Times New Roman"/>
              <a:buAutoNum type="arabicPeriod"/>
              <a:tabLst>
                <a:tab pos="485775" algn="l"/>
              </a:tabLst>
            </a:pPr>
            <a:r>
              <a:rPr sz="3200" spc="-20" dirty="0" smtClean="0">
                <a:latin typeface="Times New Roman"/>
                <a:cs typeface="Times New Roman"/>
              </a:rPr>
              <a:t>I</a:t>
            </a:r>
            <a:r>
              <a:rPr sz="2400" spc="-20" dirty="0" smtClean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15"/>
              </a:lnSpc>
              <a:buClr>
                <a:srgbClr val="CC0000"/>
              </a:buClr>
              <a:buFont typeface="Times New Roman"/>
              <a:buAutoNum type="arabicPeriod"/>
              <a:tabLst>
                <a:tab pos="485775" algn="l"/>
              </a:tabLst>
            </a:pPr>
            <a:r>
              <a:rPr sz="3200" spc="-20" dirty="0" smtClean="0">
                <a:latin typeface="Times New Roman"/>
                <a:cs typeface="Times New Roman"/>
              </a:rPr>
              <a:t>I</a:t>
            </a:r>
            <a:r>
              <a:rPr sz="2400" spc="-20" dirty="0" smtClean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October 31,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L13.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8</a:t>
            </a:fld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459537" y="1814385"/>
          <a:ext cx="533400" cy="2754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76200"/>
              </a:tblGrid>
              <a:tr h="79248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77951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1103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0722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37757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620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4590">
              <a:lnSpc>
                <a:spcPct val="100000"/>
              </a:lnSpc>
            </a:pPr>
            <a:r>
              <a:rPr sz="4400" b="1" spc="-25" dirty="0" smtClean="0">
                <a:latin typeface="Times New Roman"/>
                <a:cs typeface="Times New Roman"/>
              </a:rPr>
              <a:t>Example </a:t>
            </a:r>
            <a:r>
              <a:rPr sz="4400" b="1" spc="-20" dirty="0" smtClean="0">
                <a:latin typeface="Times New Roman"/>
                <a:cs typeface="Times New Roman"/>
              </a:rPr>
              <a:t>of </a:t>
            </a:r>
            <a:r>
              <a:rPr sz="4400" b="1" spc="-25" dirty="0" smtClean="0">
                <a:latin typeface="Times New Roman"/>
                <a:cs typeface="Times New Roman"/>
              </a:rPr>
              <a:t>a dynamic </a:t>
            </a:r>
            <a:r>
              <a:rPr sz="4400" b="1" spc="-20" dirty="0" smtClean="0">
                <a:latin typeface="Times New Roman"/>
                <a:cs typeface="Times New Roman"/>
              </a:rPr>
              <a:t>table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96053" y="3353053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6900" y="18862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30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30700" y="18100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73700" y="1892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97500" y="1816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97500" y="1816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3700" y="2349500"/>
            <a:ext cx="457200" cy="457199"/>
          </a:xfrm>
          <a:custGeom>
            <a:avLst/>
            <a:gdLst/>
            <a:ahLst/>
            <a:cxnLst/>
            <a:rect l="l" t="t" r="r" b="b"/>
            <a:pathLst>
              <a:path w="457200" h="457199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9750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97500" y="2273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36600" y="1781555"/>
            <a:ext cx="1599565" cy="19132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Times New Roman"/>
              <a:buAutoNum type="arabicPeriod"/>
              <a:tabLst>
                <a:tab pos="469900" algn="l"/>
              </a:tabLst>
            </a:pPr>
            <a:r>
              <a:rPr sz="3200" spc="-20" dirty="0" smtClean="0">
                <a:latin typeface="Times New Roman"/>
                <a:cs typeface="Times New Roman"/>
              </a:rPr>
              <a:t>I</a:t>
            </a:r>
            <a:r>
              <a:rPr sz="2400" spc="-20" dirty="0" smtClean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10"/>
              </a:lnSpc>
              <a:buClr>
                <a:srgbClr val="CC0000"/>
              </a:buClr>
              <a:buFont typeface="Times New Roman"/>
              <a:buAutoNum type="arabicPeriod"/>
              <a:tabLst>
                <a:tab pos="485775" algn="l"/>
              </a:tabLst>
            </a:pPr>
            <a:r>
              <a:rPr sz="3200" spc="-20" dirty="0" smtClean="0">
                <a:latin typeface="Times New Roman"/>
                <a:cs typeface="Times New Roman"/>
              </a:rPr>
              <a:t>I</a:t>
            </a:r>
            <a:r>
              <a:rPr sz="2400" spc="-20" dirty="0" smtClean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15"/>
              </a:lnSpc>
              <a:buClr>
                <a:srgbClr val="CC0000"/>
              </a:buClr>
              <a:buFont typeface="Times New Roman"/>
              <a:buAutoNum type="arabicPeriod"/>
              <a:tabLst>
                <a:tab pos="485775" algn="l"/>
              </a:tabLst>
            </a:pPr>
            <a:r>
              <a:rPr sz="3200" spc="-20" dirty="0" smtClean="0">
                <a:latin typeface="Times New Roman"/>
                <a:cs typeface="Times New Roman"/>
              </a:rPr>
              <a:t>I</a:t>
            </a:r>
            <a:r>
              <a:rPr sz="2400" spc="-20" dirty="0" smtClean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  <a:p>
            <a:pPr marL="485775" indent="-457200">
              <a:lnSpc>
                <a:spcPts val="3715"/>
              </a:lnSpc>
              <a:buClr>
                <a:srgbClr val="CC0000"/>
              </a:buClr>
              <a:buFont typeface="Times New Roman"/>
              <a:buAutoNum type="arabicPeriod"/>
              <a:tabLst>
                <a:tab pos="485775" algn="l"/>
              </a:tabLst>
            </a:pPr>
            <a:r>
              <a:rPr sz="3200" spc="-20" dirty="0" smtClean="0">
                <a:latin typeface="Times New Roman"/>
                <a:cs typeface="Times New Roman"/>
              </a:rPr>
              <a:t>I</a:t>
            </a:r>
            <a:r>
              <a:rPr sz="2400" spc="-20" dirty="0" smtClean="0">
                <a:latin typeface="Times New Roman"/>
                <a:cs typeface="Times New Roman"/>
              </a:rPr>
              <a:t>NSERT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October 31,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L13.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9</a:t>
            </a:fld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459537" y="1814385"/>
          <a:ext cx="533400" cy="2764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81000"/>
                <a:gridCol w="76200"/>
              </a:tblGrid>
              <a:tr h="79248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77951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1103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453770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FFFF66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FFFF66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73151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954">
                      <a:solidFill>
                        <a:srgbClr val="FFFF66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FFFF66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</a:tr>
              <a:tr h="69722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2853</Words>
  <Application>Microsoft Office PowerPoint</Application>
  <PresentationFormat>自定义</PresentationFormat>
  <Paragraphs>685</Paragraphs>
  <Slides>42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Office Theme</vt:lpstr>
      <vt:lpstr>幻灯片 1</vt:lpstr>
      <vt:lpstr>幻灯片 2</vt:lpstr>
      <vt:lpstr>Example of a dynamic table</vt:lpstr>
      <vt:lpstr>Example of a dynamic table</vt:lpstr>
      <vt:lpstr>Example of a dynamic table</vt:lpstr>
      <vt:lpstr>Example of a dynamic table</vt:lpstr>
      <vt:lpstr>Example of a dynamic table</vt:lpstr>
      <vt:lpstr>Example of a dynamic table</vt:lpstr>
      <vt:lpstr>Example of a dynamic table</vt:lpstr>
      <vt:lpstr>Example of a dynamic table</vt:lpstr>
      <vt:lpstr>Example of a dynamic table</vt:lpstr>
      <vt:lpstr>Example of a dynamic table</vt:lpstr>
      <vt:lpstr>Example of a dynamic table</vt:lpstr>
      <vt:lpstr>Worst-case analysis</vt:lpstr>
      <vt:lpstr>Tighter analysis</vt:lpstr>
      <vt:lpstr>Tighter analysis</vt:lpstr>
      <vt:lpstr>Tighter analysis (continued)</vt:lpstr>
      <vt:lpstr>幻灯片 18</vt:lpstr>
      <vt:lpstr>Types of amortized analyses</vt:lpstr>
      <vt:lpstr>Accounting method</vt:lpstr>
      <vt:lpstr>幻灯片 21</vt:lpstr>
      <vt:lpstr>幻灯片 22</vt:lpstr>
      <vt:lpstr>幻灯片 23</vt:lpstr>
      <vt:lpstr>幻灯片 24</vt:lpstr>
      <vt:lpstr>Potential method</vt:lpstr>
      <vt:lpstr>Understanding potentials</vt:lpstr>
      <vt:lpstr>幻灯片 27</vt:lpstr>
      <vt:lpstr>幻灯片 28</vt:lpstr>
      <vt:lpstr>幻灯片 29</vt:lpstr>
      <vt:lpstr>幻灯片 30</vt:lpstr>
      <vt:lpstr>Calculation of amortized costs</vt:lpstr>
      <vt:lpstr>Calculation of amortized costs</vt:lpstr>
      <vt:lpstr>Calculation of amortized costs</vt:lpstr>
      <vt:lpstr>Calculation</vt:lpstr>
      <vt:lpstr>Calculation</vt:lpstr>
      <vt:lpstr>Calculation</vt:lpstr>
      <vt:lpstr>Calculation</vt:lpstr>
      <vt:lpstr>Calculation</vt:lpstr>
      <vt:lpstr>Calculation</vt:lpstr>
      <vt:lpstr>Calculation</vt:lpstr>
      <vt:lpstr>Calculation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Amortized analysis</dc:title>
  <dc:subject>Introduction to Algorithms</dc:subject>
  <dc:creator>Charles E. Leiserson</dc:creator>
  <cp:lastModifiedBy>DELL</cp:lastModifiedBy>
  <cp:revision>1</cp:revision>
  <dcterms:created xsi:type="dcterms:W3CDTF">2015-10-22T19:10:24Z</dcterms:created>
  <dcterms:modified xsi:type="dcterms:W3CDTF">2015-11-02T14:03:37Z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2006-02-14T00:00:00Z</vt:filetime>
  </property>
  <property fmtid="{D5CDD505-2E9C-101B-9397-08002B2CF9AE}" pid="3" name="LastSaved">
    <vt:filetime>2015-10-22T00:00:00Z</vt:filetime>
  </property>
</Properties>
</file>