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326" r:id="rId5"/>
    <p:sldId id="260" r:id="rId6"/>
    <p:sldId id="261" r:id="rId7"/>
    <p:sldId id="262" r:id="rId8"/>
    <p:sldId id="263" r:id="rId9"/>
    <p:sldId id="264" r:id="rId10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</p:sldIdLst>
  <p:sldSz cx="10693400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jun li" initials="g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6600"/>
    <a:srgbClr val="7E003F"/>
    <a:srgbClr val="9D3E6E"/>
    <a:srgbClr val="030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commentAuthors" Target="commentAuthors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45D2A-DCF9-4F79-817D-6250DCB9D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D9A79-00FE-433C-A37C-868F25C6FC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zh-CN" altLang="en-US" b="1" i="1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048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7CD7-3CF7-4CF8-B345-8E4AE5EC7E1D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4"/>
          <p:cNvSpPr txBox="1"/>
          <p:nvPr userDrawn="1"/>
        </p:nvSpPr>
        <p:spPr>
          <a:xfrm>
            <a:off x="4320159" y="4038602"/>
            <a:ext cx="2379663" cy="373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925"/>
              </a:lnSpc>
            </a:pPr>
            <a:r>
              <a:rPr lang="en-US" sz="2600" b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Prof. Zhenyu He</a:t>
            </a:r>
            <a:endParaRPr lang="en-US" sz="2600" b="1" dirty="0">
              <a:solidFill>
                <a:srgbClr val="575F6D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" name="TextBox 6"/>
          <p:cNvSpPr txBox="1"/>
          <p:nvPr userDrawn="1"/>
        </p:nvSpPr>
        <p:spPr>
          <a:xfrm>
            <a:off x="3030061" y="4968479"/>
            <a:ext cx="4959858" cy="307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440"/>
              </a:lnSpc>
            </a:pPr>
            <a:r>
              <a:rPr lang="en-US" altLang="zh-CN" sz="2200" b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Harbin Institute of Technology, Shenzhen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35171" y="713380"/>
            <a:ext cx="9158637" cy="639932"/>
          </a:xfrm>
        </p:spPr>
        <p:txBody>
          <a:bodyPr>
            <a:noAutofit/>
          </a:bodyPr>
          <a:lstStyle>
            <a:lvl1pPr>
              <a:defRPr sz="4700" b="1"/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FCD-7A3D-4AA1-97D6-06B243D79D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87285" y="7006699"/>
            <a:ext cx="2406015" cy="402483"/>
          </a:xfrm>
        </p:spPr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735013" y="1911350"/>
            <a:ext cx="9158287" cy="4818063"/>
          </a:xfrm>
        </p:spPr>
        <p:txBody>
          <a:bodyPr/>
          <a:lstStyle>
            <a:lvl1pPr>
              <a:defRPr lang="zh-CN" altLang="en-US" sz="2300" b="1" kern="1200" spc="-10" dirty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>
              <a:defRPr sz="3000"/>
            </a:lvl2pPr>
            <a:lvl3pPr>
              <a:defRPr sz="21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735171" y="448055"/>
            <a:ext cx="9158637" cy="1186007"/>
          </a:xfrm>
        </p:spPr>
        <p:txBody>
          <a:bodyPr>
            <a:noAutofit/>
          </a:bodyPr>
          <a:lstStyle>
            <a:lvl1pPr>
              <a:defRPr sz="31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8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735013" y="1911350"/>
            <a:ext cx="9158287" cy="4818063"/>
          </a:xfrm>
        </p:spPr>
        <p:txBody>
          <a:bodyPr/>
          <a:lstStyle>
            <a:lvl1pPr>
              <a:lnSpc>
                <a:spcPct val="120000"/>
              </a:lnSpc>
              <a:defRPr lang="zh-CN" altLang="en-US" sz="2100" b="1" kern="1200" spc="-10" dirty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601345" indent="-200660">
              <a:lnSpc>
                <a:spcPct val="120000"/>
              </a:lnSpc>
              <a:buSzPct val="50000"/>
              <a:buFont typeface="Wingdings" panose="05000000000000000000" pitchFamily="2" charset="2"/>
              <a:buChar char="u"/>
              <a:defRPr lang="en-US" altLang="zh-CN" sz="2100" b="1" kern="1200" spc="-10" dirty="0" smtClean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2pPr>
            <a:lvl3pPr>
              <a:lnSpc>
                <a:spcPct val="120000"/>
              </a:lnSpc>
              <a:defRPr sz="21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  <a:p>
            <a:pPr lvl="1"/>
            <a:r>
              <a:rPr lang="en-US" altLang="zh-CN" dirty="0"/>
              <a:t>SUBTITLE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窄普通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735171" y="448055"/>
            <a:ext cx="9158637" cy="1186007"/>
          </a:xfrm>
        </p:spPr>
        <p:txBody>
          <a:bodyPr>
            <a:noAutofit/>
          </a:bodyPr>
          <a:lstStyle>
            <a:lvl1pPr algn="l" defTabSz="8020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1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8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735013" y="1911350"/>
            <a:ext cx="7064819" cy="4818063"/>
          </a:xfrm>
        </p:spPr>
        <p:txBody>
          <a:bodyPr/>
          <a:lstStyle>
            <a:lvl1pPr>
              <a:defRPr lang="zh-CN" altLang="en-US" sz="2300" b="1" kern="1200" spc="-10" dirty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>
              <a:defRPr sz="3000"/>
            </a:lvl2pPr>
            <a:lvl3pPr>
              <a:defRPr sz="21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漫画风格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D04A-2F17-4C87-9F7C-4861788079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735171" y="448055"/>
            <a:ext cx="9158637" cy="1186007"/>
          </a:xfrm>
        </p:spPr>
        <p:txBody>
          <a:bodyPr>
            <a:noAutofit/>
          </a:bodyPr>
          <a:lstStyle>
            <a:lvl1pPr>
              <a:defRPr sz="3100" b="1">
                <a:latin typeface="Comic Sans MS" panose="030F0702030302020204" pitchFamily="66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735013" y="1911350"/>
            <a:ext cx="9158287" cy="4818063"/>
          </a:xfrm>
        </p:spPr>
        <p:txBody>
          <a:bodyPr/>
          <a:lstStyle>
            <a:lvl1pPr>
              <a:defRPr sz="3100">
                <a:latin typeface="+mn-lt"/>
              </a:defRPr>
            </a:lvl1pPr>
            <a:lvl2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D04A-2F17-4C87-9F7C-4861788079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58" y="335986"/>
            <a:ext cx="9624060" cy="1259946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58" y="1763924"/>
            <a:ext cx="9624060" cy="503978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3000" t="3000" r="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5171" y="402484"/>
            <a:ext cx="922305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5171" y="2012414"/>
            <a:ext cx="922305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5172" y="7006700"/>
            <a:ext cx="240601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D04A-2F17-4C87-9F7C-4861788079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2190" y="7006700"/>
            <a:ext cx="36090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52215" y="7006700"/>
            <a:ext cx="240601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/>
  <p:txStyles>
    <p:titleStyle>
      <a:lvl1pPr algn="l" defTabSz="802005" rtl="0" eaLnBrk="1" latinLnBrk="0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660" indent="-200660" algn="l" defTabSz="802005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60134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40335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80467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20535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60667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300736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40868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401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533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601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802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.png"/><Relationship Id="rId7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7CD7-3CF7-4CF8-B345-8E4AE5EC7E1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2"/>
          <p:cNvSpPr txBox="1"/>
          <p:nvPr/>
        </p:nvSpPr>
        <p:spPr>
          <a:xfrm>
            <a:off x="1807163" y="996817"/>
            <a:ext cx="7402825" cy="194434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algn="ctr">
              <a:lnSpc>
                <a:spcPts val="7315"/>
              </a:lnSpc>
            </a:pPr>
            <a:r>
              <a:rPr lang="en-US" altLang="zh-CN" sz="6600" b="1" dirty="0">
                <a:solidFill>
                  <a:srgbClr val="9A3D0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Greedy Algorithms</a:t>
            </a:r>
            <a:endParaRPr lang="zh-CN" altLang="en-US" sz="5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Optimal substructure of activity selection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28009" y="2504353"/>
            <a:ext cx="9158287" cy="4818063"/>
          </a:xfrm>
        </p:spPr>
        <p:txBody>
          <a:bodyPr/>
          <a:lstStyle/>
          <a:p>
            <a:r>
              <a:rPr lang="en-US" altLang="zh-CN" dirty="0"/>
              <a:t>Suppose that a solution to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includes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. Have 2 sub-prob</a:t>
            </a:r>
            <a:endParaRPr lang="en-US" altLang="zh-CN" dirty="0"/>
          </a:p>
          <a:p>
            <a:pPr marL="414020" lvl="1">
              <a:lnSpc>
                <a:spcPct val="100000"/>
              </a:lnSpc>
              <a:spcBef>
                <a:spcPts val="500"/>
              </a:spcBef>
            </a:pP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ik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(start after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finishes, finish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starts)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414020" lvl="1">
              <a:lnSpc>
                <a:spcPct val="100000"/>
              </a:lnSpc>
              <a:spcBef>
                <a:spcPts val="405"/>
              </a:spcBef>
            </a:pP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(start after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finishes, finish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i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starts)</a:t>
            </a:r>
            <a:endParaRPr lang="en-US" altLang="zh-CN" b="1" spc="-5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(solution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ik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altLang="zh-CN" spc="-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∪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b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r>
              <a:rPr lang="en-US" altLang="zh-CN" spc="-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∪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kj</a:t>
            </a:r>
            <a:r>
              <a:rPr lang="en-US" altLang="zh-CN" b="1" i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altLang="zh-CN" dirty="0"/>
              <a:t> </a:t>
            </a:r>
            <a:endParaRPr lang="en-US" altLang="zh-CN" dirty="0"/>
          </a:p>
          <a:p>
            <a:pPr marL="179705" indent="0" algn="just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Since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in neither of the subproblems, and the subproblems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disjoint, | solution to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| = | 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ik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| + 1 + | 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|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b="1" i="1" spc="-5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79705" marR="5080" algn="just">
              <a:lnSpc>
                <a:spcPct val="106000"/>
              </a:lnSpc>
              <a:spcBef>
                <a:spcPts val="195"/>
              </a:spcBef>
            </a:pPr>
            <a:r>
              <a:rPr lang="en-US" altLang="zh-CN" b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Optimal </a:t>
            </a:r>
            <a:r>
              <a:rPr lang="en-US" altLang="zh-CN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substructure: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an optimal 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includes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b="1" spc="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lang="en-US" altLang="zh-CN" dirty="0"/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solutions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ik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used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must be optimal  as well. (use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usual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cut-and-paste</a:t>
            </a:r>
            <a:r>
              <a:rPr lang="en-US" altLang="zh-CN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argument).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optimal 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endParaRPr lang="en-US" altLang="zh-CN" b="1" spc="-5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79705" indent="0" algn="just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ik</a:t>
            </a:r>
            <a:r>
              <a:rPr lang="en-US" altLang="zh-CN" spc="-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∪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r>
              <a:rPr lang="en-US" altLang="zh-CN" spc="-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∪</a:t>
            </a:r>
            <a:r>
              <a:rPr lang="en-US" altLang="zh-CN" b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kj</a:t>
            </a:r>
            <a:r>
              <a:rPr lang="en-US" altLang="zh-CN" b="1" i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				</a:t>
            </a:r>
            <a:r>
              <a:rPr lang="en-US" altLang="zh-CN" spc="-5" dirty="0">
                <a:latin typeface="+mn-lt"/>
              </a:rPr>
              <a:t>(</a:t>
            </a:r>
            <a:r>
              <a:rPr lang="en-US" altLang="zh-CN" b="1" spc="-5" dirty="0">
                <a:solidFill>
                  <a:srgbClr val="575F6D"/>
                </a:solidFill>
                <a:latin typeface="+mn-lt"/>
                <a:cs typeface="Times New Roman" panose="02020603050405020304"/>
              </a:rPr>
              <a:t>16.2)</a:t>
            </a:r>
            <a:endParaRPr lang="en-US" altLang="zh-CN" b="1" spc="-5" dirty="0">
              <a:solidFill>
                <a:srgbClr val="575F6D"/>
              </a:solidFill>
              <a:latin typeface="+mn-lt"/>
              <a:cs typeface="Times New Roman" panose="02020603050405020304"/>
            </a:endParaRPr>
          </a:p>
          <a:p>
            <a:pPr marL="179705" indent="0" algn="just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assuming: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nonempty;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we know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spc="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endParaRPr lang="en-US" altLang="zh-CN" sz="2400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381346" y="1318346"/>
            <a:ext cx="3404950" cy="1281020"/>
            <a:chOff x="1330305" y="5084938"/>
            <a:chExt cx="4980432" cy="1873754"/>
          </a:xfrm>
        </p:grpSpPr>
        <p:sp>
          <p:nvSpPr>
            <p:cNvPr id="7" name="object 27"/>
            <p:cNvSpPr/>
            <p:nvPr/>
          </p:nvSpPr>
          <p:spPr>
            <a:xfrm>
              <a:off x="1330305" y="5084938"/>
              <a:ext cx="4980432" cy="5524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33"/>
            <p:cNvSpPr/>
            <p:nvPr/>
          </p:nvSpPr>
          <p:spPr>
            <a:xfrm>
              <a:off x="1330305" y="5637384"/>
              <a:ext cx="4980432" cy="1321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8296275" y="1947387"/>
            <a:ext cx="39052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Let c[</a:t>
            </a:r>
            <a:r>
              <a:rPr lang="en-US" altLang="zh-CN" dirty="0" err="1"/>
              <a:t>i</a:t>
            </a:r>
            <a:r>
              <a:rPr lang="en-US" altLang="zh-CN" dirty="0"/>
              <a:t>, j ] = size of maximum-size subset of mutually compatible activities in </a:t>
            </a:r>
            <a:r>
              <a:rPr lang="en-US" altLang="zh-CN" sz="24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16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1600" b="1" i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zh-CN" altLang="en-US" sz="20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en-US" altLang="zh-CN" sz="2000" spc="7" baseline="2000" dirty="0">
                <a:solidFill>
                  <a:srgbClr val="CC9A00"/>
                </a:solidFill>
                <a:latin typeface="Noto Sans CJK JP Black"/>
              </a:rPr>
              <a:t>c[</a:t>
            </a:r>
            <a:r>
              <a:rPr lang="en-US" altLang="zh-CN" sz="2000" spc="7" baseline="2000" dirty="0" err="1">
                <a:solidFill>
                  <a:srgbClr val="CC9A00"/>
                </a:solidFill>
                <a:latin typeface="Noto Sans CJK JP Black"/>
              </a:rPr>
              <a:t>i,j</a:t>
            </a:r>
            <a:r>
              <a:rPr lang="en-US" altLang="zh-CN" sz="2000" spc="7" baseline="2000" dirty="0">
                <a:solidFill>
                  <a:srgbClr val="CC9A00"/>
                </a:solidFill>
                <a:latin typeface="Noto Sans CJK JP Black"/>
              </a:rPr>
              <a:t>] </a:t>
            </a:r>
            <a:r>
              <a:rPr lang="zh-CN" altLang="en-US" sz="2000" spc="7" baseline="2000" dirty="0">
                <a:solidFill>
                  <a:srgbClr val="CC9A00"/>
                </a:solidFill>
                <a:latin typeface="Noto Sans CJK JP Black"/>
              </a:rPr>
              <a:t>表示 </a:t>
            </a:r>
            <a:r>
              <a:rPr lang="en-US" altLang="zh-CN" sz="2000" spc="7" baseline="2000" dirty="0" err="1">
                <a:solidFill>
                  <a:srgbClr val="CC9A00"/>
                </a:solidFill>
                <a:latin typeface="Noto Sans CJK JP Black"/>
              </a:rPr>
              <a:t>Sij</a:t>
            </a:r>
            <a:r>
              <a:rPr lang="en-US" altLang="zh-CN" sz="2000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z="2000" spc="7" baseline="2000" dirty="0">
                <a:solidFill>
                  <a:srgbClr val="CC9A00"/>
                </a:solidFill>
                <a:latin typeface="Noto Sans CJK JP Black"/>
              </a:rPr>
              <a:t>相容的最大活动数）</a:t>
            </a:r>
            <a:endParaRPr lang="en-US" altLang="zh-CN" sz="2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pl-PL" altLang="zh-CN" i="1" dirty="0"/>
              <a:t>i ≥ j </a:t>
            </a:r>
            <a:r>
              <a:rPr lang="en-US" altLang="zh-CN" dirty="0"/>
              <a:t>⇒</a:t>
            </a:r>
            <a:r>
              <a:rPr lang="pl-PL" altLang="zh-CN" dirty="0"/>
              <a:t> </a:t>
            </a:r>
            <a:r>
              <a:rPr lang="pl-PL" altLang="zh-CN" i="1" dirty="0"/>
              <a:t>S</a:t>
            </a:r>
            <a:r>
              <a:rPr lang="pl-PL" altLang="zh-CN" i="1" baseline="-25000" dirty="0"/>
              <a:t>ij</a:t>
            </a:r>
            <a:r>
              <a:rPr lang="pl-PL" altLang="zh-CN" dirty="0"/>
              <a:t> = | </a:t>
            </a:r>
            <a:r>
              <a:rPr lang="en-US" altLang="zh-CN" dirty="0"/>
              <a:t>⇒ </a:t>
            </a:r>
            <a:r>
              <a:rPr lang="pl-PL" altLang="zh-CN" i="1" dirty="0"/>
              <a:t>c[i, j ] </a:t>
            </a:r>
            <a:r>
              <a:rPr lang="pl-PL" altLang="zh-CN" dirty="0"/>
              <a:t>= 0.</a:t>
            </a:r>
            <a:endParaRPr lang="pl-PL" altLang="zh-CN" dirty="0"/>
          </a:p>
          <a:p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b="0" dirty="0">
                <a:solidFill>
                  <a:srgbClr val="575F6D"/>
                </a:solidFill>
                <a:latin typeface="Noto Sans Mono CJK JP Bold"/>
                <a:cs typeface="Noto Sans Mono CJK JP Bold"/>
              </a:rPr>
              <a:t>|</a:t>
            </a:r>
            <a:r>
              <a:rPr lang="en-US" altLang="zh-CN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suppose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used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 a maximum-size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subsets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 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	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c[</a:t>
            </a:r>
            <a:r>
              <a:rPr lang="en-US" altLang="zh-CN" b="1" i="1" spc="-5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, j]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c[</a:t>
            </a:r>
            <a:r>
              <a:rPr lang="en-US" altLang="zh-CN" b="1" i="1" spc="-5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k]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+ 1 +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c[k,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lang="en-US" altLang="zh-CN" b="1" spc="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But of course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we don’t know which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 use, and</a:t>
            </a:r>
            <a:r>
              <a:rPr lang="en-US" altLang="zh-CN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-457200">
              <a:buNone/>
            </a:pPr>
            <a:r>
              <a:rPr lang="en-US" altLang="zh-CN" dirty="0"/>
              <a:t>Why this range of </a:t>
            </a:r>
            <a:r>
              <a:rPr lang="en-US" altLang="zh-CN" i="1" dirty="0"/>
              <a:t>k</a:t>
            </a:r>
            <a:r>
              <a:rPr lang="en-US" altLang="zh-CN" dirty="0"/>
              <a:t>? Because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= {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 err="1"/>
              <a:t>∈</a:t>
            </a:r>
            <a:r>
              <a:rPr lang="en-US" altLang="zh-CN" i="1" dirty="0" err="1"/>
              <a:t>S</a:t>
            </a:r>
            <a:r>
              <a:rPr lang="en-US" altLang="zh-CN" dirty="0"/>
              <a:t>: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≤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&lt;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≤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}⇒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 can’t  be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or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baseline="-25000" dirty="0"/>
              <a:t> 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sz="2400" dirty="0">
              <a:latin typeface="Noto Sans CJK JP Black"/>
              <a:cs typeface="Noto Sans CJK JP Black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0850" y="4448940"/>
            <a:ext cx="9791699" cy="1336879"/>
            <a:chOff x="0" y="4782315"/>
            <a:chExt cx="9791699" cy="1336879"/>
          </a:xfrm>
        </p:grpSpPr>
        <p:sp>
          <p:nvSpPr>
            <p:cNvPr id="6" name="object 11"/>
            <p:cNvSpPr txBox="1"/>
            <p:nvPr/>
          </p:nvSpPr>
          <p:spPr>
            <a:xfrm>
              <a:off x="2097670" y="4782315"/>
              <a:ext cx="7694029" cy="50783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0 ,					if 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sz="2400" i="1" spc="-5" baseline="-25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=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r>
                <a:rPr lang="en-US" altLang="zh-CN" sz="3200" b="1" i="1" dirty="0">
                  <a:solidFill>
                    <a:srgbClr val="C00000"/>
                  </a:solidFill>
                </a:rPr>
                <a:t>	</a:t>
              </a:r>
              <a:r>
                <a:rPr lang="en-US" sz="23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(16.3)</a:t>
              </a:r>
              <a:endParaRPr lang="en-US" sz="23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7" name="object 17"/>
            <p:cNvSpPr txBox="1"/>
            <p:nvPr/>
          </p:nvSpPr>
          <p:spPr>
            <a:xfrm>
              <a:off x="2097670" y="5321049"/>
              <a:ext cx="7694029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max{c[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 k ] + c[k , j ] + 1} ,		if 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sz="2400" i="1" spc="-5" baseline="-25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≠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973499" y="4900434"/>
              <a:ext cx="124172" cy="841229"/>
              <a:chOff x="2937395" y="2471927"/>
              <a:chExt cx="192786" cy="1306068"/>
            </a:xfrm>
          </p:grpSpPr>
          <p:sp>
            <p:nvSpPr>
              <p:cNvPr id="9" name="object 6"/>
              <p:cNvSpPr/>
              <p:nvPr/>
            </p:nvSpPr>
            <p:spPr>
              <a:xfrm>
                <a:off x="2937395" y="2471927"/>
                <a:ext cx="192786" cy="448818"/>
              </a:xfrm>
              <a:prstGeom prst="rect">
                <a:avLst/>
              </a:prstGeom>
              <a:blipFill>
                <a:blip r:embed="rId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object 11"/>
              <p:cNvSpPr/>
              <p:nvPr/>
            </p:nvSpPr>
            <p:spPr>
              <a:xfrm>
                <a:off x="2937395" y="2920745"/>
                <a:ext cx="192786" cy="85725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2" name="object 11"/>
            <p:cNvSpPr txBox="1"/>
            <p:nvPr/>
          </p:nvSpPr>
          <p:spPr>
            <a:xfrm>
              <a:off x="666750" y="5124254"/>
              <a:ext cx="1392473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algn="ctr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[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5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r>
                <a:rPr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endPara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0" y="5667788"/>
              <a:ext cx="3026887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94230">
                <a:lnSpc>
                  <a:spcPts val="1355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i</a:t>
              </a:r>
              <a:r>
                <a:rPr lang="en-US" altLang="zh-CN" sz="1400" i="1" spc="-100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altLang="zh-CN" sz="1400" i="1" spc="-5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&lt;k&lt;j</a:t>
              </a:r>
              <a:endParaRPr lang="en-US" altLang="zh-CN" sz="1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endParaRPr>
            </a:p>
            <a:p>
              <a:pPr marL="2064385">
                <a:lnSpc>
                  <a:spcPts val="1410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400" i="1" spc="-7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k</a:t>
              </a:r>
              <a:r>
                <a:rPr lang="en-US" altLang="zh-CN" sz="1400" i="1" spc="-7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</a:t>
              </a:r>
              <a:r>
                <a:rPr lang="en-US" altLang="zh-CN" sz="1400" spc="-22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1400" i="1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400" i="1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endParaRPr lang="en-US" altLang="zh-CN" sz="1400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170" y="3622059"/>
            <a:ext cx="9158287" cy="4818063"/>
          </a:xfrm>
        </p:spPr>
        <p:txBody>
          <a:bodyPr/>
          <a:lstStyle/>
          <a:p>
            <a:r>
              <a:rPr lang="en-US" altLang="zh-CN" dirty="0"/>
              <a:t>It may be easy to design an algorithm to the problem based on recurrence  (16.3).</a:t>
            </a:r>
            <a:endParaRPr lang="en-US" altLang="zh-CN" dirty="0"/>
          </a:p>
          <a:p>
            <a:pPr lvl="1"/>
            <a:r>
              <a:rPr lang="en-US" altLang="zh-CN" dirty="0"/>
              <a:t>Direct recursion algorithm (complexity?)  </a:t>
            </a:r>
            <a:endParaRPr lang="en-US" altLang="zh-CN" dirty="0"/>
          </a:p>
          <a:p>
            <a:pPr lvl="1"/>
            <a:r>
              <a:rPr lang="en-US" altLang="zh-CN" dirty="0"/>
              <a:t>Dynamic programming algorithm (complexity?)</a:t>
            </a:r>
            <a:endParaRPr lang="en-US" altLang="zh-CN" dirty="0"/>
          </a:p>
          <a:p>
            <a:r>
              <a:rPr lang="en-US" altLang="zh-CN" dirty="0"/>
              <a:t>Can we simplify our solution?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66531" y="1922680"/>
            <a:ext cx="9791699" cy="1336879"/>
            <a:chOff x="0" y="4782315"/>
            <a:chExt cx="9791699" cy="1336879"/>
          </a:xfrm>
        </p:grpSpPr>
        <p:sp>
          <p:nvSpPr>
            <p:cNvPr id="23" name="object 11"/>
            <p:cNvSpPr txBox="1"/>
            <p:nvPr/>
          </p:nvSpPr>
          <p:spPr>
            <a:xfrm>
              <a:off x="2097670" y="4782315"/>
              <a:ext cx="7694029" cy="50783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0 ,					if 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sz="2400" i="1" spc="-5" baseline="-25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=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r>
                <a:rPr lang="en-US" altLang="zh-CN" sz="3200" b="1" i="1" dirty="0">
                  <a:solidFill>
                    <a:srgbClr val="C00000"/>
                  </a:solidFill>
                </a:rPr>
                <a:t>	</a:t>
              </a:r>
              <a:r>
                <a:rPr lang="en-US" sz="23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(16.3)</a:t>
              </a:r>
              <a:endParaRPr lang="en-US" sz="23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4" name="object 17"/>
            <p:cNvSpPr txBox="1"/>
            <p:nvPr/>
          </p:nvSpPr>
          <p:spPr>
            <a:xfrm>
              <a:off x="2097670" y="5321049"/>
              <a:ext cx="7694029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max{c[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 k ] + c[k , j ] + 1} ,		if 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sz="2400" i="1" spc="-5" baseline="-25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≠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973499" y="4900434"/>
              <a:ext cx="124172" cy="841229"/>
              <a:chOff x="2937395" y="2471927"/>
              <a:chExt cx="192786" cy="1306068"/>
            </a:xfrm>
          </p:grpSpPr>
          <p:sp>
            <p:nvSpPr>
              <p:cNvPr id="28" name="object 6"/>
              <p:cNvSpPr/>
              <p:nvPr/>
            </p:nvSpPr>
            <p:spPr>
              <a:xfrm>
                <a:off x="2937395" y="2471927"/>
                <a:ext cx="192786" cy="448818"/>
              </a:xfrm>
              <a:prstGeom prst="rect">
                <a:avLst/>
              </a:prstGeom>
              <a:blipFill>
                <a:blip r:embed="rId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object 11"/>
              <p:cNvSpPr/>
              <p:nvPr/>
            </p:nvSpPr>
            <p:spPr>
              <a:xfrm>
                <a:off x="2937395" y="2920745"/>
                <a:ext cx="192786" cy="85725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object 11"/>
            <p:cNvSpPr txBox="1"/>
            <p:nvPr/>
          </p:nvSpPr>
          <p:spPr>
            <a:xfrm>
              <a:off x="666750" y="5124254"/>
              <a:ext cx="1392473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algn="ctr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[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5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r>
                <a:rPr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endPara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0" y="5667788"/>
              <a:ext cx="3026887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94230">
                <a:lnSpc>
                  <a:spcPts val="1355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i</a:t>
              </a:r>
              <a:r>
                <a:rPr lang="en-US" altLang="zh-CN" sz="1400" i="1" spc="-100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altLang="zh-CN" sz="1400" i="1" spc="-5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&lt;k&lt;j</a:t>
              </a:r>
              <a:endParaRPr lang="en-US" altLang="zh-CN" sz="1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endParaRPr>
            </a:p>
            <a:p>
              <a:pPr marL="2064385">
                <a:lnSpc>
                  <a:spcPts val="1410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400" i="1" spc="-7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k</a:t>
              </a:r>
              <a:r>
                <a:rPr lang="en-US" altLang="zh-CN" sz="1400" i="1" spc="-7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</a:t>
              </a:r>
              <a:r>
                <a:rPr lang="en-US" altLang="zh-CN" sz="1400" spc="-22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1400" i="1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400" i="1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endParaRPr lang="en-US" altLang="zh-CN" sz="1400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1539875"/>
            <a:ext cx="9158287" cy="4818063"/>
          </a:xfrm>
        </p:spPr>
        <p:txBody>
          <a:bodyPr>
            <a:normAutofit/>
          </a:bodyPr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sz="2100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sz="2100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16.1</a:t>
            </a:r>
            <a:endParaRPr lang="en-US" altLang="zh-CN" sz="2100" b="1" dirty="0">
              <a:solidFill>
                <a:srgbClr val="D3192B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sz="2100" i="1" dirty="0">
                <a:solidFill>
                  <a:srgbClr val="575F6D"/>
                </a:solidFill>
                <a:latin typeface="+mn-lt"/>
                <a:cs typeface="Noto Sans Mono CJK JP Bold"/>
              </a:rPr>
              <a:t>Ø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in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earliest finish time: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{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r>
              <a:rPr lang="en-US" altLang="zh-CN" sz="2100" b="1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some maximum-size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compatible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1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en-US" altLang="zh-CN" sz="2100" i="1" spc="7" baseline="2000" dirty="0">
                <a:solidFill>
                  <a:srgbClr val="CC9A00"/>
                </a:solidFill>
                <a:latin typeface="Noto Sans CJK JP Black"/>
              </a:rPr>
              <a:t>a</a:t>
            </a:r>
            <a:r>
              <a:rPr lang="en-US" altLang="zh-CN" sz="2100" i="1" spc="7" baseline="-25000" dirty="0">
                <a:solidFill>
                  <a:srgbClr val="CC9A00"/>
                </a:solidFill>
                <a:latin typeface="Noto Sans CJK JP Black"/>
              </a:rPr>
              <a:t>m</a:t>
            </a:r>
            <a:r>
              <a:rPr lang="en-US" altLang="zh-CN" sz="2100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包含在某个最大相容活动子集中）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63600" marR="586740" lvl="1" indent="-356235">
              <a:lnSpc>
                <a:spcPts val="232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100" i="1" dirty="0">
                <a:solidFill>
                  <a:srgbClr val="575F6D"/>
                </a:solidFill>
                <a:latin typeface="+mn-lt"/>
                <a:cs typeface="Noto Sans Mono CJK JP Bold"/>
              </a:rPr>
              <a:t>Ø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that choosing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leaves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 the only nonempty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subproblem.</a:t>
            </a:r>
            <a:r>
              <a:rPr lang="en-US" altLang="zh-CN" sz="21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（仅剩下一个非空子问题 </a:t>
            </a:r>
            <a:r>
              <a:rPr lang="en-US" altLang="zh-CN" sz="2100" i="1" spc="7" baseline="2000" dirty="0" err="1">
                <a:solidFill>
                  <a:srgbClr val="CC9A00"/>
                </a:solidFill>
                <a:latin typeface="Noto Sans CJK JP Black"/>
              </a:rPr>
              <a:t>S</a:t>
            </a:r>
            <a:r>
              <a:rPr lang="en-US" altLang="zh-CN" sz="2100" i="1" spc="7" baseline="-25000" dirty="0" err="1">
                <a:solidFill>
                  <a:srgbClr val="CC9A00"/>
                </a:solidFill>
                <a:latin typeface="Noto Sans CJK JP Black"/>
              </a:rPr>
              <a:t>mj</a:t>
            </a:r>
            <a:r>
              <a:rPr lang="en-US" altLang="zh-CN" sz="2100" i="1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）</a:t>
            </a:r>
            <a:endParaRPr lang="en-US" altLang="zh-CN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59690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None/>
              <a:tabLst>
                <a:tab pos="507365" algn="l"/>
                <a:tab pos="508000" algn="l"/>
              </a:tabLst>
            </a:pP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34505" y="6808580"/>
          <a:ext cx="8772429" cy="396240"/>
        </p:xfrm>
        <a:graphic>
          <a:graphicData uri="http://schemas.openxmlformats.org/drawingml/2006/table">
            <a:tbl>
              <a:tblPr/>
              <a:tblGrid>
                <a:gridCol w="584829"/>
                <a:gridCol w="584828"/>
                <a:gridCol w="584829"/>
                <a:gridCol w="584828"/>
                <a:gridCol w="584829"/>
                <a:gridCol w="584829"/>
                <a:gridCol w="584828"/>
                <a:gridCol w="584829"/>
                <a:gridCol w="584828"/>
                <a:gridCol w="584829"/>
                <a:gridCol w="584829"/>
                <a:gridCol w="584828"/>
                <a:gridCol w="584829"/>
                <a:gridCol w="584828"/>
                <a:gridCol w="584829"/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899879" y="4178553"/>
            <a:ext cx="8847154" cy="2698097"/>
            <a:chOff x="891206" y="3970835"/>
            <a:chExt cx="8847154" cy="2698097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891206" y="6668932"/>
              <a:ext cx="884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1028700" y="3970835"/>
              <a:ext cx="8144812" cy="2698097"/>
              <a:chOff x="1028700" y="3970835"/>
              <a:chExt cx="8144812" cy="269809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850221" y="3970835"/>
                <a:ext cx="1323291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164080" y="4221511"/>
                <a:ext cx="634746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638800" y="4469330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638800" y="4717149"/>
                <a:ext cx="183642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511040" y="4964968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947160" y="5212787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66060" y="5460606"/>
                <a:ext cx="28727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47160" y="5711418"/>
                <a:ext cx="118110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28700" y="5961164"/>
                <a:ext cx="34823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766060" y="6209913"/>
                <a:ext cx="118110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600200" y="6466601"/>
                <a:ext cx="176784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1539875"/>
            <a:ext cx="9158287" cy="4818063"/>
          </a:xfrm>
        </p:spPr>
        <p:txBody>
          <a:bodyPr>
            <a:normAutofit/>
          </a:bodyPr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sz="2100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sz="2100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16.1</a:t>
            </a:r>
            <a:endParaRPr lang="en-US" altLang="zh-CN" sz="2100" b="1" dirty="0">
              <a:solidFill>
                <a:srgbClr val="D3192B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sz="2100" i="1" dirty="0">
                <a:solidFill>
                  <a:srgbClr val="575F6D"/>
                </a:solidFill>
                <a:latin typeface="+mn-lt"/>
                <a:cs typeface="Noto Sans Mono CJK JP Bold"/>
              </a:rPr>
              <a:t>Ø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am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in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earliest finish time: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 {</a:t>
            </a:r>
            <a:r>
              <a:rPr lang="en-US" altLang="zh-CN" sz="2100" b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r>
              <a:rPr lang="en-US" altLang="zh-CN" sz="2100" b="1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some maximum-size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compatible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1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en-US" altLang="zh-CN" sz="2100" i="1" spc="7" baseline="2000" dirty="0">
                <a:solidFill>
                  <a:srgbClr val="CC9A00"/>
                </a:solidFill>
                <a:latin typeface="Noto Sans CJK JP Black"/>
              </a:rPr>
              <a:t>a</a:t>
            </a:r>
            <a:r>
              <a:rPr lang="en-US" altLang="zh-CN" sz="2100" i="1" spc="7" baseline="-25000" dirty="0">
                <a:solidFill>
                  <a:srgbClr val="CC9A00"/>
                </a:solidFill>
                <a:latin typeface="Noto Sans CJK JP Black"/>
              </a:rPr>
              <a:t>m</a:t>
            </a:r>
            <a:r>
              <a:rPr lang="en-US" altLang="zh-CN" sz="2100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包含在某个最大相容活动子集中）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63600" marR="586740" lvl="1" indent="-356235">
              <a:lnSpc>
                <a:spcPts val="232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100" i="1" dirty="0">
                <a:solidFill>
                  <a:srgbClr val="575F6D"/>
                </a:solidFill>
                <a:latin typeface="+mn-lt"/>
                <a:cs typeface="Noto Sans Mono CJK JP Bold"/>
              </a:rPr>
              <a:t>Ø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that choosing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leaves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 the only nonempty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subproblem.</a:t>
            </a:r>
            <a:r>
              <a:rPr lang="en-US" altLang="zh-CN" sz="21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（仅剩下一个非空子问题 </a:t>
            </a:r>
            <a:r>
              <a:rPr lang="en-US" altLang="zh-CN" sz="2100" i="1" spc="7" baseline="2000" dirty="0" err="1">
                <a:solidFill>
                  <a:srgbClr val="CC9A00"/>
                </a:solidFill>
                <a:latin typeface="Noto Sans CJK JP Black"/>
              </a:rPr>
              <a:t>S</a:t>
            </a:r>
            <a:r>
              <a:rPr lang="en-US" altLang="zh-CN" sz="2100" i="1" spc="7" baseline="-25000" dirty="0" err="1">
                <a:solidFill>
                  <a:srgbClr val="CC9A00"/>
                </a:solidFill>
                <a:latin typeface="Noto Sans CJK JP Black"/>
              </a:rPr>
              <a:t>mj</a:t>
            </a:r>
            <a:r>
              <a:rPr lang="en-US" altLang="zh-CN" sz="2100" i="1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）</a:t>
            </a:r>
            <a:endParaRPr lang="en-US" altLang="zh-CN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59690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None/>
              <a:tabLst>
                <a:tab pos="507365" algn="l"/>
                <a:tab pos="508000" algn="l"/>
              </a:tabLst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Proof</a:t>
            </a:r>
            <a:endParaRPr lang="en-US" altLang="zh-CN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864235" lvl="1" indent="-356235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100000"/>
              <a:buFont typeface="+mj-lt"/>
              <a:buAutoNum type="arabicPeriod" startAt="2"/>
              <a:tabLst>
                <a:tab pos="507365" algn="l"/>
                <a:tab pos="508000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Suppose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some 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100" i="1" baseline="-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latin typeface="Symbol" panose="05050102010706020507"/>
                <a:cs typeface="Symbol" panose="05050102010706020507"/>
              </a:rPr>
              <a:t></a:t>
            </a:r>
            <a:r>
              <a:rPr lang="en-US" altLang="zh-CN" sz="2100" spc="-4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S. Then f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latin typeface="Times New Roman" panose="02020603050405020304"/>
                <a:cs typeface="Times New Roman" panose="02020603050405020304"/>
              </a:rPr>
              <a:t>⇒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Then a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lang="en-US" altLang="zh-CN" sz="2100" dirty="0">
                <a:latin typeface="Symbol" panose="05050102010706020507"/>
                <a:cs typeface="Symbol" panose="05050102010706020507"/>
              </a:rPr>
              <a:t>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i="1" dirty="0" err="1"/>
              <a:t>S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and it has an earlier finish time than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, which contradicts our choice of a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. Therefore, there is no a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latin typeface="Symbol" panose="05050102010706020507"/>
                <a:cs typeface="Symbol" panose="05050102010706020507"/>
              </a:rPr>
              <a:t>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dirty="0">
                <a:latin typeface="Times New Roman" panose="02020603050405020304"/>
                <a:cs typeface="Times New Roman" panose="02020603050405020304"/>
              </a:rPr>
              <a:t>⇒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=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Ø</a:t>
            </a:r>
            <a:r>
              <a:rPr lang="en-US" altLang="zh-CN" sz="2100" b="1" i="1" spc="-10" dirty="0">
                <a:solidFill>
                  <a:srgbClr val="575F6D"/>
                </a:solidFill>
              </a:rPr>
              <a:t>.</a:t>
            </a:r>
            <a:endParaRPr lang="en-US" altLang="zh-CN" sz="2100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9690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None/>
              <a:tabLst>
                <a:tab pos="507365" algn="l"/>
                <a:tab pos="508000" algn="l"/>
              </a:tabLst>
            </a:pP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1539875"/>
            <a:ext cx="9158287" cy="5466825"/>
          </a:xfrm>
        </p:spPr>
        <p:txBody>
          <a:bodyPr>
            <a:normAutofit lnSpcReduction="10000"/>
          </a:bodyPr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16.1</a:t>
            </a:r>
            <a:endParaRPr lang="en-US" altLang="zh-CN" b="1" dirty="0">
              <a:solidFill>
                <a:srgbClr val="D3192B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sz="2100" i="1" dirty="0">
                <a:solidFill>
                  <a:srgbClr val="575F6D"/>
                </a:solidFill>
                <a:latin typeface="+mn-lt"/>
                <a:cs typeface="Noto Sans Mono CJK JP Bold"/>
              </a:rPr>
              <a:t>Ø </a:t>
            </a:r>
            <a:r>
              <a:rPr lang="en-US" altLang="zh-CN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in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earliest finish time: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 {</a:t>
            </a:r>
            <a:r>
              <a:rPr lang="en-US" altLang="zh-CN" b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r>
              <a:rPr lang="en-US" altLang="zh-CN" b="1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some maximum-size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compatible 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altLang="zh-CN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en-US" altLang="zh-CN" i="1" spc="7" baseline="2000" dirty="0">
                <a:solidFill>
                  <a:srgbClr val="CC9A00"/>
                </a:solidFill>
                <a:latin typeface="Noto Sans CJK JP Black"/>
              </a:rPr>
              <a:t>a</a:t>
            </a:r>
            <a:r>
              <a:rPr lang="en-US" altLang="zh-CN" i="1" spc="7" baseline="-25000" dirty="0">
                <a:solidFill>
                  <a:srgbClr val="CC9A00"/>
                </a:solidFill>
                <a:latin typeface="Noto Sans CJK JP Black"/>
              </a:rPr>
              <a:t>m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包含在某个最大相容活动子集中）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59690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None/>
              <a:tabLst>
                <a:tab pos="507365" algn="l"/>
                <a:tab pos="508000" algn="l"/>
              </a:tabLst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Proof</a:t>
            </a:r>
            <a:endParaRPr lang="en-US" altLang="zh-CN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64565" lvl="1" indent="-45720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100000"/>
              <a:buFont typeface="+mj-lt"/>
              <a:buAutoNum type="arabicPeriod"/>
              <a:tabLst>
                <a:tab pos="507365" algn="l"/>
                <a:tab pos="508000" algn="l"/>
              </a:tabLst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a maximum-size subset of mutually Compatible 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 Order activities in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 monotonically increasing  order of finish time. Let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first activity in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6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b="1" spc="-5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64565" lvl="1" indent="-360045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tabLst>
                <a:tab pos="507365" algn="l"/>
                <a:tab pos="508000" algn="l"/>
              </a:tabLst>
            </a:pPr>
            <a:r>
              <a:rPr lang="en-US" altLang="zh-CN" sz="22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lang="en-US" altLang="zh-CN" sz="22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2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2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done </a:t>
            </a:r>
            <a:r>
              <a:rPr lang="en-US" altLang="zh-CN" sz="22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(a</a:t>
            </a:r>
            <a:r>
              <a:rPr lang="en-US" altLang="zh-CN" sz="22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a maximum-size</a:t>
            </a:r>
            <a:r>
              <a:rPr lang="en-US" altLang="zh-CN" sz="2200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subset).</a:t>
            </a:r>
            <a:endParaRPr lang="en-US" altLang="zh-CN" sz="2200" b="1" spc="-5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64565" lvl="1" indent="-360045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tabLst>
                <a:tab pos="507365" algn="l"/>
                <a:tab pos="508000" algn="l"/>
              </a:tabLst>
            </a:pP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Otherwise, construct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 -{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}∪{a</a:t>
            </a:r>
            <a:r>
              <a:rPr lang="en-US" altLang="zh-CN" sz="2200" i="1" baseline="-25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(replace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by am). Activities in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are disjoint. (Activities in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are disjoint,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is the first activity in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to finish.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dirty="0" err="1">
                <a:latin typeface="Times New Roman" panose="02020603050405020304"/>
                <a:cs typeface="Times New Roman" panose="02020603050405020304"/>
              </a:rPr>
              <a:t>≤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200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⇒ 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doesn’t overlap anything  else in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). Since |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| = |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| and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is a maximum-size subset,  so is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.</a:t>
            </a:r>
            <a:endParaRPr lang="en-US" altLang="zh-CN" sz="2200" dirty="0">
              <a:latin typeface="Times New Roman" panose="02020603050405020304"/>
              <a:cs typeface="Times New Roman" panose="02020603050405020304"/>
            </a:endParaRPr>
          </a:p>
          <a:p>
            <a:pPr marL="964565" lvl="1" indent="-45720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100000"/>
              <a:buFont typeface="+mj-lt"/>
              <a:buAutoNum type="arabicPeriod"/>
              <a:tabLst>
                <a:tab pos="507365" algn="l"/>
                <a:tab pos="508000" algn="l"/>
              </a:tabLst>
            </a:pP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170" y="2829076"/>
            <a:ext cx="9158287" cy="4818063"/>
          </a:xfrm>
        </p:spPr>
        <p:txBody>
          <a:bodyPr/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sz="2100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sz="2100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16.1</a:t>
            </a:r>
            <a:endParaRPr lang="en-US" altLang="zh-CN" sz="2100" b="1" dirty="0">
              <a:solidFill>
                <a:srgbClr val="D3192B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sz="2000" b="1" i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cs typeface="Times New Roman" panose="02020603050405020304"/>
              </a:rPr>
              <a:t>Ø</a:t>
            </a:r>
            <a:r>
              <a:rPr lang="en-US" altLang="zh-CN" sz="20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am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in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earliest finish time: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 {</a:t>
            </a:r>
            <a:r>
              <a:rPr lang="en-US" altLang="zh-CN" sz="2100" b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r>
              <a:rPr lang="en-US" altLang="zh-CN" sz="2100" b="1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some maximum-size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compatible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1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en-US" altLang="zh-CN" sz="2100" i="1" spc="7" baseline="2000" dirty="0">
                <a:solidFill>
                  <a:srgbClr val="CC9A00"/>
                </a:solidFill>
                <a:latin typeface="Noto Sans CJK JP Black"/>
              </a:rPr>
              <a:t>a</a:t>
            </a:r>
            <a:r>
              <a:rPr lang="en-US" altLang="zh-CN" sz="2100" i="1" spc="7" baseline="-25000" dirty="0">
                <a:solidFill>
                  <a:srgbClr val="CC9A00"/>
                </a:solidFill>
                <a:latin typeface="Noto Sans CJK JP Black"/>
              </a:rPr>
              <a:t>m</a:t>
            </a:r>
            <a:r>
              <a:rPr lang="en-US" altLang="zh-CN" sz="2100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包含在某个最大相容活动子集中）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63600" marR="586740" lvl="1" indent="-356235">
              <a:lnSpc>
                <a:spcPts val="232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000" b="1" i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cs typeface="Times New Roman" panose="02020603050405020304"/>
              </a:rPr>
              <a:t>Ø</a:t>
            </a:r>
            <a:r>
              <a:rPr lang="en-US" altLang="zh-CN" sz="20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that choosing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leaves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 the only nonempty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subproblem.</a:t>
            </a:r>
            <a:r>
              <a:rPr lang="en-US" altLang="zh-CN" sz="21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（仅剩下一个非空子问题 </a:t>
            </a:r>
            <a:r>
              <a:rPr lang="en-US" altLang="zh-CN" sz="2100" i="1" spc="7" baseline="2000" dirty="0" err="1">
                <a:solidFill>
                  <a:srgbClr val="CC9A00"/>
                </a:solidFill>
                <a:latin typeface="Noto Sans CJK JP Black"/>
              </a:rPr>
              <a:t>S</a:t>
            </a:r>
            <a:r>
              <a:rPr lang="en-US" altLang="zh-CN" sz="2100" i="1" spc="7" baseline="-25000" dirty="0" err="1">
                <a:solidFill>
                  <a:srgbClr val="CC9A00"/>
                </a:solidFill>
                <a:latin typeface="Noto Sans CJK JP Black"/>
              </a:rPr>
              <a:t>mj</a:t>
            </a:r>
            <a:r>
              <a:rPr lang="en-US" altLang="zh-CN" sz="2100" i="1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） </a:t>
            </a:r>
            <a:endParaRPr lang="en-US" altLang="zh-CN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462280" marR="586740" indent="-356235">
              <a:lnSpc>
                <a:spcPts val="2320"/>
              </a:lnSpc>
              <a:spcBef>
                <a:spcPts val="325"/>
              </a:spcBef>
              <a:buSzPct val="100000"/>
              <a:tabLst>
                <a:tab pos="761365" algn="l"/>
              </a:tabLst>
            </a:pPr>
            <a:r>
              <a:rPr lang="en-US" altLang="zh-CN" dirty="0"/>
              <a:t>This theorem is great: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420600" y="3086100"/>
          <a:ext cx="685800" cy="5667375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6673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33500" y="5625720"/>
          <a:ext cx="7791450" cy="1485900"/>
        </p:xfrm>
        <a:graphic>
          <a:graphicData uri="http://schemas.openxmlformats.org/drawingml/2006/table">
            <a:tbl>
              <a:tblPr/>
              <a:tblGrid>
                <a:gridCol w="3514725"/>
                <a:gridCol w="2190750"/>
                <a:gridCol w="2085975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before</a:t>
                      </a:r>
                      <a:r>
                        <a:rPr lang="en-US" altLang="zh-CN" sz="1600" b="1" spc="-85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theorem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pc="-5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after</a:t>
                      </a:r>
                      <a:r>
                        <a:rPr lang="en-US" altLang="zh-CN" sz="1600" b="1" spc="-1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theorem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# of </a:t>
                      </a:r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sub-prob </a:t>
                      </a:r>
                      <a:r>
                        <a:rPr lang="en-US" altLang="zh-CN" sz="1600" b="1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in optimal</a:t>
                      </a:r>
                      <a:r>
                        <a:rPr lang="en-US" altLang="zh-CN" sz="1600" b="1" spc="-8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spc="-5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solution</a:t>
                      </a:r>
                      <a:endParaRPr lang="en-US" altLang="zh-CN" sz="1600" dirty="0">
                        <a:latin typeface="+mn-l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2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# of choices to consider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O(j – </a:t>
                      </a:r>
                      <a:r>
                        <a:rPr lang="en-US" altLang="zh-CN" sz="1600" b="1" i="1" kern="1200" spc="-10" dirty="0" err="1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i</a:t>
                      </a:r>
                      <a:r>
                        <a:rPr lang="en-US" altLang="zh-CN" sz="1600" b="1" i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 -1)</a:t>
                      </a:r>
                      <a:endParaRPr lang="zh-CN" altLang="en-US" sz="1600" b="1" i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66530" y="1343945"/>
            <a:ext cx="9791699" cy="1336879"/>
            <a:chOff x="0" y="4782315"/>
            <a:chExt cx="9791699" cy="1336879"/>
          </a:xfrm>
        </p:grpSpPr>
        <p:sp>
          <p:nvSpPr>
            <p:cNvPr id="17" name="object 11"/>
            <p:cNvSpPr txBox="1"/>
            <p:nvPr/>
          </p:nvSpPr>
          <p:spPr>
            <a:xfrm>
              <a:off x="2097670" y="4782315"/>
              <a:ext cx="7694029" cy="50783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0 ,					if 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sz="2400" i="1" spc="-5" baseline="-25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=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r>
                <a:rPr lang="en-US" altLang="zh-CN" sz="3200" b="1" i="1" dirty="0">
                  <a:solidFill>
                    <a:srgbClr val="C00000"/>
                  </a:solidFill>
                </a:rPr>
                <a:t>	</a:t>
              </a:r>
              <a:r>
                <a:rPr lang="en-US" sz="23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(16.3)</a:t>
              </a:r>
              <a:endParaRPr lang="en-US" sz="23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2097670" y="5321049"/>
              <a:ext cx="7694029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max{c[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 k ] + c[k , j ] + 1} ,		if 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sz="2400" i="1" spc="-5" baseline="-25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≠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973499" y="4900434"/>
              <a:ext cx="124172" cy="841229"/>
              <a:chOff x="2937395" y="2471927"/>
              <a:chExt cx="192786" cy="1306068"/>
            </a:xfrm>
          </p:grpSpPr>
          <p:sp>
            <p:nvSpPr>
              <p:cNvPr id="22" name="object 6"/>
              <p:cNvSpPr/>
              <p:nvPr/>
            </p:nvSpPr>
            <p:spPr>
              <a:xfrm>
                <a:off x="2937395" y="2471927"/>
                <a:ext cx="192786" cy="448818"/>
              </a:xfrm>
              <a:prstGeom prst="rect">
                <a:avLst/>
              </a:prstGeom>
              <a:blipFill>
                <a:blip r:embed="rId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bject 11"/>
              <p:cNvSpPr/>
              <p:nvPr/>
            </p:nvSpPr>
            <p:spPr>
              <a:xfrm>
                <a:off x="2937395" y="2920745"/>
                <a:ext cx="192786" cy="85725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object 11"/>
            <p:cNvSpPr txBox="1"/>
            <p:nvPr/>
          </p:nvSpPr>
          <p:spPr>
            <a:xfrm>
              <a:off x="666750" y="5124254"/>
              <a:ext cx="1392473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algn="ctr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[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5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r>
                <a:rPr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endPara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0" y="5667788"/>
              <a:ext cx="3026887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94230">
                <a:lnSpc>
                  <a:spcPts val="1355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i</a:t>
              </a:r>
              <a:r>
                <a:rPr lang="en-US" altLang="zh-CN" sz="1400" i="1" spc="-100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altLang="zh-CN" sz="1400" i="1" spc="-5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&lt;k&lt;j</a:t>
              </a:r>
              <a:endParaRPr lang="en-US" altLang="zh-CN" sz="1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endParaRPr>
            </a:p>
            <a:p>
              <a:pPr marL="2064385">
                <a:lnSpc>
                  <a:spcPts val="1410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400" i="1" spc="-7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k</a:t>
              </a:r>
              <a:r>
                <a:rPr lang="en-US" altLang="zh-CN" sz="1400" i="1" spc="-7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</a:t>
              </a:r>
              <a:r>
                <a:rPr lang="en-US" altLang="zh-CN" sz="1400" spc="-22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1400" i="1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400" i="1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endParaRPr lang="en-US" altLang="zh-CN" sz="1400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sz="2100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sz="2100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16.1</a:t>
            </a:r>
            <a:endParaRPr lang="en-US" altLang="zh-CN" sz="2100" b="1" dirty="0">
              <a:solidFill>
                <a:srgbClr val="D3192B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sz="2000" b="1" i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cs typeface="Times New Roman" panose="02020603050405020304"/>
              </a:rPr>
              <a:t>Ø</a:t>
            </a:r>
            <a:r>
              <a:rPr lang="en-US" altLang="zh-CN" sz="20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am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in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earliest finish time: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 {</a:t>
            </a:r>
            <a:r>
              <a:rPr lang="en-US" altLang="zh-CN" sz="2100" b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r>
              <a:rPr lang="en-US" altLang="zh-CN" sz="2100" b="1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some maximum-size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compatible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1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en-US" altLang="zh-CN" sz="2100" i="1" spc="7" baseline="2000" dirty="0">
                <a:solidFill>
                  <a:srgbClr val="CC9A00"/>
                </a:solidFill>
                <a:latin typeface="Noto Sans CJK JP Black"/>
              </a:rPr>
              <a:t>a</a:t>
            </a:r>
            <a:r>
              <a:rPr lang="en-US" altLang="zh-CN" sz="2100" i="1" spc="7" baseline="-25000" dirty="0">
                <a:solidFill>
                  <a:srgbClr val="CC9A00"/>
                </a:solidFill>
                <a:latin typeface="Noto Sans CJK JP Black"/>
              </a:rPr>
              <a:t>m</a:t>
            </a:r>
            <a:r>
              <a:rPr lang="en-US" altLang="zh-CN" sz="2100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包含在某个最大相容活动子集中）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63600" marR="586740" lvl="1" indent="-356235">
              <a:lnSpc>
                <a:spcPts val="232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400" b="1" i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cs typeface="Times New Roman" panose="02020603050405020304"/>
              </a:rPr>
              <a:t>Ø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that choosing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leaves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 the only nonempty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subproblem.</a:t>
            </a:r>
            <a:r>
              <a:rPr lang="en-US" altLang="zh-CN" sz="21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（仅剩下一个非空子问题 </a:t>
            </a:r>
            <a:r>
              <a:rPr lang="en-US" altLang="zh-CN" sz="2100" i="1" spc="7" baseline="2000" dirty="0" err="1">
                <a:solidFill>
                  <a:srgbClr val="CC9A00"/>
                </a:solidFill>
                <a:latin typeface="Noto Sans CJK JP Black"/>
              </a:rPr>
              <a:t>S</a:t>
            </a:r>
            <a:r>
              <a:rPr lang="en-US" altLang="zh-CN" sz="2100" i="1" spc="7" baseline="-25000" dirty="0" err="1">
                <a:solidFill>
                  <a:srgbClr val="CC9A00"/>
                </a:solidFill>
                <a:latin typeface="Noto Sans CJK JP Black"/>
              </a:rPr>
              <a:t>mj</a:t>
            </a:r>
            <a:r>
              <a:rPr lang="en-US" altLang="zh-CN" sz="2100" i="1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） </a:t>
            </a:r>
            <a:endParaRPr lang="en-US" altLang="zh-CN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dirty="0"/>
              <a:t>Now we can solve a problem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in a top-down fashion</a:t>
            </a:r>
            <a:endParaRPr lang="en-US" altLang="zh-CN" dirty="0"/>
          </a:p>
          <a:p>
            <a:pPr lvl="1"/>
            <a:r>
              <a:rPr lang="en-US" altLang="zh-CN" dirty="0"/>
              <a:t>Choose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</a:t>
            </a:r>
            <a:r>
              <a:rPr lang="en-US" altLang="zh-CN" dirty="0"/>
              <a:t> ∈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with earliest finish time: the greedy choice. </a:t>
            </a:r>
            <a:r>
              <a:rPr lang="en-US" altLang="zh-CN" dirty="0">
                <a:solidFill>
                  <a:srgbClr val="C00000"/>
                </a:solidFill>
              </a:rPr>
              <a:t>( it leaves as  much opportunity as possible for the remaining activities to be scheduled )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（留下尽可能的时间来安排活动，贪心选择）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Then solve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mj</a:t>
            </a:r>
            <a:r>
              <a:rPr lang="en-US" altLang="zh-CN" dirty="0"/>
              <a:t> 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What are the subproblems?</a:t>
            </a:r>
            <a:endParaRPr lang="en-US" altLang="zh-CN" dirty="0"/>
          </a:p>
          <a:p>
            <a:pPr lvl="1"/>
            <a:r>
              <a:rPr lang="en-US" altLang="zh-CN" dirty="0"/>
              <a:t>Original 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0,n+1</a:t>
            </a:r>
            <a:r>
              <a:rPr lang="en-US" altLang="zh-CN" dirty="0"/>
              <a:t>	〔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0</a:t>
            </a:r>
            <a:r>
              <a:rPr lang="en-US" altLang="zh-CN" dirty="0"/>
              <a:t> = [﹣∞, 0);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n+1 </a:t>
            </a:r>
            <a:r>
              <a:rPr lang="en-US" altLang="zh-CN" dirty="0"/>
              <a:t>= [∞, “∞+1”) 〕</a:t>
            </a:r>
            <a:endParaRPr lang="en-US" altLang="zh-CN" dirty="0"/>
          </a:p>
          <a:p>
            <a:pPr lvl="1"/>
            <a:r>
              <a:rPr lang="en-US" altLang="zh-CN" dirty="0"/>
              <a:t>Suppose our first choice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m1</a:t>
            </a:r>
            <a:r>
              <a:rPr lang="en-US" altLang="zh-CN" dirty="0"/>
              <a:t> (in fact, it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dirty="0"/>
              <a:t>)  </a:t>
            </a:r>
            <a:endParaRPr lang="en-US" altLang="zh-CN" dirty="0"/>
          </a:p>
          <a:p>
            <a:pPr lvl="1"/>
            <a:r>
              <a:rPr lang="en-US" altLang="zh-CN" dirty="0"/>
              <a:t>Then next subproblem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m1,n+1</a:t>
            </a:r>
            <a:endParaRPr lang="en-US" altLang="zh-CN" i="1" baseline="-25000" dirty="0"/>
          </a:p>
          <a:p>
            <a:pPr lvl="1"/>
            <a:r>
              <a:rPr lang="en-US" altLang="zh-CN" dirty="0"/>
              <a:t>Suppose next choice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m2</a:t>
            </a:r>
            <a:r>
              <a:rPr lang="en-US" altLang="zh-CN" dirty="0"/>
              <a:t> (it must be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dirty="0"/>
              <a:t>?)  Next subproblem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m2,n+1</a:t>
            </a:r>
            <a:endParaRPr lang="en-US" altLang="zh-CN" i="1" baseline="-25000" dirty="0"/>
          </a:p>
          <a:p>
            <a:pPr lvl="1"/>
            <a:r>
              <a:rPr lang="en-US" altLang="zh-CN"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so</a:t>
            </a:r>
            <a:r>
              <a:rPr lang="en-US" altLang="zh-CN" sz="2400" b="1" spc="-8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lang="en-US" altLang="zh-CN" sz="2400" dirty="0">
              <a:latin typeface="Times New Roman" panose="02020603050405020304"/>
              <a:cs typeface="Times New Roman" panose="02020603050405020304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505" y="6866455"/>
          <a:ext cx="8772429" cy="396240"/>
        </p:xfrm>
        <a:graphic>
          <a:graphicData uri="http://schemas.openxmlformats.org/drawingml/2006/table">
            <a:tbl>
              <a:tblPr/>
              <a:tblGrid>
                <a:gridCol w="584829"/>
                <a:gridCol w="584828"/>
                <a:gridCol w="584829"/>
                <a:gridCol w="584828"/>
                <a:gridCol w="584829"/>
                <a:gridCol w="584829"/>
                <a:gridCol w="584828"/>
                <a:gridCol w="584829"/>
                <a:gridCol w="584828"/>
                <a:gridCol w="584829"/>
                <a:gridCol w="584829"/>
                <a:gridCol w="584828"/>
                <a:gridCol w="584829"/>
                <a:gridCol w="584828"/>
                <a:gridCol w="584829"/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899879" y="4236428"/>
            <a:ext cx="8847154" cy="2698097"/>
            <a:chOff x="891206" y="3970835"/>
            <a:chExt cx="8847154" cy="2698097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891206" y="6668932"/>
              <a:ext cx="884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028700" y="3970835"/>
              <a:ext cx="8144812" cy="2698097"/>
              <a:chOff x="1028700" y="3970835"/>
              <a:chExt cx="8144812" cy="26980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850221" y="3970835"/>
                <a:ext cx="1323291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64080" y="4221511"/>
                <a:ext cx="634746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638800" y="4469330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638800" y="4717149"/>
                <a:ext cx="183642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511040" y="4964968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947160" y="5212787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766060" y="5460606"/>
                <a:ext cx="28727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47160" y="5711418"/>
                <a:ext cx="118110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28700" y="5961164"/>
                <a:ext cx="34823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766060" y="6209913"/>
                <a:ext cx="118110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600200" y="6466601"/>
                <a:ext cx="176784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What are the subproblems?</a:t>
            </a:r>
            <a:endParaRPr lang="en-US" altLang="zh-CN" dirty="0"/>
          </a:p>
          <a:p>
            <a:pPr lvl="1"/>
            <a:r>
              <a:rPr lang="en-US" altLang="zh-CN" dirty="0"/>
              <a:t>Original 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0,n+1</a:t>
            </a:r>
            <a:r>
              <a:rPr lang="en-US" altLang="zh-CN" dirty="0"/>
              <a:t>	〔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0</a:t>
            </a:r>
            <a:r>
              <a:rPr lang="en-US" altLang="zh-CN" dirty="0"/>
              <a:t> = [﹣∞, 0);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n+1 </a:t>
            </a:r>
            <a:r>
              <a:rPr lang="en-US" altLang="zh-CN" dirty="0"/>
              <a:t>= [∞, “∞+1”) 〕</a:t>
            </a:r>
            <a:endParaRPr lang="en-US" altLang="zh-CN" dirty="0"/>
          </a:p>
          <a:p>
            <a:pPr lvl="1"/>
            <a:r>
              <a:rPr lang="en-US" altLang="zh-CN" dirty="0"/>
              <a:t>Suppose our first choice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m1</a:t>
            </a:r>
            <a:r>
              <a:rPr lang="en-US" altLang="zh-CN" dirty="0"/>
              <a:t> (in fact, it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dirty="0"/>
              <a:t>)  </a:t>
            </a:r>
            <a:endParaRPr lang="en-US" altLang="zh-CN" dirty="0"/>
          </a:p>
          <a:p>
            <a:pPr lvl="1"/>
            <a:r>
              <a:rPr lang="en-US" altLang="zh-CN" dirty="0"/>
              <a:t>Then next subproblem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m1,n+1</a:t>
            </a:r>
            <a:endParaRPr lang="en-US" altLang="zh-CN" i="1" baseline="-25000" dirty="0"/>
          </a:p>
          <a:p>
            <a:pPr lvl="1"/>
            <a:r>
              <a:rPr lang="en-US" altLang="zh-CN" dirty="0"/>
              <a:t>Suppose next choice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m2</a:t>
            </a:r>
            <a:r>
              <a:rPr lang="en-US" altLang="zh-CN" dirty="0"/>
              <a:t> (it must be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dirty="0"/>
              <a:t>?)  Next subproblem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m2,n+1</a:t>
            </a:r>
            <a:endParaRPr lang="en-US" altLang="zh-CN" i="1" baseline="-25000" dirty="0"/>
          </a:p>
          <a:p>
            <a:pPr lvl="1"/>
            <a:r>
              <a:rPr lang="en-US" altLang="zh-CN"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so</a:t>
            </a:r>
            <a:r>
              <a:rPr lang="en-US" altLang="zh-CN" sz="2400" b="1" spc="-8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lang="en-US" altLang="zh-CN" sz="24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</a:t>
            </a:r>
            <a:r>
              <a:rPr lang="en-US" altLang="zh-CN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,n+1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b="1" spc="-5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2180"/>
              </a:lnSpc>
              <a:spcBef>
                <a:spcPts val="50"/>
              </a:spcBef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subproblems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chosen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finish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times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increase.</a:t>
            </a:r>
            <a:r>
              <a:rPr lang="en-US" altLang="zh-CN" b="1" spc="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（所选的子问 题，其完成时间是增序排列）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12700" marR="779145">
              <a:lnSpc>
                <a:spcPts val="2070"/>
              </a:lnSpc>
              <a:spcBef>
                <a:spcPts val="580"/>
              </a:spcBef>
            </a:pP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Therefore,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can consider each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</a:t>
            </a:r>
            <a:r>
              <a:rPr lang="en-US" altLang="zh-CN" b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just once,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monotonically 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increasing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finish</a:t>
            </a:r>
            <a:r>
              <a:rPr lang="en-US" altLang="zh-CN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Algorithms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Similar to dynamic programming. Used for optimization problems.</a:t>
            </a:r>
            <a:endParaRPr lang="en-US" altLang="zh-CN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Optimization problems typically go through a sequence of steps, with a set of  choices at each step.</a:t>
            </a:r>
            <a:endParaRPr lang="en-US" altLang="zh-CN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For many optimization problems, using dynamic programming to determine the best choices is overkill </a:t>
            </a:r>
            <a:r>
              <a:rPr lang="en-US" altLang="zh-CN" b="1" spc="7" baseline="2000" dirty="0">
                <a:solidFill>
                  <a:srgbClr val="CC9A00"/>
                </a:solidFill>
                <a:latin typeface="Noto Sans CJK JP Black"/>
              </a:rPr>
              <a:t>(</a:t>
            </a:r>
            <a:r>
              <a:rPr lang="zh-CN" altLang="en-US" b="1" spc="7" baseline="2000" dirty="0">
                <a:solidFill>
                  <a:srgbClr val="CC9A00"/>
                </a:solidFill>
                <a:latin typeface="Noto Sans CJK JP Black"/>
              </a:rPr>
              <a:t>过度的杀伤威力</a:t>
            </a:r>
            <a:r>
              <a:rPr lang="en-US" altLang="zh-CN" b="1" spc="7" baseline="2000" dirty="0">
                <a:solidFill>
                  <a:srgbClr val="CC9A00"/>
                </a:solidFill>
                <a:latin typeface="Noto Sans CJK JP Black"/>
              </a:rPr>
              <a:t>)</a:t>
            </a:r>
            <a:r>
              <a:rPr lang="en-US" altLang="zh-CN" spc="7" baseline="2000" dirty="0"/>
              <a:t>.</a:t>
            </a:r>
            <a:endParaRPr lang="en-US" altLang="zh-CN" spc="7" baseline="2000" dirty="0"/>
          </a:p>
          <a:p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Algorithm: Simpler, more efficient</a:t>
            </a:r>
            <a:endParaRPr lang="en-US" altLang="zh-CN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 recursive greedy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20700" indent="-449580">
              <a:lnSpc>
                <a:spcPct val="100000"/>
              </a:lnSpc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520065" algn="l"/>
                <a:tab pos="520700" algn="l"/>
              </a:tabLst>
            </a:pP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Original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0,n+1</a:t>
            </a:r>
            <a:endParaRPr lang="en-US" altLang="zh-CN" baseline="-25000" dirty="0">
              <a:latin typeface="Times New Roman" panose="02020603050405020304"/>
              <a:cs typeface="Times New Roman" panose="02020603050405020304"/>
            </a:endParaRPr>
          </a:p>
          <a:p>
            <a:pPr marL="520065" indent="-448945">
              <a:lnSpc>
                <a:spcPct val="100000"/>
              </a:lnSpc>
              <a:spcBef>
                <a:spcPts val="340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520065" algn="l"/>
                <a:tab pos="520700" algn="l"/>
              </a:tabLst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Each subproblem is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,n+1</a:t>
            </a:r>
            <a:endParaRPr lang="en-US" altLang="zh-CN" baseline="-25000" dirty="0">
              <a:latin typeface="Times New Roman" panose="02020603050405020304"/>
              <a:cs typeface="Times New Roman" panose="02020603050405020304"/>
            </a:endParaRPr>
          </a:p>
          <a:p>
            <a:pPr marL="520065" indent="-448945">
              <a:lnSpc>
                <a:spcPct val="100000"/>
              </a:lnSpc>
              <a:spcBef>
                <a:spcPts val="21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520065" algn="l"/>
                <a:tab pos="520700" algn="l"/>
              </a:tabLst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Assumes </a:t>
            </a:r>
            <a:r>
              <a:rPr lang="en-US" altLang="zh-CN" b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activites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already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sorted by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monotonically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increasing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finish time.</a:t>
            </a:r>
            <a:r>
              <a:rPr lang="en-US" altLang="zh-CN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(If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not, then sort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O(n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n)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time.)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 optimal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lang="en-US" altLang="zh-CN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i,n+1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520065" indent="-448945">
              <a:lnSpc>
                <a:spcPct val="100000"/>
              </a:lnSpc>
              <a:spcBef>
                <a:spcPts val="21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520065" algn="l"/>
                <a:tab pos="520700" algn="l"/>
              </a:tabLst>
            </a:pP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050604" y="3779837"/>
            <a:ext cx="1284051" cy="889440"/>
            <a:chOff x="6050604" y="3779837"/>
            <a:chExt cx="1284051" cy="889440"/>
          </a:xfrm>
        </p:grpSpPr>
        <p:grpSp>
          <p:nvGrpSpPr>
            <p:cNvPr id="13" name="组合 12"/>
            <p:cNvGrpSpPr/>
            <p:nvPr/>
          </p:nvGrpSpPr>
          <p:grpSpPr>
            <a:xfrm>
              <a:off x="6050604" y="3779837"/>
              <a:ext cx="1284051" cy="889440"/>
              <a:chOff x="6050604" y="3779837"/>
              <a:chExt cx="1284051" cy="88944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050604" y="3779837"/>
                <a:ext cx="1284051" cy="88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604379" y="4071070"/>
                <a:ext cx="494127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255544" y="4442838"/>
                <a:ext cx="619125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711539" y="3809460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m</a:t>
                </a:r>
                <a:endParaRPr lang="zh-CN" altLang="en-US" sz="1100" i="1" baseline="-25000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381734" y="4185033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i</a:t>
                </a:r>
                <a:endParaRPr lang="zh-CN" altLang="en-US" sz="1100" i="1" baseline="-25000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057900" y="3779837"/>
              <a:ext cx="314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×</a:t>
              </a:r>
              <a:endParaRPr lang="zh-CN" altLang="en-US" sz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96621" y="3779837"/>
            <a:ext cx="1284051" cy="889440"/>
            <a:chOff x="6050604" y="3779837"/>
            <a:chExt cx="1284051" cy="889440"/>
          </a:xfrm>
        </p:grpSpPr>
        <p:grpSp>
          <p:nvGrpSpPr>
            <p:cNvPr id="17" name="组合 16"/>
            <p:cNvGrpSpPr/>
            <p:nvPr/>
          </p:nvGrpSpPr>
          <p:grpSpPr>
            <a:xfrm>
              <a:off x="6050604" y="3779837"/>
              <a:ext cx="1284051" cy="889440"/>
              <a:chOff x="6050604" y="3779837"/>
              <a:chExt cx="1284051" cy="8894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050604" y="3779837"/>
                <a:ext cx="1284051" cy="88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11539" y="4071070"/>
                <a:ext cx="386967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255544" y="4442838"/>
                <a:ext cx="348835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711539" y="3809460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m</a:t>
                </a:r>
                <a:endParaRPr lang="zh-CN" altLang="en-US" sz="1100" i="1" baseline="-250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381734" y="4185033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i</a:t>
                </a:r>
                <a:endParaRPr lang="zh-CN" altLang="en-US" sz="1100" i="1" baseline="-25000" dirty="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057900" y="3779837"/>
              <a:ext cx="314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√</a:t>
              </a:r>
              <a:endParaRPr lang="zh-CN" altLang="en-US" sz="12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584673" y="4832645"/>
            <a:ext cx="7524056" cy="2410679"/>
            <a:chOff x="1333500" y="4723930"/>
            <a:chExt cx="7524056" cy="2410679"/>
          </a:xfrm>
        </p:grpSpPr>
        <p:sp>
          <p:nvSpPr>
            <p:cNvPr id="26" name="矩形 25"/>
            <p:cNvSpPr/>
            <p:nvPr/>
          </p:nvSpPr>
          <p:spPr>
            <a:xfrm>
              <a:off x="1333500" y="4723930"/>
              <a:ext cx="7524056" cy="2410679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object 31"/>
            <p:cNvSpPr txBox="1"/>
            <p:nvPr/>
          </p:nvSpPr>
          <p:spPr>
            <a:xfrm>
              <a:off x="1444071" y="4728890"/>
              <a:ext cx="7394575" cy="23850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i,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620"/>
                </a:lnSpc>
                <a:tabLst>
                  <a:tab pos="291465" algn="l"/>
                </a:tabLst>
              </a:pP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	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ct val="100000"/>
                </a:lnSpc>
                <a:spcBef>
                  <a:spcPts val="165"/>
                </a:spcBef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  <a:tab pos="290893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while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m≤n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and</a:t>
              </a:r>
              <a:r>
                <a:rPr sz="2200" spc="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&lt;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	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// 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Find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first activity in</a:t>
              </a:r>
              <a:r>
                <a:rPr sz="22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i,n+1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.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20"/>
                </a:lnSpc>
                <a:spcBef>
                  <a:spcPts val="40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do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52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if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n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30"/>
                </a:lnSpc>
                <a:spcBef>
                  <a:spcPts val="205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then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 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{a</a:t>
              </a:r>
              <a:r>
                <a:rPr sz="15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}</a:t>
              </a:r>
              <a:r>
                <a:rPr sz="2200" spc="-15" dirty="0">
                  <a:solidFill>
                    <a:srgbClr val="575F6D"/>
                  </a:solidFill>
                  <a:latin typeface="Noto Sans CJK JP Black"/>
                  <a:cs typeface="Noto Sans CJK JP Black"/>
                </a:rPr>
                <a:t>∪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71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else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</a:t>
              </a:r>
              <a:r>
                <a:rPr sz="2200" b="1" spc="-3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b="1" i="1" spc="-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sz="2350" dirty="0">
                <a:latin typeface="Noto Sans Mono CJK JP Bold"/>
                <a:cs typeface="Noto Sans Mono CJK JP Bol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 recursive greedy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4095750"/>
            <a:ext cx="9158287" cy="4818063"/>
          </a:xfrm>
        </p:spPr>
        <p:txBody>
          <a:bodyPr>
            <a:normAutofit/>
          </a:bodyPr>
          <a:lstStyle/>
          <a:p>
            <a:pPr marL="495300" indent="-457200">
              <a:lnSpc>
                <a:spcPct val="100000"/>
              </a:lnSpc>
              <a:spcBef>
                <a:spcPts val="835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494665" algn="l"/>
                <a:tab pos="495300" algn="l"/>
              </a:tabLst>
            </a:pP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Initial call: </a:t>
            </a:r>
            <a:r>
              <a:rPr lang="en-US" altLang="zh-CN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REC-ACTIVITY-SELECTOR(s,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f, </a:t>
            </a:r>
            <a:r>
              <a:rPr lang="en-US" altLang="zh-CN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0,</a:t>
            </a:r>
            <a:r>
              <a:rPr lang="en-US" altLang="zh-CN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n).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495300" indent="-457200">
              <a:lnSpc>
                <a:spcPct val="100000"/>
              </a:lnSpc>
              <a:spcBef>
                <a:spcPts val="74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494665" algn="l"/>
                <a:tab pos="495300" algn="l"/>
              </a:tabLst>
            </a:pP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Idea: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loop checks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i+1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i+2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. . . , 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i="1" spc="-15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until</a:t>
            </a:r>
            <a:endParaRPr lang="en-US" altLang="zh-CN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96570" indent="-45720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	it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finds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 activity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is compatible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(need </a:t>
            </a:r>
            <a:r>
              <a:rPr lang="en-US" altLang="zh-CN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≥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i="1" spc="-1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690880" marR="5080" lvl="1" indent="-289560">
              <a:lnSpc>
                <a:spcPts val="2500"/>
              </a:lnSpc>
              <a:spcBef>
                <a:spcPts val="900"/>
              </a:spcBef>
              <a:buClr>
                <a:srgbClr val="3B435B"/>
              </a:buClr>
              <a:buFont typeface="Wingdings" panose="05000000000000000000"/>
              <a:buChar char=""/>
              <a:tabLst>
                <a:tab pos="289560" algn="l"/>
                <a:tab pos="290195" algn="l"/>
              </a:tabLst>
            </a:pP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the loop terminates because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found (</a:t>
            </a:r>
            <a:r>
              <a:rPr lang="en-US" altLang="zh-CN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m≤n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), then  recursively solve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m,n+1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and return this solution, along with</a:t>
            </a:r>
            <a:r>
              <a:rPr lang="en-US" altLang="zh-CN" spc="-1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690880" marR="64135" lvl="1" indent="-289560">
              <a:lnSpc>
                <a:spcPts val="2330"/>
              </a:lnSpc>
              <a:spcBef>
                <a:spcPts val="405"/>
              </a:spcBef>
              <a:buClr>
                <a:srgbClr val="3B435B"/>
              </a:buClr>
              <a:buFont typeface="Wingdings" panose="05000000000000000000"/>
              <a:buChar char=""/>
              <a:tabLst>
                <a:tab pos="289560" algn="l"/>
                <a:tab pos="290195" algn="l"/>
              </a:tabLst>
            </a:pP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the loop never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finds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 compatible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&gt;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n),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 just return  empty</a:t>
            </a:r>
            <a:r>
              <a:rPr lang="en-US" altLang="zh-CN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set.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495300" indent="-457200">
              <a:lnSpc>
                <a:spcPct val="100000"/>
              </a:lnSpc>
              <a:spcBef>
                <a:spcPts val="74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494665" algn="l"/>
                <a:tab pos="495300" algn="l"/>
              </a:tabLst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81473" y="1369158"/>
            <a:ext cx="7524056" cy="2410679"/>
            <a:chOff x="1333500" y="4723930"/>
            <a:chExt cx="7524056" cy="2410679"/>
          </a:xfrm>
        </p:grpSpPr>
        <p:sp>
          <p:nvSpPr>
            <p:cNvPr id="7" name="矩形 6"/>
            <p:cNvSpPr/>
            <p:nvPr/>
          </p:nvSpPr>
          <p:spPr>
            <a:xfrm>
              <a:off x="1333500" y="4723930"/>
              <a:ext cx="7524056" cy="2410679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object 31"/>
            <p:cNvSpPr txBox="1"/>
            <p:nvPr/>
          </p:nvSpPr>
          <p:spPr>
            <a:xfrm>
              <a:off x="1444071" y="4728890"/>
              <a:ext cx="7394575" cy="23850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i,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620"/>
                </a:lnSpc>
                <a:tabLst>
                  <a:tab pos="291465" algn="l"/>
                </a:tabLst>
              </a:pP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	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ct val="100000"/>
                </a:lnSpc>
                <a:spcBef>
                  <a:spcPts val="165"/>
                </a:spcBef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  <a:tab pos="290893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while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m≤n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and</a:t>
              </a:r>
              <a:r>
                <a:rPr sz="2200" spc="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&lt;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	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// 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Find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first activity in</a:t>
              </a:r>
              <a:r>
                <a:rPr sz="22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i,n+1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.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20"/>
                </a:lnSpc>
                <a:spcBef>
                  <a:spcPts val="40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do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52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if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n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30"/>
                </a:lnSpc>
                <a:spcBef>
                  <a:spcPts val="205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then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 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{a</a:t>
              </a:r>
              <a:r>
                <a:rPr sz="15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}</a:t>
              </a:r>
              <a:r>
                <a:rPr sz="2200" spc="-15" dirty="0">
                  <a:solidFill>
                    <a:srgbClr val="575F6D"/>
                  </a:solidFill>
                  <a:latin typeface="Noto Sans CJK JP Black"/>
                  <a:cs typeface="Noto Sans CJK JP Black"/>
                </a:rPr>
                <a:t>∪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71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else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</a:t>
              </a:r>
              <a:r>
                <a:rPr sz="2200" b="1" spc="-3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b="1" i="1" spc="-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sz="2350" dirty="0">
                <a:latin typeface="Noto Sans Mono CJK JP Bold"/>
                <a:cs typeface="Noto Sans Mono CJK JP Bold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20357" y="3984117"/>
            <a:ext cx="1284051" cy="889440"/>
            <a:chOff x="6050604" y="3779837"/>
            <a:chExt cx="1284051" cy="889440"/>
          </a:xfrm>
        </p:grpSpPr>
        <p:grpSp>
          <p:nvGrpSpPr>
            <p:cNvPr id="10" name="组合 9"/>
            <p:cNvGrpSpPr/>
            <p:nvPr/>
          </p:nvGrpSpPr>
          <p:grpSpPr>
            <a:xfrm>
              <a:off x="6050604" y="3779837"/>
              <a:ext cx="1284051" cy="889440"/>
              <a:chOff x="6050604" y="3779837"/>
              <a:chExt cx="1284051" cy="8894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050604" y="3779837"/>
                <a:ext cx="1284051" cy="88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711539" y="4071070"/>
                <a:ext cx="386967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55544" y="4442838"/>
                <a:ext cx="348835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711539" y="3809460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m</a:t>
                </a:r>
                <a:endParaRPr lang="zh-CN" altLang="en-US" sz="1100" i="1" baseline="-25000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381734" y="4185033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i</a:t>
                </a:r>
                <a:endParaRPr lang="zh-CN" altLang="en-US" sz="1100" i="1" baseline="-25000" dirty="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6057900" y="3779837"/>
              <a:ext cx="314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√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greedy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4095750"/>
            <a:ext cx="9158287" cy="4818063"/>
          </a:xfrm>
        </p:spPr>
        <p:txBody>
          <a:bodyPr>
            <a:normAutofit/>
          </a:bodyPr>
          <a:lstStyle/>
          <a:p>
            <a:pPr marL="495300" indent="-457200">
              <a:lnSpc>
                <a:spcPct val="100000"/>
              </a:lnSpc>
              <a:spcBef>
                <a:spcPts val="835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494665" algn="l"/>
                <a:tab pos="495300" algn="l"/>
              </a:tabLst>
            </a:pP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Time: Θ(n)—each activity examined exactly once.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495300" indent="-457200">
              <a:lnSpc>
                <a:spcPct val="100000"/>
              </a:lnSpc>
              <a:spcBef>
                <a:spcPts val="74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494665" algn="l"/>
                <a:tab pos="495300" algn="l"/>
              </a:tabLst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81473" y="1369158"/>
            <a:ext cx="7524056" cy="2410679"/>
            <a:chOff x="1333500" y="4723930"/>
            <a:chExt cx="7524056" cy="2410679"/>
          </a:xfrm>
        </p:grpSpPr>
        <p:sp>
          <p:nvSpPr>
            <p:cNvPr id="7" name="矩形 6"/>
            <p:cNvSpPr/>
            <p:nvPr/>
          </p:nvSpPr>
          <p:spPr>
            <a:xfrm>
              <a:off x="1333500" y="4723930"/>
              <a:ext cx="7524056" cy="2410679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object 31"/>
            <p:cNvSpPr txBox="1"/>
            <p:nvPr/>
          </p:nvSpPr>
          <p:spPr>
            <a:xfrm>
              <a:off x="1444071" y="4728890"/>
              <a:ext cx="7394575" cy="2385060"/>
            </a:xfrm>
            <a:prstGeom prst="rect">
              <a:avLst/>
            </a:prstGeom>
            <a:ln>
              <a:solidFill>
                <a:srgbClr val="00FFFF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i,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620"/>
                </a:lnSpc>
                <a:tabLst>
                  <a:tab pos="291465" algn="l"/>
                </a:tabLst>
              </a:pP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	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ct val="100000"/>
                </a:lnSpc>
                <a:spcBef>
                  <a:spcPts val="165"/>
                </a:spcBef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  <a:tab pos="290893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while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m≤n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and</a:t>
              </a:r>
              <a:r>
                <a:rPr sz="2200" spc="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&lt;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	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// 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Find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first activity in</a:t>
              </a:r>
              <a:r>
                <a:rPr sz="22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i,n+1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.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20"/>
                </a:lnSpc>
                <a:spcBef>
                  <a:spcPts val="40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do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52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if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n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30"/>
                </a:lnSpc>
                <a:spcBef>
                  <a:spcPts val="205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then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 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{a</a:t>
              </a:r>
              <a:r>
                <a:rPr sz="15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}</a:t>
              </a:r>
              <a:r>
                <a:rPr sz="2200" spc="-15" dirty="0">
                  <a:solidFill>
                    <a:srgbClr val="575F6D"/>
                  </a:solidFill>
                  <a:latin typeface="Noto Sans CJK JP Black"/>
                  <a:cs typeface="Noto Sans CJK JP Black"/>
                </a:rPr>
                <a:t>∪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71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else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</a:t>
              </a:r>
              <a:r>
                <a:rPr sz="2200" b="1" spc="-3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b="1" i="1" spc="-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sz="2350" dirty="0">
                <a:latin typeface="Noto Sans Mono CJK JP Bold"/>
                <a:cs typeface="Noto Sans Mono CJK JP Bold"/>
              </a:endParaRPr>
            </a:p>
          </p:txBody>
        </p:sp>
      </p:grpSp>
      <p:sp>
        <p:nvSpPr>
          <p:cNvPr id="18" name="object 26"/>
          <p:cNvSpPr txBox="1"/>
          <p:nvPr/>
        </p:nvSpPr>
        <p:spPr>
          <a:xfrm>
            <a:off x="1938178" y="4839423"/>
            <a:ext cx="6349787" cy="187423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R="1031240" algn="r">
              <a:lnSpc>
                <a:spcPct val="100000"/>
              </a:lnSpc>
              <a:spcBef>
                <a:spcPts val="835"/>
              </a:spcBef>
            </a:pP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zh-CN" altLang="en-US" sz="2000" i="1" spc="-5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－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zh-CN" altLang="en-US"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－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－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1090295" algn="r">
              <a:lnSpc>
                <a:spcPts val="2560"/>
              </a:lnSpc>
              <a:spcBef>
                <a:spcPts val="735"/>
              </a:spcBef>
              <a:tabLst>
                <a:tab pos="4166235" algn="l"/>
              </a:tabLst>
            </a:pP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－</a:t>
            </a:r>
            <a:r>
              <a:rPr sz="2150" spc="-575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－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－</a:t>
            </a:r>
            <a:r>
              <a:rPr sz="2150" spc="-565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18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  <a:p>
            <a:pPr marL="619760">
              <a:lnSpc>
                <a:spcPts val="3790"/>
              </a:lnSpc>
            </a:pP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lang="el-GR" altLang="zh-CN" sz="3350" spc="5" dirty="0">
                <a:solidFill>
                  <a:srgbClr val="C00000"/>
                </a:solidFill>
                <a:latin typeface="Noto Sans Mono CJK JP Bold"/>
                <a:cs typeface="Symbol" panose="05050102010706020507"/>
              </a:rPr>
              <a:t> </a:t>
            </a:r>
            <a:r>
              <a:rPr lang="el-GR" altLang="zh-CN" sz="2300" spc="5" dirty="0">
                <a:solidFill>
                  <a:srgbClr val="C00000"/>
                </a:solidFill>
                <a:cs typeface="Symbol" panose="05050102010706020507"/>
              </a:rPr>
              <a:t>Σ</a:t>
            </a:r>
            <a:r>
              <a:rPr lang="el-GR" sz="3350" spc="-910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i="1" spc="-10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－ </a:t>
            </a:r>
            <a:r>
              <a:rPr lang="el-GR" altLang="zh-CN" sz="2300" spc="5" dirty="0">
                <a:solidFill>
                  <a:srgbClr val="C00000"/>
                </a:solidFill>
                <a:cs typeface="Symbol" panose="05050102010706020507"/>
              </a:rPr>
              <a:t>Σ</a:t>
            </a:r>
            <a:r>
              <a:rPr sz="2000" i="1" spc="-10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3810"/>
              </a:lnSpc>
            </a:pP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because:</a:t>
            </a:r>
            <a:r>
              <a:rPr sz="20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zh-CN" altLang="el-GR" sz="2300" spc="5" dirty="0">
                <a:solidFill>
                  <a:srgbClr val="C00000"/>
                </a:solidFill>
                <a:cs typeface="Symbol" panose="05050102010706020507"/>
              </a:rPr>
              <a:t>－</a:t>
            </a:r>
            <a:r>
              <a:rPr lang="el-GR" altLang="zh-CN" sz="2300" spc="5" dirty="0">
                <a:solidFill>
                  <a:srgbClr val="C00000"/>
                </a:solidFill>
                <a:cs typeface="Symbol" panose="05050102010706020507"/>
              </a:rPr>
              <a:t>Σ</a:t>
            </a:r>
            <a:r>
              <a:rPr sz="2000" i="1" spc="-10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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then</a:t>
            </a:r>
            <a:r>
              <a:rPr lang="zh-CN" altLang="en-US" sz="3600" i="1" spc="-5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lang="el-GR" altLang="zh-CN" sz="2300" spc="5" dirty="0">
                <a:solidFill>
                  <a:srgbClr val="C00000"/>
                </a:solidFill>
                <a:cs typeface="Symbol" panose="05050102010706020507"/>
              </a:rPr>
              <a:t>Σ</a:t>
            </a:r>
            <a:r>
              <a:rPr sz="2000" i="1" spc="-10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8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−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1, </a:t>
            </a:r>
            <a:r>
              <a:rPr lang="el-GR" altLang="zh-CN" sz="2300" dirty="0">
                <a:solidFill>
                  <a:srgbClr val="C00000"/>
                </a:solidFill>
                <a:cs typeface="Arial" panose="020B0604020202020204"/>
              </a:rPr>
              <a:t>Σ</a:t>
            </a:r>
            <a:r>
              <a:rPr sz="1800" i="1" dirty="0" err="1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i="1" baseline="-25000" dirty="0" err="1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8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8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18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Θ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greedy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1911350"/>
            <a:ext cx="5159949" cy="5095350"/>
          </a:xfrm>
        </p:spPr>
        <p:txBody>
          <a:bodyPr>
            <a:normAutofit/>
          </a:bodyPr>
          <a:lstStyle/>
          <a:p>
            <a:pPr marL="516255" indent="-457835">
              <a:lnSpc>
                <a:spcPct val="100000"/>
              </a:lnSpc>
              <a:spcBef>
                <a:spcPts val="1645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516255" algn="l"/>
                <a:tab pos="516890" algn="l"/>
              </a:tabLst>
            </a:pP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Initial call: </a:t>
            </a:r>
            <a:r>
              <a:rPr lang="en-US" altLang="zh-CN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REC-ACTIVITY-SELECTOR(s,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f, </a:t>
            </a:r>
            <a:r>
              <a:rPr lang="en-US" altLang="zh-CN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0,</a:t>
            </a:r>
            <a:r>
              <a:rPr lang="en-US" altLang="zh-CN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n).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516255" indent="-457835">
              <a:lnSpc>
                <a:spcPct val="100000"/>
              </a:lnSpc>
              <a:spcBef>
                <a:spcPts val="38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516255" algn="l"/>
                <a:tab pos="516890" algn="l"/>
              </a:tabLst>
            </a:pP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Idea: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loop</a:t>
            </a:r>
            <a:r>
              <a:rPr lang="en-US" altLang="zh-CN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checks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i+1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i+2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. . . ,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until</a:t>
            </a:r>
            <a:r>
              <a:rPr lang="en-US" altLang="zh-CN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 finds an activity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altLang="zh-CN" spc="-8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 compatible with</a:t>
            </a:r>
            <a:r>
              <a:rPr lang="en-US" altLang="zh-CN" spc="-4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i="1" dirty="0"/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(need </a:t>
            </a:r>
            <a:r>
              <a:rPr lang="en-US" altLang="zh-CN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≥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i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861695" lvl="1" indent="-346075">
              <a:lnSpc>
                <a:spcPct val="100000"/>
              </a:lnSpc>
              <a:spcBef>
                <a:spcPts val="245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861060" algn="l"/>
                <a:tab pos="862330" algn="l"/>
              </a:tabLst>
            </a:pP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the loop</a:t>
            </a:r>
            <a:r>
              <a:rPr lang="en-US" altLang="zh-CN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terminates</a:t>
            </a:r>
            <a:r>
              <a:rPr lang="en-US" altLang="zh-CN" dirty="0"/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because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found  (</a:t>
            </a:r>
            <a:r>
              <a:rPr lang="en-US" altLang="zh-CN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m≤n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), then</a:t>
            </a:r>
            <a:r>
              <a:rPr lang="en-US" altLang="zh-CN" spc="-5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recursively</a:t>
            </a:r>
            <a:r>
              <a:rPr lang="en-US" altLang="zh-CN" dirty="0"/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solve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m,n+1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and return this  solution, along with</a:t>
            </a:r>
            <a:r>
              <a:rPr lang="en-US" altLang="zh-CN" spc="-6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861695" lvl="1" indent="-346075">
              <a:lnSpc>
                <a:spcPct val="100000"/>
              </a:lnSpc>
              <a:spcBef>
                <a:spcPts val="160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861060" algn="l"/>
                <a:tab pos="862330" algn="l"/>
              </a:tabLst>
            </a:pP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the loop never finds</a:t>
            </a:r>
            <a:r>
              <a:rPr lang="en-US" altLang="zh-CN" spc="-6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dirty="0"/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compatible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(m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altLang="zh-CN" i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n),</a:t>
            </a:r>
            <a:r>
              <a:rPr lang="en-US" altLang="zh-CN" i="1" dirty="0"/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 just return empty</a:t>
            </a:r>
            <a:r>
              <a:rPr lang="en-US" altLang="zh-CN" spc="-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set.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060518" y="1838158"/>
            <a:ext cx="3833290" cy="4226777"/>
            <a:chOff x="5289689" y="2171700"/>
            <a:chExt cx="4082796" cy="4501895"/>
          </a:xfrm>
        </p:grpSpPr>
        <p:sp>
          <p:nvSpPr>
            <p:cNvPr id="7" name="object 5"/>
            <p:cNvSpPr/>
            <p:nvPr/>
          </p:nvSpPr>
          <p:spPr>
            <a:xfrm>
              <a:off x="5289689" y="2171700"/>
              <a:ext cx="4082796" cy="7490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89689" y="2920745"/>
              <a:ext cx="4082796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1"/>
            <p:cNvSpPr/>
            <p:nvPr/>
          </p:nvSpPr>
          <p:spPr>
            <a:xfrm>
              <a:off x="5289689" y="3777995"/>
              <a:ext cx="4082796" cy="857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3"/>
            <p:cNvSpPr/>
            <p:nvPr/>
          </p:nvSpPr>
          <p:spPr>
            <a:xfrm>
              <a:off x="5289689" y="4635245"/>
              <a:ext cx="4082796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5"/>
            <p:cNvSpPr/>
            <p:nvPr/>
          </p:nvSpPr>
          <p:spPr>
            <a:xfrm>
              <a:off x="5289689" y="5492495"/>
              <a:ext cx="4082796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7"/>
            <p:cNvSpPr/>
            <p:nvPr/>
          </p:nvSpPr>
          <p:spPr>
            <a:xfrm>
              <a:off x="5289689" y="6349745"/>
              <a:ext cx="4082796" cy="323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iterative greedy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86410" indent="-448945">
              <a:lnSpc>
                <a:spcPct val="100000"/>
              </a:lnSpc>
              <a:spcBef>
                <a:spcPts val="22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485775" algn="l"/>
                <a:tab pos="487045" algn="l"/>
              </a:tabLst>
            </a:pP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REC-ACTIVITY-SELECTOR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almost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"tail</a:t>
            </a:r>
            <a:r>
              <a:rPr lang="en-US" altLang="zh-CN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recursive“.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486410" marR="30480" indent="-448945">
              <a:lnSpc>
                <a:spcPts val="2300"/>
              </a:lnSpc>
              <a:spcBef>
                <a:spcPts val="8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485775" algn="l"/>
                <a:tab pos="487045" algn="l"/>
              </a:tabLst>
            </a:pPr>
            <a:r>
              <a:rPr lang="en-US" altLang="zh-CN" b="1" spc="-5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easily can convert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recursive procedure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 an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iterative one.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(Some  compilers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perform this task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automatically)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31166" y="3883758"/>
            <a:ext cx="7524056" cy="3106130"/>
            <a:chOff x="1333500" y="4723930"/>
            <a:chExt cx="7524056" cy="3106130"/>
          </a:xfrm>
        </p:grpSpPr>
        <p:sp>
          <p:nvSpPr>
            <p:cNvPr id="7" name="矩形 6"/>
            <p:cNvSpPr/>
            <p:nvPr/>
          </p:nvSpPr>
          <p:spPr>
            <a:xfrm>
              <a:off x="1333500" y="4723930"/>
              <a:ext cx="7524056" cy="2862467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object 31"/>
            <p:cNvSpPr txBox="1"/>
            <p:nvPr/>
          </p:nvSpPr>
          <p:spPr>
            <a:xfrm>
              <a:off x="1444071" y="4728890"/>
              <a:ext cx="7394575" cy="3101170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lang="en-US"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GREEDY-ACTIVITY-SELECTOR(s, f, n)</a:t>
              </a:r>
              <a:endParaRPr lang="en-US" sz="2200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lang="en-US" altLang="zh-CN" sz="2400" spc="-7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{a</a:t>
              </a:r>
              <a:r>
                <a:rPr lang="en-US" altLang="zh-CN" sz="16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}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120"/>
                </a:lnSpc>
                <a:spcBef>
                  <a:spcPts val="40"/>
                </a:spcBef>
              </a:pP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2 </a:t>
              </a:r>
              <a:r>
                <a:rPr lang="en-US" altLang="zh-CN" sz="24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lang="en-US" altLang="zh-CN" sz="2400" spc="-3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120"/>
                </a:lnSpc>
              </a:pP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3 for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 2 </a:t>
              </a: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to</a:t>
              </a:r>
              <a:r>
                <a:rPr lang="en-US" altLang="zh-CN" sz="2400" b="1" spc="-14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37465">
                <a:lnSpc>
                  <a:spcPct val="100000"/>
                </a:lnSpc>
                <a:spcBef>
                  <a:spcPts val="100"/>
                </a:spcBef>
                <a:tabLst>
                  <a:tab pos="437515" algn="l"/>
                  <a:tab pos="438150" algn="l"/>
                </a:tabLst>
              </a:pPr>
              <a:r>
                <a:rPr lang="en-US" altLang="zh-CN" sz="24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4	do </a:t>
              </a: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if </a:t>
              </a:r>
              <a:r>
                <a:rPr lang="en-US" altLang="zh-CN" sz="24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6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lang="en-US" altLang="zh-CN" sz="16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≥</a:t>
              </a:r>
              <a:r>
                <a:rPr lang="en-US" altLang="zh-CN" sz="2400" spc="-10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lang="en-US" altLang="zh-CN" sz="16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en-US" altLang="zh-CN" sz="1600" dirty="0">
                <a:latin typeface="Times New Roman" panose="02020603050405020304"/>
                <a:cs typeface="Times New Roman" panose="02020603050405020304"/>
              </a:endParaRPr>
            </a:p>
            <a:p>
              <a:pPr marL="38100" marR="30480">
                <a:lnSpc>
                  <a:spcPct val="84000"/>
                </a:lnSpc>
                <a:spcBef>
                  <a:spcPts val="415"/>
                </a:spcBef>
                <a:tabLst>
                  <a:tab pos="1003300" algn="l"/>
                  <a:tab pos="1003935" algn="l"/>
                </a:tabLst>
              </a:pP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5	then</a:t>
              </a:r>
              <a:r>
                <a:rPr lang="en-US" altLang="zh-CN" sz="2400" b="1" spc="-10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A←A</a:t>
              </a:r>
              <a:r>
                <a:rPr lang="en-US" altLang="zh-CN" sz="2800" spc="-15" dirty="0">
                  <a:solidFill>
                    <a:srgbClr val="575F6D"/>
                  </a:solidFill>
                  <a:latin typeface="Noto Sans CJK JP Black"/>
                  <a:cs typeface="Noto Sans CJK JP Black"/>
                </a:rPr>
                <a:t>∪</a:t>
              </a:r>
              <a:r>
                <a:rPr lang="en-US" altLang="zh-CN" sz="24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{a</a:t>
              </a:r>
              <a:r>
                <a:rPr lang="en-US" altLang="zh-CN" sz="16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lang="en-US" altLang="zh-CN" sz="24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}  </a:t>
              </a:r>
              <a:endParaRPr lang="en-US" altLang="zh-CN" sz="2400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6		</a:t>
              </a:r>
              <a:r>
                <a:rPr lang="en-US" altLang="zh-CN" sz="2400" i="1" spc="-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// </a:t>
              </a: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6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 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is most recent addition to</a:t>
              </a:r>
              <a:r>
                <a:rPr lang="en-US" altLang="zh-CN" sz="2400" spc="-4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7 </a:t>
              </a:r>
              <a:r>
                <a:rPr lang="en-US" altLang="zh-CN" sz="24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</a:t>
              </a:r>
              <a:r>
                <a:rPr lang="en-US" altLang="zh-CN" sz="2400" b="1" spc="-8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endParaRPr lang="en-US" sz="2200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227" y="4532312"/>
            <a:ext cx="1284051" cy="889440"/>
            <a:chOff x="6050604" y="3779837"/>
            <a:chExt cx="1284051" cy="889440"/>
          </a:xfrm>
        </p:grpSpPr>
        <p:grpSp>
          <p:nvGrpSpPr>
            <p:cNvPr id="10" name="组合 9"/>
            <p:cNvGrpSpPr/>
            <p:nvPr/>
          </p:nvGrpSpPr>
          <p:grpSpPr>
            <a:xfrm>
              <a:off x="6050604" y="3779837"/>
              <a:ext cx="1284051" cy="889440"/>
              <a:chOff x="6050604" y="3779837"/>
              <a:chExt cx="1284051" cy="8894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050604" y="3779837"/>
                <a:ext cx="1284051" cy="88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604379" y="4071070"/>
                <a:ext cx="494127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55544" y="4442838"/>
                <a:ext cx="619125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711539" y="3809460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m</a:t>
                </a:r>
                <a:endParaRPr lang="zh-CN" altLang="en-US" sz="1100" i="1" baseline="-25000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381734" y="4185033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i</a:t>
                </a:r>
                <a:endParaRPr lang="zh-CN" altLang="en-US" sz="1100" i="1" baseline="-25000" dirty="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6057900" y="3779837"/>
              <a:ext cx="314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×</a:t>
              </a:r>
              <a:endParaRPr lang="zh-CN" altLang="en-US" sz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91746" y="4532312"/>
            <a:ext cx="1284051" cy="889440"/>
            <a:chOff x="6050604" y="3779837"/>
            <a:chExt cx="1284051" cy="889440"/>
          </a:xfrm>
        </p:grpSpPr>
        <p:grpSp>
          <p:nvGrpSpPr>
            <p:cNvPr id="18" name="组合 17"/>
            <p:cNvGrpSpPr/>
            <p:nvPr/>
          </p:nvGrpSpPr>
          <p:grpSpPr>
            <a:xfrm>
              <a:off x="6050604" y="3779837"/>
              <a:ext cx="1284051" cy="889440"/>
              <a:chOff x="6050604" y="3779837"/>
              <a:chExt cx="1284051" cy="88944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050604" y="3779837"/>
                <a:ext cx="1284051" cy="88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711539" y="4071070"/>
                <a:ext cx="386967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255544" y="4442838"/>
                <a:ext cx="348835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711539" y="3809460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m</a:t>
                </a:r>
                <a:endParaRPr lang="zh-CN" altLang="en-US" sz="1100" i="1" baseline="-250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381734" y="4185033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i</a:t>
                </a:r>
                <a:endParaRPr lang="zh-CN" altLang="en-US" sz="1100" i="1" baseline="-25000" dirty="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057900" y="3779837"/>
              <a:ext cx="314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√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Greedy Algorithm Idea: When we have a choice to make, make the one that  looks best </a:t>
            </a:r>
            <a:r>
              <a:rPr lang="en-US" altLang="zh-CN" i="1" dirty="0"/>
              <a:t>right now</a:t>
            </a:r>
            <a:r>
              <a:rPr lang="en-US" altLang="zh-CN" dirty="0"/>
              <a:t>. Make a </a:t>
            </a:r>
            <a:r>
              <a:rPr lang="en-US" altLang="zh-CN" i="1" dirty="0"/>
              <a:t>locally optimal </a:t>
            </a:r>
            <a:r>
              <a:rPr lang="en-US" altLang="zh-CN" dirty="0"/>
              <a:t>choice in hope of getting a </a:t>
            </a:r>
            <a:r>
              <a:rPr lang="en-US" altLang="zh-CN" i="1" dirty="0"/>
              <a:t>globally optimal solution</a:t>
            </a:r>
            <a:r>
              <a:rPr lang="en-US" altLang="zh-CN" dirty="0"/>
              <a:t>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（希望当前选择是最好的，每一个局部最优选择能产生全局最优选择）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Algorithm: </a:t>
            </a:r>
            <a:r>
              <a:rPr lang="en-US" altLang="zh-CN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Simpler,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lang="en-US" altLang="zh-CN" b="1" spc="-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efficient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Algorithms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81000" indent="-342900">
              <a:lnSpc>
                <a:spcPct val="10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1,</a:t>
            </a:r>
            <a:r>
              <a:rPr lang="en-US" altLang="zh-CN" sz="3000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3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activity-selection</a:t>
            </a:r>
            <a:r>
              <a:rPr lang="en-US" altLang="zh-CN" sz="3000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lang="en-US" altLang="zh-CN" sz="3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（</a:t>
            </a:r>
            <a:r>
              <a:rPr lang="zh-CN" altLang="en-US" sz="3000" b="1" spc="7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活动安</a:t>
            </a:r>
            <a:r>
              <a:rPr lang="zh-CN" altLang="en-US" sz="3000" b="1" spc="15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排</a:t>
            </a:r>
            <a:r>
              <a:rPr lang="zh-CN" altLang="en-US" sz="3000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）</a:t>
            </a:r>
            <a:endParaRPr lang="en-US" altLang="zh-CN" sz="3000" b="1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81000" indent="-342900">
              <a:lnSpc>
                <a:spcPct val="10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2, basic elements of the GA; knapsack</a:t>
            </a:r>
            <a:r>
              <a:rPr lang="en-US" altLang="zh-CN" sz="3000" b="1" spc="-1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prob.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zh-CN" altLang="en-US" sz="3000" b="1" spc="7" baseline="2000" dirty="0">
                <a:solidFill>
                  <a:srgbClr val="CC9A00"/>
                </a:solidFill>
                <a:latin typeface="Noto Sans CJK JP Black"/>
              </a:rPr>
              <a:t>贪婪算法的基本特征；背包问题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）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81000" marR="68580" indent="-342900">
              <a:lnSpc>
                <a:spcPct val="108000"/>
              </a:lnSpc>
              <a:spcBef>
                <a:spcPts val="755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3, an important application: the design of  data</a:t>
            </a:r>
            <a:r>
              <a:rPr lang="en-US" altLang="zh-CN" sz="3000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compression</a:t>
            </a:r>
            <a:r>
              <a:rPr lang="en-US" altLang="zh-CN" sz="30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(Huffman)</a:t>
            </a:r>
            <a:r>
              <a:rPr lang="en-US" altLang="zh-CN" sz="3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codes.</a:t>
            </a:r>
            <a:r>
              <a:rPr lang="en-US" altLang="zh-CN" sz="30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zh-CN" altLang="en-US" sz="3000" b="1" spc="7" baseline="2000" dirty="0">
                <a:solidFill>
                  <a:srgbClr val="CC9A00"/>
                </a:solidFill>
                <a:latin typeface="Noto Sans CJK JP Black"/>
              </a:rPr>
              <a:t>哈夫曼编码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）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the greedy 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63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seems best at the moment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1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chosen</a:t>
            </a:r>
            <a:r>
              <a:rPr lang="en-US" altLang="zh-CN" sz="2100" b="1" dirty="0"/>
              <a:t>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（每次决策时，当前所做的选择看起来是“最好”的）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What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did we do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for activity</a:t>
            </a:r>
            <a:r>
              <a:rPr lang="en-US" altLang="zh-CN" sz="2100" b="1" spc="-5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selection?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925830" lvl="1" indent="-457200">
              <a:lnSpc>
                <a:spcPct val="100000"/>
              </a:lnSpc>
              <a:spcBef>
                <a:spcPts val="690"/>
              </a:spcBef>
              <a:buSzPct val="100000"/>
              <a:buFont typeface="+mj-lt"/>
              <a:buAutoNum type="arabicPeriod"/>
              <a:tabLst>
                <a:tab pos="723265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Determine the optimal</a:t>
            </a:r>
            <a:r>
              <a:rPr lang="en-US" altLang="zh-CN" sz="21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substructure.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925830" lvl="1" indent="-457200">
              <a:lnSpc>
                <a:spcPct val="100000"/>
              </a:lnSpc>
              <a:spcBef>
                <a:spcPts val="680"/>
              </a:spcBef>
              <a:buSzPct val="100000"/>
              <a:buFont typeface="+mj-lt"/>
              <a:buAutoNum type="arabicPeriod"/>
              <a:tabLst>
                <a:tab pos="723900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Develop a recursive</a:t>
            </a:r>
            <a:r>
              <a:rPr lang="en-US" altLang="zh-CN" sz="21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solution.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926465" marR="5080" lvl="1" indent="-457200">
              <a:lnSpc>
                <a:spcPct val="110000"/>
              </a:lnSpc>
              <a:spcBef>
                <a:spcPts val="535"/>
              </a:spcBef>
              <a:buSzPct val="100000"/>
              <a:buFont typeface="+mj-lt"/>
              <a:buAutoNum type="arabicPeriod"/>
              <a:tabLst>
                <a:tab pos="723900" algn="l"/>
              </a:tabLst>
            </a:pP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Prove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at any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stage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recursion, one of the optimal choices is  the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choice.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929005" marR="5080" lvl="1" indent="-457200">
              <a:lnSpc>
                <a:spcPct val="111000"/>
              </a:lnSpc>
              <a:spcBef>
                <a:spcPts val="100"/>
              </a:spcBef>
              <a:buSzPct val="100000"/>
              <a:buFont typeface="+mj-lt"/>
              <a:buAutoNum type="arabicPeriod"/>
              <a:tabLst>
                <a:tab pos="266065" algn="l"/>
              </a:tabLst>
            </a:pPr>
            <a:r>
              <a:rPr lang="en-US" altLang="zh-CN" sz="2100" spc="-5" dirty="0"/>
              <a:t>Show that all </a:t>
            </a:r>
            <a:r>
              <a:rPr lang="en-US" altLang="zh-CN" sz="2100" spc="-5" dirty="0">
                <a:solidFill>
                  <a:srgbClr val="C00000"/>
                </a:solidFill>
              </a:rPr>
              <a:t>but one of the subproblems resulting from the greedy  choice</a:t>
            </a:r>
            <a:r>
              <a:rPr lang="en-US" altLang="zh-CN" sz="2100" spc="-5" dirty="0"/>
              <a:t> are empty.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（通过贪婪选择，只有一个子问题非空）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929005" lvl="1" indent="-457200">
              <a:lnSpc>
                <a:spcPct val="100000"/>
              </a:lnSpc>
              <a:spcBef>
                <a:spcPts val="705"/>
              </a:spcBef>
              <a:buSzPct val="100000"/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100" spc="-5" dirty="0"/>
              <a:t>Develop a recursive greedy algorithm.</a:t>
            </a:r>
            <a:endParaRPr lang="en-US" altLang="zh-CN" sz="2100" spc="-5" dirty="0"/>
          </a:p>
          <a:p>
            <a:pPr marL="929005" lvl="1" indent="-457200">
              <a:lnSpc>
                <a:spcPct val="100000"/>
              </a:lnSpc>
              <a:spcBef>
                <a:spcPts val="685"/>
              </a:spcBef>
              <a:buSzPct val="100000"/>
              <a:buFont typeface="+mj-lt"/>
              <a:buAutoNum type="arabicPeriod"/>
              <a:tabLst>
                <a:tab pos="266065" algn="l"/>
              </a:tabLst>
            </a:pPr>
            <a:r>
              <a:rPr lang="en-US" altLang="zh-CN" sz="2100" spc="-5" dirty="0"/>
              <a:t>Convert it to an iterative algorithm.</a:t>
            </a:r>
            <a:endParaRPr lang="en-US" altLang="zh-CN" sz="2100" spc="-5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the greedy 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These steps looked like dynamic</a:t>
            </a:r>
            <a:r>
              <a:rPr lang="en-US" altLang="zh-CN" sz="2300" b="1" spc="-8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programming.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300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Typically,</a:t>
            </a:r>
            <a:r>
              <a:rPr lang="en-US" altLang="zh-CN" sz="23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altLang="zh-CN" sz="23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streamline</a:t>
            </a:r>
            <a:r>
              <a:rPr lang="en-US" altLang="zh-CN" sz="23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lang="en-US" altLang="zh-CN" sz="23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steps</a:t>
            </a:r>
            <a:r>
              <a:rPr lang="en-US" altLang="zh-CN" sz="23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（简化这些步骤）</a:t>
            </a:r>
            <a:endParaRPr lang="zh-CN" altLang="en-US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substructure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 eye</a:t>
            </a:r>
            <a:r>
              <a:rPr lang="en-US" altLang="zh-CN" sz="23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toward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pPr marL="755015" lvl="1" indent="-286385">
              <a:lnSpc>
                <a:spcPct val="100000"/>
              </a:lnSpc>
              <a:spcBef>
                <a:spcPts val="630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755015" algn="l"/>
                <a:tab pos="75565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making the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</a:t>
            </a:r>
            <a:r>
              <a:rPr lang="en-US" altLang="zh-CN" sz="23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choice,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pPr marL="755015" lvl="1" indent="-286385">
              <a:lnSpc>
                <a:spcPct val="100000"/>
              </a:lnSpc>
              <a:spcBef>
                <a:spcPts val="595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755015" algn="l"/>
                <a:tab pos="75565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leaving just one</a:t>
            </a:r>
            <a:r>
              <a:rPr lang="en-US" altLang="zh-CN" sz="23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subproblem.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20000"/>
              </a:lnSpc>
              <a:spcBef>
                <a:spcPts val="13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For activity selection, we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showed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the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implied 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in </a:t>
            </a:r>
            <a:r>
              <a:rPr lang="en-US" altLang="zh-CN" sz="23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only </a:t>
            </a:r>
            <a:r>
              <a:rPr lang="en-US" altLang="zh-CN" sz="23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varied, and 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was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fixed at</a:t>
            </a:r>
            <a:r>
              <a:rPr lang="en-US" altLang="zh-CN" sz="2300" b="1" spc="-7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n+1,</a:t>
            </a:r>
            <a:endParaRPr lang="en-US" altLang="zh-CN" sz="2300" b="1" i="1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20000"/>
              </a:lnSpc>
              <a:spcBef>
                <a:spcPts val="13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So, we could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started out with a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algorithm in</a:t>
            </a:r>
            <a:r>
              <a:rPr lang="en-US" altLang="zh-CN" sz="2300" b="1" spc="-7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mind: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pPr marL="756920" marR="5080" lvl="1" indent="-342900">
              <a:lnSpc>
                <a:spcPct val="120000"/>
              </a:lnSpc>
              <a:spcBef>
                <a:spcPts val="130"/>
              </a:spcBef>
              <a:buClr>
                <a:srgbClr val="3B435B"/>
              </a:buClr>
              <a:tabLst>
                <a:tab pos="354965" algn="l"/>
                <a:tab pos="35560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lang="en-US" altLang="zh-CN" sz="23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300" b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3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spc="-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</a:t>
            </a:r>
            <a:r>
              <a:rPr lang="en-US" altLang="zh-CN" sz="2300" spc="4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≤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}, 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（所有在 </a:t>
            </a:r>
            <a:r>
              <a:rPr lang="en-US" altLang="zh-CN" sz="2300" spc="7" baseline="2000" dirty="0">
                <a:solidFill>
                  <a:srgbClr val="CC9A00"/>
                </a:solidFill>
                <a:latin typeface="Noto Sans CJK JP Black"/>
              </a:rPr>
              <a:t>ai 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结束之后开始的活动）</a:t>
            </a:r>
            <a:endParaRPr lang="en-US" altLang="zh-CN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756920" marR="5080" lvl="1" indent="-342900">
              <a:lnSpc>
                <a:spcPct val="120000"/>
              </a:lnSpc>
              <a:spcBef>
                <a:spcPts val="130"/>
              </a:spcBef>
              <a:buClr>
                <a:srgbClr val="3B435B"/>
              </a:buClr>
              <a:tabLst>
                <a:tab pos="354965" algn="l"/>
                <a:tab pos="35560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show the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choice, first 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3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 finish in</a:t>
            </a:r>
            <a:r>
              <a:rPr lang="en-US" altLang="zh-CN" sz="23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i="1" dirty="0"/>
              <a:t> </a:t>
            </a:r>
            <a:endParaRPr lang="en-US" altLang="zh-CN" sz="2300" i="1" dirty="0"/>
          </a:p>
          <a:p>
            <a:pPr marL="414020" marR="5080" lvl="1" indent="0">
              <a:lnSpc>
                <a:spcPct val="120000"/>
              </a:lnSpc>
              <a:spcBef>
                <a:spcPts val="130"/>
              </a:spcBef>
              <a:buClr>
                <a:srgbClr val="3B435B"/>
              </a:buClr>
              <a:buNone/>
              <a:tabLst>
                <a:tab pos="354965" algn="l"/>
                <a:tab pos="355600" algn="l"/>
              </a:tabLst>
            </a:pPr>
            <a:r>
              <a:rPr lang="en-US" altLang="zh-CN" sz="2300" i="1" spc="-5" dirty="0"/>
              <a:t>    </a:t>
            </a:r>
            <a:r>
              <a:rPr lang="en-US" altLang="zh-CN" sz="2300" spc="-5" dirty="0"/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combined with optimal solution to</a:t>
            </a:r>
            <a:r>
              <a:rPr lang="en-US" altLang="zh-CN" sz="23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endParaRPr lang="en-US" altLang="zh-CN" sz="2300" b="1" spc="-5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altLang="zh-CN" sz="2300" dirty="0">
                <a:latin typeface="Times New Roman" panose="02020603050405020304"/>
                <a:cs typeface="Times New Roman" panose="02020603050405020304"/>
              </a:rPr>
              <a:t>	⇒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optimal solution to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925761" y="4918486"/>
            <a:ext cx="100596" cy="681508"/>
            <a:chOff x="6110524" y="5090934"/>
            <a:chExt cx="124172" cy="841229"/>
          </a:xfrm>
        </p:grpSpPr>
        <p:sp>
          <p:nvSpPr>
            <p:cNvPr id="7" name="object 6"/>
            <p:cNvSpPr/>
            <p:nvPr/>
          </p:nvSpPr>
          <p:spPr>
            <a:xfrm flipH="1">
              <a:off x="6110524" y="5090934"/>
              <a:ext cx="124172" cy="2890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1"/>
            <p:cNvSpPr/>
            <p:nvPr/>
          </p:nvSpPr>
          <p:spPr>
            <a:xfrm flipH="1">
              <a:off x="6110524" y="5380014"/>
              <a:ext cx="124172" cy="5521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the greedy 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84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469265" algn="l"/>
                <a:tab pos="469900" algn="l"/>
              </a:tabLst>
            </a:pPr>
            <a:r>
              <a:rPr lang="en-US" altLang="zh-CN" b="1" spc="-37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Typical</a:t>
            </a:r>
            <a:r>
              <a:rPr lang="en-US" altLang="zh-CN" b="1" spc="-22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7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streamlined</a:t>
            </a:r>
            <a:r>
              <a:rPr lang="en-US" altLang="zh-CN" b="1" spc="7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7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steps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（简化这些步骤）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14070" marR="5080" lvl="1" indent="-344805">
              <a:lnSpc>
                <a:spcPct val="110000"/>
              </a:lnSpc>
              <a:spcBef>
                <a:spcPts val="465"/>
              </a:spcBef>
              <a:buSzPct val="100000"/>
              <a:buAutoNum type="arabicPeriod"/>
              <a:tabLst>
                <a:tab pos="698500" algn="l"/>
              </a:tabLst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Cast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optimization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 one in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which we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make a choice and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are 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left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one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solve.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（最优问题为：做一个选择，留下一个待解的子问题）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14070" marR="483235" lvl="1" indent="-344805">
              <a:lnSpc>
                <a:spcPct val="110000"/>
              </a:lnSpc>
              <a:spcBef>
                <a:spcPts val="605"/>
              </a:spcBef>
              <a:buSzPct val="100000"/>
              <a:buAutoNum type="arabicPeriod" startAt="2"/>
              <a:tabLst>
                <a:tab pos="698500" algn="l"/>
              </a:tabLst>
            </a:pP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Prove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lang="en-US" altLang="zh-CN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there’s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always an optimal solution that makes the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choice,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that the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 is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safe.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（证明存在一个基于贪婪选择的最优解，因此贪婪选择是安全的）</a:t>
            </a:r>
            <a:endParaRPr lang="en-US" altLang="zh-CN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14070" marR="483235" lvl="1" indent="-344805">
              <a:lnSpc>
                <a:spcPct val="110000"/>
              </a:lnSpc>
              <a:spcBef>
                <a:spcPts val="605"/>
              </a:spcBef>
              <a:buSzPct val="100000"/>
              <a:buFont typeface="Wingdings" panose="05000000000000000000" pitchFamily="2" charset="2"/>
              <a:buAutoNum type="arabicPeriod" startAt="2"/>
              <a:tabLst>
                <a:tab pos="698500" algn="l"/>
              </a:tabLst>
            </a:pPr>
            <a:r>
              <a:rPr lang="en-US" altLang="zh-CN" dirty="0"/>
              <a:t>Show that greedy choice and optimal solution to subproblem ‹ optimal  solution to the problem.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（说明由贪婪选择和子问题的最优解 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‹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原问题的最优解）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Algorithms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81000" indent="-342900">
              <a:lnSpc>
                <a:spcPct val="10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1, the</a:t>
            </a:r>
            <a:r>
              <a:rPr lang="en-US" altLang="zh-CN" sz="3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activity-selection </a:t>
            </a:r>
            <a:r>
              <a:rPr lang="en-US" altLang="zh-CN" sz="3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（</a:t>
            </a:r>
            <a:r>
              <a:rPr lang="zh-CN" altLang="en-US" sz="3000" b="1" spc="7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活动安</a:t>
            </a:r>
            <a:r>
              <a:rPr lang="zh-CN" altLang="en-US" sz="3000" b="1" spc="15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排</a:t>
            </a:r>
            <a:r>
              <a:rPr lang="zh-CN" altLang="en-US" sz="3000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）</a:t>
            </a:r>
            <a:endParaRPr lang="en-US" altLang="zh-CN" sz="3000" b="1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81000" indent="-342900">
              <a:lnSpc>
                <a:spcPct val="10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latin typeface="Times New Roman" panose="02020603050405020304"/>
                <a:cs typeface="Times New Roman" panose="02020603050405020304"/>
              </a:rPr>
              <a:t>2, basic elements of the GA; knapsack </a:t>
            </a:r>
            <a:r>
              <a:rPr lang="en-US" altLang="zh-CN" sz="3000" b="1" spc="-10" dirty="0">
                <a:latin typeface="Times New Roman" panose="02020603050405020304"/>
                <a:cs typeface="Times New Roman" panose="02020603050405020304"/>
              </a:rPr>
              <a:t>prob.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zh-CN" altLang="en-US" sz="3000" b="1" spc="7" baseline="2000" dirty="0">
                <a:solidFill>
                  <a:srgbClr val="CC9A00"/>
                </a:solidFill>
                <a:latin typeface="Noto Sans CJK JP Black"/>
              </a:rPr>
              <a:t>贪婪算法的基本特征；背包问题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）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81000" marR="68580" indent="-342900">
              <a:lnSpc>
                <a:spcPct val="108000"/>
              </a:lnSpc>
              <a:spcBef>
                <a:spcPts val="755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3, an important application: the design of  data</a:t>
            </a:r>
            <a:r>
              <a:rPr lang="en-US" altLang="zh-CN" sz="3000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compression</a:t>
            </a:r>
            <a:r>
              <a:rPr lang="en-US" altLang="zh-CN" sz="30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(Huffman)</a:t>
            </a:r>
            <a:r>
              <a:rPr lang="en-US" altLang="zh-CN" sz="3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codes.</a:t>
            </a:r>
            <a:r>
              <a:rPr lang="en-US" altLang="zh-CN" sz="30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zh-CN" altLang="en-US" sz="3000" b="1" spc="7" baseline="2000" dirty="0">
                <a:solidFill>
                  <a:srgbClr val="CC9A00"/>
                </a:solidFill>
                <a:latin typeface="Noto Sans CJK JP Black"/>
              </a:rPr>
              <a:t>哈夫曼编码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）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the greedy 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3000" dirty="0"/>
              <a:t>No general way to tell if a greedy algorithm is  optimal, but two key ingredients are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（没有一般化的规则来说明贪婪算法是否最优，但有两个基本要点）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58520" lvl="1" indent="-457200">
              <a:buSzPct val="100000"/>
              <a:buFont typeface="+mj-lt"/>
              <a:buAutoNum type="arabicPeriod"/>
            </a:pPr>
            <a:r>
              <a:rPr lang="en-US" altLang="zh-CN" sz="3000" dirty="0">
                <a:solidFill>
                  <a:srgbClr val="C00000"/>
                </a:solidFill>
              </a:rPr>
              <a:t>greedy-choice property</a:t>
            </a:r>
            <a:r>
              <a:rPr lang="en-US" altLang="zh-CN" sz="3000" dirty="0"/>
              <a:t> 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（贪婪选择属性）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58520" lvl="1" indent="-457200">
              <a:buSzPct val="100000"/>
              <a:buFont typeface="+mj-lt"/>
              <a:buAutoNum type="arabicPeriod"/>
            </a:pPr>
            <a:r>
              <a:rPr lang="en-US" altLang="zh-CN" sz="3000" dirty="0">
                <a:solidFill>
                  <a:srgbClr val="C00000"/>
                </a:solidFill>
              </a:rPr>
              <a:t>optimal substructure</a:t>
            </a:r>
            <a:endParaRPr lang="en-US" altLang="zh-CN" sz="30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Greedy-choice property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globally optimal solution can be arrived at by making a locally optimal  (greedy) choice.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（通过局部最优解可导出全局最优解）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i="1" dirty="0"/>
              <a:t>Dynamic programming</a:t>
            </a:r>
            <a:endParaRPr lang="en-US" altLang="zh-CN" i="1" dirty="0"/>
          </a:p>
          <a:p>
            <a:pPr lvl="1"/>
            <a:r>
              <a:rPr lang="en-US" altLang="zh-CN" dirty="0"/>
              <a:t>Make a choice at each step.</a:t>
            </a:r>
            <a:endParaRPr lang="en-US" altLang="zh-CN" dirty="0"/>
          </a:p>
          <a:p>
            <a:pPr lvl="1"/>
            <a:r>
              <a:rPr lang="en-US" altLang="zh-CN" dirty="0"/>
              <a:t>Choice depends on knowing optimal solutions to subproblems.  Solve subproblems first.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（依赖于已知子问题的最优解再作出选择）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Solve </a:t>
            </a:r>
            <a:r>
              <a:rPr lang="en-US" altLang="zh-CN" i="1" dirty="0"/>
              <a:t>bottom-up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i="1" dirty="0"/>
              <a:t>Greedy</a:t>
            </a:r>
            <a:endParaRPr lang="en-US" altLang="zh-CN" i="1" dirty="0"/>
          </a:p>
          <a:p>
            <a:pPr lvl="1"/>
            <a:r>
              <a:rPr lang="en-US" altLang="zh-CN" dirty="0"/>
              <a:t>Make a choice at each step.</a:t>
            </a:r>
            <a:endParaRPr lang="en-US" altLang="zh-CN" dirty="0"/>
          </a:p>
          <a:p>
            <a:pPr lvl="1"/>
            <a:r>
              <a:rPr lang="en-US" altLang="zh-CN" dirty="0"/>
              <a:t>Make the choice </a:t>
            </a:r>
            <a:r>
              <a:rPr lang="en-US" altLang="zh-CN" i="1" dirty="0"/>
              <a:t>before</a:t>
            </a:r>
            <a:r>
              <a:rPr lang="en-US" altLang="zh-CN" dirty="0"/>
              <a:t> solving the subproblems.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（先作选择，再解 子问题）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Solve </a:t>
            </a:r>
            <a:r>
              <a:rPr lang="en-US" altLang="zh-CN" i="1" dirty="0"/>
              <a:t>top-down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9360" y="4320381"/>
            <a:ext cx="1947002" cy="1055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61" y="2514401"/>
            <a:ext cx="1688354" cy="1104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068" y="2352963"/>
            <a:ext cx="1567805" cy="1265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02" y="4190653"/>
            <a:ext cx="3599794" cy="12658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Greedy-choice property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We must </a:t>
            </a:r>
            <a:r>
              <a:rPr lang="en-US" altLang="zh-CN" dirty="0">
                <a:solidFill>
                  <a:srgbClr val="C00000"/>
                </a:solidFill>
              </a:rPr>
              <a:t>prove</a:t>
            </a:r>
            <a:r>
              <a:rPr lang="en-US" altLang="zh-CN" dirty="0"/>
              <a:t> that a greedy choice at each step yields a globally optimal  solution. </a:t>
            </a:r>
            <a:r>
              <a:rPr lang="en-US" altLang="zh-CN" dirty="0">
                <a:solidFill>
                  <a:srgbClr val="C00000"/>
                </a:solidFill>
              </a:rPr>
              <a:t>Difficulty! Cleverness</a:t>
            </a:r>
            <a:r>
              <a:rPr lang="en-US" altLang="zh-CN" dirty="0"/>
              <a:t> may be required!</a:t>
            </a:r>
            <a:endParaRPr lang="en-US" altLang="zh-CN" dirty="0"/>
          </a:p>
          <a:p>
            <a:r>
              <a:rPr lang="en-US" altLang="zh-CN" dirty="0"/>
              <a:t>Typically, Theorem 16.1, shows that the solution (</a:t>
            </a:r>
            <a:r>
              <a:rPr lang="en-US" altLang="zh-CN" i="1" dirty="0" err="1"/>
              <a:t>A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ij</a:t>
            </a:r>
            <a:r>
              <a:rPr lang="en-US" altLang="zh-CN" dirty="0"/>
              <a:t>) can be modified to use  the greedy choice (</a:t>
            </a:r>
            <a:r>
              <a:rPr lang="en-US" altLang="zh-CN" i="1" dirty="0"/>
              <a:t>a</a:t>
            </a:r>
            <a:r>
              <a:rPr lang="en-US" altLang="zh-CN" i="1" baseline="-25000" dirty="0">
                <a:solidFill>
                  <a:srgbClr val="C00000"/>
                </a:solidFill>
              </a:rPr>
              <a:t>m</a:t>
            </a:r>
            <a:r>
              <a:rPr lang="en-US" altLang="zh-CN" dirty="0"/>
              <a:t>), resulting in one similar but smaller subproblem (</a:t>
            </a:r>
            <a:r>
              <a:rPr lang="en-US" altLang="zh-CN" i="1" dirty="0" err="1"/>
              <a:t>A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mj</a:t>
            </a:r>
            <a:r>
              <a:rPr lang="en-US" altLang="zh-CN" dirty="0"/>
              <a:t>).</a:t>
            </a:r>
            <a:endParaRPr lang="en-US" altLang="zh-CN" dirty="0"/>
          </a:p>
          <a:p>
            <a:r>
              <a:rPr lang="en-US" altLang="zh-CN" dirty="0"/>
              <a:t>We can </a:t>
            </a:r>
            <a:r>
              <a:rPr lang="en-US" altLang="zh-CN" dirty="0">
                <a:solidFill>
                  <a:srgbClr val="C00000"/>
                </a:solidFill>
              </a:rPr>
              <a:t>get efficiency gains </a:t>
            </a:r>
            <a:r>
              <a:rPr lang="en-US" altLang="zh-CN" dirty="0"/>
              <a:t>from greedy-choice property. </a:t>
            </a:r>
            <a:r>
              <a:rPr lang="en-US" altLang="zh-CN" i="1" dirty="0"/>
              <a:t>(For example, in  activity-selection, </a:t>
            </a:r>
            <a:r>
              <a:rPr lang="en-US" altLang="zh-CN" i="1" dirty="0">
                <a:solidFill>
                  <a:srgbClr val="C00000"/>
                </a:solidFill>
              </a:rPr>
              <a:t>sorted</a:t>
            </a:r>
            <a:r>
              <a:rPr lang="en-US" altLang="zh-CN" i="1" dirty="0"/>
              <a:t> the activities in monotonically increasing order of  finish times, needed to examine each activity </a:t>
            </a:r>
            <a:r>
              <a:rPr lang="en-US" altLang="zh-CN" i="1" dirty="0">
                <a:solidFill>
                  <a:srgbClr val="C00000"/>
                </a:solidFill>
              </a:rPr>
              <a:t>just once</a:t>
            </a:r>
            <a:r>
              <a:rPr lang="en-US" altLang="zh-CN" i="1" dirty="0"/>
              <a:t>.)</a:t>
            </a:r>
            <a:endParaRPr lang="en-US" altLang="zh-CN" i="1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Preprocess</a:t>
            </a:r>
            <a:r>
              <a:rPr lang="en-US" altLang="zh-CN" dirty="0"/>
              <a:t> input to put it into greedy order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substructure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i="1" dirty="0"/>
              <a:t>optimal substructure: </a:t>
            </a:r>
            <a:r>
              <a:rPr lang="en-US" altLang="zh-CN" dirty="0"/>
              <a:t>an optimal solution to the  problem contains within it optimal solutions to  subproblems.</a:t>
            </a:r>
            <a:endParaRPr lang="en-US" altLang="zh-CN" dirty="0"/>
          </a:p>
          <a:p>
            <a:r>
              <a:rPr lang="en-US" altLang="zh-CN" dirty="0"/>
              <a:t>Just show that </a:t>
            </a:r>
            <a:r>
              <a:rPr lang="en-US" altLang="zh-CN" dirty="0">
                <a:solidFill>
                  <a:srgbClr val="C00000"/>
                </a:solidFill>
              </a:rPr>
              <a:t>optimal  solution to subproblem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greedy choice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⇒ </a:t>
            </a:r>
            <a:r>
              <a:rPr lang="en-US" altLang="zh-CN" dirty="0"/>
              <a:t>optimal solution to problem.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（说明子问题的最优解和贪婪选择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) ⇒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原问题的最优解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vs. dynamic programming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8338" y="3235325"/>
            <a:ext cx="9158287" cy="4818063"/>
          </a:xfrm>
        </p:spPr>
        <p:txBody>
          <a:bodyPr/>
          <a:lstStyle/>
          <a:p>
            <a:r>
              <a:rPr lang="en-US" altLang="zh-CN" i="1" dirty="0"/>
              <a:t>0-1 knapsack problem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 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0-1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背包问题，小偷问题）</a:t>
            </a:r>
            <a:endParaRPr lang="en-US" altLang="zh-CN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i="1" dirty="0"/>
              <a:t>n</a:t>
            </a:r>
            <a:r>
              <a:rPr lang="en-US" altLang="zh-CN" dirty="0"/>
              <a:t> items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n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个物品）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Item </a:t>
            </a:r>
            <a:r>
              <a:rPr lang="en-US" altLang="zh-CN" i="1" dirty="0" err="1"/>
              <a:t>i</a:t>
            </a:r>
            <a:r>
              <a:rPr lang="en-US" altLang="zh-CN" dirty="0"/>
              <a:t> is worth $v</a:t>
            </a:r>
            <a:r>
              <a:rPr lang="en-US" altLang="zh-CN" i="1" baseline="-25000" dirty="0"/>
              <a:t>i</a:t>
            </a:r>
            <a:r>
              <a:rPr lang="en-US" altLang="zh-CN" dirty="0"/>
              <a:t> , weighs </a:t>
            </a:r>
            <a:r>
              <a:rPr lang="en-US" altLang="zh-CN" dirty="0" err="1"/>
              <a:t>w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P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（物品</a:t>
            </a:r>
            <a:r>
              <a:rPr lang="en-US" altLang="zh-CN" spc="7" baseline="2000" dirty="0" err="1">
                <a:solidFill>
                  <a:srgbClr val="CC9A00"/>
                </a:solidFill>
                <a:latin typeface="Noto Sans CJK JP Black"/>
              </a:rPr>
              <a:t>i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价值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v</a:t>
            </a:r>
            <a:r>
              <a:rPr lang="en-US" altLang="zh-CN" spc="7" baseline="-25000" dirty="0">
                <a:solidFill>
                  <a:srgbClr val="CC9A00"/>
                </a:solidFill>
                <a:latin typeface="Noto Sans CJK JP Black"/>
              </a:rPr>
              <a:t>i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，重</a:t>
            </a:r>
            <a:r>
              <a:rPr lang="en-US" altLang="zh-CN" spc="7" baseline="2000" dirty="0" err="1">
                <a:solidFill>
                  <a:srgbClr val="CC9A00"/>
                </a:solidFill>
                <a:latin typeface="Noto Sans CJK JP Black"/>
              </a:rPr>
              <a:t>w</a:t>
            </a:r>
            <a:r>
              <a:rPr lang="en-US" altLang="zh-CN" spc="7" baseline="-25000" dirty="0" err="1">
                <a:solidFill>
                  <a:srgbClr val="CC9A00"/>
                </a:solidFill>
                <a:latin typeface="Noto Sans CJK JP Black"/>
              </a:rPr>
              <a:t>i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Find a most valuable subset of items with total weight ≤W.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（背包的最大负载量为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W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，如何选取物品，使得背包装的物品价值最大）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Have to either take an item or not take it	can’t take part of it.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（每个物品是一个整体，不能分割，因此，要么选取该物品，要么不选取）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i="1" dirty="0"/>
              <a:t>Fractional knapsack problem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（分数背包问题，小偷问题）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Like the 0-1 knapsack problem, but can take fraction of an item.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010912" y="1134254"/>
            <a:ext cx="7882388" cy="2248486"/>
            <a:chOff x="2010912" y="1134254"/>
            <a:chExt cx="7882388" cy="2248486"/>
          </a:xfrm>
        </p:grpSpPr>
        <p:pic>
          <p:nvPicPr>
            <p:cNvPr id="9" name="内容占位符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68541" y="1304925"/>
              <a:ext cx="7024759" cy="1657527"/>
            </a:xfrm>
            <a:prstGeom prst="rect">
              <a:avLst/>
            </a:prstGeom>
          </p:spPr>
        </p:pic>
        <p:sp>
          <p:nvSpPr>
            <p:cNvPr id="11" name="对话气泡: 矩形 10"/>
            <p:cNvSpPr/>
            <p:nvPr/>
          </p:nvSpPr>
          <p:spPr>
            <a:xfrm>
              <a:off x="3609975" y="1134254"/>
              <a:ext cx="695325" cy="341341"/>
            </a:xfrm>
            <a:prstGeom prst="wedgeRectCallout">
              <a:avLst>
                <a:gd name="adj1" fmla="val 30076"/>
                <a:gd name="adj2" fmla="val 12175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bread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对话气泡: 矩形 12"/>
            <p:cNvSpPr/>
            <p:nvPr/>
          </p:nvSpPr>
          <p:spPr>
            <a:xfrm>
              <a:off x="2543933" y="1429157"/>
              <a:ext cx="695325" cy="341341"/>
            </a:xfrm>
            <a:prstGeom prst="wedgeRectCallout">
              <a:avLst>
                <a:gd name="adj1" fmla="val 106788"/>
                <a:gd name="adj2" fmla="val 9943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cake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对话气泡: 矩形 14"/>
            <p:cNvSpPr/>
            <p:nvPr/>
          </p:nvSpPr>
          <p:spPr>
            <a:xfrm>
              <a:off x="2010912" y="1980994"/>
              <a:ext cx="695325" cy="341341"/>
            </a:xfrm>
            <a:prstGeom prst="wedgeRectCallout">
              <a:avLst>
                <a:gd name="adj1" fmla="val 79391"/>
                <a:gd name="adj2" fmla="val 6036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pizza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对话气泡: 矩形 16"/>
            <p:cNvSpPr/>
            <p:nvPr/>
          </p:nvSpPr>
          <p:spPr>
            <a:xfrm>
              <a:off x="2949882" y="2985707"/>
              <a:ext cx="1031568" cy="341341"/>
            </a:xfrm>
            <a:prstGeom prst="wedgeRectCallout">
              <a:avLst>
                <a:gd name="adj1" fmla="val -35677"/>
                <a:gd name="adj2" fmla="val -11543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cellphone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对话气泡: 矩形 18"/>
            <p:cNvSpPr/>
            <p:nvPr/>
          </p:nvSpPr>
          <p:spPr>
            <a:xfrm>
              <a:off x="4092882" y="3041399"/>
              <a:ext cx="774393" cy="341341"/>
            </a:xfrm>
            <a:prstGeom prst="wedgeRectCallout">
              <a:avLst>
                <a:gd name="adj1" fmla="val -79998"/>
                <a:gd name="adj2" fmla="val -14333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camera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对话气泡: 矩形 20"/>
            <p:cNvSpPr/>
            <p:nvPr/>
          </p:nvSpPr>
          <p:spPr>
            <a:xfrm>
              <a:off x="4978707" y="3041399"/>
              <a:ext cx="847420" cy="341341"/>
            </a:xfrm>
            <a:prstGeom prst="wedgeRectCallout">
              <a:avLst>
                <a:gd name="adj1" fmla="val -114162"/>
                <a:gd name="adj2" fmla="val -15449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laptop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vs. dynamic programming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i="1" dirty="0"/>
              <a:t>0-1 knapsack problem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 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0-1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背包问题，小偷问题）</a:t>
            </a:r>
            <a:endParaRPr lang="en-US" altLang="zh-CN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i="1" dirty="0"/>
              <a:t>Fractional knapsack problem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（分数背包问题，小偷问题）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dirty="0"/>
              <a:t>Both have optimal substructure property.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0-1 : choose the most valuable load </a:t>
            </a:r>
            <a:r>
              <a:rPr lang="en-US" altLang="zh-CN" i="1" dirty="0"/>
              <a:t>j</a:t>
            </a:r>
            <a:r>
              <a:rPr lang="en-US" altLang="zh-CN" dirty="0"/>
              <a:t> that weighs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≤ W,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remove	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choose the most valuable load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weighs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spc="-1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≤</a:t>
            </a:r>
            <a:r>
              <a:rPr lang="en-US" altLang="zh-CN" b="1" i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W-</a:t>
            </a:r>
            <a:r>
              <a:rPr lang="en-US" altLang="zh-CN" b="1" i="1" spc="-2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lang="en-US" altLang="zh-CN" b="1" i="1" spc="-2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lang="en-US" altLang="zh-CN" baseline="-25000" dirty="0">
              <a:latin typeface="Times New Roman" panose="02020603050405020304"/>
              <a:cs typeface="Times New Roman" panose="02020603050405020304"/>
            </a:endParaRPr>
          </a:p>
          <a:p>
            <a:pPr marL="414020" marR="126365" lvl="1">
              <a:lnSpc>
                <a:spcPct val="120000"/>
              </a:lnSpc>
              <a:spcBef>
                <a:spcPts val="160"/>
              </a:spcBef>
            </a:pP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fractional: choose a weight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item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 part of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), then 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remove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part, the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remaining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load is the most valuable  load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weighing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at most </a:t>
            </a:r>
            <a:r>
              <a:rPr lang="en-US" altLang="zh-CN" b="1" i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W-w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the thief can take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lang="en-US" altLang="zh-CN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dirty="0"/>
              <a:t>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n-1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original items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plus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-w pounds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item</a:t>
            </a:r>
            <a:r>
              <a:rPr lang="en-US" altLang="zh-CN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i="1" dirty="0"/>
              <a:t>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（若先选 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item j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的一部分，其重 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w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，则接下来的最优挑选方案为从余 下的 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n-1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个物品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〔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除 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j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外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〕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和 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j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的另外重 </a:t>
            </a:r>
            <a:r>
              <a:rPr lang="en-US" altLang="zh-CN" spc="7" baseline="2000" dirty="0" err="1">
                <a:solidFill>
                  <a:srgbClr val="CC9A00"/>
                </a:solidFill>
                <a:latin typeface="Noto Sans CJK JP Black"/>
              </a:rPr>
              <a:t>wj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-w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的部分中挑选，其重量不超过 </a:t>
            </a:r>
            <a:r>
              <a:rPr lang="en-US" altLang="zh-CN" spc="7" baseline="2000" dirty="0">
                <a:solidFill>
                  <a:srgbClr val="CC9A00"/>
                </a:solidFill>
                <a:latin typeface="Noto Sans CJK JP Black"/>
              </a:rPr>
              <a:t>W-w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dirty="0"/>
              <a:t>But the fractional problem has the greedy-choice property, and the 0-1 problem does not.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vs. dynamic programming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4" y="2962452"/>
            <a:ext cx="5446712" cy="4818063"/>
          </a:xfrm>
        </p:spPr>
        <p:txBody>
          <a:bodyPr/>
          <a:lstStyle/>
          <a:p>
            <a:r>
              <a:rPr lang="en-US" altLang="zh-CN" dirty="0"/>
              <a:t>Fractional knapsack problem  has the greedy-choice property, and the 0-1 knapsack problem  does not.</a:t>
            </a:r>
            <a:endParaRPr lang="en-US" altLang="zh-CN" dirty="0"/>
          </a:p>
          <a:p>
            <a:r>
              <a:rPr lang="en-US" altLang="zh-CN" dirty="0"/>
              <a:t>To solve the fractional problem,  </a:t>
            </a:r>
            <a:r>
              <a:rPr lang="en-US" altLang="zh-CN" dirty="0">
                <a:solidFill>
                  <a:srgbClr val="C00000"/>
                </a:solidFill>
              </a:rPr>
              <a:t>rank decreasingly items by </a:t>
            </a:r>
            <a:r>
              <a:rPr lang="en-US" altLang="zh-CN" i="1" dirty="0">
                <a:solidFill>
                  <a:srgbClr val="C00000"/>
                </a:solidFill>
              </a:rPr>
              <a:t>v</a:t>
            </a:r>
            <a:r>
              <a:rPr lang="en-US" altLang="zh-CN" i="1" baseline="-25000" dirty="0">
                <a:solidFill>
                  <a:srgbClr val="C00000"/>
                </a:solidFill>
              </a:rPr>
              <a:t>i </a:t>
            </a:r>
            <a:r>
              <a:rPr lang="en-US" altLang="zh-CN" i="1" dirty="0">
                <a:solidFill>
                  <a:srgbClr val="C00000"/>
                </a:solidFill>
              </a:rPr>
              <a:t>/</a:t>
            </a:r>
            <a:r>
              <a:rPr lang="en-US" altLang="zh-CN" i="1" dirty="0" err="1">
                <a:solidFill>
                  <a:srgbClr val="C0000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i</a:t>
            </a:r>
            <a:endParaRPr lang="en-US" altLang="zh-CN" i="1" baseline="-25000" dirty="0">
              <a:solidFill>
                <a:srgbClr val="C00000"/>
              </a:solidFill>
            </a:endParaRPr>
          </a:p>
          <a:p>
            <a:r>
              <a:rPr lang="nn-NO" altLang="zh-CN" dirty="0"/>
              <a:t>Let	</a:t>
            </a:r>
            <a:r>
              <a:rPr lang="nn-NO" altLang="zh-CN" i="1" dirty="0"/>
              <a:t>v</a:t>
            </a:r>
            <a:r>
              <a:rPr lang="nn-NO" altLang="zh-CN" i="1" baseline="-25000" dirty="0"/>
              <a:t>i</a:t>
            </a:r>
            <a:r>
              <a:rPr lang="nn-NO" altLang="zh-CN" i="1" dirty="0"/>
              <a:t> /w</a:t>
            </a:r>
            <a:r>
              <a:rPr lang="nn-NO" altLang="zh-CN" i="1" baseline="-25000" dirty="0"/>
              <a:t>i</a:t>
            </a:r>
            <a:r>
              <a:rPr lang="nn-NO" altLang="zh-CN" i="1" dirty="0"/>
              <a:t> ≥ v</a:t>
            </a:r>
            <a:r>
              <a:rPr lang="nn-NO" altLang="zh-CN" i="1" baseline="-25000" dirty="0"/>
              <a:t>i+1 </a:t>
            </a:r>
            <a:r>
              <a:rPr lang="nn-NO" altLang="zh-CN" i="1" dirty="0"/>
              <a:t>/w</a:t>
            </a:r>
            <a:r>
              <a:rPr lang="nn-NO" altLang="zh-CN" i="1" baseline="-25000" dirty="0"/>
              <a:t>i+1 </a:t>
            </a:r>
            <a:endParaRPr lang="nn-NO" altLang="zh-CN" i="1" baseline="-25000" dirty="0"/>
          </a:p>
          <a:p>
            <a:pPr marL="0" indent="0">
              <a:buNone/>
            </a:pPr>
            <a:r>
              <a:rPr lang="nn-NO" altLang="zh-CN" dirty="0"/>
              <a:t>   for all </a:t>
            </a:r>
            <a:r>
              <a:rPr lang="nn-NO" altLang="zh-CN" baseline="-25000" dirty="0"/>
              <a:t>i</a:t>
            </a:r>
            <a:endParaRPr lang="nn-NO" altLang="zh-CN" baseline="-25000" dirty="0"/>
          </a:p>
          <a:p>
            <a:r>
              <a:rPr lang="en-US" altLang="zh-CN" dirty="0"/>
              <a:t>Time: </a:t>
            </a:r>
            <a:r>
              <a:rPr lang="en-US" altLang="zh-CN" i="1" dirty="0"/>
              <a:t>O(</a:t>
            </a:r>
            <a:r>
              <a:rPr lang="en-US" altLang="zh-CN" i="1" dirty="0" err="1"/>
              <a:t>nlg</a:t>
            </a:r>
            <a:r>
              <a:rPr lang="en-US" altLang="zh-CN" i="1" dirty="0"/>
              <a:t> n) </a:t>
            </a:r>
            <a:r>
              <a:rPr lang="en-US" altLang="zh-CN" dirty="0"/>
              <a:t>to sort, </a:t>
            </a:r>
            <a:r>
              <a:rPr lang="en-US" altLang="zh-CN" i="1" dirty="0"/>
              <a:t>O(n) </a:t>
            </a:r>
            <a:r>
              <a:rPr lang="en-US" altLang="zh-CN" dirty="0"/>
              <a:t>to greedy choice thereafter.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541" y="1304925"/>
            <a:ext cx="7024759" cy="165752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314489" y="3274792"/>
            <a:ext cx="4801061" cy="3059333"/>
            <a:chOff x="1333500" y="4723930"/>
            <a:chExt cx="8309384" cy="2954165"/>
          </a:xfrm>
        </p:grpSpPr>
        <p:sp>
          <p:nvSpPr>
            <p:cNvPr id="9" name="矩形 8"/>
            <p:cNvSpPr/>
            <p:nvPr/>
          </p:nvSpPr>
          <p:spPr>
            <a:xfrm>
              <a:off x="1333500" y="4723930"/>
              <a:ext cx="8309384" cy="2862467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object 31"/>
            <p:cNvSpPr txBox="1"/>
            <p:nvPr/>
          </p:nvSpPr>
          <p:spPr>
            <a:xfrm>
              <a:off x="1444070" y="4728890"/>
              <a:ext cx="8198812" cy="2949205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40"/>
                </a:lnSpc>
                <a:spcBef>
                  <a:spcPts val="100"/>
                </a:spcBef>
              </a:pP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FRACTIONAL-KNAPSACK(</a:t>
              </a:r>
              <a:r>
                <a:rPr lang="en-US" altLang="zh-CN" sz="2400" spc="-12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lang="en-US" altLang="zh-CN" sz="2400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lang="en-US" altLang="zh-CN" sz="2400" spc="-120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lang="en-US" altLang="zh-CN" sz="2400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,W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140"/>
                </a:lnSpc>
              </a:pP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load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lang="en-US" altLang="zh-CN" sz="24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0</a:t>
              </a:r>
              <a:endParaRPr lang="en-US" altLang="zh-CN" sz="24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2 </a:t>
              </a:r>
              <a:r>
                <a:rPr lang="en-US" altLang="zh-CN" sz="24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lang="en-US" altLang="zh-CN" sz="24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3 </a:t>
              </a:r>
              <a:r>
                <a:rPr lang="en-US" altLang="zh-CN" sz="24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while </a:t>
              </a: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load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&lt; W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and </a:t>
              </a:r>
              <a:r>
                <a:rPr lang="en-US" altLang="zh-CN" sz="24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≤</a:t>
              </a:r>
              <a:r>
                <a:rPr lang="en-US" altLang="zh-CN" sz="2400" spc="-10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525780" indent="-513715">
                <a:lnSpc>
                  <a:spcPts val="2105"/>
                </a:lnSpc>
                <a:spcBef>
                  <a:spcPts val="100"/>
                </a:spcBef>
                <a:buFont typeface="Times New Roman" panose="02020603050405020304"/>
                <a:buAutoNum type="arabicPlain" startAt="4"/>
                <a:tabLst>
                  <a:tab pos="525780" algn="l"/>
                  <a:tab pos="526415" algn="l"/>
                </a:tabLst>
              </a:pPr>
              <a:r>
                <a:rPr lang="en-US" altLang="zh-CN" sz="24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do </a:t>
              </a: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if </a:t>
              </a:r>
              <a:r>
                <a:rPr lang="en-US" altLang="zh-CN" sz="2400" i="1" spc="-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lang="en-US" altLang="zh-CN" sz="1600" i="1" spc="-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16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≤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 -</a:t>
              </a:r>
              <a:r>
                <a:rPr lang="en-US" altLang="zh-CN" sz="2400" i="1" spc="-2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load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925830" indent="-913765">
                <a:lnSpc>
                  <a:spcPts val="2105"/>
                </a:lnSpc>
                <a:buFont typeface="Times New Roman" panose="02020603050405020304"/>
                <a:buAutoNum type="arabicPlain" startAt="4"/>
                <a:tabLst>
                  <a:tab pos="925830" algn="l"/>
                  <a:tab pos="926465" algn="l"/>
                </a:tabLst>
              </a:pP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then 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take all of item</a:t>
              </a:r>
              <a:r>
                <a:rPr lang="en-US" altLang="zh-CN" sz="2400" spc="-6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925830" indent="-913765">
                <a:lnSpc>
                  <a:spcPts val="2130"/>
                </a:lnSpc>
                <a:spcBef>
                  <a:spcPts val="100"/>
                </a:spcBef>
                <a:buFont typeface="Times New Roman" panose="02020603050405020304"/>
                <a:buAutoNum type="arabicPlain" startAt="6"/>
                <a:tabLst>
                  <a:tab pos="925830" algn="l"/>
                  <a:tab pos="926465" algn="l"/>
                </a:tabLst>
              </a:pPr>
              <a:r>
                <a:rPr lang="en-US" altLang="zh-CN" sz="24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else 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take </a:t>
              </a:r>
              <a:r>
                <a:rPr lang="en-US" altLang="zh-CN" sz="24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W-load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of </a:t>
              </a:r>
              <a:r>
                <a:rPr lang="en-US" altLang="zh-CN" sz="2400" i="1" spc="-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lang="en-US" altLang="zh-CN" sz="1600" i="1" spc="-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16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from item</a:t>
              </a:r>
              <a:r>
                <a:rPr lang="en-US" altLang="zh-CN" sz="2400" spc="-2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527050" indent="-514350">
                <a:lnSpc>
                  <a:spcPts val="2130"/>
                </a:lnSpc>
                <a:buAutoNum type="arabicPlain" startAt="6"/>
                <a:tabLst>
                  <a:tab pos="526415" algn="l"/>
                  <a:tab pos="527050" algn="l"/>
                </a:tabLst>
              </a:pP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add 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what was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taken to</a:t>
              </a:r>
              <a:r>
                <a:rPr lang="en-US" altLang="zh-CN" sz="24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load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140"/>
                </a:lnSpc>
              </a:pP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8 </a:t>
              </a:r>
              <a:r>
                <a:rPr lang="en-US" altLang="zh-CN" sz="24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lang="en-US" altLang="zh-CN" sz="2400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+</a:t>
              </a:r>
              <a:r>
                <a:rPr lang="en-US" altLang="zh-CN" sz="2400" spc="-12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vs. dynamic programming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4" y="1911350"/>
            <a:ext cx="3989386" cy="31224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0-1 knapsack problem has not the greedy-choice property</a:t>
            </a:r>
            <a:endParaRPr lang="en-US" altLang="zh-CN" dirty="0"/>
          </a:p>
          <a:p>
            <a:r>
              <a:rPr lang="en-US" altLang="zh-CN" dirty="0"/>
              <a:t>W = 50.</a:t>
            </a:r>
            <a:endParaRPr lang="en-US" altLang="zh-CN" dirty="0"/>
          </a:p>
          <a:p>
            <a:r>
              <a:rPr lang="en-US" altLang="zh-CN" dirty="0"/>
              <a:t>Greedy solution:</a:t>
            </a:r>
            <a:endParaRPr lang="en-US" altLang="zh-CN" dirty="0"/>
          </a:p>
          <a:p>
            <a:pPr lvl="1"/>
            <a:r>
              <a:rPr lang="en-US" altLang="zh-CN" dirty="0"/>
              <a:t>take items 1 and 2</a:t>
            </a:r>
            <a:endParaRPr lang="en-US" altLang="zh-CN" dirty="0"/>
          </a:p>
          <a:p>
            <a:pPr lvl="1"/>
            <a:r>
              <a:rPr lang="en-US" altLang="zh-CN" dirty="0"/>
              <a:t>value = 160, weight = 30  </a:t>
            </a:r>
            <a:endParaRPr lang="en-US" altLang="zh-CN" dirty="0"/>
          </a:p>
          <a:p>
            <a:pPr marL="401320" lvl="1" indent="0">
              <a:buNone/>
            </a:pPr>
            <a:r>
              <a:rPr lang="en-US" altLang="zh-CN" dirty="0"/>
              <a:t>20 pounds of capacity leftover.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00100" y="4863134"/>
            <a:ext cx="7882388" cy="2248486"/>
            <a:chOff x="2010912" y="1134254"/>
            <a:chExt cx="7882388" cy="2248486"/>
          </a:xfrm>
        </p:grpSpPr>
        <p:pic>
          <p:nvPicPr>
            <p:cNvPr id="9" name="内容占位符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68541" y="1304925"/>
              <a:ext cx="7024759" cy="1657527"/>
            </a:xfrm>
            <a:prstGeom prst="rect">
              <a:avLst/>
            </a:prstGeom>
          </p:spPr>
        </p:pic>
        <p:sp>
          <p:nvSpPr>
            <p:cNvPr id="10" name="对话气泡: 矩形 9"/>
            <p:cNvSpPr/>
            <p:nvPr/>
          </p:nvSpPr>
          <p:spPr>
            <a:xfrm>
              <a:off x="3609975" y="1134254"/>
              <a:ext cx="695325" cy="341341"/>
            </a:xfrm>
            <a:prstGeom prst="wedgeRectCallout">
              <a:avLst>
                <a:gd name="adj1" fmla="val 30076"/>
                <a:gd name="adj2" fmla="val 12175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bread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对话气泡: 矩形 10"/>
            <p:cNvSpPr/>
            <p:nvPr/>
          </p:nvSpPr>
          <p:spPr>
            <a:xfrm>
              <a:off x="2543933" y="1429157"/>
              <a:ext cx="695325" cy="341341"/>
            </a:xfrm>
            <a:prstGeom prst="wedgeRectCallout">
              <a:avLst>
                <a:gd name="adj1" fmla="val 106788"/>
                <a:gd name="adj2" fmla="val 9943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cake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对话气泡: 矩形 11"/>
            <p:cNvSpPr/>
            <p:nvPr/>
          </p:nvSpPr>
          <p:spPr>
            <a:xfrm>
              <a:off x="2010912" y="1980994"/>
              <a:ext cx="695325" cy="341341"/>
            </a:xfrm>
            <a:prstGeom prst="wedgeRectCallout">
              <a:avLst>
                <a:gd name="adj1" fmla="val 79391"/>
                <a:gd name="adj2" fmla="val 6036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pizza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对话气泡: 矩形 12"/>
            <p:cNvSpPr/>
            <p:nvPr/>
          </p:nvSpPr>
          <p:spPr>
            <a:xfrm>
              <a:off x="2949882" y="2985707"/>
              <a:ext cx="1031568" cy="341341"/>
            </a:xfrm>
            <a:prstGeom prst="wedgeRectCallout">
              <a:avLst>
                <a:gd name="adj1" fmla="val -35677"/>
                <a:gd name="adj2" fmla="val -11543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cellphone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对话气泡: 矩形 13"/>
            <p:cNvSpPr/>
            <p:nvPr/>
          </p:nvSpPr>
          <p:spPr>
            <a:xfrm>
              <a:off x="4092882" y="3041399"/>
              <a:ext cx="774393" cy="341341"/>
            </a:xfrm>
            <a:prstGeom prst="wedgeRectCallout">
              <a:avLst>
                <a:gd name="adj1" fmla="val -79998"/>
                <a:gd name="adj2" fmla="val -14333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camera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对话气泡: 矩形 14"/>
            <p:cNvSpPr/>
            <p:nvPr/>
          </p:nvSpPr>
          <p:spPr>
            <a:xfrm>
              <a:off x="4978707" y="3041399"/>
              <a:ext cx="847420" cy="341341"/>
            </a:xfrm>
            <a:prstGeom prst="wedgeRectCallout">
              <a:avLst>
                <a:gd name="adj1" fmla="val -114162"/>
                <a:gd name="adj2" fmla="val -15449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laptop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5095117" y="3143809"/>
            <a:ext cx="3880301" cy="2160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0660" indent="-200660" algn="l" defTabSz="802005" rtl="0" eaLnBrk="1" latinLnBrk="0" hangingPunct="1">
              <a:lnSpc>
                <a:spcPct val="120000"/>
              </a:lnSpc>
              <a:spcBef>
                <a:spcPts val="875"/>
              </a:spcBef>
              <a:buFont typeface="Arial" panose="020B0604020202020204" pitchFamily="34" charset="0"/>
              <a:buChar char="•"/>
              <a:defRPr lang="zh-CN" altLang="en-US" sz="2100" b="1" kern="1200" spc="-10" dirty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60134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SzPct val="50000"/>
              <a:buFont typeface="Wingdings" panose="05000000000000000000" pitchFamily="2" charset="2"/>
              <a:buChar char="u"/>
              <a:defRPr lang="en-US" altLang="zh-CN" sz="2100" b="1" kern="1200" spc="-10" dirty="0" smtClean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2pPr>
            <a:lvl3pPr marL="100266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35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67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35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67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68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Optimal solution:</a:t>
            </a:r>
            <a:endParaRPr lang="en-US" dirty="0"/>
          </a:p>
          <a:p>
            <a:pPr lvl="1"/>
            <a:r>
              <a:rPr lang="en-US" dirty="0"/>
              <a:t>Take items 2 and 3</a:t>
            </a:r>
            <a:endParaRPr lang="en-US" dirty="0"/>
          </a:p>
          <a:p>
            <a:pPr lvl="1"/>
            <a:r>
              <a:rPr lang="en-US" dirty="0"/>
              <a:t>value=220, weight=50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leftover capacity.</a:t>
            </a:r>
            <a:r>
              <a:rPr lang="en-US" altLang="en-US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没有剩余空间）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en-US" dirty="0"/>
          </a:p>
        </p:txBody>
      </p:sp>
      <p:sp>
        <p:nvSpPr>
          <p:cNvPr id="18" name="object 18"/>
          <p:cNvSpPr/>
          <p:nvPr/>
        </p:nvSpPr>
        <p:spPr>
          <a:xfrm>
            <a:off x="5847474" y="1956264"/>
            <a:ext cx="1943849" cy="1057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Algorithms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81000" indent="-342900">
              <a:lnSpc>
                <a:spcPct val="10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1,</a:t>
            </a:r>
            <a:r>
              <a:rPr lang="en-US" altLang="zh-CN" sz="3000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3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activity-selection</a:t>
            </a:r>
            <a:r>
              <a:rPr lang="en-US" altLang="zh-CN" sz="3000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lang="en-US" altLang="zh-CN" sz="3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（</a:t>
            </a:r>
            <a:r>
              <a:rPr lang="zh-CN" altLang="en-US" sz="3000" b="1" spc="7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活动安</a:t>
            </a:r>
            <a:r>
              <a:rPr lang="zh-CN" altLang="en-US" sz="3000" b="1" spc="15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排</a:t>
            </a:r>
            <a:r>
              <a:rPr lang="zh-CN" altLang="en-US" sz="3000" baseline="2000" dirty="0">
                <a:solidFill>
                  <a:srgbClr val="CC9A00"/>
                </a:solidFill>
                <a:latin typeface="Noto Sans CJK JP Black"/>
                <a:cs typeface="Noto Sans CJK JP Black"/>
              </a:rPr>
              <a:t>）</a:t>
            </a:r>
            <a:endParaRPr lang="en-US" altLang="zh-CN" sz="3000" b="1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81000" indent="-342900">
              <a:lnSpc>
                <a:spcPct val="10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dirty="0"/>
              <a:t>2, basic elements of the GA; knapsack prob.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zh-CN" altLang="en-US" sz="3000" b="1" spc="7" baseline="2000" dirty="0">
                <a:solidFill>
                  <a:srgbClr val="CC9A00"/>
                </a:solidFill>
                <a:latin typeface="Noto Sans CJK JP Black"/>
              </a:rPr>
              <a:t>贪婪算法的基本特征；背包问题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）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81000" marR="68580" indent="-342900">
              <a:lnSpc>
                <a:spcPct val="108000"/>
              </a:lnSpc>
              <a:spcBef>
                <a:spcPts val="755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3, an important application: the design of  data</a:t>
            </a:r>
            <a:r>
              <a:rPr lang="en-US" altLang="zh-CN" sz="3000" b="1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compression</a:t>
            </a:r>
            <a:r>
              <a:rPr lang="en-US" altLang="zh-CN" sz="3000" b="1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(Huffman)</a:t>
            </a:r>
            <a:r>
              <a:rPr lang="en-US" altLang="zh-CN" sz="3000" b="1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codes.</a:t>
            </a:r>
            <a:r>
              <a:rPr lang="en-US" altLang="zh-CN" sz="3000" b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zh-CN" altLang="en-US" sz="3000" b="1" spc="7" baseline="2000" dirty="0">
                <a:solidFill>
                  <a:srgbClr val="CC9A00"/>
                </a:solidFill>
                <a:latin typeface="Noto Sans CJK JP Black"/>
              </a:rPr>
              <a:t>哈夫曼编码</a:t>
            </a:r>
            <a:r>
              <a:rPr lang="zh-CN" altLang="en-US" sz="3000" spc="7" baseline="2000" dirty="0">
                <a:solidFill>
                  <a:srgbClr val="CC9A00"/>
                </a:solidFill>
                <a:latin typeface="Noto Sans CJK JP Black"/>
              </a:rPr>
              <a:t>）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Huffman codes: widely used and very effective technique for compressing  data.</a:t>
            </a:r>
            <a:endParaRPr lang="en-US" altLang="zh-CN" dirty="0"/>
          </a:p>
          <a:p>
            <a:pPr lvl="1"/>
            <a:r>
              <a:rPr lang="en-US" altLang="zh-CN" dirty="0"/>
              <a:t>savings of 20% to 90%</a:t>
            </a:r>
            <a:endParaRPr lang="en-US" altLang="zh-CN" dirty="0"/>
          </a:p>
          <a:p>
            <a:r>
              <a:rPr lang="en-US" altLang="zh-CN" dirty="0"/>
              <a:t>Consider the data to be a sequence of characters</a:t>
            </a:r>
            <a:endParaRPr lang="en-US" altLang="zh-CN" dirty="0"/>
          </a:p>
          <a:p>
            <a:pPr lvl="1"/>
            <a:r>
              <a:rPr lang="en-US" altLang="zh-CN" dirty="0" err="1"/>
              <a:t>Abaaaabbbdcffeaaeaeec</a:t>
            </a:r>
            <a:endParaRPr lang="en-US" altLang="zh-CN" dirty="0"/>
          </a:p>
          <a:p>
            <a:r>
              <a:rPr lang="en-US" altLang="zh-CN" dirty="0"/>
              <a:t>Huffman's greedy algorithm:</a:t>
            </a:r>
            <a:endParaRPr lang="en-US" altLang="zh-CN" dirty="0"/>
          </a:p>
          <a:p>
            <a:pPr marL="401320" lvl="1" indent="0">
              <a:lnSpc>
                <a:spcPct val="120000"/>
              </a:lnSpc>
              <a:buNone/>
            </a:pPr>
            <a:r>
              <a:rPr lang="en-US" altLang="zh-CN" dirty="0"/>
              <a:t>uses a table of the frequencies of occurrence of the characters to build up an  optimal way of representing each character as a binary string.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（依据字符出现的频率表，使用二进串来建立一种表示字符的最佳方法）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 example: Activity Selection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521" y="4275172"/>
            <a:ext cx="9158287" cy="481806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How to make an arrangement to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lang="en-US" altLang="zh-CN" sz="2000" b="1" spc="-9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activities?</a:t>
            </a:r>
            <a:endParaRPr lang="en-US" altLang="zh-CN" sz="2000" dirty="0"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spcBef>
                <a:spcPts val="550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356870" algn="l"/>
                <a:tab pos="357505" algn="l"/>
              </a:tabLst>
            </a:pP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S1. Shortest activity first </a:t>
            </a:r>
            <a:r>
              <a:rPr lang="zh-CN" altLang="en-US" sz="2000" b="1" spc="7" baseline="2000" dirty="0">
                <a:solidFill>
                  <a:srgbClr val="CC9A00"/>
                </a:solidFill>
                <a:latin typeface="Noto Sans CJK JP Black"/>
              </a:rPr>
              <a:t>（最短活动优先原则）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26770">
              <a:lnSpc>
                <a:spcPct val="100000"/>
              </a:lnSpc>
              <a:spcBef>
                <a:spcPts val="450"/>
              </a:spcBef>
            </a:pP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Swimming , Driving</a:t>
            </a:r>
            <a:endParaRPr lang="en-US" altLang="zh-CN" sz="2000" b="1" spc="-5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spcBef>
                <a:spcPts val="515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356870" algn="l"/>
                <a:tab pos="357505" algn="l"/>
              </a:tabLst>
            </a:pP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S2.</a:t>
            </a:r>
            <a:r>
              <a:rPr lang="en-US" altLang="zh-CN" sz="2000" b="1" spc="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First starting</a:t>
            </a:r>
            <a:r>
              <a:rPr lang="en-US" altLang="zh-CN" sz="20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</a:t>
            </a:r>
            <a:r>
              <a:rPr lang="en-US" altLang="zh-CN" sz="20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lang="en-US" altLang="zh-CN" sz="2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spc="7" baseline="2000" dirty="0">
                <a:solidFill>
                  <a:srgbClr val="CC9A00"/>
                </a:solidFill>
                <a:latin typeface="Noto Sans CJK JP Black"/>
              </a:rPr>
              <a:t>（最早开始活动优先原则）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26770">
              <a:lnSpc>
                <a:spcPct val="100000"/>
              </a:lnSpc>
              <a:spcBef>
                <a:spcPts val="485"/>
              </a:spcBef>
            </a:pP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Horseback 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Riding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Driving</a:t>
            </a:r>
            <a:endParaRPr lang="en-US" altLang="zh-CN" sz="2000" dirty="0"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spcBef>
                <a:spcPts val="500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356870" algn="l"/>
                <a:tab pos="357505" algn="l"/>
              </a:tabLst>
            </a:pP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S3.</a:t>
            </a:r>
            <a:r>
              <a:rPr lang="en-US" altLang="zh-CN" sz="2000" b="1" spc="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finishing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</a:t>
            </a:r>
            <a:r>
              <a:rPr lang="en-US" altLang="zh-CN" sz="20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spc="7" baseline="2000" dirty="0">
                <a:solidFill>
                  <a:srgbClr val="CC9A00"/>
                </a:solidFill>
                <a:latin typeface="Noto Sans CJK JP Black"/>
              </a:rPr>
              <a:t>（最早结束活动优先原则）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26770">
              <a:lnSpc>
                <a:spcPct val="100000"/>
              </a:lnSpc>
              <a:spcBef>
                <a:spcPts val="495"/>
              </a:spcBef>
            </a:pP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Swimming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Rock 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Climbing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000" b="1" spc="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Surfing</a:t>
            </a:r>
            <a:endParaRPr lang="en-US" altLang="zh-CN" sz="2000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595336" y="3789564"/>
            <a:ext cx="63229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595336" y="2033081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65178" y="2603770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67321" y="2603770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914785" y="3495472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31174" y="3495472"/>
            <a:ext cx="790430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72106" y="3054484"/>
            <a:ext cx="790430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595336" y="2033081"/>
            <a:ext cx="0" cy="1746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47872" y="2033081"/>
            <a:ext cx="0" cy="1746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65178" y="2603770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17714" y="2603770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967321" y="2603770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19857" y="2603770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831174" y="3495472"/>
            <a:ext cx="0" cy="2843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21604" y="3495472"/>
            <a:ext cx="0" cy="2843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914785" y="3495472"/>
            <a:ext cx="0" cy="2940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2106" y="3054484"/>
            <a:ext cx="0" cy="7253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362536" y="3054484"/>
            <a:ext cx="0" cy="7253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417807" y="1626754"/>
            <a:ext cx="2648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Horseback</a:t>
            </a:r>
            <a:r>
              <a:rPr lang="en-US" altLang="zh-CN" sz="2000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Riding</a:t>
            </a:r>
            <a:r>
              <a:rPr lang="en-US" altLang="zh-CN" sz="2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7" baseline="2000" dirty="0">
                <a:solidFill>
                  <a:srgbClr val="CC9A00"/>
                </a:solidFill>
                <a:latin typeface="Noto Sans CJK JP Black"/>
              </a:rPr>
              <a:t>(</a:t>
            </a:r>
            <a:r>
              <a:rPr lang="zh-CN" altLang="en-US" sz="2000" b="1" spc="7" baseline="2000" dirty="0">
                <a:solidFill>
                  <a:srgbClr val="CC9A00"/>
                </a:solidFill>
                <a:latin typeface="Noto Sans CJK JP Black"/>
              </a:rPr>
              <a:t>骑马</a:t>
            </a:r>
            <a:r>
              <a:rPr lang="en-US" altLang="zh-CN" sz="2000" b="1" spc="7" baseline="2000" dirty="0">
                <a:solidFill>
                  <a:srgbClr val="CC9A00"/>
                </a:solidFill>
                <a:latin typeface="Noto Sans CJK JP Black"/>
              </a:rPr>
              <a:t>)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17204" y="2197469"/>
            <a:ext cx="1900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Canoeing</a:t>
            </a:r>
            <a:r>
              <a:rPr lang="en-US" altLang="zh-CN" sz="2000" b="1" spc="7" baseline="2000" dirty="0">
                <a:solidFill>
                  <a:srgbClr val="CC9A00"/>
                </a:solidFill>
                <a:latin typeface="Noto Sans CJK JP Black"/>
              </a:rPr>
              <a:t>(</a:t>
            </a:r>
            <a:r>
              <a:rPr lang="zh-CN" altLang="en-US" sz="2000" b="1" spc="7" baseline="2000" dirty="0">
                <a:solidFill>
                  <a:srgbClr val="CC9A00"/>
                </a:solidFill>
                <a:latin typeface="Noto Sans CJK JP Black"/>
              </a:rPr>
              <a:t>独木舟</a:t>
            </a:r>
            <a:r>
              <a:rPr lang="en-US" altLang="zh-CN" sz="2000" b="1" spc="7" baseline="2000" dirty="0">
                <a:solidFill>
                  <a:srgbClr val="CC9A00"/>
                </a:solidFill>
                <a:latin typeface="Noto Sans CJK JP Black"/>
              </a:rPr>
              <a:t>)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87529" y="2178575"/>
            <a:ext cx="1432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Surfing</a:t>
            </a:r>
            <a:r>
              <a:rPr lang="en-US" altLang="zh-CN" sz="2000" b="1" spc="7" baseline="2000" dirty="0">
                <a:solidFill>
                  <a:srgbClr val="CC9A00"/>
                </a:solidFill>
                <a:latin typeface="Noto Sans CJK JP Black"/>
              </a:rPr>
              <a:t>(</a:t>
            </a:r>
            <a:r>
              <a:rPr lang="zh-CN" altLang="en-US" sz="2000" b="1" spc="7" baseline="2000" dirty="0">
                <a:solidFill>
                  <a:srgbClr val="CC9A00"/>
                </a:solidFill>
                <a:latin typeface="Noto Sans CJK JP Black"/>
              </a:rPr>
              <a:t>冲浪</a:t>
            </a:r>
            <a:r>
              <a:rPr lang="en-US" altLang="zh-CN" sz="2000" b="1" spc="7" baseline="2000" dirty="0">
                <a:solidFill>
                  <a:srgbClr val="CC9A00"/>
                </a:solidFill>
                <a:latin typeface="Noto Sans CJK JP Black"/>
              </a:rPr>
              <a:t>)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434805" y="2649511"/>
            <a:ext cx="1087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Driving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90897" y="3099791"/>
            <a:ext cx="2453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Rock Climbing</a:t>
            </a:r>
            <a:r>
              <a:rPr lang="en-US" altLang="zh-CN" sz="2000" b="1" spc="7" baseline="2000" dirty="0">
                <a:solidFill>
                  <a:srgbClr val="CC9A00"/>
                </a:solidFill>
                <a:latin typeface="Noto Sans CJK JP Black"/>
              </a:rPr>
              <a:t>(</a:t>
            </a:r>
            <a:r>
              <a:rPr lang="zh-CN" altLang="en-US" sz="2000" b="1" spc="7" baseline="2000" dirty="0">
                <a:solidFill>
                  <a:srgbClr val="CC9A00"/>
                </a:solidFill>
                <a:latin typeface="Noto Sans CJK JP Black"/>
              </a:rPr>
              <a:t>攀岩</a:t>
            </a:r>
            <a:r>
              <a:rPr lang="en-US" altLang="zh-CN" sz="2000" b="1" spc="7" baseline="2000" dirty="0">
                <a:solidFill>
                  <a:srgbClr val="CC9A00"/>
                </a:solidFill>
                <a:latin typeface="Noto Sans CJK JP Black"/>
              </a:rPr>
              <a:t>)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46168" y="3089582"/>
            <a:ext cx="1444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Swimming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1264598" y="3772432"/>
          <a:ext cx="6089514" cy="396240"/>
        </p:xfrm>
        <a:graphic>
          <a:graphicData uri="http://schemas.openxmlformats.org/drawingml/2006/table">
            <a:tbl>
              <a:tblPr/>
              <a:tblGrid>
                <a:gridCol w="676613"/>
                <a:gridCol w="676612"/>
                <a:gridCol w="676613"/>
                <a:gridCol w="676613"/>
                <a:gridCol w="676612"/>
                <a:gridCol w="676613"/>
                <a:gridCol w="676613"/>
                <a:gridCol w="676612"/>
                <a:gridCol w="676613"/>
              </a:tblGrid>
              <a:tr h="359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10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11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14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15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17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Wish to store compactly 100,000-character data file</a:t>
            </a:r>
            <a:endParaRPr lang="en-US" altLang="zh-CN" dirty="0"/>
          </a:p>
          <a:p>
            <a:pPr marL="401320" lvl="1" indent="0">
              <a:buNone/>
            </a:pPr>
            <a:r>
              <a:rPr lang="en-US" altLang="zh-CN" dirty="0"/>
              <a:t>only six different characters appear. frequency table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Many ways (encodes) to represent such a file of information</a:t>
            </a:r>
            <a:endParaRPr lang="en-US" altLang="zh-CN" dirty="0"/>
          </a:p>
          <a:p>
            <a:r>
              <a:rPr lang="en-US" altLang="zh-CN" i="1" dirty="0"/>
              <a:t>binary character code </a:t>
            </a:r>
            <a:r>
              <a:rPr lang="en-US" altLang="zh-CN" dirty="0"/>
              <a:t>(or </a:t>
            </a:r>
            <a:r>
              <a:rPr lang="en-US" altLang="zh-CN" i="1" dirty="0"/>
              <a:t>code</a:t>
            </a:r>
            <a:r>
              <a:rPr lang="en-US" altLang="zh-CN" dirty="0"/>
              <a:t> for short): each character is represented by a  unique binary string.</a:t>
            </a:r>
            <a:endParaRPr lang="en-US" altLang="zh-CN" dirty="0"/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fixed-length code: </a:t>
            </a:r>
            <a:r>
              <a:rPr lang="en-US" altLang="zh-CN" dirty="0"/>
              <a:t>if use 3-bit codeword, the file can be encoded in 300,000  bits. Can we do better?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9651" y="2803169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/>
                <a:gridCol w="1066800"/>
                <a:gridCol w="1181100"/>
                <a:gridCol w="1209675"/>
                <a:gridCol w="1152525"/>
                <a:gridCol w="1219200"/>
                <a:gridCol w="1028702"/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  <a:endParaRPr lang="en-US" altLang="zh-CN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100,000-character data file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binary character code </a:t>
            </a:r>
            <a:r>
              <a:rPr lang="en-US" altLang="zh-CN" dirty="0"/>
              <a:t>(or </a:t>
            </a:r>
            <a:r>
              <a:rPr lang="en-US" altLang="zh-CN" i="1" dirty="0"/>
              <a:t>code</a:t>
            </a:r>
            <a:r>
              <a:rPr lang="en-US" altLang="zh-CN" dirty="0"/>
              <a:t> for short)</a:t>
            </a:r>
            <a:endParaRPr lang="en-US" altLang="zh-CN" dirty="0"/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variable-length code: </a:t>
            </a:r>
            <a:r>
              <a:rPr lang="en-US" altLang="zh-CN" dirty="0"/>
              <a:t>by giving frequent characters short codewords and  infrequent characters long codewords, here the 1-bit string 0 represents a,  and the 4-bit string 1100 represents f. </a:t>
            </a:r>
            <a:r>
              <a:rPr lang="zh-CN" altLang="en-US" spc="7" baseline="2000" dirty="0">
                <a:solidFill>
                  <a:srgbClr val="CC9A00"/>
                </a:solidFill>
                <a:latin typeface="Noto Sans CJK JP Black"/>
              </a:rPr>
              <a:t>（高频出现的字符以短字码表示；  低频→长字码）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401320" lvl="1" indent="0">
              <a:buNone/>
            </a:pPr>
            <a:r>
              <a:rPr lang="en-US" altLang="zh-CN" dirty="0"/>
              <a:t>(45·1 + 13·3 + 12·3 + 16·3 + 9·4 + 5·4) · 1,000 = 224,000 bits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9651" y="2367045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/>
                <a:gridCol w="1066800"/>
                <a:gridCol w="1181100"/>
                <a:gridCol w="1209675"/>
                <a:gridCol w="1152525"/>
                <a:gridCol w="1219200"/>
                <a:gridCol w="1028702"/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  <a:endParaRPr lang="en-US" altLang="zh-CN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ctr"/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100,000-character data file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binary character code </a:t>
            </a:r>
            <a:r>
              <a:rPr lang="en-US" altLang="zh-CN" dirty="0"/>
              <a:t>(or </a:t>
            </a:r>
            <a:r>
              <a:rPr lang="en-US" altLang="zh-CN" i="1" dirty="0"/>
              <a:t>code</a:t>
            </a:r>
            <a:r>
              <a:rPr lang="en-US" altLang="zh-CN" dirty="0"/>
              <a:t> for short)</a:t>
            </a:r>
            <a:endParaRPr lang="en-US" altLang="zh-CN" dirty="0"/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fixed-length</a:t>
            </a:r>
            <a:r>
              <a:rPr lang="en-US" altLang="zh-CN" i="1" dirty="0"/>
              <a:t> code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C00000"/>
                </a:solidFill>
              </a:rPr>
              <a:t>300,000</a:t>
            </a:r>
            <a:r>
              <a:rPr lang="en-US" altLang="zh-CN" dirty="0"/>
              <a:t> bits</a:t>
            </a:r>
            <a:endParaRPr lang="en-US" altLang="zh-CN" dirty="0"/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variable-length</a:t>
            </a:r>
            <a:r>
              <a:rPr lang="en-US" altLang="zh-CN" dirty="0"/>
              <a:t> </a:t>
            </a:r>
            <a:r>
              <a:rPr lang="en-US" altLang="zh-CN" i="1" dirty="0"/>
              <a:t>code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C00000"/>
                </a:solidFill>
              </a:rPr>
              <a:t>224,000</a:t>
            </a:r>
            <a:r>
              <a:rPr lang="en-US" altLang="zh-CN" dirty="0"/>
              <a:t> bits, a savings of approximately 25%. In  fact, this is an optimal character code for this file.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9651" y="2367045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/>
                <a:gridCol w="1066800"/>
                <a:gridCol w="1181100"/>
                <a:gridCol w="1209675"/>
                <a:gridCol w="1152525"/>
                <a:gridCol w="1219200"/>
                <a:gridCol w="1028702"/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  <a:endParaRPr lang="en-US" altLang="zh-CN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ctr"/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Prefix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prefix codes (prefix-free codes): no codeword is a prefix of some other  codeword. 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（字首码，前缀代码，前置代码</a:t>
            </a:r>
            <a:r>
              <a:rPr lang="en-US" altLang="zh-CN" sz="2300" spc="7" baseline="2000" dirty="0">
                <a:solidFill>
                  <a:srgbClr val="CC9A00"/>
                </a:solidFill>
                <a:latin typeface="Noto Sans CJK JP Black"/>
              </a:rPr>
              <a:t>〔</a:t>
            </a:r>
            <a:r>
              <a:rPr lang="zh-CN" altLang="en-US" sz="2300" spc="7" baseline="2000" dirty="0">
                <a:solidFill>
                  <a:srgbClr val="C00000"/>
                </a:solidFill>
                <a:latin typeface="Noto Sans CJK JP Black"/>
              </a:rPr>
              <a:t>前缀无关码</a:t>
            </a:r>
            <a:r>
              <a:rPr lang="en-US" altLang="zh-CN" sz="2300" spc="7" baseline="2000" dirty="0">
                <a:solidFill>
                  <a:srgbClr val="CC9A00"/>
                </a:solidFill>
                <a:latin typeface="Noto Sans CJK JP Black"/>
              </a:rPr>
              <a:t>〕 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：没有字码是 其他字码的前缀）</a:t>
            </a:r>
            <a:endParaRPr lang="en-US" altLang="zh-CN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Encoding 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（编码） </a:t>
            </a:r>
            <a:r>
              <a:rPr lang="en-US" altLang="zh-CN" dirty="0"/>
              <a:t>is always simple for any binary character code</a:t>
            </a:r>
            <a:endParaRPr lang="en-US" altLang="zh-CN" dirty="0"/>
          </a:p>
          <a:p>
            <a:pPr lvl="1"/>
            <a:r>
              <a:rPr lang="en-US" altLang="zh-CN" dirty="0"/>
              <a:t>Concatenate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（ 连 接 ） </a:t>
            </a:r>
            <a:r>
              <a:rPr lang="en-US" altLang="zh-CN" dirty="0"/>
              <a:t>the codewords representing each  character. For example, “</a:t>
            </a:r>
            <a:r>
              <a:rPr lang="en-US" altLang="zh-CN" dirty="0" err="1"/>
              <a:t>abc</a:t>
            </a:r>
            <a:r>
              <a:rPr lang="en-US" altLang="zh-CN" dirty="0"/>
              <a:t>”, with the variable-length  prefix code as 0·101·100 = 0101100, where we use ‘·’ to  denote concatenation.</a:t>
            </a:r>
            <a:endParaRPr lang="en-US" altLang="zh-CN" dirty="0"/>
          </a:p>
          <a:p>
            <a:r>
              <a:rPr lang="en-US" altLang="zh-CN" dirty="0"/>
              <a:t>Prefix codes simplify decoding 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（解码）</a:t>
            </a:r>
            <a:endParaRPr lang="zh-CN" altLang="en-US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61255" y="2693887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/>
                <a:gridCol w="1066800"/>
                <a:gridCol w="1181100"/>
                <a:gridCol w="1209675"/>
                <a:gridCol w="1152525"/>
                <a:gridCol w="1219200"/>
                <a:gridCol w="1028702"/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  <a:endParaRPr lang="en-US" altLang="zh-CN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ctr"/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Prefix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prefix codes (prefix-free codes): no codeword is a prefix of some other  codeword. 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（字首码，前缀代码，前置代码</a:t>
            </a:r>
            <a:r>
              <a:rPr lang="en-US" altLang="zh-CN" sz="2300" spc="7" baseline="2000" dirty="0">
                <a:solidFill>
                  <a:srgbClr val="CC9A00"/>
                </a:solidFill>
                <a:latin typeface="Noto Sans CJK JP Black"/>
              </a:rPr>
              <a:t>〔</a:t>
            </a:r>
            <a:r>
              <a:rPr lang="zh-CN" altLang="en-US" sz="2300" spc="7" baseline="2000" dirty="0">
                <a:solidFill>
                  <a:srgbClr val="C00000"/>
                </a:solidFill>
                <a:latin typeface="Noto Sans CJK JP Black"/>
              </a:rPr>
              <a:t>前缀无关码</a:t>
            </a:r>
            <a:r>
              <a:rPr lang="en-US" altLang="zh-CN" sz="2300" spc="7" baseline="2000" dirty="0">
                <a:solidFill>
                  <a:srgbClr val="CC9A00"/>
                </a:solidFill>
                <a:latin typeface="Noto Sans CJK JP Black"/>
              </a:rPr>
              <a:t>〕 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：没有字码是 其他字码的前缀）</a:t>
            </a:r>
            <a:endParaRPr lang="en-US" altLang="zh-CN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Encoding is always simple for any binary character code</a:t>
            </a:r>
            <a:endParaRPr lang="en-US" altLang="zh-CN" dirty="0"/>
          </a:p>
          <a:p>
            <a:r>
              <a:rPr lang="en-US" altLang="zh-CN" dirty="0"/>
              <a:t>Prefix codes </a:t>
            </a:r>
            <a:r>
              <a:rPr lang="en-US" altLang="zh-CN" dirty="0">
                <a:solidFill>
                  <a:srgbClr val="C00000"/>
                </a:solidFill>
              </a:rPr>
              <a:t>simplify decoding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Since no codeword is a prefix of any other, the codeword  that begins an encoded file is unambiguous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（明确的）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We can simply identify the initial codeword, translate it  back to the original character, and repeat the decoding  process on the remainder of the encoded file.</a:t>
            </a:r>
            <a:endParaRPr lang="en-US" altLang="zh-CN" dirty="0"/>
          </a:p>
          <a:p>
            <a:pPr lvl="1"/>
            <a:r>
              <a:rPr lang="en-US" altLang="zh-CN" dirty="0"/>
              <a:t>Exam: 001011101 uniquely as 0·0·101·1101, which decodes  to “</a:t>
            </a:r>
            <a:r>
              <a:rPr lang="en-US" altLang="zh-CN" dirty="0" err="1"/>
              <a:t>aabe</a:t>
            </a:r>
            <a:r>
              <a:rPr lang="en-US" altLang="zh-CN" dirty="0"/>
              <a:t>”.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61255" y="2803169"/>
          <a:ext cx="8305801" cy="976668"/>
        </p:xfrm>
        <a:graphic>
          <a:graphicData uri="http://schemas.openxmlformats.org/drawingml/2006/table">
            <a:tbl>
              <a:tblPr/>
              <a:tblGrid>
                <a:gridCol w="1447799"/>
                <a:gridCol w="1066800"/>
                <a:gridCol w="1181100"/>
                <a:gridCol w="1209675"/>
                <a:gridCol w="1152525"/>
                <a:gridCol w="1219200"/>
                <a:gridCol w="1028702"/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  <a:endParaRPr lang="en-US" altLang="zh-CN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ctr"/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23875" y="387350"/>
          <a:ext cx="8785860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5237480" imgH="3395980" progId="MSDraw">
                  <p:embed/>
                </p:oleObj>
              </mc:Choice>
              <mc:Fallback>
                <p:oleObj name="" r:id="rId1" imgW="5237480" imgH="3395980" progId="MSDraw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875" y="387350"/>
                        <a:ext cx="8785860" cy="5857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/>
          <p:nvPr/>
        </p:nvSpPr>
        <p:spPr>
          <a:xfrm>
            <a:off x="2651898" y="1596602"/>
            <a:ext cx="10693400" cy="3784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1924" name="Text Box 4"/>
          <p:cNvSpPr txBox="1">
            <a:spLocks noChangeArrowheads="1"/>
          </p:cNvSpPr>
          <p:nvPr/>
        </p:nvSpPr>
        <p:spPr bwMode="auto">
          <a:xfrm>
            <a:off x="257434" y="1235204"/>
            <a:ext cx="1783884" cy="6661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74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编码树</a:t>
            </a:r>
            <a:endParaRPr kumimoji="0" lang="zh-CN" altLang="en-US" sz="2910" kern="1200" cap="none" spc="0" normalizeH="0" baseline="0" noProof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0" name="Rectangle 27"/>
          <p:cNvSpPr/>
          <p:nvPr/>
        </p:nvSpPr>
        <p:spPr>
          <a:xfrm>
            <a:off x="4673412" y="6400381"/>
            <a:ext cx="2470374" cy="747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1948" name="AutoShape 28"/>
          <p:cNvSpPr>
            <a:spLocks noChangeArrowheads="1"/>
          </p:cNvSpPr>
          <p:nvPr/>
        </p:nvSpPr>
        <p:spPr bwMode="auto">
          <a:xfrm>
            <a:off x="1080892" y="5501013"/>
            <a:ext cx="3442351" cy="1123798"/>
          </a:xfrm>
          <a:prstGeom prst="wedgeRoundRectCallout">
            <a:avLst>
              <a:gd name="adj1" fmla="val 78620"/>
              <a:gd name="adj2" fmla="val -24741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叶结点</a:t>
            </a:r>
            <a:r>
              <a:rPr kumimoji="0" lang="en-US" altLang="zh-CN" sz="291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用字符及其出现频率标记</a:t>
            </a:r>
            <a:endParaRPr kumimoji="0" lang="zh-CN" altLang="en-US" sz="291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21949" name="AutoShape 29"/>
          <p:cNvSpPr>
            <a:spLocks noChangeArrowheads="1"/>
          </p:cNvSpPr>
          <p:nvPr/>
        </p:nvSpPr>
        <p:spPr bwMode="auto">
          <a:xfrm>
            <a:off x="556123" y="3255069"/>
            <a:ext cx="2620543" cy="1571006"/>
          </a:xfrm>
          <a:prstGeom prst="wedgeRoundRectCallout">
            <a:avLst>
              <a:gd name="adj1" fmla="val 89926"/>
              <a:gd name="adj2" fmla="val -8718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内结点</a:t>
            </a:r>
            <a:r>
              <a:rPr kumimoji="0" lang="en-US" altLang="zh-CN" sz="291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用其子树的叶结点的频率和标记</a:t>
            </a:r>
            <a:endParaRPr kumimoji="0" lang="zh-CN" altLang="en-US" sz="291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21950" name="AutoShape 30"/>
          <p:cNvSpPr>
            <a:spLocks noChangeArrowheads="1"/>
          </p:cNvSpPr>
          <p:nvPr/>
        </p:nvSpPr>
        <p:spPr bwMode="auto">
          <a:xfrm>
            <a:off x="6919356" y="1235204"/>
            <a:ext cx="3442351" cy="1047888"/>
          </a:xfrm>
          <a:prstGeom prst="wedgeRoundRectCallout">
            <a:avLst>
              <a:gd name="adj1" fmla="val -43194"/>
              <a:gd name="adj2" fmla="val 123699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边标记</a:t>
            </a:r>
            <a:r>
              <a:rPr kumimoji="0" lang="en-US" altLang="zh-CN" sz="291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左边标记0，右侧边标记1</a:t>
            </a:r>
            <a:endParaRPr kumimoji="0" lang="zh-CN" altLang="en-US" sz="291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21962" name="Group 42"/>
          <p:cNvGrpSpPr/>
          <p:nvPr/>
        </p:nvGrpSpPr>
        <p:grpSpPr>
          <a:xfrm>
            <a:off x="2955537" y="1834233"/>
            <a:ext cx="6059593" cy="4117289"/>
            <a:chOff x="1564" y="981"/>
            <a:chExt cx="3672" cy="2495"/>
          </a:xfrm>
        </p:grpSpPr>
        <p:grpSp>
          <p:nvGrpSpPr>
            <p:cNvPr id="96265" name="Group 26"/>
            <p:cNvGrpSpPr/>
            <p:nvPr/>
          </p:nvGrpSpPr>
          <p:grpSpPr>
            <a:xfrm>
              <a:off x="1564" y="981"/>
              <a:ext cx="3672" cy="2495"/>
              <a:chOff x="247" y="1026"/>
              <a:chExt cx="3672" cy="2495"/>
            </a:xfrm>
          </p:grpSpPr>
          <p:sp>
            <p:nvSpPr>
              <p:cNvPr id="721925" name="Rectangle 5"/>
              <p:cNvSpPr>
                <a:spLocks noChangeArrowheads="1"/>
              </p:cNvSpPr>
              <p:nvPr/>
            </p:nvSpPr>
            <p:spPr bwMode="auto">
              <a:xfrm>
                <a:off x="1109" y="1026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100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26" name="Rectangle 6"/>
              <p:cNvSpPr>
                <a:spLocks noChangeArrowheads="1"/>
              </p:cNvSpPr>
              <p:nvPr/>
            </p:nvSpPr>
            <p:spPr bwMode="auto">
              <a:xfrm>
                <a:off x="247" y="1570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a: 45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27" name="Rectangle 7"/>
              <p:cNvSpPr>
                <a:spLocks noChangeArrowheads="1"/>
              </p:cNvSpPr>
              <p:nvPr/>
            </p:nvSpPr>
            <p:spPr bwMode="auto">
              <a:xfrm>
                <a:off x="1971" y="1570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55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28" name="Rectangle 8"/>
              <p:cNvSpPr>
                <a:spLocks noChangeArrowheads="1"/>
              </p:cNvSpPr>
              <p:nvPr/>
            </p:nvSpPr>
            <p:spPr bwMode="auto">
              <a:xfrm>
                <a:off x="2833" y="2115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30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29" name="Rectangle 9"/>
              <p:cNvSpPr>
                <a:spLocks noChangeArrowheads="1"/>
              </p:cNvSpPr>
              <p:nvPr/>
            </p:nvSpPr>
            <p:spPr bwMode="auto">
              <a:xfrm>
                <a:off x="1064" y="2115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0" name="Rectangle 10"/>
              <p:cNvSpPr>
                <a:spLocks noChangeArrowheads="1"/>
              </p:cNvSpPr>
              <p:nvPr/>
            </p:nvSpPr>
            <p:spPr bwMode="auto">
              <a:xfrm>
                <a:off x="565" y="270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c: 12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1" name="Rectangle 11"/>
              <p:cNvSpPr>
                <a:spLocks noChangeArrowheads="1"/>
              </p:cNvSpPr>
              <p:nvPr/>
            </p:nvSpPr>
            <p:spPr bwMode="auto">
              <a:xfrm>
                <a:off x="1562" y="2704"/>
                <a:ext cx="499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b: 13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2" name="Rectangle 12"/>
              <p:cNvSpPr>
                <a:spLocks noChangeArrowheads="1"/>
              </p:cNvSpPr>
              <p:nvPr/>
            </p:nvSpPr>
            <p:spPr bwMode="auto">
              <a:xfrm>
                <a:off x="2334" y="270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14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3" name="Rectangle 13"/>
              <p:cNvSpPr>
                <a:spLocks noChangeArrowheads="1"/>
              </p:cNvSpPr>
              <p:nvPr/>
            </p:nvSpPr>
            <p:spPr bwMode="auto">
              <a:xfrm>
                <a:off x="3331" y="2704"/>
                <a:ext cx="58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d: 16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4" name="Rectangle 14"/>
              <p:cNvSpPr>
                <a:spLocks noChangeArrowheads="1"/>
              </p:cNvSpPr>
              <p:nvPr/>
            </p:nvSpPr>
            <p:spPr bwMode="auto">
              <a:xfrm>
                <a:off x="2833" y="329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e: 9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5" name="Rectangle 15"/>
              <p:cNvSpPr>
                <a:spLocks noChangeArrowheads="1"/>
              </p:cNvSpPr>
              <p:nvPr/>
            </p:nvSpPr>
            <p:spPr bwMode="auto">
              <a:xfrm>
                <a:off x="1835" y="329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f: 5</a:t>
                </a:r>
                <a:endParaRPr kumimoji="0" lang="en-US" altLang="zh-CN" sz="291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287" name="Line 16"/>
              <p:cNvSpPr/>
              <p:nvPr/>
            </p:nvSpPr>
            <p:spPr>
              <a:xfrm flipH="1">
                <a:off x="518" y="1253"/>
                <a:ext cx="726" cy="317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88" name="Line 17"/>
              <p:cNvSpPr/>
              <p:nvPr/>
            </p:nvSpPr>
            <p:spPr>
              <a:xfrm>
                <a:off x="1471" y="1253"/>
                <a:ext cx="680" cy="317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89" name="Line 18"/>
              <p:cNvSpPr/>
              <p:nvPr/>
            </p:nvSpPr>
            <p:spPr>
              <a:xfrm flipH="1">
                <a:off x="1290" y="1797"/>
                <a:ext cx="771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0" name="Line 19"/>
              <p:cNvSpPr/>
              <p:nvPr/>
            </p:nvSpPr>
            <p:spPr>
              <a:xfrm>
                <a:off x="2378" y="1797"/>
                <a:ext cx="681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1" name="Line 20"/>
              <p:cNvSpPr/>
              <p:nvPr/>
            </p:nvSpPr>
            <p:spPr>
              <a:xfrm flipH="1">
                <a:off x="791" y="234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2" name="Line 21"/>
              <p:cNvSpPr/>
              <p:nvPr/>
            </p:nvSpPr>
            <p:spPr>
              <a:xfrm>
                <a:off x="1426" y="2341"/>
                <a:ext cx="363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3" name="Line 22"/>
              <p:cNvSpPr/>
              <p:nvPr/>
            </p:nvSpPr>
            <p:spPr>
              <a:xfrm flipH="1">
                <a:off x="2605" y="2341"/>
                <a:ext cx="363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4" name="Line 23"/>
              <p:cNvSpPr/>
              <p:nvPr/>
            </p:nvSpPr>
            <p:spPr>
              <a:xfrm>
                <a:off x="3195" y="234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5" name="Line 24"/>
              <p:cNvSpPr/>
              <p:nvPr/>
            </p:nvSpPr>
            <p:spPr>
              <a:xfrm flipH="1">
                <a:off x="2061" y="293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6" name="Line 25"/>
              <p:cNvSpPr/>
              <p:nvPr/>
            </p:nvSpPr>
            <p:spPr>
              <a:xfrm>
                <a:off x="2696" y="293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721952" name="Text Box 32"/>
            <p:cNvSpPr txBox="1">
              <a:spLocks noChangeArrowheads="1"/>
            </p:cNvSpPr>
            <p:nvPr/>
          </p:nvSpPr>
          <p:spPr bwMode="auto">
            <a:xfrm>
              <a:off x="1969" y="1117"/>
              <a:ext cx="2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91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3" name="Text Box 33"/>
            <p:cNvSpPr txBox="1">
              <a:spLocks noChangeArrowheads="1"/>
            </p:cNvSpPr>
            <p:nvPr/>
          </p:nvSpPr>
          <p:spPr bwMode="auto">
            <a:xfrm>
              <a:off x="3376" y="2840"/>
              <a:ext cx="2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91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4" name="Text Box 34"/>
            <p:cNvSpPr txBox="1">
              <a:spLocks noChangeArrowheads="1"/>
            </p:cNvSpPr>
            <p:nvPr/>
          </p:nvSpPr>
          <p:spPr bwMode="auto">
            <a:xfrm>
              <a:off x="3874" y="2251"/>
              <a:ext cx="2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91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5" name="Text Box 35"/>
            <p:cNvSpPr txBox="1">
              <a:spLocks noChangeArrowheads="1"/>
            </p:cNvSpPr>
            <p:nvPr/>
          </p:nvSpPr>
          <p:spPr bwMode="auto">
            <a:xfrm>
              <a:off x="2785" y="1661"/>
              <a:ext cx="2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91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6" name="Text Box 36"/>
            <p:cNvSpPr txBox="1">
              <a:spLocks noChangeArrowheads="1"/>
            </p:cNvSpPr>
            <p:nvPr/>
          </p:nvSpPr>
          <p:spPr bwMode="auto">
            <a:xfrm>
              <a:off x="2106" y="2251"/>
              <a:ext cx="2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91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7" name="Text Box 37"/>
            <p:cNvSpPr txBox="1">
              <a:spLocks noChangeArrowheads="1"/>
            </p:cNvSpPr>
            <p:nvPr/>
          </p:nvSpPr>
          <p:spPr bwMode="auto">
            <a:xfrm>
              <a:off x="3149" y="1107"/>
              <a:ext cx="2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91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8" name="Text Box 38"/>
            <p:cNvSpPr txBox="1">
              <a:spLocks noChangeArrowheads="1"/>
            </p:cNvSpPr>
            <p:nvPr/>
          </p:nvSpPr>
          <p:spPr bwMode="auto">
            <a:xfrm>
              <a:off x="3920" y="1616"/>
              <a:ext cx="2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91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9" name="Text Box 39"/>
            <p:cNvSpPr txBox="1">
              <a:spLocks noChangeArrowheads="1"/>
            </p:cNvSpPr>
            <p:nvPr/>
          </p:nvSpPr>
          <p:spPr bwMode="auto">
            <a:xfrm>
              <a:off x="4238" y="2840"/>
              <a:ext cx="2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91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60" name="Text Box 40"/>
            <p:cNvSpPr txBox="1">
              <a:spLocks noChangeArrowheads="1"/>
            </p:cNvSpPr>
            <p:nvPr/>
          </p:nvSpPr>
          <p:spPr bwMode="auto">
            <a:xfrm>
              <a:off x="4737" y="2251"/>
              <a:ext cx="2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91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61" name="Text Box 41"/>
            <p:cNvSpPr txBox="1">
              <a:spLocks noChangeArrowheads="1"/>
            </p:cNvSpPr>
            <p:nvPr/>
          </p:nvSpPr>
          <p:spPr bwMode="auto">
            <a:xfrm>
              <a:off x="2921" y="2241"/>
              <a:ext cx="2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91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48" grpId="0" bldLvl="0" animBg="1"/>
      <p:bldP spid="721949" grpId="0" bldLvl="0" animBg="1"/>
      <p:bldP spid="721950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316841" y="1641158"/>
            <a:ext cx="10218138" cy="4356570"/>
          </a:xfrm>
          <a:solidFill>
            <a:srgbClr val="FFFFFF"/>
          </a:solidFill>
        </p:spPr>
        <p:txBody>
          <a:bodyPr vert="horz" wrap="square" lIns="95052" tIns="47526" rIns="95052" bIns="47526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74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编码树</a:t>
            </a:r>
            <a:r>
              <a:rPr kumimoji="0" lang="en-US" altLang="zh-CN" sz="374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74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的代价</a:t>
            </a:r>
            <a:endParaRPr kumimoji="0" lang="zh-CN" altLang="en-US" sz="374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是字母表,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endParaRPr kumimoji="0" lang="en-US" altLang="zh-CN" sz="3325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f(c)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在文件中出现的频率</a:t>
            </a:r>
            <a:endParaRPr kumimoji="0" lang="zh-CN" altLang="en-US" sz="3325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325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(c)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是叶子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在树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中的深度，即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的编码长度</a:t>
            </a:r>
            <a:endParaRPr kumimoji="0" lang="zh-CN" altLang="en-US" sz="3325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的代价是编码一个文件的所有字符的代码位数:</a:t>
            </a:r>
            <a:endParaRPr kumimoji="0" lang="zh-CN" altLang="en-US" sz="3325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4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4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</a:t>
            </a:r>
            <a:r>
              <a:rPr kumimoji="0" lang="en-US" altLang="zh-CN" sz="374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B(T)=</a:t>
            </a:r>
            <a:endParaRPr kumimoji="0" lang="zh-CN" altLang="en-US" sz="374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7283" name="Rectangle 7"/>
          <p:cNvSpPr/>
          <p:nvPr/>
        </p:nvSpPr>
        <p:spPr>
          <a:xfrm>
            <a:off x="4896192" y="3601614"/>
            <a:ext cx="10693400" cy="3784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7284" name="Object 6"/>
          <p:cNvGraphicFramePr>
            <a:graphicFrameLocks noChangeAspect="1"/>
          </p:cNvGraphicFramePr>
          <p:nvPr/>
        </p:nvGraphicFramePr>
        <p:xfrm>
          <a:off x="4118939" y="4888783"/>
          <a:ext cx="2217890" cy="831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" r:id="rId1" imgW="862965" imgH="342900" progId="Equation.2">
                  <p:embed/>
                </p:oleObj>
              </mc:Choice>
              <mc:Fallback>
                <p:oleObj name="" r:id="rId1" imgW="862965" imgH="342900" progId="Equation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8939" y="4888783"/>
                        <a:ext cx="2217890" cy="83170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9" name="Rectangle 1027"/>
          <p:cNvSpPr>
            <a:spLocks noGrp="1" noChangeArrowheads="1"/>
          </p:cNvSpPr>
          <p:nvPr>
            <p:ph idx="1"/>
          </p:nvPr>
        </p:nvSpPr>
        <p:spPr>
          <a:xfrm>
            <a:off x="1379581" y="1159294"/>
            <a:ext cx="7881432" cy="2693153"/>
          </a:xfrm>
          <a:solidFill>
            <a:srgbClr val="FFFFFF"/>
          </a:solidFill>
        </p:spPr>
        <p:txBody>
          <a:bodyPr vert="horz" wrap="square" lIns="95052" tIns="47526" rIns="95052" bIns="47526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74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优化编码树问题</a:t>
            </a:r>
            <a:endParaRPr kumimoji="0" lang="zh-CN" altLang="en-US" sz="374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字母表 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 = 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325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, c</a:t>
            </a:r>
            <a:r>
              <a:rPr kumimoji="0" lang="en-US" altLang="zh-CN" sz="3325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, ...., c</a:t>
            </a:r>
            <a:r>
              <a:rPr kumimoji="0" lang="en-US" altLang="zh-CN" sz="3325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n 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，</a:t>
            </a:r>
            <a:endParaRPr kumimoji="0" lang="en-US" altLang="zh-CN" sz="3325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 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频率表 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 = 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f(c</a:t>
            </a:r>
            <a:r>
              <a:rPr kumimoji="0" lang="en-US" altLang="zh-CN" sz="3325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), f(c</a:t>
            </a:r>
            <a:r>
              <a:rPr kumimoji="0" lang="en-US" altLang="zh-CN" sz="3325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), ..., f(c</a:t>
            </a:r>
            <a:r>
              <a:rPr kumimoji="0" lang="en-US" altLang="zh-CN" sz="3325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}</a:t>
            </a:r>
            <a:endParaRPr kumimoji="0" lang="en-US" altLang="zh-CN" sz="3325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具有最小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B(T)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前缀编码树 </a:t>
            </a:r>
            <a:endParaRPr kumimoji="0" lang="zh-CN" altLang="en-US" sz="3325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05540" name="Rectangle 1028"/>
          <p:cNvSpPr>
            <a:spLocks noChangeArrowheads="1"/>
          </p:cNvSpPr>
          <p:nvPr/>
        </p:nvSpPr>
        <p:spPr bwMode="auto">
          <a:xfrm>
            <a:off x="1229411" y="3779838"/>
            <a:ext cx="8308838" cy="2095774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4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贪心思想</a:t>
            </a:r>
            <a:r>
              <a:rPr kumimoji="0" lang="zh-CN" altLang="en-US" sz="374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374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循环地选择具有最低频率的两个结点，</a:t>
            </a:r>
            <a:endParaRPr kumimoji="0" lang="zh-CN" altLang="en-US" sz="3325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生成一棵子树，直至形成树</a:t>
            </a:r>
            <a:endParaRPr kumimoji="0" lang="zh-CN" altLang="en-US" sz="3325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0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6170158" y="411747"/>
            <a:ext cx="4437431" cy="89936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16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优化解的结构分析</a:t>
            </a:r>
            <a:endParaRPr kumimoji="1" lang="zh-CN" altLang="en-US" sz="416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1851542" y="2581781"/>
            <a:ext cx="8135565" cy="202151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我们需要证明</a:t>
            </a:r>
            <a:endParaRPr kumimoji="0" lang="zh-CN" altLang="en-US" sz="374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优化前缀树问题具有优化子结构</a:t>
            </a:r>
            <a:endParaRPr kumimoji="0" lang="zh-CN" altLang="en-US" sz="3325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优化前缀树问题具有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</a:t>
            </a:r>
            <a:endParaRPr kumimoji="0" lang="zh-CN" altLang="en-US" sz="3325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99332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1129" y="1159294"/>
            <a:ext cx="5090917" cy="150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activity-selection problem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67556" y="3026583"/>
            <a:ext cx="9158287" cy="39801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i="1" dirty="0"/>
              <a:t>n activities </a:t>
            </a:r>
            <a:r>
              <a:rPr lang="en-US" altLang="zh-CN" dirty="0"/>
              <a:t>require </a:t>
            </a:r>
            <a:endParaRPr lang="en-US" altLang="zh-CN" dirty="0"/>
          </a:p>
          <a:p>
            <a:pPr marL="0" indent="-457200">
              <a:buNone/>
            </a:pPr>
            <a:r>
              <a:rPr lang="en-US" altLang="zh-CN" dirty="0"/>
              <a:t>  </a:t>
            </a:r>
            <a:r>
              <a:rPr lang="en-US" altLang="zh-CN" i="1" dirty="0"/>
              <a:t>exclusive</a:t>
            </a:r>
            <a:r>
              <a:rPr lang="en-US" altLang="zh-CN" dirty="0"/>
              <a:t> use of a common resource.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Example, scheduling the use of a classroom.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spc="7" baseline="2000" dirty="0">
                <a:solidFill>
                  <a:srgbClr val="CC9A00"/>
                </a:solidFill>
                <a:latin typeface="Noto Sans CJK JP Black"/>
              </a:rPr>
              <a:t>（</a:t>
            </a:r>
            <a:r>
              <a:rPr lang="en-US" altLang="zh-CN" sz="2000" spc="7" baseline="2000" dirty="0">
                <a:solidFill>
                  <a:srgbClr val="CC9A00"/>
                </a:solidFill>
                <a:latin typeface="Noto Sans CJK JP Black"/>
              </a:rPr>
              <a:t>n </a:t>
            </a:r>
            <a:r>
              <a:rPr lang="zh-CN" altLang="en-US" sz="2000" spc="7" baseline="2000" dirty="0">
                <a:solidFill>
                  <a:srgbClr val="CC9A00"/>
                </a:solidFill>
                <a:latin typeface="Noto Sans CJK JP Black"/>
              </a:rPr>
              <a:t>个活动，</a:t>
            </a:r>
            <a:r>
              <a:rPr lang="en-US" altLang="zh-CN" sz="2000" spc="7" baseline="2000" dirty="0">
                <a:solidFill>
                  <a:srgbClr val="CC9A00"/>
                </a:solidFill>
                <a:latin typeface="Noto Sans CJK JP Black"/>
              </a:rPr>
              <a:t>1 </a:t>
            </a:r>
            <a:r>
              <a:rPr lang="zh-CN" altLang="en-US" sz="2000" spc="7" baseline="2000" dirty="0">
                <a:solidFill>
                  <a:srgbClr val="CC9A00"/>
                </a:solidFill>
                <a:latin typeface="Noto Sans CJK JP Black"/>
              </a:rPr>
              <a:t>项资源，任一活动进行时需唯     一占用该资源）</a:t>
            </a:r>
            <a:endParaRPr lang="en-US" altLang="zh-CN" sz="2000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Set of activities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 =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. . . , 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needs resource during period [</a:t>
            </a:r>
            <a:r>
              <a:rPr lang="en-US" altLang="zh-CN" sz="23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), which is a half-open  interval, where </a:t>
            </a:r>
            <a:r>
              <a:rPr lang="en-US" altLang="zh-CN" sz="23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is start time and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is finish time.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Goal: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Select the largest possible set of nonoverlapping (mutually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compatible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 activities. </a:t>
            </a:r>
            <a:r>
              <a:rPr lang="zh-CN" altLang="en-US" sz="2000" b="1" spc="7" baseline="2000" dirty="0">
                <a:solidFill>
                  <a:srgbClr val="CC9A00"/>
                </a:solidFill>
                <a:latin typeface="Noto Sans CJK JP Black"/>
                <a:cs typeface="Times New Roman" panose="02020603050405020304"/>
              </a:rPr>
              <a:t>（安排一个活动计划，使得相容的活动数目最多）</a:t>
            </a:r>
            <a:endParaRPr lang="en-US" altLang="zh-CN" sz="2000" b="1" spc="7" baseline="2000" dirty="0">
              <a:solidFill>
                <a:srgbClr val="CC9A00"/>
              </a:solidFill>
              <a:latin typeface="Noto Sans CJK JP Black"/>
              <a:cs typeface="Times New Roman" panose="02020603050405020304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Other objectives: Maximize income rental fees , …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SzPct val="50000"/>
              <a:buNone/>
            </a:pPr>
            <a:endParaRPr lang="zh-CN" altLang="en-US" sz="2000" dirty="0"/>
          </a:p>
          <a:p>
            <a:endParaRPr lang="zh-CN" altLang="en-US" sz="2000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2407" y="1536936"/>
            <a:ext cx="1218468" cy="1065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614" y="1561228"/>
            <a:ext cx="3039327" cy="8955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07" y="2636976"/>
            <a:ext cx="1328162" cy="9208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819" y="2626283"/>
            <a:ext cx="1049459" cy="10308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275" y="2456744"/>
            <a:ext cx="1218468" cy="11169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16" y="3530727"/>
            <a:ext cx="1963906" cy="147293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07265" y="311083"/>
            <a:ext cx="10030013" cy="3767444"/>
          </a:xfrm>
          <a:solidFill>
            <a:schemeClr val="bg1"/>
          </a:solidFill>
        </p:spPr>
        <p:txBody>
          <a:bodyPr vert="horz" wrap="square" lIns="95052" tIns="47526" rIns="95052" bIns="47526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优化子结构</a:t>
            </a:r>
            <a:endParaRPr kumimoji="0" lang="zh-CN" altLang="en-US" sz="374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引理</a:t>
            </a:r>
            <a:r>
              <a:rPr kumimoji="0" lang="en-US" altLang="zh-CN" sz="332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的优化前缀树，</a:t>
            </a:r>
            <a:r>
              <a:rPr kumimoji="0" lang="zh-CN" altLang="en-US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C，f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(c)</a:t>
            </a:r>
            <a:endParaRPr kumimoji="0" lang="en-US" altLang="zh-CN" sz="3325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在文件中出现的频率</a:t>
            </a:r>
            <a:r>
              <a:rPr kumimoji="0" lang="en-US" altLang="zh-CN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325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中任意两个相邻叶结点，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是它们的父结点，则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作为频率是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f(z)=f(x)+f(y)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的字符，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T’=T-{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x,y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C’=C-{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x,y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}∪{z}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的优化前缀编码树</a:t>
            </a:r>
            <a:r>
              <a:rPr kumimoji="0" lang="en-US" altLang="zh-CN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325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710711" name="Group 55"/>
          <p:cNvGrpSpPr/>
          <p:nvPr/>
        </p:nvGrpSpPr>
        <p:grpSpPr>
          <a:xfrm>
            <a:off x="5671793" y="4304606"/>
            <a:ext cx="4252606" cy="2270697"/>
            <a:chOff x="3437" y="2478"/>
            <a:chExt cx="2577" cy="1376"/>
          </a:xfrm>
        </p:grpSpPr>
        <p:grpSp>
          <p:nvGrpSpPr>
            <p:cNvPr id="100385" name="Group 36"/>
            <p:cNvGrpSpPr/>
            <p:nvPr/>
          </p:nvGrpSpPr>
          <p:grpSpPr>
            <a:xfrm>
              <a:off x="3784" y="2478"/>
              <a:ext cx="1815" cy="1361"/>
              <a:chOff x="3512" y="2206"/>
              <a:chExt cx="1815" cy="1361"/>
            </a:xfrm>
          </p:grpSpPr>
          <p:sp>
            <p:nvSpPr>
              <p:cNvPr id="710678" name="Rectangle 22"/>
              <p:cNvSpPr>
                <a:spLocks noChangeArrowheads="1"/>
              </p:cNvSpPr>
              <p:nvPr/>
            </p:nvSpPr>
            <p:spPr bwMode="auto">
              <a:xfrm>
                <a:off x="5009" y="284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394" name="Oval 23"/>
              <p:cNvSpPr/>
              <p:nvPr/>
            </p:nvSpPr>
            <p:spPr>
              <a:xfrm>
                <a:off x="4057" y="284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0681" name="Rectangle 25"/>
              <p:cNvSpPr>
                <a:spLocks noChangeArrowheads="1"/>
              </p:cNvSpPr>
              <p:nvPr/>
            </p:nvSpPr>
            <p:spPr bwMode="auto">
              <a:xfrm>
                <a:off x="3512" y="3295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82" name="Rectangle 26"/>
              <p:cNvSpPr>
                <a:spLocks noChangeArrowheads="1"/>
              </p:cNvSpPr>
              <p:nvPr/>
            </p:nvSpPr>
            <p:spPr bwMode="auto">
              <a:xfrm>
                <a:off x="4419" y="3294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397" name="Line 28"/>
              <p:cNvSpPr/>
              <p:nvPr/>
            </p:nvSpPr>
            <p:spPr>
              <a:xfrm flipH="1">
                <a:off x="4238" y="2569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398" name="Line 29"/>
              <p:cNvSpPr/>
              <p:nvPr/>
            </p:nvSpPr>
            <p:spPr>
              <a:xfrm>
                <a:off x="4783" y="2569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399" name="Line 30"/>
              <p:cNvSpPr/>
              <p:nvPr/>
            </p:nvSpPr>
            <p:spPr>
              <a:xfrm flipH="1">
                <a:off x="3739" y="2977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400" name="Line 31"/>
              <p:cNvSpPr/>
              <p:nvPr/>
            </p:nvSpPr>
            <p:spPr>
              <a:xfrm>
                <a:off x="4284" y="2977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401" name="Oval 34"/>
              <p:cNvSpPr/>
              <p:nvPr/>
            </p:nvSpPr>
            <p:spPr>
              <a:xfrm>
                <a:off x="4601" y="243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0691" name="Text Box 35"/>
              <p:cNvSpPr txBox="1">
                <a:spLocks noChangeArrowheads="1"/>
              </p:cNvSpPr>
              <p:nvPr/>
            </p:nvSpPr>
            <p:spPr bwMode="auto">
              <a:xfrm>
                <a:off x="4283" y="2206"/>
                <a:ext cx="38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74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T’</a:t>
                </a:r>
                <a:endParaRPr kumimoji="0" lang="en-US" altLang="zh-CN" sz="374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0699" name="Text Box 43"/>
            <p:cNvSpPr txBox="1">
              <a:spLocks noChangeArrowheads="1"/>
            </p:cNvSpPr>
            <p:nvPr/>
          </p:nvSpPr>
          <p:spPr bwMode="auto">
            <a:xfrm>
              <a:off x="3981" y="3203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0" name="Text Box 44"/>
            <p:cNvSpPr txBox="1">
              <a:spLocks noChangeArrowheads="1"/>
            </p:cNvSpPr>
            <p:nvPr/>
          </p:nvSpPr>
          <p:spPr bwMode="auto">
            <a:xfrm>
              <a:off x="4525" y="2779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1" name="Text Box 45"/>
            <p:cNvSpPr txBox="1">
              <a:spLocks noChangeArrowheads="1"/>
            </p:cNvSpPr>
            <p:nvPr/>
          </p:nvSpPr>
          <p:spPr bwMode="auto">
            <a:xfrm>
              <a:off x="5160" y="2750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2" name="Text Box 46"/>
            <p:cNvSpPr txBox="1">
              <a:spLocks noChangeArrowheads="1"/>
            </p:cNvSpPr>
            <p:nvPr/>
          </p:nvSpPr>
          <p:spPr bwMode="auto">
            <a:xfrm>
              <a:off x="4616" y="3187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7" name="Text Box 51"/>
            <p:cNvSpPr txBox="1">
              <a:spLocks noChangeArrowheads="1"/>
            </p:cNvSpPr>
            <p:nvPr/>
          </p:nvSpPr>
          <p:spPr bwMode="auto">
            <a:xfrm>
              <a:off x="3437" y="3566"/>
              <a:ext cx="3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f(c)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8" name="Text Box 52"/>
            <p:cNvSpPr txBox="1">
              <a:spLocks noChangeArrowheads="1"/>
            </p:cNvSpPr>
            <p:nvPr/>
          </p:nvSpPr>
          <p:spPr bwMode="auto">
            <a:xfrm>
              <a:off x="5614" y="3067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f(b)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9" name="Text Box 53"/>
            <p:cNvSpPr txBox="1">
              <a:spLocks noChangeArrowheads="1"/>
            </p:cNvSpPr>
            <p:nvPr/>
          </p:nvSpPr>
          <p:spPr bwMode="auto">
            <a:xfrm>
              <a:off x="5013" y="355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f(x)+f(y)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0713" name="Group 57"/>
          <p:cNvGrpSpPr/>
          <p:nvPr/>
        </p:nvGrpSpPr>
        <p:grpSpPr>
          <a:xfrm>
            <a:off x="1404334" y="3930008"/>
            <a:ext cx="4227854" cy="3217921"/>
            <a:chOff x="851" y="2251"/>
            <a:chExt cx="2562" cy="1950"/>
          </a:xfrm>
        </p:grpSpPr>
        <p:grpSp>
          <p:nvGrpSpPr>
            <p:cNvPr id="100357" name="Group 54"/>
            <p:cNvGrpSpPr/>
            <p:nvPr/>
          </p:nvGrpSpPr>
          <p:grpSpPr>
            <a:xfrm>
              <a:off x="851" y="2251"/>
              <a:ext cx="2562" cy="1950"/>
              <a:chOff x="851" y="2251"/>
              <a:chExt cx="2562" cy="1950"/>
            </a:xfrm>
          </p:grpSpPr>
          <p:grpSp>
            <p:nvGrpSpPr>
              <p:cNvPr id="100359" name="Group 4"/>
              <p:cNvGrpSpPr/>
              <p:nvPr/>
            </p:nvGrpSpPr>
            <p:grpSpPr>
              <a:xfrm>
                <a:off x="1199" y="2251"/>
                <a:ext cx="1815" cy="1950"/>
                <a:chOff x="2106" y="1117"/>
                <a:chExt cx="1815" cy="1950"/>
              </a:xfrm>
            </p:grpSpPr>
            <p:grpSp>
              <p:nvGrpSpPr>
                <p:cNvPr id="100370" name="Group 5"/>
                <p:cNvGrpSpPr/>
                <p:nvPr/>
              </p:nvGrpSpPr>
              <p:grpSpPr>
                <a:xfrm>
                  <a:off x="2106" y="1344"/>
                  <a:ext cx="1815" cy="1723"/>
                  <a:chOff x="2922" y="391"/>
                  <a:chExt cx="1815" cy="1723"/>
                </a:xfrm>
              </p:grpSpPr>
              <p:sp>
                <p:nvSpPr>
                  <p:cNvPr id="71066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419" y="799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91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rPr>
                      <a:t>b</a:t>
                    </a:r>
                    <a:endParaRPr kumimoji="0" lang="en-US" altLang="zh-CN" sz="291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2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0373" name="Oval 7"/>
                  <p:cNvSpPr/>
                  <p:nvPr/>
                </p:nvSpPr>
                <p:spPr>
                  <a:xfrm>
                    <a:off x="3467" y="799"/>
                    <a:ext cx="227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7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0374" name="Oval 8"/>
                  <p:cNvSpPr/>
                  <p:nvPr/>
                </p:nvSpPr>
                <p:spPr>
                  <a:xfrm>
                    <a:off x="3875" y="1253"/>
                    <a:ext cx="227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7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06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922" y="1253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91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rPr>
                      <a:t>c</a:t>
                    </a:r>
                    <a:endParaRPr kumimoji="0" lang="en-US" altLang="zh-CN" sz="291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2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106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512" y="1842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91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rPr>
                      <a:t>x</a:t>
                    </a:r>
                    <a:endParaRPr kumimoji="0" lang="en-US" altLang="zh-CN" sz="291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2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1066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147" y="1842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91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  <a:endParaRPr kumimoji="0" lang="en-US" altLang="zh-CN" sz="291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2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0378" name="Line 12"/>
                  <p:cNvSpPr/>
                  <p:nvPr/>
                </p:nvSpPr>
                <p:spPr>
                  <a:xfrm flipH="1">
                    <a:off x="3648" y="527"/>
                    <a:ext cx="363" cy="272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79" name="Line 13"/>
                  <p:cNvSpPr/>
                  <p:nvPr/>
                </p:nvSpPr>
                <p:spPr>
                  <a:xfrm>
                    <a:off x="4193" y="527"/>
                    <a:ext cx="317" cy="272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0" name="Line 14"/>
                  <p:cNvSpPr/>
                  <p:nvPr/>
                </p:nvSpPr>
                <p:spPr>
                  <a:xfrm flipH="1">
                    <a:off x="3149" y="935"/>
                    <a:ext cx="318" cy="31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1" name="Line 15"/>
                  <p:cNvSpPr/>
                  <p:nvPr/>
                </p:nvSpPr>
                <p:spPr>
                  <a:xfrm>
                    <a:off x="3694" y="935"/>
                    <a:ext cx="226" cy="31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2" name="Line 16"/>
                  <p:cNvSpPr/>
                  <p:nvPr/>
                </p:nvSpPr>
                <p:spPr>
                  <a:xfrm flipH="1">
                    <a:off x="3648" y="1434"/>
                    <a:ext cx="272" cy="40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3" name="Line 17"/>
                  <p:cNvSpPr/>
                  <p:nvPr/>
                </p:nvSpPr>
                <p:spPr>
                  <a:xfrm>
                    <a:off x="4056" y="1434"/>
                    <a:ext cx="227" cy="40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4" name="Oval 18"/>
                  <p:cNvSpPr/>
                  <p:nvPr/>
                </p:nvSpPr>
                <p:spPr>
                  <a:xfrm>
                    <a:off x="4011" y="391"/>
                    <a:ext cx="227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7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106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77" y="1117"/>
                  <a:ext cx="287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R="0" defTabSz="914400"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740" b="1" i="1" kern="1200" cap="none" spc="0" normalizeH="0" baseline="0" noProof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2" charset="0"/>
                      <a:ea typeface="宋体" panose="02010600030101010101" pitchFamily="2" charset="-122"/>
                      <a:cs typeface="+mn-cs"/>
                    </a:rPr>
                    <a:t>T</a:t>
                  </a:r>
                  <a:endParaRPr kumimoji="0" lang="en-US" altLang="zh-CN" sz="374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10693" name="Text Box 37"/>
              <p:cNvSpPr txBox="1">
                <a:spLocks noChangeArrowheads="1"/>
              </p:cNvSpPr>
              <p:nvPr/>
            </p:nvSpPr>
            <p:spPr bwMode="auto">
              <a:xfrm>
                <a:off x="1894" y="2568"/>
                <a:ext cx="2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94" name="Text Box 38"/>
              <p:cNvSpPr txBox="1">
                <a:spLocks noChangeArrowheads="1"/>
              </p:cNvSpPr>
              <p:nvPr/>
            </p:nvSpPr>
            <p:spPr bwMode="auto">
              <a:xfrm>
                <a:off x="1380" y="3006"/>
                <a:ext cx="2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95" name="Text Box 39"/>
              <p:cNvSpPr txBox="1">
                <a:spLocks noChangeArrowheads="1"/>
              </p:cNvSpPr>
              <p:nvPr/>
            </p:nvSpPr>
            <p:spPr bwMode="auto">
              <a:xfrm>
                <a:off x="1925" y="3505"/>
                <a:ext cx="2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96" name="Text Box 40"/>
              <p:cNvSpPr txBox="1">
                <a:spLocks noChangeArrowheads="1"/>
              </p:cNvSpPr>
              <p:nvPr/>
            </p:nvSpPr>
            <p:spPr bwMode="auto">
              <a:xfrm>
                <a:off x="2393" y="3475"/>
                <a:ext cx="2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97" name="Text Box 41"/>
              <p:cNvSpPr txBox="1">
                <a:spLocks noChangeArrowheads="1"/>
              </p:cNvSpPr>
              <p:nvPr/>
            </p:nvSpPr>
            <p:spPr bwMode="auto">
              <a:xfrm>
                <a:off x="2061" y="2976"/>
                <a:ext cx="2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98" name="Text Box 42"/>
              <p:cNvSpPr txBox="1">
                <a:spLocks noChangeArrowheads="1"/>
              </p:cNvSpPr>
              <p:nvPr/>
            </p:nvSpPr>
            <p:spPr bwMode="auto">
              <a:xfrm>
                <a:off x="2574" y="2523"/>
                <a:ext cx="2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703" name="Text Box 47"/>
              <p:cNvSpPr txBox="1">
                <a:spLocks noChangeArrowheads="1"/>
              </p:cNvSpPr>
              <p:nvPr/>
            </p:nvSpPr>
            <p:spPr bwMode="auto">
              <a:xfrm>
                <a:off x="1441" y="3913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f(x)</a:t>
                </a:r>
                <a:endPara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704" name="Text Box 48"/>
              <p:cNvSpPr txBox="1">
                <a:spLocks noChangeArrowheads="1"/>
              </p:cNvSpPr>
              <p:nvPr/>
            </p:nvSpPr>
            <p:spPr bwMode="auto">
              <a:xfrm>
                <a:off x="851" y="3278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f(c)</a:t>
                </a:r>
                <a:endPara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705" name="Text Box 49"/>
              <p:cNvSpPr txBox="1">
                <a:spLocks noChangeArrowheads="1"/>
              </p:cNvSpPr>
              <p:nvPr/>
            </p:nvSpPr>
            <p:spPr bwMode="auto">
              <a:xfrm>
                <a:off x="2745" y="3884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f(y)</a:t>
                </a:r>
                <a:endPara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706" name="Text Box 50"/>
              <p:cNvSpPr txBox="1">
                <a:spLocks noChangeArrowheads="1"/>
              </p:cNvSpPr>
              <p:nvPr/>
            </p:nvSpPr>
            <p:spPr bwMode="auto">
              <a:xfrm>
                <a:off x="3013" y="284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f(b)</a:t>
                </a:r>
                <a:endPara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0712" name="Text Box 56"/>
            <p:cNvSpPr txBox="1">
              <a:spLocks noChangeArrowheads="1"/>
            </p:cNvSpPr>
            <p:nvPr/>
          </p:nvSpPr>
          <p:spPr bwMode="auto">
            <a:xfrm>
              <a:off x="2151" y="3239"/>
              <a:ext cx="1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z</a:t>
              </a:r>
              <a:endParaRPr kumimoji="0" lang="en-US" altLang="zh-CN" sz="291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0" y="215371"/>
            <a:ext cx="10511876" cy="7128933"/>
          </a:xfrm>
          <a:solidFill>
            <a:schemeClr val="bg1"/>
          </a:solidFill>
        </p:spPr>
        <p:txBody>
          <a:bodyPr vert="horz" wrap="square" lIns="95052" tIns="47526" rIns="95052" bIns="47526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91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证.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证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B(T)=B(T’)+f(x)+f(y).</a:t>
            </a:r>
            <a:endParaRPr kumimoji="0" lang="zh-CN" altLang="en-US" sz="291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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C-{x,y}, 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(v)=d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(v),  f(v)d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(v)=f(v)d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(v).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9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 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(x)=d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(y)=d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(z)+1,</a:t>
            </a:r>
            <a:r>
              <a:rPr kumimoji="0" lang="en-US" altLang="zh-CN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en-US" altLang="zh-CN" sz="291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      f(x)d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(x)+f(y)d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(y)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   =(f(x)+f(y))(d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(z)+1)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9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=(f(x)+f(y))d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(z)+(f(x)+f(y))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由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华文行楷" panose="02010800040101010101" pitchFamily="2" charset="-122"/>
                <a:cs typeface="+mn-cs"/>
              </a:rPr>
              <a:t>于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f(x)+f(y)=f(z)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f(x)d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(x)+f(y)d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(y)=f(z)d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(z)+(f(x)+f(y)).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B(T)=B(T’)+f(x)+f(y).</a:t>
            </a:r>
            <a:endParaRPr kumimoji="0" lang="zh-CN" altLang="en-US" sz="291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若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不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C’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的优化前缀编码树，</a:t>
            </a:r>
            <a:endParaRPr kumimoji="0" lang="zh-CN" altLang="en-US" sz="291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则必存在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T’’，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B(T’’)&lt;B(T’). 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因为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C’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中字符，它必为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T’’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中的叶子</a:t>
            </a:r>
            <a:r>
              <a:rPr kumimoji="0" lang="en-US" altLang="zh-CN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 </a:t>
            </a:r>
            <a:endParaRPr kumimoji="0" lang="en-US" altLang="zh-CN" sz="291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把结点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加入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T’’</a:t>
            </a:r>
            <a:r>
              <a:rPr kumimoji="0" lang="en-US" altLang="zh-CN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，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作为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的子结点，</a:t>
            </a:r>
            <a:endParaRPr kumimoji="0" lang="zh-CN" altLang="en-US" sz="291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则得到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的一个如下前缀编码树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T’’’</a:t>
            </a:r>
            <a:r>
              <a:rPr kumimoji="0" lang="zh-CN" altLang="en-US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： </a:t>
            </a:r>
            <a:endParaRPr kumimoji="0" lang="zh-CN" altLang="en-US" sz="291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15780" name="Group 4"/>
          <p:cNvGrpSpPr/>
          <p:nvPr/>
        </p:nvGrpSpPr>
        <p:grpSpPr>
          <a:xfrm>
            <a:off x="6402838" y="1159294"/>
            <a:ext cx="4252607" cy="2270697"/>
            <a:chOff x="3437" y="2478"/>
            <a:chExt cx="2577" cy="1376"/>
          </a:xfrm>
        </p:grpSpPr>
        <p:grpSp>
          <p:nvGrpSpPr>
            <p:cNvPr id="101398" name="Group 5"/>
            <p:cNvGrpSpPr/>
            <p:nvPr/>
          </p:nvGrpSpPr>
          <p:grpSpPr>
            <a:xfrm>
              <a:off x="3784" y="2478"/>
              <a:ext cx="1815" cy="1361"/>
              <a:chOff x="3512" y="2206"/>
              <a:chExt cx="1815" cy="1361"/>
            </a:xfrm>
          </p:grpSpPr>
          <p:sp>
            <p:nvSpPr>
              <p:cNvPr id="715782" name="Rectangle 6"/>
              <p:cNvSpPr>
                <a:spLocks noChangeArrowheads="1"/>
              </p:cNvSpPr>
              <p:nvPr/>
            </p:nvSpPr>
            <p:spPr bwMode="auto">
              <a:xfrm>
                <a:off x="5009" y="284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407" name="Oval 7"/>
              <p:cNvSpPr/>
              <p:nvPr/>
            </p:nvSpPr>
            <p:spPr>
              <a:xfrm>
                <a:off x="4057" y="284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5784" name="Rectangle 8"/>
              <p:cNvSpPr>
                <a:spLocks noChangeArrowheads="1"/>
              </p:cNvSpPr>
              <p:nvPr/>
            </p:nvSpPr>
            <p:spPr bwMode="auto">
              <a:xfrm>
                <a:off x="3512" y="3295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5785" name="Rectangle 9"/>
              <p:cNvSpPr>
                <a:spLocks noChangeArrowheads="1"/>
              </p:cNvSpPr>
              <p:nvPr/>
            </p:nvSpPr>
            <p:spPr bwMode="auto">
              <a:xfrm>
                <a:off x="4419" y="3294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410" name="Line 10"/>
              <p:cNvSpPr/>
              <p:nvPr/>
            </p:nvSpPr>
            <p:spPr>
              <a:xfrm flipH="1">
                <a:off x="4238" y="2569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1" name="Line 11"/>
              <p:cNvSpPr/>
              <p:nvPr/>
            </p:nvSpPr>
            <p:spPr>
              <a:xfrm>
                <a:off x="4783" y="2569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2" name="Line 12"/>
              <p:cNvSpPr/>
              <p:nvPr/>
            </p:nvSpPr>
            <p:spPr>
              <a:xfrm flipH="1">
                <a:off x="3739" y="2977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3" name="Line 13"/>
              <p:cNvSpPr/>
              <p:nvPr/>
            </p:nvSpPr>
            <p:spPr>
              <a:xfrm>
                <a:off x="4284" y="2977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4" name="Oval 14"/>
              <p:cNvSpPr/>
              <p:nvPr/>
            </p:nvSpPr>
            <p:spPr>
              <a:xfrm>
                <a:off x="4601" y="243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5791" name="Text Box 15"/>
              <p:cNvSpPr txBox="1">
                <a:spLocks noChangeArrowheads="1"/>
              </p:cNvSpPr>
              <p:nvPr/>
            </p:nvSpPr>
            <p:spPr bwMode="auto">
              <a:xfrm>
                <a:off x="4283" y="2206"/>
                <a:ext cx="38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74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T’</a:t>
                </a:r>
                <a:endParaRPr kumimoji="0" lang="en-US" altLang="zh-CN" sz="374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5792" name="Text Box 16"/>
            <p:cNvSpPr txBox="1">
              <a:spLocks noChangeArrowheads="1"/>
            </p:cNvSpPr>
            <p:nvPr/>
          </p:nvSpPr>
          <p:spPr bwMode="auto">
            <a:xfrm>
              <a:off x="3981" y="3203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3" name="Text Box 17"/>
            <p:cNvSpPr txBox="1">
              <a:spLocks noChangeArrowheads="1"/>
            </p:cNvSpPr>
            <p:nvPr/>
          </p:nvSpPr>
          <p:spPr bwMode="auto">
            <a:xfrm>
              <a:off x="4525" y="2779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4" name="Text Box 18"/>
            <p:cNvSpPr txBox="1">
              <a:spLocks noChangeArrowheads="1"/>
            </p:cNvSpPr>
            <p:nvPr/>
          </p:nvSpPr>
          <p:spPr bwMode="auto">
            <a:xfrm>
              <a:off x="5160" y="2750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5" name="Text Box 19"/>
            <p:cNvSpPr txBox="1">
              <a:spLocks noChangeArrowheads="1"/>
            </p:cNvSpPr>
            <p:nvPr/>
          </p:nvSpPr>
          <p:spPr bwMode="auto">
            <a:xfrm>
              <a:off x="4616" y="3187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6" name="Text Box 20"/>
            <p:cNvSpPr txBox="1">
              <a:spLocks noChangeArrowheads="1"/>
            </p:cNvSpPr>
            <p:nvPr/>
          </p:nvSpPr>
          <p:spPr bwMode="auto">
            <a:xfrm>
              <a:off x="3437" y="3566"/>
              <a:ext cx="3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f(c)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7" name="Text Box 21"/>
            <p:cNvSpPr txBox="1">
              <a:spLocks noChangeArrowheads="1"/>
            </p:cNvSpPr>
            <p:nvPr/>
          </p:nvSpPr>
          <p:spPr bwMode="auto">
            <a:xfrm>
              <a:off x="5614" y="3067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f(b)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8" name="Text Box 22"/>
            <p:cNvSpPr txBox="1">
              <a:spLocks noChangeArrowheads="1"/>
            </p:cNvSpPr>
            <p:nvPr/>
          </p:nvSpPr>
          <p:spPr bwMode="auto">
            <a:xfrm>
              <a:off x="5013" y="355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f(x)+f(y)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5817" name="Group 41"/>
          <p:cNvGrpSpPr/>
          <p:nvPr/>
        </p:nvGrpSpPr>
        <p:grpSpPr>
          <a:xfrm>
            <a:off x="6993616" y="4378866"/>
            <a:ext cx="3671731" cy="2272347"/>
            <a:chOff x="4251" y="2523"/>
            <a:chExt cx="2225" cy="1377"/>
          </a:xfrm>
        </p:grpSpPr>
        <p:sp>
          <p:nvSpPr>
            <p:cNvPr id="715800" name="Rectangle 24"/>
            <p:cNvSpPr>
              <a:spLocks noChangeArrowheads="1"/>
            </p:cNvSpPr>
            <p:nvPr/>
          </p:nvSpPr>
          <p:spPr bwMode="auto">
            <a:xfrm>
              <a:off x="5748" y="3158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382" name="Oval 25"/>
            <p:cNvSpPr/>
            <p:nvPr/>
          </p:nvSpPr>
          <p:spPr>
            <a:xfrm>
              <a:off x="4796" y="3158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802" name="Rectangle 26"/>
            <p:cNvSpPr>
              <a:spLocks noChangeArrowheads="1"/>
            </p:cNvSpPr>
            <p:nvPr/>
          </p:nvSpPr>
          <p:spPr bwMode="auto">
            <a:xfrm>
              <a:off x="4251" y="3612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384" name="Line 27"/>
            <p:cNvSpPr/>
            <p:nvPr/>
          </p:nvSpPr>
          <p:spPr>
            <a:xfrm flipH="1">
              <a:off x="4977" y="2886"/>
              <a:ext cx="363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5" name="Line 28"/>
            <p:cNvSpPr/>
            <p:nvPr/>
          </p:nvSpPr>
          <p:spPr>
            <a:xfrm>
              <a:off x="5522" y="2886"/>
              <a:ext cx="317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6" name="Line 29"/>
            <p:cNvSpPr/>
            <p:nvPr/>
          </p:nvSpPr>
          <p:spPr>
            <a:xfrm flipH="1">
              <a:off x="4478" y="3294"/>
              <a:ext cx="318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7" name="Line 30"/>
            <p:cNvSpPr/>
            <p:nvPr/>
          </p:nvSpPr>
          <p:spPr>
            <a:xfrm>
              <a:off x="5023" y="3294"/>
              <a:ext cx="226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8" name="Oval 31"/>
            <p:cNvSpPr/>
            <p:nvPr/>
          </p:nvSpPr>
          <p:spPr>
            <a:xfrm>
              <a:off x="5340" y="2750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808" name="Text Box 32"/>
            <p:cNvSpPr txBox="1">
              <a:spLocks noChangeArrowheads="1"/>
            </p:cNvSpPr>
            <p:nvPr/>
          </p:nvSpPr>
          <p:spPr bwMode="auto">
            <a:xfrm>
              <a:off x="5022" y="2523"/>
              <a:ext cx="4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74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T’’</a:t>
              </a:r>
              <a:endParaRPr kumimoji="0" lang="en-US" altLang="zh-CN" sz="374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09" name="Text Box 33"/>
            <p:cNvSpPr txBox="1">
              <a:spLocks noChangeArrowheads="1"/>
            </p:cNvSpPr>
            <p:nvPr/>
          </p:nvSpPr>
          <p:spPr bwMode="auto">
            <a:xfrm>
              <a:off x="4946" y="2840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0" name="Text Box 34"/>
            <p:cNvSpPr txBox="1">
              <a:spLocks noChangeArrowheads="1"/>
            </p:cNvSpPr>
            <p:nvPr/>
          </p:nvSpPr>
          <p:spPr bwMode="auto">
            <a:xfrm>
              <a:off x="4432" y="3278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1" name="Text Box 35"/>
            <p:cNvSpPr txBox="1">
              <a:spLocks noChangeArrowheads="1"/>
            </p:cNvSpPr>
            <p:nvPr/>
          </p:nvSpPr>
          <p:spPr bwMode="auto">
            <a:xfrm>
              <a:off x="5113" y="3248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2" name="Text Box 36"/>
            <p:cNvSpPr txBox="1">
              <a:spLocks noChangeArrowheads="1"/>
            </p:cNvSpPr>
            <p:nvPr/>
          </p:nvSpPr>
          <p:spPr bwMode="auto">
            <a:xfrm>
              <a:off x="5626" y="2795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3" name="Text Box 37"/>
            <p:cNvSpPr txBox="1">
              <a:spLocks noChangeArrowheads="1"/>
            </p:cNvSpPr>
            <p:nvPr/>
          </p:nvSpPr>
          <p:spPr bwMode="auto">
            <a:xfrm>
              <a:off x="4601" y="3612"/>
              <a:ext cx="3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f(v)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4" name="Text Box 38"/>
            <p:cNvSpPr txBox="1">
              <a:spLocks noChangeArrowheads="1"/>
            </p:cNvSpPr>
            <p:nvPr/>
          </p:nvSpPr>
          <p:spPr bwMode="auto">
            <a:xfrm>
              <a:off x="6065" y="3112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f(u)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5" name="Rectangle 39"/>
            <p:cNvSpPr>
              <a:spLocks noChangeArrowheads="1"/>
            </p:cNvSpPr>
            <p:nvPr/>
          </p:nvSpPr>
          <p:spPr bwMode="auto">
            <a:xfrm>
              <a:off x="5082" y="3612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z</a:t>
              </a:r>
              <a:endPara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6" name="Text Box 40"/>
            <p:cNvSpPr txBox="1">
              <a:spLocks noChangeArrowheads="1"/>
            </p:cNvSpPr>
            <p:nvPr/>
          </p:nvSpPr>
          <p:spPr bwMode="auto">
            <a:xfrm>
              <a:off x="5400" y="3567"/>
              <a:ext cx="3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f(z)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1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1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15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780553" y="3779838"/>
            <a:ext cx="9731325" cy="3326836"/>
          </a:xfrm>
        </p:spPr>
        <p:txBody>
          <a:bodyPr vert="horz" wrap="square" lIns="95052" tIns="47526" rIns="95052" bIns="47526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T’’’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代价为：</a:t>
            </a:r>
            <a:endParaRPr kumimoji="0" lang="zh-CN" altLang="en-US" sz="3325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B(T’’’)=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……</a:t>
            </a:r>
            <a:r>
              <a:rPr kumimoji="0" lang="zh-CN" altLang="en-US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+(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f(x)+f(y))(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325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325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’’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(z)+1)</a:t>
            </a:r>
            <a:endParaRPr kumimoji="0" lang="en-US" altLang="zh-CN" sz="3325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             = 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……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+f(z)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325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325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’’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(z)+(f(x)+f(y))  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325" b="1" i="1" u="none" strike="noStrike" kern="1200" cap="none" spc="0" normalizeH="0" baseline="-30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325" b="1" i="1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’’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(z)=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325" b="1" i="1" u="none" strike="noStrike" kern="1200" cap="none" spc="0" normalizeH="0" baseline="-30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325" b="1" i="1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’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(z))</a:t>
            </a:r>
            <a:endParaRPr kumimoji="0" lang="en-US" altLang="zh-CN" sz="3325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             = B(T’’)+f(x)+f(y)&lt;B(T’)+f(x)+f(y)= B(T)</a:t>
            </a:r>
            <a:endParaRPr kumimoji="0" lang="en-US" altLang="zh-CN" sz="3325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是优化的矛盾，故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C’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的优化编码树</a:t>
            </a:r>
            <a:r>
              <a:rPr kumimoji="0" lang="en-US" altLang="zh-CN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325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2403" name="Rectangle 5"/>
          <p:cNvSpPr/>
          <p:nvPr/>
        </p:nvSpPr>
        <p:spPr>
          <a:xfrm>
            <a:off x="4802129" y="3141204"/>
            <a:ext cx="10693400" cy="3784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04" name="Group 33"/>
          <p:cNvGrpSpPr/>
          <p:nvPr/>
        </p:nvGrpSpPr>
        <p:grpSpPr>
          <a:xfrm>
            <a:off x="5884670" y="486006"/>
            <a:ext cx="4246006" cy="3217921"/>
            <a:chOff x="1970" y="210"/>
            <a:chExt cx="2573" cy="1950"/>
          </a:xfrm>
        </p:grpSpPr>
        <p:sp>
          <p:nvSpPr>
            <p:cNvPr id="716809" name="Rectangle 9"/>
            <p:cNvSpPr>
              <a:spLocks noChangeArrowheads="1"/>
            </p:cNvSpPr>
            <p:nvPr/>
          </p:nvSpPr>
          <p:spPr bwMode="auto">
            <a:xfrm>
              <a:off x="3815" y="845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25" name="Oval 10"/>
            <p:cNvSpPr/>
            <p:nvPr/>
          </p:nvSpPr>
          <p:spPr>
            <a:xfrm>
              <a:off x="2863" y="845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12" name="Rectangle 12"/>
            <p:cNvSpPr>
              <a:spLocks noChangeArrowheads="1"/>
            </p:cNvSpPr>
            <p:nvPr/>
          </p:nvSpPr>
          <p:spPr bwMode="auto">
            <a:xfrm>
              <a:off x="2318" y="1299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13" name="Rectangle 13"/>
            <p:cNvSpPr>
              <a:spLocks noChangeArrowheads="1"/>
            </p:cNvSpPr>
            <p:nvPr/>
          </p:nvSpPr>
          <p:spPr bwMode="auto">
            <a:xfrm>
              <a:off x="2908" y="1888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x</a:t>
              </a:r>
              <a:endPara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14" name="Rectangle 14"/>
            <p:cNvSpPr>
              <a:spLocks noChangeArrowheads="1"/>
            </p:cNvSpPr>
            <p:nvPr/>
          </p:nvSpPr>
          <p:spPr bwMode="auto">
            <a:xfrm>
              <a:off x="3543" y="1888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y</a:t>
              </a:r>
              <a:endPara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29" name="Line 15"/>
            <p:cNvSpPr/>
            <p:nvPr/>
          </p:nvSpPr>
          <p:spPr>
            <a:xfrm flipH="1">
              <a:off x="3044" y="573"/>
              <a:ext cx="363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0" name="Line 16"/>
            <p:cNvSpPr/>
            <p:nvPr/>
          </p:nvSpPr>
          <p:spPr>
            <a:xfrm>
              <a:off x="3589" y="573"/>
              <a:ext cx="317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1" name="Line 17"/>
            <p:cNvSpPr/>
            <p:nvPr/>
          </p:nvSpPr>
          <p:spPr>
            <a:xfrm flipH="1">
              <a:off x="2545" y="981"/>
              <a:ext cx="318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2" name="Line 18"/>
            <p:cNvSpPr/>
            <p:nvPr/>
          </p:nvSpPr>
          <p:spPr>
            <a:xfrm>
              <a:off x="3090" y="981"/>
              <a:ext cx="226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3" name="Line 19"/>
            <p:cNvSpPr/>
            <p:nvPr/>
          </p:nvSpPr>
          <p:spPr>
            <a:xfrm flipH="1">
              <a:off x="3044" y="1480"/>
              <a:ext cx="272" cy="40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4" name="Line 20"/>
            <p:cNvSpPr/>
            <p:nvPr/>
          </p:nvSpPr>
          <p:spPr>
            <a:xfrm>
              <a:off x="3452" y="1480"/>
              <a:ext cx="227" cy="40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5" name="Oval 21"/>
            <p:cNvSpPr/>
            <p:nvPr/>
          </p:nvSpPr>
          <p:spPr>
            <a:xfrm>
              <a:off x="3407" y="437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22" name="Text Box 22"/>
            <p:cNvSpPr txBox="1">
              <a:spLocks noChangeArrowheads="1"/>
            </p:cNvSpPr>
            <p:nvPr/>
          </p:nvSpPr>
          <p:spPr bwMode="auto">
            <a:xfrm>
              <a:off x="3089" y="210"/>
              <a:ext cx="5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74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T’’’</a:t>
              </a:r>
              <a:endParaRPr kumimoji="0" lang="en-US" altLang="zh-CN" sz="374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3" name="Text Box 23"/>
            <p:cNvSpPr txBox="1">
              <a:spLocks noChangeArrowheads="1"/>
            </p:cNvSpPr>
            <p:nvPr/>
          </p:nvSpPr>
          <p:spPr bwMode="auto">
            <a:xfrm>
              <a:off x="3013" y="527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4" name="Text Box 24"/>
            <p:cNvSpPr txBox="1">
              <a:spLocks noChangeArrowheads="1"/>
            </p:cNvSpPr>
            <p:nvPr/>
          </p:nvSpPr>
          <p:spPr bwMode="auto">
            <a:xfrm>
              <a:off x="2499" y="965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5" name="Text Box 25"/>
            <p:cNvSpPr txBox="1">
              <a:spLocks noChangeArrowheads="1"/>
            </p:cNvSpPr>
            <p:nvPr/>
          </p:nvSpPr>
          <p:spPr bwMode="auto">
            <a:xfrm>
              <a:off x="3044" y="1464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6" name="Text Box 26"/>
            <p:cNvSpPr txBox="1">
              <a:spLocks noChangeArrowheads="1"/>
            </p:cNvSpPr>
            <p:nvPr/>
          </p:nvSpPr>
          <p:spPr bwMode="auto">
            <a:xfrm>
              <a:off x="3512" y="1434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7" name="Text Box 27"/>
            <p:cNvSpPr txBox="1">
              <a:spLocks noChangeArrowheads="1"/>
            </p:cNvSpPr>
            <p:nvPr/>
          </p:nvSpPr>
          <p:spPr bwMode="auto">
            <a:xfrm>
              <a:off x="3180" y="935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8" name="Text Box 28"/>
            <p:cNvSpPr txBox="1">
              <a:spLocks noChangeArrowheads="1"/>
            </p:cNvSpPr>
            <p:nvPr/>
          </p:nvSpPr>
          <p:spPr bwMode="auto">
            <a:xfrm>
              <a:off x="3693" y="482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9" name="Text Box 29"/>
            <p:cNvSpPr txBox="1">
              <a:spLocks noChangeArrowheads="1"/>
            </p:cNvSpPr>
            <p:nvPr/>
          </p:nvSpPr>
          <p:spPr bwMode="auto">
            <a:xfrm>
              <a:off x="2560" y="1872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f(x)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30" name="Text Box 30"/>
            <p:cNvSpPr txBox="1">
              <a:spLocks noChangeArrowheads="1"/>
            </p:cNvSpPr>
            <p:nvPr/>
          </p:nvSpPr>
          <p:spPr bwMode="auto">
            <a:xfrm>
              <a:off x="1970" y="1237"/>
              <a:ext cx="3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f(v)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31" name="Text Box 31"/>
            <p:cNvSpPr txBox="1">
              <a:spLocks noChangeArrowheads="1"/>
            </p:cNvSpPr>
            <p:nvPr/>
          </p:nvSpPr>
          <p:spPr bwMode="auto">
            <a:xfrm>
              <a:off x="3864" y="1843"/>
              <a:ext cx="3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f(y)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32" name="Text Box 32"/>
            <p:cNvSpPr txBox="1">
              <a:spLocks noChangeArrowheads="1"/>
            </p:cNvSpPr>
            <p:nvPr/>
          </p:nvSpPr>
          <p:spPr bwMode="auto">
            <a:xfrm>
              <a:off x="4132" y="79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f(u)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11" name="Oval 11"/>
            <p:cNvSpPr>
              <a:spLocks noChangeArrowheads="1"/>
            </p:cNvSpPr>
            <p:nvPr/>
          </p:nvSpPr>
          <p:spPr bwMode="auto">
            <a:xfrm>
              <a:off x="3195" y="1253"/>
              <a:ext cx="363" cy="27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95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z</a:t>
              </a:r>
              <a:endParaRPr kumimoji="0" lang="en-US" altLang="zh-CN" sz="2495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405" name="AutoShape 61"/>
          <p:cNvSpPr/>
          <p:nvPr/>
        </p:nvSpPr>
        <p:spPr>
          <a:xfrm>
            <a:off x="4897841" y="2357351"/>
            <a:ext cx="823458" cy="298690"/>
          </a:xfrm>
          <a:prstGeom prst="rightArrow">
            <a:avLst>
              <a:gd name="adj1" fmla="val 50000"/>
              <a:gd name="adj2" fmla="val 68922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06" name="Group 64"/>
          <p:cNvGrpSpPr/>
          <p:nvPr/>
        </p:nvGrpSpPr>
        <p:grpSpPr>
          <a:xfrm>
            <a:off x="706292" y="934865"/>
            <a:ext cx="4246006" cy="2245945"/>
            <a:chOff x="428" y="436"/>
            <a:chExt cx="2573" cy="1361"/>
          </a:xfrm>
        </p:grpSpPr>
        <p:sp>
          <p:nvSpPr>
            <p:cNvPr id="716836" name="Rectangle 36"/>
            <p:cNvSpPr>
              <a:spLocks noChangeArrowheads="1"/>
            </p:cNvSpPr>
            <p:nvPr/>
          </p:nvSpPr>
          <p:spPr bwMode="auto">
            <a:xfrm>
              <a:off x="2273" y="1071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08" name="Oval 37"/>
            <p:cNvSpPr/>
            <p:nvPr/>
          </p:nvSpPr>
          <p:spPr>
            <a:xfrm>
              <a:off x="1321" y="1071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38" name="Rectangle 38"/>
            <p:cNvSpPr>
              <a:spLocks noChangeArrowheads="1"/>
            </p:cNvSpPr>
            <p:nvPr/>
          </p:nvSpPr>
          <p:spPr bwMode="auto">
            <a:xfrm>
              <a:off x="776" y="1525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0" name="Line 41"/>
            <p:cNvSpPr/>
            <p:nvPr/>
          </p:nvSpPr>
          <p:spPr>
            <a:xfrm flipH="1">
              <a:off x="1502" y="799"/>
              <a:ext cx="363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1" name="Line 42"/>
            <p:cNvSpPr/>
            <p:nvPr/>
          </p:nvSpPr>
          <p:spPr>
            <a:xfrm>
              <a:off x="2047" y="799"/>
              <a:ext cx="317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2" name="Line 43"/>
            <p:cNvSpPr/>
            <p:nvPr/>
          </p:nvSpPr>
          <p:spPr>
            <a:xfrm flipH="1">
              <a:off x="1003" y="1207"/>
              <a:ext cx="318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3" name="Line 44"/>
            <p:cNvSpPr/>
            <p:nvPr/>
          </p:nvSpPr>
          <p:spPr>
            <a:xfrm>
              <a:off x="1548" y="1207"/>
              <a:ext cx="226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4" name="Oval 47"/>
            <p:cNvSpPr/>
            <p:nvPr/>
          </p:nvSpPr>
          <p:spPr>
            <a:xfrm>
              <a:off x="1865" y="663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48" name="Text Box 48"/>
            <p:cNvSpPr txBox="1">
              <a:spLocks noChangeArrowheads="1"/>
            </p:cNvSpPr>
            <p:nvPr/>
          </p:nvSpPr>
          <p:spPr bwMode="auto">
            <a:xfrm>
              <a:off x="1547" y="436"/>
              <a:ext cx="4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74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T’’</a:t>
              </a:r>
              <a:endParaRPr kumimoji="0" lang="en-US" altLang="zh-CN" sz="374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49" name="Text Box 49"/>
            <p:cNvSpPr txBox="1">
              <a:spLocks noChangeArrowheads="1"/>
            </p:cNvSpPr>
            <p:nvPr/>
          </p:nvSpPr>
          <p:spPr bwMode="auto">
            <a:xfrm>
              <a:off x="1471" y="753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50" name="Text Box 50"/>
            <p:cNvSpPr txBox="1">
              <a:spLocks noChangeArrowheads="1"/>
            </p:cNvSpPr>
            <p:nvPr/>
          </p:nvSpPr>
          <p:spPr bwMode="auto">
            <a:xfrm>
              <a:off x="957" y="1191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53" name="Text Box 53"/>
            <p:cNvSpPr txBox="1">
              <a:spLocks noChangeArrowheads="1"/>
            </p:cNvSpPr>
            <p:nvPr/>
          </p:nvSpPr>
          <p:spPr bwMode="auto">
            <a:xfrm>
              <a:off x="1638" y="1161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54" name="Text Box 54"/>
            <p:cNvSpPr txBox="1">
              <a:spLocks noChangeArrowheads="1"/>
            </p:cNvSpPr>
            <p:nvPr/>
          </p:nvSpPr>
          <p:spPr bwMode="auto">
            <a:xfrm>
              <a:off x="2151" y="708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95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56" name="Text Box 56"/>
            <p:cNvSpPr txBox="1">
              <a:spLocks noChangeArrowheads="1"/>
            </p:cNvSpPr>
            <p:nvPr/>
          </p:nvSpPr>
          <p:spPr bwMode="auto">
            <a:xfrm>
              <a:off x="428" y="1463"/>
              <a:ext cx="3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f(v)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58" name="Text Box 58"/>
            <p:cNvSpPr txBox="1">
              <a:spLocks noChangeArrowheads="1"/>
            </p:cNvSpPr>
            <p:nvPr/>
          </p:nvSpPr>
          <p:spPr bwMode="auto">
            <a:xfrm>
              <a:off x="2590" y="1025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f(u)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62" name="Rectangle 62"/>
            <p:cNvSpPr>
              <a:spLocks noChangeArrowheads="1"/>
            </p:cNvSpPr>
            <p:nvPr/>
          </p:nvSpPr>
          <p:spPr bwMode="auto">
            <a:xfrm>
              <a:off x="1607" y="1525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z</a:t>
              </a:r>
              <a:endPara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63" name="Text Box 63"/>
            <p:cNvSpPr txBox="1">
              <a:spLocks noChangeArrowheads="1"/>
            </p:cNvSpPr>
            <p:nvPr/>
          </p:nvSpPr>
          <p:spPr bwMode="auto">
            <a:xfrm>
              <a:off x="1925" y="1480"/>
              <a:ext cx="3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f(z)</a:t>
              </a:r>
              <a:endParaRPr kumimoji="0" lang="en-US" altLang="zh-CN" sz="2495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40" name="Rectangle 4"/>
          <p:cNvSpPr>
            <a:spLocks noChangeArrowheads="1"/>
          </p:cNvSpPr>
          <p:nvPr/>
        </p:nvSpPr>
        <p:spPr bwMode="auto">
          <a:xfrm>
            <a:off x="405953" y="1834233"/>
            <a:ext cx="9980507" cy="356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</a:t>
            </a:r>
            <a:endParaRPr kumimoji="0" lang="zh-CN" altLang="en-US" sz="374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9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引理</a:t>
            </a:r>
            <a:r>
              <a:rPr kumimoji="0" lang="en-US" altLang="zh-CN" sz="332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2.</a:t>
            </a:r>
            <a:r>
              <a:rPr kumimoji="0" lang="en-US" altLang="zh-CN" sz="104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是字母表，</a:t>
            </a:r>
            <a:r>
              <a:rPr kumimoji="0" lang="zh-CN" altLang="en-US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C，c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具有频率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f(c),</a:t>
            </a:r>
            <a:r>
              <a:rPr kumimoji="0" lang="en-US" altLang="zh-CN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325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x、y</a:t>
            </a:r>
            <a:endParaRPr kumimoji="0" lang="en-US" altLang="zh-CN" sz="3325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中具有最小频率的两个字符，则存在一个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的优化前缀树，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的编码具有相同长度，且仅在最末一位不同</a:t>
            </a:r>
            <a:r>
              <a:rPr kumimoji="0" lang="en-US" altLang="zh-CN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325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/>
          <p:nvPr/>
        </p:nvSpPr>
        <p:spPr>
          <a:xfrm>
            <a:off x="3559517" y="2443163"/>
            <a:ext cx="10693400" cy="3784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1080892" y="5458108"/>
            <a:ext cx="9130646" cy="162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不失一般性，设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f(b)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f(c), f(x)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f(y). </a:t>
            </a:r>
            <a:r>
              <a:rPr kumimoji="1" lang="zh-CN" altLang="en-US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因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1" lang="zh-CN" altLang="en-US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1" lang="zh-CN" altLang="en-US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是具有</a:t>
            </a:r>
            <a:endParaRPr kumimoji="1" lang="zh-CN" altLang="en-US" sz="3325" b="1" kern="1200" cap="none" spc="0" normalizeH="0" baseline="0" noProof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最低频率的字符</a:t>
            </a:r>
            <a:r>
              <a:rPr kumimoji="1" lang="en-US" altLang="zh-CN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 f(b)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f(x), f(c)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f(y)</a:t>
            </a:r>
            <a:r>
              <a:rPr kumimoji="1" lang="en-US" altLang="zh-CN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1" lang="zh-CN" altLang="en-US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交换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zh-CN" altLang="en-US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</a:t>
            </a:r>
            <a:r>
              <a:rPr kumimoji="1" lang="zh-CN" altLang="en-US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</a:t>
            </a:r>
            <a:r>
              <a:rPr kumimoji="1" lang="zh-CN" altLang="en-US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从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zh-CN" altLang="en-US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en-US" altLang="zh-CN" sz="3325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1" lang="en-US" altLang="zh-CN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1" lang="en-US" altLang="zh-CN" sz="3325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1" lang="zh-CN" altLang="en-US" sz="3325" b="1" kern="1200" cap="none" spc="0" normalizeH="0" baseline="0" noProof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-42906" y="1235204"/>
            <a:ext cx="10361707" cy="111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r>
              <a:rPr kumimoji="0" lang="en-US" altLang="zh-CN" sz="332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的优化前缀树，且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0" lang="en-US" altLang="zh-CN" sz="3325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是具有最大深度的两个兄弟字符</a:t>
            </a:r>
            <a:r>
              <a:rPr kumimoji="0" lang="en-US" altLang="zh-CN" sz="3325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:</a:t>
            </a:r>
            <a:endParaRPr kumimoji="0" lang="zh-CN" altLang="en-US" sz="33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7767" name="Group 7"/>
          <p:cNvGrpSpPr/>
          <p:nvPr/>
        </p:nvGrpSpPr>
        <p:grpSpPr>
          <a:xfrm>
            <a:off x="3475355" y="2058663"/>
            <a:ext cx="2995143" cy="3217921"/>
            <a:chOff x="2106" y="1117"/>
            <a:chExt cx="1815" cy="1950"/>
          </a:xfrm>
        </p:grpSpPr>
        <p:grpSp>
          <p:nvGrpSpPr>
            <p:cNvPr id="104454" name="Group 8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</p:grpSpPr>
          <p:sp>
            <p:nvSpPr>
              <p:cNvPr id="757769" name="Rectangle 9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457" name="Oval 10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458" name="Oval 11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7772" name="Rectangle 12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y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7773" name="Rectangle 13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7774" name="Rectangle 14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462" name="Line 15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3" name="Line 16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4" name="Line 17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5" name="Line 18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6" name="Line 19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7" name="Line 20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8" name="Oval 21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2877" y="1117"/>
              <a:ext cx="2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74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374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5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/>
          <p:cNvSpPr/>
          <p:nvPr/>
        </p:nvSpPr>
        <p:spPr>
          <a:xfrm>
            <a:off x="2955537" y="2339199"/>
            <a:ext cx="10693400" cy="3784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5475" name="Group 5"/>
          <p:cNvGrpSpPr/>
          <p:nvPr/>
        </p:nvGrpSpPr>
        <p:grpSpPr>
          <a:xfrm>
            <a:off x="854812" y="1684063"/>
            <a:ext cx="2995143" cy="3217921"/>
            <a:chOff x="2106" y="1117"/>
            <a:chExt cx="1815" cy="1950"/>
          </a:xfrm>
        </p:grpSpPr>
        <p:grpSp>
          <p:nvGrpSpPr>
            <p:cNvPr id="105493" name="Group 6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</p:grpSpPr>
          <p:sp>
            <p:nvSpPr>
              <p:cNvPr id="758791" name="Rectangle 7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496" name="Oval 8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97" name="Oval 9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794" name="Rectangle 10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y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8795" name="Rectangle 11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8796" name="Rectangle 12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501" name="Line 13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2" name="Line 14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3" name="Line 15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4" name="Line 16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5" name="Line 17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6" name="Line 18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7" name="Oval 19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804" name="Text Box 20"/>
            <p:cNvSpPr txBox="1">
              <a:spLocks noChangeArrowheads="1"/>
            </p:cNvSpPr>
            <p:nvPr/>
          </p:nvSpPr>
          <p:spPr bwMode="auto">
            <a:xfrm>
              <a:off x="2877" y="1117"/>
              <a:ext cx="38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74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0" lang="en-US" altLang="zh-CN" sz="374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8805" name="AutoShape 21"/>
          <p:cNvSpPr>
            <a:spLocks noChangeArrowheads="1"/>
          </p:cNvSpPr>
          <p:nvPr/>
        </p:nvSpPr>
        <p:spPr bwMode="auto">
          <a:xfrm>
            <a:off x="4074384" y="3255069"/>
            <a:ext cx="2694803" cy="1047888"/>
          </a:xfrm>
          <a:prstGeom prst="rightArrowCallout">
            <a:avLst>
              <a:gd name="adj1" fmla="val 25000"/>
              <a:gd name="adj2" fmla="val 25000"/>
              <a:gd name="adj3" fmla="val 42861"/>
              <a:gd name="adj4" fmla="val 6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交换</a:t>
            </a:r>
            <a:r>
              <a:rPr kumimoji="1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1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1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</a:t>
            </a:r>
            <a:endParaRPr kumimoji="1" lang="en-US" altLang="zh-CN" sz="3325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</a:t>
            </a:r>
            <a:r>
              <a:rPr kumimoji="1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</a:t>
            </a:r>
            <a:endParaRPr kumimoji="0" lang="zh-CN" altLang="en-US" sz="332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2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58806" name="Group 22"/>
          <p:cNvGrpSpPr/>
          <p:nvPr/>
        </p:nvGrpSpPr>
        <p:grpSpPr>
          <a:xfrm>
            <a:off x="6919356" y="1759973"/>
            <a:ext cx="2995142" cy="3217921"/>
            <a:chOff x="2106" y="1117"/>
            <a:chExt cx="1815" cy="1950"/>
          </a:xfrm>
        </p:grpSpPr>
        <p:grpSp>
          <p:nvGrpSpPr>
            <p:cNvPr id="105478" name="Group 23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</p:grpSpPr>
          <p:sp>
            <p:nvSpPr>
              <p:cNvPr id="758808" name="Rectangle 24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481" name="Oval 25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82" name="Oval 26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811" name="Rectangle 27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8812" name="Rectangle 28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8813" name="Rectangle 29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y</a:t>
                </a:r>
                <a:endPara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486" name="Line 30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7" name="Line 31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8" name="Line 32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9" name="Line 33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0" name="Line 34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1" name="Line 35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2" name="Oval 36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821" name="Text Box 37"/>
            <p:cNvSpPr txBox="1">
              <a:spLocks noChangeArrowheads="1"/>
            </p:cNvSpPr>
            <p:nvPr/>
          </p:nvSpPr>
          <p:spPr bwMode="auto">
            <a:xfrm>
              <a:off x="2877" y="1117"/>
              <a:ext cx="4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74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T’’</a:t>
              </a:r>
              <a:endParaRPr kumimoji="0" lang="en-US" altLang="zh-CN" sz="374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05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/>
          <p:nvPr/>
        </p:nvSpPr>
        <p:spPr>
          <a:xfrm>
            <a:off x="4381324" y="3601614"/>
            <a:ext cx="10693400" cy="3784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59813" name="Object 5"/>
          <p:cNvGraphicFramePr>
            <a:graphicFrameLocks noChangeAspect="1"/>
          </p:cNvGraphicFramePr>
          <p:nvPr/>
        </p:nvGraphicFramePr>
        <p:xfrm>
          <a:off x="854812" y="1570199"/>
          <a:ext cx="3722887" cy="712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" r:id="rId1" imgW="1854200" imgH="342900" progId="Equation.3">
                  <p:embed/>
                </p:oleObj>
              </mc:Choice>
              <mc:Fallback>
                <p:oleObj name="" r:id="rId1" imgW="1854200" imgH="342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4812" y="1570199"/>
                        <a:ext cx="3722887" cy="71289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Rectangle 6"/>
          <p:cNvSpPr/>
          <p:nvPr/>
        </p:nvSpPr>
        <p:spPr>
          <a:xfrm>
            <a:off x="74260" y="289631"/>
            <a:ext cx="1978609" cy="101983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9815" name="Rectangle 7"/>
          <p:cNvSpPr>
            <a:spLocks noChangeArrowheads="1"/>
          </p:cNvSpPr>
          <p:nvPr/>
        </p:nvSpPr>
        <p:spPr bwMode="auto">
          <a:xfrm>
            <a:off x="405953" y="634526"/>
            <a:ext cx="10180183" cy="636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证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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是最优化前缀树.</a:t>
            </a:r>
            <a:endParaRPr kumimoji="0" lang="zh-CN" altLang="en-US" sz="3325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   B(T)-B(T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)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=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= f(x)d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(x) + f(b)d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(b) - f(x)d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(x) - f(b)d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(b)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= f(x)d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(x) + f(b)d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(b) - f(x)d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(b) - f(b)d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(x)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= (f(b)-f(x))(d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(b)-d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(x)).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∵ f(b)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f(x), 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(b)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91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(x) 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因为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的深度最大</a:t>
            </a:r>
            <a:r>
              <a:rPr kumimoji="0" lang="zh-CN" altLang="en-US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)</a:t>
            </a:r>
            <a:endParaRPr kumimoji="0" lang="zh-CN" altLang="en-US" sz="3325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∴ 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B(T)-B(T’)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0, B(T)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B(T’)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同理可证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B(T’)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B(T’’)</a:t>
            </a:r>
            <a:r>
              <a:rPr kumimoji="0" lang="en-US" altLang="zh-CN" sz="291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B(T)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B(T’’).</a:t>
            </a:r>
            <a:endParaRPr kumimoji="0" lang="en-US" altLang="zh-CN" sz="291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2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是最优化的，所以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B(T)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B(T’’).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en-US" altLang="zh-CN" sz="3325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B(T)=B(T’’)，T’’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的最优化前缀编码树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 </a:t>
            </a:r>
            <a:endParaRPr kumimoji="0" lang="zh-CN" altLang="en-US" sz="3325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</a:t>
            </a:r>
            <a:r>
              <a:rPr kumimoji="0" lang="en-US" altLang="zh-CN" sz="291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T’’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0" lang="en-US" altLang="zh-CN" sz="3325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具有相同长度编码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zh-CN" altLang="en-US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且仅最后一位不同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325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en-US" altLang="zh-CN" sz="3325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9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9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9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9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59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59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59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598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257434" y="2058663"/>
            <a:ext cx="10120776" cy="3643677"/>
          </a:xfrm>
          <a:solidFill>
            <a:srgbClr val="FFFFFF"/>
          </a:solidFill>
        </p:spPr>
        <p:txBody>
          <a:bodyPr vert="horz" wrap="square" lIns="95052" tIns="47526" rIns="95052" bIns="47526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定理.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374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Huffman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算法产生一个优化前缀编码树</a:t>
            </a:r>
            <a:endParaRPr kumimoji="0" lang="zh-CN" altLang="en-US" sz="374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证</a:t>
            </a:r>
            <a:r>
              <a:rPr kumimoji="0" lang="en-US" altLang="zh-CN" sz="374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 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由于引理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、引理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成立,而且</a:t>
            </a:r>
            <a:r>
              <a:rPr kumimoji="0" lang="en-US" altLang="zh-CN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Huffman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算法按照引理</a:t>
            </a:r>
            <a:r>
              <a:rPr kumimoji="0" lang="en-US" altLang="zh-CN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选择性确定的规则进行局部优化选择，所以</a:t>
            </a:r>
            <a:r>
              <a:rPr kumimoji="0" lang="en-US" altLang="zh-CN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Huffman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算法产生一个优化前缀编码树。</a:t>
            </a:r>
            <a:r>
              <a:rPr kumimoji="0" lang="zh-CN" altLang="en-US" sz="374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zh-CN" altLang="en-US" sz="374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7742814" y="411747"/>
            <a:ext cx="2864775" cy="89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16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正确性证明</a:t>
            </a:r>
            <a:endParaRPr kumimoji="1" lang="zh-CN" altLang="en-US" sz="416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111620" name="Picture 5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3107" y="1185698"/>
            <a:ext cx="4193198" cy="1237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activity-selection problem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i="1" dirty="0"/>
              <a:t>n activities </a:t>
            </a:r>
            <a:r>
              <a:rPr lang="en-US" altLang="zh-CN" dirty="0"/>
              <a:t>require </a:t>
            </a:r>
            <a:r>
              <a:rPr lang="en-US" altLang="zh-CN" i="1" dirty="0"/>
              <a:t>exclusive</a:t>
            </a:r>
            <a:r>
              <a:rPr lang="en-US" altLang="zh-CN" dirty="0"/>
              <a:t> use of a common resource.</a:t>
            </a:r>
            <a:endParaRPr lang="en-US" altLang="zh-CN" dirty="0"/>
          </a:p>
          <a:p>
            <a:pPr lvl="1"/>
            <a:r>
              <a:rPr lang="en-US" altLang="zh-CN" dirty="0"/>
              <a:t>Set of activities </a:t>
            </a:r>
            <a:r>
              <a:rPr lang="en-US" altLang="zh-CN" i="1" dirty="0"/>
              <a:t>S</a:t>
            </a:r>
            <a:r>
              <a:rPr lang="en-US" altLang="zh-CN" dirty="0"/>
              <a:t> = {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 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 . . . , a</a:t>
            </a:r>
            <a:r>
              <a:rPr lang="en-US" altLang="zh-CN" i="1" baseline="-25000" dirty="0"/>
              <a:t>n</a:t>
            </a:r>
            <a:r>
              <a:rPr lang="en-US" altLang="zh-CN" dirty="0"/>
              <a:t>}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needs resource during period [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</a:t>
            </a:r>
            <a:r>
              <a:rPr lang="en-US" altLang="zh-CN" i="1" dirty="0"/>
              <a:t> , f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Example: S sorted by finish time: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" name="object 21"/>
          <p:cNvSpPr/>
          <p:nvPr/>
        </p:nvSpPr>
        <p:spPr>
          <a:xfrm>
            <a:off x="1330305" y="3692262"/>
            <a:ext cx="4231385" cy="10888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组合 13"/>
          <p:cNvGrpSpPr/>
          <p:nvPr/>
        </p:nvGrpSpPr>
        <p:grpSpPr>
          <a:xfrm>
            <a:off x="1330305" y="5058447"/>
            <a:ext cx="4980432" cy="1873754"/>
            <a:chOff x="1330305" y="5084938"/>
            <a:chExt cx="4980432" cy="1873754"/>
          </a:xfrm>
        </p:grpSpPr>
        <p:sp>
          <p:nvSpPr>
            <p:cNvPr id="11" name="object 27"/>
            <p:cNvSpPr/>
            <p:nvPr/>
          </p:nvSpPr>
          <p:spPr>
            <a:xfrm>
              <a:off x="1330305" y="5084938"/>
              <a:ext cx="4980432" cy="5524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33"/>
            <p:cNvSpPr/>
            <p:nvPr/>
          </p:nvSpPr>
          <p:spPr>
            <a:xfrm>
              <a:off x="1330305" y="5637384"/>
              <a:ext cx="4980432" cy="1321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文本框 16"/>
          <p:cNvSpPr txBox="1"/>
          <p:nvPr/>
        </p:nvSpPr>
        <p:spPr>
          <a:xfrm>
            <a:off x="6443317" y="4184036"/>
            <a:ext cx="3317402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Maximum-size mutually  compatible set: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50000"/>
              </a:lnSpc>
            </a:pP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Not unique: also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50000"/>
              </a:lnSpc>
            </a:pP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34" y="3417113"/>
            <a:ext cx="2462124" cy="72544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234" y="2273930"/>
            <a:ext cx="1049459" cy="103086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129" y="1087923"/>
            <a:ext cx="1218468" cy="111692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6240" y="1775315"/>
            <a:ext cx="840527" cy="7351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2018" y="2453085"/>
            <a:ext cx="1032397" cy="715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substructure of activity selection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170" y="2288557"/>
            <a:ext cx="9158287" cy="4818063"/>
          </a:xfrm>
        </p:spPr>
        <p:txBody>
          <a:bodyPr>
            <a:normAutofit lnSpcReduction="10000"/>
          </a:bodyPr>
          <a:lstStyle/>
          <a:p>
            <a:r>
              <a:rPr lang="en-US" altLang="zh-CN" i="1" dirty="0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ij</a:t>
            </a:r>
            <a:r>
              <a:rPr lang="en-US" altLang="zh-CN" dirty="0">
                <a:solidFill>
                  <a:schemeClr val="accent2"/>
                </a:solidFill>
              </a:rPr>
              <a:t> = {</a:t>
            </a:r>
            <a:r>
              <a:rPr lang="en-US" altLang="zh-CN" i="1" dirty="0" err="1">
                <a:solidFill>
                  <a:schemeClr val="accent2"/>
                </a:solidFill>
              </a:rPr>
              <a:t>a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 ∈ S : </a:t>
            </a:r>
            <a:r>
              <a:rPr lang="en-US" altLang="zh-CN" i="1" dirty="0">
                <a:solidFill>
                  <a:schemeClr val="accent2"/>
                </a:solidFill>
              </a:rPr>
              <a:t>f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 ≤ </a:t>
            </a:r>
            <a:r>
              <a:rPr lang="en-US" altLang="zh-CN" i="1" dirty="0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 &lt; </a:t>
            </a:r>
            <a:r>
              <a:rPr lang="en-US" altLang="zh-CN" i="1" dirty="0" err="1">
                <a:solidFill>
                  <a:schemeClr val="accent2"/>
                </a:solidFill>
              </a:rPr>
              <a:t>f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 ≤ </a:t>
            </a:r>
            <a:r>
              <a:rPr lang="en-US" altLang="zh-CN" i="1" dirty="0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j</a:t>
            </a:r>
            <a:r>
              <a:rPr lang="en-US" altLang="zh-CN" dirty="0">
                <a:solidFill>
                  <a:schemeClr val="accent2"/>
                </a:solidFill>
              </a:rPr>
              <a:t> }= </a:t>
            </a:r>
            <a:r>
              <a:rPr lang="en-US" altLang="zh-CN" dirty="0"/>
              <a:t>activities that start after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finishes &amp; finish before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starts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Activities in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are compatible with</a:t>
            </a:r>
            <a:endParaRPr lang="en-US" altLang="zh-CN" dirty="0"/>
          </a:p>
          <a:p>
            <a:pPr lvl="1"/>
            <a:r>
              <a:rPr lang="en-US" altLang="zh-CN" dirty="0"/>
              <a:t>all activities that finish by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</a:t>
            </a:r>
            <a:r>
              <a:rPr lang="zh-CN" altLang="en-US" sz="2000" spc="7" baseline="2000" dirty="0">
                <a:solidFill>
                  <a:srgbClr val="CC9A00"/>
                </a:solidFill>
                <a:latin typeface="Noto Sans CJK JP Black"/>
              </a:rPr>
              <a:t>（完成时间早于</a:t>
            </a:r>
            <a:r>
              <a:rPr lang="en-US" altLang="zh-CN" sz="2000" spc="7" baseline="2000" dirty="0">
                <a:solidFill>
                  <a:srgbClr val="CC9A00"/>
                </a:solidFill>
                <a:latin typeface="Noto Sans CJK JP Black"/>
              </a:rPr>
              <a:t>f</a:t>
            </a:r>
            <a:r>
              <a:rPr lang="en-US" altLang="zh-CN" sz="2000" spc="7" baseline="-25000" dirty="0">
                <a:solidFill>
                  <a:srgbClr val="CC9A00"/>
                </a:solidFill>
                <a:latin typeface="Noto Sans CJK JP Black"/>
              </a:rPr>
              <a:t>i</a:t>
            </a:r>
            <a:r>
              <a:rPr lang="en-US" altLang="zh-CN" sz="2000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zh-CN" altLang="en-US" sz="2000" spc="7" baseline="2000" dirty="0">
                <a:solidFill>
                  <a:srgbClr val="CC9A00"/>
                </a:solidFill>
                <a:latin typeface="Noto Sans CJK JP Black"/>
              </a:rPr>
              <a:t>的活动）</a:t>
            </a:r>
            <a:r>
              <a:rPr lang="en-US" altLang="zh-CN" dirty="0"/>
              <a:t>, and  </a:t>
            </a:r>
            <a:endParaRPr lang="en-US" altLang="zh-CN" dirty="0"/>
          </a:p>
          <a:p>
            <a:pPr lvl="1"/>
            <a:r>
              <a:rPr lang="en-US" altLang="zh-CN" dirty="0"/>
              <a:t>all activities that start no earlier than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.</a:t>
            </a:r>
            <a:endParaRPr lang="en-US" altLang="zh-CN" dirty="0"/>
          </a:p>
          <a:p>
            <a:r>
              <a:rPr lang="en-US" altLang="zh-CN" dirty="0"/>
              <a:t>To represent the entire problem, add fictitious activities: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 = [﹣∞, 0);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n+1 </a:t>
            </a:r>
            <a:r>
              <a:rPr lang="en-US" altLang="zh-CN" dirty="0"/>
              <a:t>= [∞, “∞+1”)</a:t>
            </a:r>
            <a:endParaRPr lang="en-US" altLang="zh-CN" dirty="0"/>
          </a:p>
          <a:p>
            <a:pPr lvl="1"/>
            <a:r>
              <a:rPr lang="en-US" altLang="zh-CN" dirty="0"/>
              <a:t>We don’t care about ﹣∞ in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0</a:t>
            </a:r>
            <a:r>
              <a:rPr lang="en-US" altLang="zh-CN" dirty="0"/>
              <a:t> or “∞+1” in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n+1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Then </a:t>
            </a:r>
            <a:r>
              <a:rPr lang="en-US" altLang="zh-CN" i="1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0,n+1</a:t>
            </a:r>
            <a:r>
              <a:rPr lang="en-US" altLang="zh-CN" dirty="0"/>
              <a:t>.	Range for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is </a:t>
            </a:r>
            <a:r>
              <a:rPr lang="en-US" altLang="zh-CN" i="1" dirty="0"/>
              <a:t>0 ≤ </a:t>
            </a:r>
            <a:r>
              <a:rPr lang="en-US" altLang="zh-CN" i="1" dirty="0" err="1"/>
              <a:t>i</a:t>
            </a:r>
            <a:r>
              <a:rPr lang="en-US" altLang="zh-CN" i="1" dirty="0"/>
              <a:t>, j ≤ n + 1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object 10"/>
          <p:cNvSpPr/>
          <p:nvPr/>
        </p:nvSpPr>
        <p:spPr>
          <a:xfrm>
            <a:off x="2266304" y="3188866"/>
            <a:ext cx="4504944" cy="684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4"/>
          <p:cNvSpPr txBox="1"/>
          <p:nvPr/>
        </p:nvSpPr>
        <p:spPr>
          <a:xfrm>
            <a:off x="799592" y="1650346"/>
            <a:ext cx="2629535" cy="3613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8020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solidFill>
                  <a:srgbClr val="A6464B"/>
                </a:solidFill>
                <a:latin typeface="Times New Roman" panose="02020603050405020304"/>
                <a:cs typeface="Times New Roman" panose="02020603050405020304"/>
              </a:rPr>
              <a:t>Space of</a:t>
            </a:r>
            <a:r>
              <a:rPr lang="en-US" sz="2200" spc="-90" dirty="0">
                <a:solidFill>
                  <a:srgbClr val="A6464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-5" dirty="0">
                <a:solidFill>
                  <a:srgbClr val="A6464B"/>
                </a:solidFill>
                <a:latin typeface="Times New Roman" panose="02020603050405020304"/>
                <a:cs typeface="Times New Roman" panose="02020603050405020304"/>
              </a:rPr>
              <a:t>subproblems</a:t>
            </a:r>
            <a:endParaRPr lang="en-US" sz="22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43907" y="2188637"/>
            <a:ext cx="9158287" cy="4818063"/>
          </a:xfrm>
        </p:spPr>
        <p:txBody>
          <a:bodyPr/>
          <a:lstStyle/>
          <a:p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zh-CN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{</a:t>
            </a:r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zh-CN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∈ 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</a:t>
            </a:r>
            <a:r>
              <a:rPr lang="en-US" altLang="zh-CN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≤ </a:t>
            </a:r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zh-CN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 </a:t>
            </a:r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altLang="zh-CN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≤ </a:t>
            </a:r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zh-CN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Assume that activities are sorted by monotonically increasing finish time</a:t>
            </a:r>
            <a:r>
              <a:rPr lang="zh-CN" altLang="en-US" sz="2000" spc="7" baseline="2000" dirty="0">
                <a:solidFill>
                  <a:srgbClr val="CC9A00"/>
                </a:solidFill>
                <a:latin typeface="Noto Sans CJK JP Black"/>
              </a:rPr>
              <a:t>（以结束时间单调增的方式对活动进行排序）</a:t>
            </a:r>
            <a:endParaRPr lang="en-US" altLang="zh-CN" sz="2000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· · · ≤ </a:t>
            </a:r>
            <a:r>
              <a:rPr lang="en-US" altLang="zh-CN" b="1" i="1" spc="-5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5" baseline="-25000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&lt;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5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n+1 </a:t>
            </a:r>
            <a:r>
              <a:rPr lang="en-US" altLang="zh-CN" b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(if </a:t>
            </a:r>
            <a:r>
              <a:rPr lang="en-US" altLang="zh-CN" b="1" i="1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≤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j,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≤</a:t>
            </a:r>
            <a:r>
              <a:rPr lang="en-US" altLang="zh-CN" b="1" spc="-8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)	(16.1)</a:t>
            </a:r>
            <a:endParaRPr lang="en-US" altLang="zh-CN" b="1" dirty="0">
              <a:solidFill>
                <a:srgbClr val="D3192B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sz="2000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Optimal substructure of activity selection</a:t>
            </a:r>
            <a:endParaRPr lang="zh-CN" altLang="en-US" dirty="0"/>
          </a:p>
        </p:txBody>
      </p:sp>
      <p:sp>
        <p:nvSpPr>
          <p:cNvPr id="7" name="object 10"/>
          <p:cNvSpPr/>
          <p:nvPr/>
        </p:nvSpPr>
        <p:spPr>
          <a:xfrm>
            <a:off x="5388356" y="1911349"/>
            <a:ext cx="4504944" cy="684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4"/>
          <p:cNvSpPr txBox="1"/>
          <p:nvPr/>
        </p:nvSpPr>
        <p:spPr>
          <a:xfrm>
            <a:off x="799592" y="1650346"/>
            <a:ext cx="2629535" cy="3613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8020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solidFill>
                  <a:srgbClr val="A6464B"/>
                </a:solidFill>
                <a:latin typeface="Times New Roman" panose="02020603050405020304"/>
                <a:cs typeface="Times New Roman" panose="02020603050405020304"/>
              </a:rPr>
              <a:t>Space of</a:t>
            </a:r>
            <a:r>
              <a:rPr lang="en-US" sz="2200" spc="-90" dirty="0">
                <a:solidFill>
                  <a:srgbClr val="A6464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-5" dirty="0">
                <a:solidFill>
                  <a:srgbClr val="A6464B"/>
                </a:solidFill>
                <a:latin typeface="Times New Roman" panose="02020603050405020304"/>
                <a:cs typeface="Times New Roman" panose="02020603050405020304"/>
              </a:rPr>
              <a:t>subproblems</a:t>
            </a:r>
            <a:endParaRPr lang="en-US" sz="2200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725832" y="6600862"/>
          <a:ext cx="8772429" cy="396240"/>
        </p:xfrm>
        <a:graphic>
          <a:graphicData uri="http://schemas.openxmlformats.org/drawingml/2006/table">
            <a:tbl>
              <a:tblPr/>
              <a:tblGrid>
                <a:gridCol w="584829"/>
                <a:gridCol w="584828"/>
                <a:gridCol w="584829"/>
                <a:gridCol w="584828"/>
                <a:gridCol w="584829"/>
                <a:gridCol w="584829"/>
                <a:gridCol w="584828"/>
                <a:gridCol w="584829"/>
                <a:gridCol w="584828"/>
                <a:gridCol w="584829"/>
                <a:gridCol w="584829"/>
                <a:gridCol w="584828"/>
                <a:gridCol w="584829"/>
                <a:gridCol w="584828"/>
                <a:gridCol w="584829"/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891206" y="6668932"/>
            <a:ext cx="8847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50221" y="3970835"/>
            <a:ext cx="1323291" cy="20233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4080" y="4221511"/>
            <a:ext cx="634746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38800" y="4469330"/>
            <a:ext cx="235458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800" y="4717149"/>
            <a:ext cx="1836420" cy="20233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11040" y="4964968"/>
            <a:ext cx="235458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47160" y="5212787"/>
            <a:ext cx="235458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66060" y="5460606"/>
            <a:ext cx="287274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47160" y="5711418"/>
            <a:ext cx="1181100" cy="20233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28700" y="5961164"/>
            <a:ext cx="348234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66060" y="6209913"/>
            <a:ext cx="118110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0200" y="6466601"/>
            <a:ext cx="1767840" cy="20233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Optimal substructure of activity selection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 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· · · ≤ </a:t>
            </a:r>
            <a:r>
              <a:rPr lang="en-US" altLang="zh-CN" b="1" i="1" spc="-5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5" baseline="-25000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&lt;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5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n+1 </a:t>
            </a:r>
            <a:r>
              <a:rPr lang="en-US" altLang="zh-CN" b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(if </a:t>
            </a:r>
            <a:r>
              <a:rPr lang="en-US" altLang="zh-CN" b="1" i="1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≤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j,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≤</a:t>
            </a:r>
            <a:r>
              <a:rPr lang="en-US" altLang="zh-CN" b="1" spc="-8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) 		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(16.1)</a:t>
            </a:r>
            <a:endParaRPr lang="en-US" altLang="zh-CN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zh-CN"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lang="en-US" altLang="zh-CN" sz="2400" b="1" i="1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400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≥ </a:t>
            </a:r>
            <a:r>
              <a:rPr lang="en-US" altLang="zh-CN" sz="2400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sz="24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⇒</a:t>
            </a:r>
            <a:r>
              <a:rPr lang="en-US" altLang="zh-CN" sz="2400" b="1" i="1" spc="-5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1600" b="1" i="1" spc="-5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1600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US" altLang="zh-CN" sz="24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400" b="1" i="1" spc="-10" dirty="0">
                <a:solidFill>
                  <a:srgbClr val="C00000"/>
                </a:solidFill>
              </a:rPr>
              <a:t>Ø</a:t>
            </a:r>
            <a:endParaRPr lang="en-US" altLang="zh-CN" sz="2400" i="1" dirty="0">
              <a:solidFill>
                <a:srgbClr val="C00000"/>
              </a:solidFill>
            </a:endParaRPr>
          </a:p>
          <a:p>
            <a:pPr marL="179705" indent="0">
              <a:buNone/>
            </a:pPr>
            <a:r>
              <a:rPr lang="en-US" altLang="zh-CN" dirty="0"/>
              <a:t>Proof	If there exists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∈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, then</a:t>
            </a:r>
            <a:endParaRPr lang="en-US" altLang="zh-CN" dirty="0"/>
          </a:p>
          <a:p>
            <a:pPr marL="179705" indent="0">
              <a:buNone/>
            </a:pP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		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sz="23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3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sz="23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⇒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79705" indent="0">
              <a:buNone/>
            </a:pPr>
            <a:r>
              <a:rPr lang="en-US" altLang="zh-CN" dirty="0"/>
              <a:t>		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lang="en-US" altLang="zh-CN" sz="23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≥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⇒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≥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 Contradiction.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only need to worry about	</a:t>
            </a:r>
            <a:r>
              <a:rPr lang="en-US" altLang="zh-CN" sz="23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with 0 ≤</a:t>
            </a:r>
            <a:r>
              <a:rPr lang="en-US" altLang="zh-CN" sz="23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≤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 + 1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All other </a:t>
            </a:r>
            <a:r>
              <a:rPr lang="en-US" altLang="zh-CN" sz="23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are </a:t>
            </a:r>
            <a:r>
              <a:rPr lang="en-US" altLang="zh-CN" sz="23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Ø</a:t>
            </a:r>
            <a:endParaRPr lang="en-US" altLang="zh-CN" i="1" dirty="0"/>
          </a:p>
          <a:p>
            <a:pPr marL="522605" indent="-342900"/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22605" indent="-342900"/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20688</Words>
  <Application>WPS 演示</Application>
  <PresentationFormat>自定义</PresentationFormat>
  <Paragraphs>1530</Paragraphs>
  <Slides>57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81" baseType="lpstr">
      <vt:lpstr>Arial</vt:lpstr>
      <vt:lpstr>宋体</vt:lpstr>
      <vt:lpstr>Wingdings</vt:lpstr>
      <vt:lpstr>Times New Roman</vt:lpstr>
      <vt:lpstr>Times New Roman</vt:lpstr>
      <vt:lpstr>Comic Sans MS</vt:lpstr>
      <vt:lpstr>微软雅黑</vt:lpstr>
      <vt:lpstr>Noto Sans CJK JP Black</vt:lpstr>
      <vt:lpstr>Segoe Print</vt:lpstr>
      <vt:lpstr>Wingdings</vt:lpstr>
      <vt:lpstr>Arial Unicode MS</vt:lpstr>
      <vt:lpstr>等线 Light</vt:lpstr>
      <vt:lpstr>等线</vt:lpstr>
      <vt:lpstr>Noto Sans Mono CJK JP Bold</vt:lpstr>
      <vt:lpstr>Symbol</vt:lpstr>
      <vt:lpstr>Arial</vt:lpstr>
      <vt:lpstr>华文行楷</vt:lpstr>
      <vt:lpstr>Symbol</vt:lpstr>
      <vt:lpstr>楷体_GB2312</vt:lpstr>
      <vt:lpstr>新宋体</vt:lpstr>
      <vt:lpstr>Office 主题​​</vt:lpstr>
      <vt:lpstr>MSDraw</vt:lpstr>
      <vt:lpstr>Equation.2</vt:lpstr>
      <vt:lpstr>Equation.3</vt:lpstr>
      <vt:lpstr>PowerPoint 演示文稿</vt:lpstr>
      <vt:lpstr>Greedy Algorithms</vt:lpstr>
      <vt:lpstr>Greedy Algorithms</vt:lpstr>
      <vt:lpstr>First example: Activity Selection</vt:lpstr>
      <vt:lpstr>An activity-selection problem</vt:lpstr>
      <vt:lpstr>An activity-selection problem</vt:lpstr>
      <vt:lpstr>Optimal substructure of activity selection</vt:lpstr>
      <vt:lpstr> Optimal substructure of activity selection</vt:lpstr>
      <vt:lpstr> Optimal substructure of activity selection</vt:lpstr>
      <vt:lpstr> Optimal substructure of activity selection</vt:lpstr>
      <vt:lpstr>A recursive solution</vt:lpstr>
      <vt:lpstr> Converting a DP solution to a greedy solution</vt:lpstr>
      <vt:lpstr> Converting a DP solution to a greedy solution</vt:lpstr>
      <vt:lpstr> Converting a DP solution to a greedy solution</vt:lpstr>
      <vt:lpstr>Converting a DP solution to a greedy solution</vt:lpstr>
      <vt:lpstr> Converting a DP solution to a greedy solution</vt:lpstr>
      <vt:lpstr>Converting a DP solution to a greedy solution</vt:lpstr>
      <vt:lpstr> Converting a DP solution to a greedy solution</vt:lpstr>
      <vt:lpstr> Converting a DP solution to a greedy solution</vt:lpstr>
      <vt:lpstr> A recursive greedy algorithm</vt:lpstr>
      <vt:lpstr> A recursive greedy algorithm</vt:lpstr>
      <vt:lpstr>A recursive greedy algorithm</vt:lpstr>
      <vt:lpstr>A recursive greedy algorithm</vt:lpstr>
      <vt:lpstr>An iterative greedy algorithm</vt:lpstr>
      <vt:lpstr>Review</vt:lpstr>
      <vt:lpstr>Greedy Algorithms</vt:lpstr>
      <vt:lpstr>Elements of the greedy strategy</vt:lpstr>
      <vt:lpstr>Elements of the greedy strategy</vt:lpstr>
      <vt:lpstr>Elements of the greedy strategy</vt:lpstr>
      <vt:lpstr>Elements of the greedy strategy</vt:lpstr>
      <vt:lpstr> Greedy-choice property</vt:lpstr>
      <vt:lpstr>Greedy-choice property</vt:lpstr>
      <vt:lpstr>Optimal substructure</vt:lpstr>
      <vt:lpstr>Greedy vs. dynamic programming</vt:lpstr>
      <vt:lpstr>Greedy vs. dynamic programming</vt:lpstr>
      <vt:lpstr>Greedy vs. dynamic programming</vt:lpstr>
      <vt:lpstr>Greedy vs. dynamic programming</vt:lpstr>
      <vt:lpstr>Greedy Algorithms</vt:lpstr>
      <vt:lpstr>Huffman codes</vt:lpstr>
      <vt:lpstr>Huffman codes</vt:lpstr>
      <vt:lpstr>Huffman codes</vt:lpstr>
      <vt:lpstr>Huffman codes</vt:lpstr>
      <vt:lpstr>Prefix codes</vt:lpstr>
      <vt:lpstr>Prefix codes</vt:lpstr>
      <vt:lpstr>PowerPoint 演示文稿</vt:lpstr>
      <vt:lpstr>PowerPoint 演示文稿</vt:lpstr>
      <vt:lpstr>PowerPoint 演示文稿</vt:lpstr>
      <vt:lpstr>PowerPoint 演示文稿</vt:lpstr>
      <vt:lpstr>优化解的结构分析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大宇哥</cp:lastModifiedBy>
  <cp:revision>125</cp:revision>
  <dcterms:created xsi:type="dcterms:W3CDTF">2020-09-07T07:25:00Z</dcterms:created>
  <dcterms:modified xsi:type="dcterms:W3CDTF">2020-10-03T15:50:28Z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