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2" r:id="rId6"/>
    <p:sldId id="261" r:id="rId7"/>
    <p:sldId id="264" r:id="rId8"/>
    <p:sldId id="265" r:id="rId9"/>
    <p:sldId id="266" r:id="rId10"/>
    <p:sldId id="267" r:id="rId11"/>
    <p:sldId id="268" r:id="rId12"/>
    <p:sldId id="269" r:id="rId13"/>
    <p:sldId id="27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7" d="100"/>
          <a:sy n="107" d="100"/>
        </p:scale>
        <p:origin x="75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654DD-84A9-4170-B5B8-C9D47127C68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E22ED5-51B6-4DCC-8403-57FD72FFF18D}">
      <dgm:prSet/>
      <dgm:spPr/>
      <dgm:t>
        <a:bodyPr/>
        <a:lstStyle/>
        <a:p>
          <a:pPr>
            <a:lnSpc>
              <a:spcPct val="100000"/>
            </a:lnSpc>
          </a:pPr>
          <a:r>
            <a:rPr lang="en-US"/>
            <a:t>The data shows that the casual riders ride more on weekends and Summertime so targeted promotions can be implemented by offering special discounts, or incentives to casual riders who sign up for membership</a:t>
          </a:r>
        </a:p>
      </dgm:t>
    </dgm:pt>
    <dgm:pt modelId="{208ADE78-8C2D-48C5-B703-8EB156FEB64D}" type="parTrans" cxnId="{9D53F4F5-F447-4AE5-87E8-A60F9CD40268}">
      <dgm:prSet/>
      <dgm:spPr/>
      <dgm:t>
        <a:bodyPr/>
        <a:lstStyle/>
        <a:p>
          <a:endParaRPr lang="en-US"/>
        </a:p>
      </dgm:t>
    </dgm:pt>
    <dgm:pt modelId="{31C205BC-8CAA-4BDF-A1FA-79348794E79F}" type="sibTrans" cxnId="{9D53F4F5-F447-4AE5-87E8-A60F9CD40268}">
      <dgm:prSet/>
      <dgm:spPr/>
      <dgm:t>
        <a:bodyPr/>
        <a:lstStyle/>
        <a:p>
          <a:endParaRPr lang="en-US"/>
        </a:p>
      </dgm:t>
    </dgm:pt>
    <dgm:pt modelId="{AE863DC2-3FAA-4748-A14B-31EE31727CD6}">
      <dgm:prSet/>
      <dgm:spPr/>
      <dgm:t>
        <a:bodyPr/>
        <a:lstStyle/>
        <a:p>
          <a:pPr>
            <a:lnSpc>
              <a:spcPct val="100000"/>
            </a:lnSpc>
          </a:pPr>
          <a:r>
            <a:rPr lang="en-US"/>
            <a:t>Promote awareness of membership benefits and potential cost savings to the casual riders so they will be attracted towards getting a membership compared to paying for single rides</a:t>
          </a:r>
        </a:p>
      </dgm:t>
    </dgm:pt>
    <dgm:pt modelId="{917C59EB-40F1-4246-A7F1-D12B27BEDF7C}" type="parTrans" cxnId="{670EAF59-44FD-4A54-A9FE-5DFCF31EDEC7}">
      <dgm:prSet/>
      <dgm:spPr/>
      <dgm:t>
        <a:bodyPr/>
        <a:lstStyle/>
        <a:p>
          <a:endParaRPr lang="en-US"/>
        </a:p>
      </dgm:t>
    </dgm:pt>
    <dgm:pt modelId="{BCB22194-9BE8-4FFA-85FD-6D79B6BDC740}" type="sibTrans" cxnId="{670EAF59-44FD-4A54-A9FE-5DFCF31EDEC7}">
      <dgm:prSet/>
      <dgm:spPr/>
      <dgm:t>
        <a:bodyPr/>
        <a:lstStyle/>
        <a:p>
          <a:endParaRPr lang="en-US"/>
        </a:p>
      </dgm:t>
    </dgm:pt>
    <dgm:pt modelId="{9641E19A-8CC1-44F0-B27E-D6DDC31222BB}">
      <dgm:prSet/>
      <dgm:spPr/>
      <dgm:t>
        <a:bodyPr/>
        <a:lstStyle/>
        <a:p>
          <a:pPr>
            <a:lnSpc>
              <a:spcPct val="100000"/>
            </a:lnSpc>
          </a:pPr>
          <a:r>
            <a:rPr lang="en-US"/>
            <a:t>Increase single ride pays in order to encourage Casual riders to become Member riders utilizing membership perks</a:t>
          </a:r>
        </a:p>
      </dgm:t>
    </dgm:pt>
    <dgm:pt modelId="{C9D7D8FE-3515-41C1-9491-574C446A1642}" type="parTrans" cxnId="{4A74E081-3843-436E-B912-3B77875C2132}">
      <dgm:prSet/>
      <dgm:spPr/>
      <dgm:t>
        <a:bodyPr/>
        <a:lstStyle/>
        <a:p>
          <a:endParaRPr lang="en-US"/>
        </a:p>
      </dgm:t>
    </dgm:pt>
    <dgm:pt modelId="{EE3C8E30-3167-45CB-B5AB-90F5A5F5A608}" type="sibTrans" cxnId="{4A74E081-3843-436E-B912-3B77875C2132}">
      <dgm:prSet/>
      <dgm:spPr/>
      <dgm:t>
        <a:bodyPr/>
        <a:lstStyle/>
        <a:p>
          <a:endParaRPr lang="en-US"/>
        </a:p>
      </dgm:t>
    </dgm:pt>
    <dgm:pt modelId="{E5316CEA-6493-449A-BDCC-FC27FC83AF0E}" type="pres">
      <dgm:prSet presAssocID="{930654DD-84A9-4170-B5B8-C9D47127C682}" presName="root" presStyleCnt="0">
        <dgm:presLayoutVars>
          <dgm:dir/>
          <dgm:resizeHandles val="exact"/>
        </dgm:presLayoutVars>
      </dgm:prSet>
      <dgm:spPr/>
    </dgm:pt>
    <dgm:pt modelId="{ACEAB714-E6E3-496E-AAB8-0B68AC095F9D}" type="pres">
      <dgm:prSet presAssocID="{17E22ED5-51B6-4DCC-8403-57FD72FFF18D}" presName="compNode" presStyleCnt="0"/>
      <dgm:spPr/>
    </dgm:pt>
    <dgm:pt modelId="{E2A26E0B-CF7B-4C85-9FE0-686997B52971}" type="pres">
      <dgm:prSet presAssocID="{17E22ED5-51B6-4DCC-8403-57FD72FFF1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ke"/>
        </a:ext>
      </dgm:extLst>
    </dgm:pt>
    <dgm:pt modelId="{C185A255-9A3A-441D-9D13-E23CDB61AB60}" type="pres">
      <dgm:prSet presAssocID="{17E22ED5-51B6-4DCC-8403-57FD72FFF18D}" presName="spaceRect" presStyleCnt="0"/>
      <dgm:spPr/>
    </dgm:pt>
    <dgm:pt modelId="{C2EE3249-9350-4891-A2D9-E019D3975C93}" type="pres">
      <dgm:prSet presAssocID="{17E22ED5-51B6-4DCC-8403-57FD72FFF18D}" presName="textRect" presStyleLbl="revTx" presStyleIdx="0" presStyleCnt="3">
        <dgm:presLayoutVars>
          <dgm:chMax val="1"/>
          <dgm:chPref val="1"/>
        </dgm:presLayoutVars>
      </dgm:prSet>
      <dgm:spPr/>
    </dgm:pt>
    <dgm:pt modelId="{340B7E13-F029-479A-AA7E-F7E1BA186A1A}" type="pres">
      <dgm:prSet presAssocID="{31C205BC-8CAA-4BDF-A1FA-79348794E79F}" presName="sibTrans" presStyleCnt="0"/>
      <dgm:spPr/>
    </dgm:pt>
    <dgm:pt modelId="{DAB1BF94-1E61-4160-95FD-F3B08B51759A}" type="pres">
      <dgm:prSet presAssocID="{AE863DC2-3FAA-4748-A14B-31EE31727CD6}" presName="compNode" presStyleCnt="0"/>
      <dgm:spPr/>
    </dgm:pt>
    <dgm:pt modelId="{3171CF05-B95E-4DE4-A81A-D4031DFA1E5E}" type="pres">
      <dgm:prSet presAssocID="{AE863DC2-3FAA-4748-A14B-31EE31727C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29C7AD79-F761-4403-9C26-27276047070E}" type="pres">
      <dgm:prSet presAssocID="{AE863DC2-3FAA-4748-A14B-31EE31727CD6}" presName="spaceRect" presStyleCnt="0"/>
      <dgm:spPr/>
    </dgm:pt>
    <dgm:pt modelId="{C38797A7-1A87-41EC-B675-09532D3A7D9D}" type="pres">
      <dgm:prSet presAssocID="{AE863DC2-3FAA-4748-A14B-31EE31727CD6}" presName="textRect" presStyleLbl="revTx" presStyleIdx="1" presStyleCnt="3">
        <dgm:presLayoutVars>
          <dgm:chMax val="1"/>
          <dgm:chPref val="1"/>
        </dgm:presLayoutVars>
      </dgm:prSet>
      <dgm:spPr/>
    </dgm:pt>
    <dgm:pt modelId="{680602F2-8377-4425-BADB-540B3633646A}" type="pres">
      <dgm:prSet presAssocID="{BCB22194-9BE8-4FFA-85FD-6D79B6BDC740}" presName="sibTrans" presStyleCnt="0"/>
      <dgm:spPr/>
    </dgm:pt>
    <dgm:pt modelId="{A5DC3A25-B50E-4C19-986C-41A725809FFB}" type="pres">
      <dgm:prSet presAssocID="{9641E19A-8CC1-44F0-B27E-D6DDC31222BB}" presName="compNode" presStyleCnt="0"/>
      <dgm:spPr/>
    </dgm:pt>
    <dgm:pt modelId="{38F5E6CE-436F-40DC-B2DD-88FA99C06FF7}" type="pres">
      <dgm:prSet presAssocID="{9641E19A-8CC1-44F0-B27E-D6DDC31222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BC969C9B-C413-45EF-BA0B-77FB49FAA736}" type="pres">
      <dgm:prSet presAssocID="{9641E19A-8CC1-44F0-B27E-D6DDC31222BB}" presName="spaceRect" presStyleCnt="0"/>
      <dgm:spPr/>
    </dgm:pt>
    <dgm:pt modelId="{7649CB5E-7E07-4B00-8B8F-A28FC7410A78}" type="pres">
      <dgm:prSet presAssocID="{9641E19A-8CC1-44F0-B27E-D6DDC31222BB}" presName="textRect" presStyleLbl="revTx" presStyleIdx="2" presStyleCnt="3">
        <dgm:presLayoutVars>
          <dgm:chMax val="1"/>
          <dgm:chPref val="1"/>
        </dgm:presLayoutVars>
      </dgm:prSet>
      <dgm:spPr/>
    </dgm:pt>
  </dgm:ptLst>
  <dgm:cxnLst>
    <dgm:cxn modelId="{CED59E60-2167-481A-BFED-ADC43F506DA4}" type="presOf" srcId="{AE863DC2-3FAA-4748-A14B-31EE31727CD6}" destId="{C38797A7-1A87-41EC-B675-09532D3A7D9D}" srcOrd="0" destOrd="0" presId="urn:microsoft.com/office/officeart/2018/2/layout/IconLabelList"/>
    <dgm:cxn modelId="{01BA9C57-A75B-4284-B93E-C8BE2478C5A8}" type="presOf" srcId="{9641E19A-8CC1-44F0-B27E-D6DDC31222BB}" destId="{7649CB5E-7E07-4B00-8B8F-A28FC7410A78}" srcOrd="0" destOrd="0" presId="urn:microsoft.com/office/officeart/2018/2/layout/IconLabelList"/>
    <dgm:cxn modelId="{670EAF59-44FD-4A54-A9FE-5DFCF31EDEC7}" srcId="{930654DD-84A9-4170-B5B8-C9D47127C682}" destId="{AE863DC2-3FAA-4748-A14B-31EE31727CD6}" srcOrd="1" destOrd="0" parTransId="{917C59EB-40F1-4246-A7F1-D12B27BEDF7C}" sibTransId="{BCB22194-9BE8-4FFA-85FD-6D79B6BDC740}"/>
    <dgm:cxn modelId="{4A74E081-3843-436E-B912-3B77875C2132}" srcId="{930654DD-84A9-4170-B5B8-C9D47127C682}" destId="{9641E19A-8CC1-44F0-B27E-D6DDC31222BB}" srcOrd="2" destOrd="0" parTransId="{C9D7D8FE-3515-41C1-9491-574C446A1642}" sibTransId="{EE3C8E30-3167-45CB-B5AB-90F5A5F5A608}"/>
    <dgm:cxn modelId="{A240C493-0063-409E-8FB3-6AD787E3C37A}" type="presOf" srcId="{930654DD-84A9-4170-B5B8-C9D47127C682}" destId="{E5316CEA-6493-449A-BDCC-FC27FC83AF0E}" srcOrd="0" destOrd="0" presId="urn:microsoft.com/office/officeart/2018/2/layout/IconLabelList"/>
    <dgm:cxn modelId="{E54746B1-8341-4760-A7CC-B0BE9D90A9B1}" type="presOf" srcId="{17E22ED5-51B6-4DCC-8403-57FD72FFF18D}" destId="{C2EE3249-9350-4891-A2D9-E019D3975C93}" srcOrd="0" destOrd="0" presId="urn:microsoft.com/office/officeart/2018/2/layout/IconLabelList"/>
    <dgm:cxn modelId="{9D53F4F5-F447-4AE5-87E8-A60F9CD40268}" srcId="{930654DD-84A9-4170-B5B8-C9D47127C682}" destId="{17E22ED5-51B6-4DCC-8403-57FD72FFF18D}" srcOrd="0" destOrd="0" parTransId="{208ADE78-8C2D-48C5-B703-8EB156FEB64D}" sibTransId="{31C205BC-8CAA-4BDF-A1FA-79348794E79F}"/>
    <dgm:cxn modelId="{CCB68502-8D15-464F-BEFD-53F0D2DF1AE5}" type="presParOf" srcId="{E5316CEA-6493-449A-BDCC-FC27FC83AF0E}" destId="{ACEAB714-E6E3-496E-AAB8-0B68AC095F9D}" srcOrd="0" destOrd="0" presId="urn:microsoft.com/office/officeart/2018/2/layout/IconLabelList"/>
    <dgm:cxn modelId="{D69F3320-43F0-4B33-9B4C-D92D81436904}" type="presParOf" srcId="{ACEAB714-E6E3-496E-AAB8-0B68AC095F9D}" destId="{E2A26E0B-CF7B-4C85-9FE0-686997B52971}" srcOrd="0" destOrd="0" presId="urn:microsoft.com/office/officeart/2018/2/layout/IconLabelList"/>
    <dgm:cxn modelId="{1E918AD8-7BE1-41CE-8F3D-E658E2795846}" type="presParOf" srcId="{ACEAB714-E6E3-496E-AAB8-0B68AC095F9D}" destId="{C185A255-9A3A-441D-9D13-E23CDB61AB60}" srcOrd="1" destOrd="0" presId="urn:microsoft.com/office/officeart/2018/2/layout/IconLabelList"/>
    <dgm:cxn modelId="{02911100-1AC7-4F38-BE10-AA438B3394B8}" type="presParOf" srcId="{ACEAB714-E6E3-496E-AAB8-0B68AC095F9D}" destId="{C2EE3249-9350-4891-A2D9-E019D3975C93}" srcOrd="2" destOrd="0" presId="urn:microsoft.com/office/officeart/2018/2/layout/IconLabelList"/>
    <dgm:cxn modelId="{95B30C5C-7E38-4CED-9F90-8C1A2C7F9634}" type="presParOf" srcId="{E5316CEA-6493-449A-BDCC-FC27FC83AF0E}" destId="{340B7E13-F029-479A-AA7E-F7E1BA186A1A}" srcOrd="1" destOrd="0" presId="urn:microsoft.com/office/officeart/2018/2/layout/IconLabelList"/>
    <dgm:cxn modelId="{E1D31E48-4DA7-4FE1-9776-8F83EDB82109}" type="presParOf" srcId="{E5316CEA-6493-449A-BDCC-FC27FC83AF0E}" destId="{DAB1BF94-1E61-4160-95FD-F3B08B51759A}" srcOrd="2" destOrd="0" presId="urn:microsoft.com/office/officeart/2018/2/layout/IconLabelList"/>
    <dgm:cxn modelId="{DD409D72-7011-40E1-9F19-97E635E81D2A}" type="presParOf" srcId="{DAB1BF94-1E61-4160-95FD-F3B08B51759A}" destId="{3171CF05-B95E-4DE4-A81A-D4031DFA1E5E}" srcOrd="0" destOrd="0" presId="urn:microsoft.com/office/officeart/2018/2/layout/IconLabelList"/>
    <dgm:cxn modelId="{E6E74546-EF93-401B-8DDD-04F0C5E6CA63}" type="presParOf" srcId="{DAB1BF94-1E61-4160-95FD-F3B08B51759A}" destId="{29C7AD79-F761-4403-9C26-27276047070E}" srcOrd="1" destOrd="0" presId="urn:microsoft.com/office/officeart/2018/2/layout/IconLabelList"/>
    <dgm:cxn modelId="{82D9CE19-DD26-4661-AB3C-8F27945E38EA}" type="presParOf" srcId="{DAB1BF94-1E61-4160-95FD-F3B08B51759A}" destId="{C38797A7-1A87-41EC-B675-09532D3A7D9D}" srcOrd="2" destOrd="0" presId="urn:microsoft.com/office/officeart/2018/2/layout/IconLabelList"/>
    <dgm:cxn modelId="{0F901958-38C8-4F72-98AA-04735D257542}" type="presParOf" srcId="{E5316CEA-6493-449A-BDCC-FC27FC83AF0E}" destId="{680602F2-8377-4425-BADB-540B3633646A}" srcOrd="3" destOrd="0" presId="urn:microsoft.com/office/officeart/2018/2/layout/IconLabelList"/>
    <dgm:cxn modelId="{27F269E7-CF04-4E50-9559-17EF9BC70919}" type="presParOf" srcId="{E5316CEA-6493-449A-BDCC-FC27FC83AF0E}" destId="{A5DC3A25-B50E-4C19-986C-41A725809FFB}" srcOrd="4" destOrd="0" presId="urn:microsoft.com/office/officeart/2018/2/layout/IconLabelList"/>
    <dgm:cxn modelId="{068BA21E-5377-4CAD-A4C8-FEBE7BE6A019}" type="presParOf" srcId="{A5DC3A25-B50E-4C19-986C-41A725809FFB}" destId="{38F5E6CE-436F-40DC-B2DD-88FA99C06FF7}" srcOrd="0" destOrd="0" presId="urn:microsoft.com/office/officeart/2018/2/layout/IconLabelList"/>
    <dgm:cxn modelId="{52529F1A-080D-4C2A-A11E-2A7A37F6A813}" type="presParOf" srcId="{A5DC3A25-B50E-4C19-986C-41A725809FFB}" destId="{BC969C9B-C413-45EF-BA0B-77FB49FAA736}" srcOrd="1" destOrd="0" presId="urn:microsoft.com/office/officeart/2018/2/layout/IconLabelList"/>
    <dgm:cxn modelId="{40228418-EA87-49A8-AE4E-E83120DA029D}" type="presParOf" srcId="{A5DC3A25-B50E-4C19-986C-41A725809FFB}" destId="{7649CB5E-7E07-4B00-8B8F-A28FC7410A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26E0B-CF7B-4C85-9FE0-686997B52971}">
      <dsp:nvSpPr>
        <dsp:cNvPr id="0" name=""/>
        <dsp:cNvSpPr/>
      </dsp:nvSpPr>
      <dsp:spPr>
        <a:xfrm>
          <a:off x="1451615" y="177516"/>
          <a:ext cx="789433" cy="78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EE3249-9350-4891-A2D9-E019D3975C93}">
      <dsp:nvSpPr>
        <dsp:cNvPr id="0" name=""/>
        <dsp:cNvSpPr/>
      </dsp:nvSpPr>
      <dsp:spPr>
        <a:xfrm>
          <a:off x="969184" y="1342331"/>
          <a:ext cx="1754296" cy="133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data shows that the casual riders ride more on weekends and Summertime so targeted promotions can be implemented by offering special discounts, or incentives to casual riders who sign up for membership</a:t>
          </a:r>
        </a:p>
      </dsp:txBody>
      <dsp:txXfrm>
        <a:off x="969184" y="1342331"/>
        <a:ext cx="1754296" cy="1337651"/>
      </dsp:txXfrm>
    </dsp:sp>
    <dsp:sp modelId="{3171CF05-B95E-4DE4-A81A-D4031DFA1E5E}">
      <dsp:nvSpPr>
        <dsp:cNvPr id="0" name=""/>
        <dsp:cNvSpPr/>
      </dsp:nvSpPr>
      <dsp:spPr>
        <a:xfrm>
          <a:off x="3512914" y="177516"/>
          <a:ext cx="789433" cy="78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8797A7-1A87-41EC-B675-09532D3A7D9D}">
      <dsp:nvSpPr>
        <dsp:cNvPr id="0" name=""/>
        <dsp:cNvSpPr/>
      </dsp:nvSpPr>
      <dsp:spPr>
        <a:xfrm>
          <a:off x="3030483" y="1342331"/>
          <a:ext cx="1754296" cy="133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Promote awareness of membership benefits and potential cost savings to the casual riders so they will be attracted towards getting a membership compared to paying for single rides</a:t>
          </a:r>
        </a:p>
      </dsp:txBody>
      <dsp:txXfrm>
        <a:off x="3030483" y="1342331"/>
        <a:ext cx="1754296" cy="1337651"/>
      </dsp:txXfrm>
    </dsp:sp>
    <dsp:sp modelId="{38F5E6CE-436F-40DC-B2DD-88FA99C06FF7}">
      <dsp:nvSpPr>
        <dsp:cNvPr id="0" name=""/>
        <dsp:cNvSpPr/>
      </dsp:nvSpPr>
      <dsp:spPr>
        <a:xfrm>
          <a:off x="5574213" y="177516"/>
          <a:ext cx="789433" cy="78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9CB5E-7E07-4B00-8B8F-A28FC7410A78}">
      <dsp:nvSpPr>
        <dsp:cNvPr id="0" name=""/>
        <dsp:cNvSpPr/>
      </dsp:nvSpPr>
      <dsp:spPr>
        <a:xfrm>
          <a:off x="5091781" y="1342331"/>
          <a:ext cx="1754296" cy="133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Increase single ride pays in order to encourage Casual riders to become Member riders utilizing membership perks</a:t>
          </a:r>
        </a:p>
      </dsp:txBody>
      <dsp:txXfrm>
        <a:off x="5091781" y="1342331"/>
        <a:ext cx="1754296" cy="133765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9787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5849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8003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43329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7290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9237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6956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18665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8153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6063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3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3525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8833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5092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3482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9319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4853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9/19/2023</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213331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logo for a bicycle sharing company">
            <a:extLst>
              <a:ext uri="{FF2B5EF4-FFF2-40B4-BE49-F238E27FC236}">
                <a16:creationId xmlns:a16="http://schemas.microsoft.com/office/drawing/2014/main" id="{A9777D83-9C05-C9F8-F9BD-29A54CCD8E9B}"/>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9144000" cy="5143500"/>
          </a:xfrm>
          <a:prstGeom prst="rect">
            <a:avLst/>
          </a:prstGeom>
          <a:effectLst>
            <a:reflection stA="42000" endPos="65000" dist="279400" dir="5400000" sy="-100000" algn="bl" rotWithShape="0"/>
          </a:effectLst>
        </p:spPr>
      </p:pic>
      <p:sp>
        <p:nvSpPr>
          <p:cNvPr id="2" name="Title 1"/>
          <p:cNvSpPr>
            <a:spLocks noGrp="1"/>
          </p:cNvSpPr>
          <p:nvPr>
            <p:ph type="ctrTitle"/>
          </p:nvPr>
        </p:nvSpPr>
        <p:spPr>
          <a:xfrm>
            <a:off x="821532" y="175617"/>
            <a:ext cx="7025878" cy="925116"/>
          </a:xfrm>
        </p:spPr>
        <p:txBody>
          <a:bodyPr>
            <a:normAutofit/>
          </a:bodyPr>
          <a:lstStyle/>
          <a:p>
            <a:pPr marL="0" lvl="0" indent="0">
              <a:buNone/>
            </a:pPr>
            <a:r>
              <a:rPr sz="4400" b="1" dirty="0">
                <a:solidFill>
                  <a:schemeClr val="bg1">
                    <a:lumMod val="95000"/>
                  </a:schemeClr>
                </a:solidFill>
                <a:latin typeface="Bodoni MT Black" panose="02070A03080606020203" pitchFamily="18" charset="0"/>
                <a:ea typeface="ADLaM Display" panose="020F0502020204030204" pitchFamily="2" charset="0"/>
                <a:cs typeface="AngsanaUPC" panose="020B0502040204020203" pitchFamily="18" charset="-34"/>
              </a:rPr>
              <a:t>Bike Share Case Study </a:t>
            </a:r>
          </a:p>
        </p:txBody>
      </p:sp>
      <p:sp>
        <p:nvSpPr>
          <p:cNvPr id="3" name="Subtitle 2"/>
          <p:cNvSpPr>
            <a:spLocks noGrp="1"/>
          </p:cNvSpPr>
          <p:nvPr>
            <p:ph type="subTitle" idx="1"/>
          </p:nvPr>
        </p:nvSpPr>
        <p:spPr>
          <a:xfrm>
            <a:off x="6407943" y="3126581"/>
            <a:ext cx="2200275" cy="1314450"/>
          </a:xfrm>
        </p:spPr>
        <p:txBody>
          <a:bodyPr>
            <a:normAutofit fontScale="92500" lnSpcReduction="10000"/>
          </a:bodyPr>
          <a:lstStyle/>
          <a:p>
            <a:pPr marL="0" lvl="0" indent="0">
              <a:buNone/>
            </a:pPr>
            <a:br>
              <a:rPr dirty="0"/>
            </a:br>
            <a:br>
              <a:rPr dirty="0">
                <a:solidFill>
                  <a:schemeClr val="bg1"/>
                </a:solidFill>
              </a:rPr>
            </a:br>
            <a:r>
              <a:rPr lang="en-US" sz="1700" dirty="0">
                <a:solidFill>
                  <a:schemeClr val="bg1"/>
                </a:solidFill>
              </a:rPr>
              <a:t>Presented by </a:t>
            </a:r>
          </a:p>
          <a:p>
            <a:pPr marL="0" lvl="0" indent="0">
              <a:buNone/>
            </a:pPr>
            <a:r>
              <a:rPr lang="en-US" sz="1700" dirty="0">
                <a:solidFill>
                  <a:schemeClr val="bg1"/>
                </a:solidFill>
              </a:rPr>
              <a:t>Riya Gurung</a:t>
            </a:r>
          </a:p>
          <a:p>
            <a:pPr marL="0" lvl="0" indent="0">
              <a:buNone/>
            </a:pPr>
            <a:r>
              <a:rPr lang="en-US" sz="1100" dirty="0">
                <a:solidFill>
                  <a:schemeClr val="bg1"/>
                </a:solidFill>
              </a:rPr>
              <a:t>September 2023</a:t>
            </a:r>
            <a:endParaRPr sz="1100" dirty="0">
              <a:solidFill>
                <a:schemeClr val="bg1"/>
              </a:solidFill>
            </a:endParaRPr>
          </a:p>
        </p:txBody>
      </p:sp>
      <p:sp>
        <p:nvSpPr>
          <p:cNvPr id="4" name="Date Placeholder 3"/>
          <p:cNvSpPr>
            <a:spLocks noGrp="1"/>
          </p:cNvSpPr>
          <p:nvPr>
            <p:ph type="dt" sz="half" idx="10"/>
          </p:nvPr>
        </p:nvSpPr>
        <p:spPr/>
        <p:txBody>
          <a:bodyPr/>
          <a:lstStyle/>
          <a:p>
            <a:pPr marL="0" lvl="0" indent="0">
              <a:buNone/>
            </a:pPr>
            <a:r>
              <a:t>2023-09-18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9395-22EC-0493-51B4-EEC6D44AE5CC}"/>
              </a:ext>
            </a:extLst>
          </p:cNvPr>
          <p:cNvSpPr>
            <a:spLocks noGrp="1"/>
          </p:cNvSpPr>
          <p:nvPr>
            <p:ph type="title"/>
          </p:nvPr>
        </p:nvSpPr>
        <p:spPr>
          <a:xfrm>
            <a:off x="641860" y="687939"/>
            <a:ext cx="3008313" cy="590550"/>
          </a:xfrm>
        </p:spPr>
        <p:txBody>
          <a:bodyPr>
            <a:normAutofit/>
          </a:bodyPr>
          <a:lstStyle/>
          <a:p>
            <a:r>
              <a:rPr lang="en-US" sz="2000" dirty="0"/>
              <a:t>Number of Monthly rides</a:t>
            </a:r>
          </a:p>
        </p:txBody>
      </p:sp>
      <p:pic>
        <p:nvPicPr>
          <p:cNvPr id="6" name="Content Placeholder 5" descr="A graph of a number of rides&#10;&#10;Description automatically generated">
            <a:extLst>
              <a:ext uri="{FF2B5EF4-FFF2-40B4-BE49-F238E27FC236}">
                <a16:creationId xmlns:a16="http://schemas.microsoft.com/office/drawing/2014/main" id="{060D6837-A7C8-E864-6A83-534A146C60F9}"/>
              </a:ext>
            </a:extLst>
          </p:cNvPr>
          <p:cNvPicPr>
            <a:picLocks noGrp="1" noChangeAspect="1"/>
          </p:cNvPicPr>
          <p:nvPr>
            <p:ph idx="1"/>
          </p:nvPr>
        </p:nvPicPr>
        <p:blipFill>
          <a:blip r:embed="rId2"/>
          <a:stretch>
            <a:fillRect/>
          </a:stretch>
        </p:blipFill>
        <p:spPr>
          <a:xfrm>
            <a:off x="3946525" y="1083634"/>
            <a:ext cx="4679950" cy="2690481"/>
          </a:xfrm>
        </p:spPr>
      </p:pic>
      <p:sp>
        <p:nvSpPr>
          <p:cNvPr id="4" name="Text Placeholder 3">
            <a:extLst>
              <a:ext uri="{FF2B5EF4-FFF2-40B4-BE49-F238E27FC236}">
                <a16:creationId xmlns:a16="http://schemas.microsoft.com/office/drawing/2014/main" id="{0E89CB72-6529-A636-8A0B-714662071858}"/>
              </a:ext>
            </a:extLst>
          </p:cNvPr>
          <p:cNvSpPr>
            <a:spLocks noGrp="1"/>
          </p:cNvSpPr>
          <p:nvPr>
            <p:ph type="body" sz="half" idx="2"/>
          </p:nvPr>
        </p:nvSpPr>
        <p:spPr>
          <a:xfrm>
            <a:off x="550069" y="1712121"/>
            <a:ext cx="3008313" cy="1766886"/>
          </a:xfrm>
        </p:spPr>
        <p:txBody>
          <a:bodyPr/>
          <a:lstStyle/>
          <a:p>
            <a:pPr marL="285750" indent="-285750">
              <a:buFont typeface="Arial" panose="020B0604020202020204" pitchFamily="34" charset="0"/>
              <a:buChar char="•"/>
            </a:pPr>
            <a:r>
              <a:rPr lang="en-US" sz="1400" dirty="0">
                <a:solidFill>
                  <a:srgbClr val="000000"/>
                </a:solidFill>
                <a:effectLst/>
                <a:latin typeface="Calibri" panose="020F0502020204030204" pitchFamily="34" charset="0"/>
                <a:ea typeface="Calibri" panose="020F0502020204030204" pitchFamily="34" charset="0"/>
              </a:rPr>
              <a:t>The Casual riders used the rides mostly in July whereas Member riders used mostly from June until August</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Number of rides decreased in January for both riders</a:t>
            </a:r>
            <a:endParaRPr lang="en-US" sz="1400" dirty="0"/>
          </a:p>
        </p:txBody>
      </p:sp>
    </p:spTree>
    <p:extLst>
      <p:ext uri="{BB962C8B-B14F-4D97-AF65-F5344CB8AC3E}">
        <p14:creationId xmlns:p14="http://schemas.microsoft.com/office/powerpoint/2010/main" val="177527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5508-0CF6-898E-285D-2771B15EC78A}"/>
              </a:ext>
            </a:extLst>
          </p:cNvPr>
          <p:cNvSpPr>
            <a:spLocks noGrp="1"/>
          </p:cNvSpPr>
          <p:nvPr>
            <p:ph type="title"/>
          </p:nvPr>
        </p:nvSpPr>
        <p:spPr>
          <a:xfrm>
            <a:off x="517525" y="919162"/>
            <a:ext cx="3606686" cy="871538"/>
          </a:xfrm>
        </p:spPr>
        <p:txBody>
          <a:bodyPr>
            <a:normAutofit/>
          </a:bodyPr>
          <a:lstStyle/>
          <a:p>
            <a:r>
              <a:rPr lang="en-US" sz="2000" dirty="0"/>
              <a:t>Total number of rides by Ride types</a:t>
            </a:r>
          </a:p>
        </p:txBody>
      </p:sp>
      <p:pic>
        <p:nvPicPr>
          <p:cNvPr id="6" name="Content Placeholder 5" descr="A graph showing a number of rides&#10;&#10;Description automatically generated">
            <a:extLst>
              <a:ext uri="{FF2B5EF4-FFF2-40B4-BE49-F238E27FC236}">
                <a16:creationId xmlns:a16="http://schemas.microsoft.com/office/drawing/2014/main" id="{33367EE5-5948-B7C0-9144-379B565F1327}"/>
              </a:ext>
            </a:extLst>
          </p:cNvPr>
          <p:cNvPicPr>
            <a:picLocks noGrp="1" noChangeAspect="1"/>
          </p:cNvPicPr>
          <p:nvPr>
            <p:ph idx="1"/>
          </p:nvPr>
        </p:nvPicPr>
        <p:blipFill>
          <a:blip r:embed="rId2"/>
          <a:stretch>
            <a:fillRect/>
          </a:stretch>
        </p:blipFill>
        <p:spPr>
          <a:xfrm>
            <a:off x="3946525" y="1083634"/>
            <a:ext cx="4679950" cy="2690481"/>
          </a:xfrm>
        </p:spPr>
      </p:pic>
      <p:sp>
        <p:nvSpPr>
          <p:cNvPr id="4" name="Text Placeholder 3">
            <a:extLst>
              <a:ext uri="{FF2B5EF4-FFF2-40B4-BE49-F238E27FC236}">
                <a16:creationId xmlns:a16="http://schemas.microsoft.com/office/drawing/2014/main" id="{9E1DF99E-CFA1-205E-5C83-E401BEE6B57A}"/>
              </a:ext>
            </a:extLst>
          </p:cNvPr>
          <p:cNvSpPr>
            <a:spLocks noGrp="1"/>
          </p:cNvSpPr>
          <p:nvPr>
            <p:ph type="body" sz="half" idx="2"/>
          </p:nvPr>
        </p:nvSpPr>
        <p:spPr>
          <a:xfrm>
            <a:off x="542926" y="1959769"/>
            <a:ext cx="3008313" cy="1223962"/>
          </a:xfrm>
        </p:spPr>
        <p:txBody>
          <a:bodyPr>
            <a:normAutofit/>
          </a:bodyPr>
          <a:lstStyle/>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rPr>
              <a:t>Classic bike appeared to be mostly used by both Member and Casual riders</a:t>
            </a:r>
            <a:endParaRPr lang="en-US" sz="1400" dirty="0"/>
          </a:p>
        </p:txBody>
      </p:sp>
    </p:spTree>
    <p:extLst>
      <p:ext uri="{BB962C8B-B14F-4D97-AF65-F5344CB8AC3E}">
        <p14:creationId xmlns:p14="http://schemas.microsoft.com/office/powerpoint/2010/main" val="169994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42CFD0-993D-60EF-C701-D43F5CC37CFE}"/>
              </a:ext>
            </a:extLst>
          </p:cNvPr>
          <p:cNvPicPr>
            <a:picLocks noChangeAspect="1"/>
          </p:cNvPicPr>
          <p:nvPr/>
        </p:nvPicPr>
        <p:blipFill rotWithShape="1">
          <a:blip r:embed="rId2">
            <a:alphaModFix amt="25000"/>
          </a:blip>
          <a:srcRect/>
          <a:stretch/>
        </p:blipFill>
        <p:spPr>
          <a:xfrm>
            <a:off x="20" y="10"/>
            <a:ext cx="9143980" cy="5143490"/>
          </a:xfrm>
          <a:prstGeom prst="rect">
            <a:avLst/>
          </a:prstGeom>
        </p:spPr>
      </p:pic>
      <p:sp>
        <p:nvSpPr>
          <p:cNvPr id="2" name="Title 1">
            <a:extLst>
              <a:ext uri="{FF2B5EF4-FFF2-40B4-BE49-F238E27FC236}">
                <a16:creationId xmlns:a16="http://schemas.microsoft.com/office/drawing/2014/main" id="{E140F14F-C8F4-FA65-4D1F-319153F5CB74}"/>
              </a:ext>
            </a:extLst>
          </p:cNvPr>
          <p:cNvSpPr>
            <a:spLocks noGrp="1"/>
          </p:cNvSpPr>
          <p:nvPr>
            <p:ph type="title"/>
          </p:nvPr>
        </p:nvSpPr>
        <p:spPr>
          <a:xfrm>
            <a:off x="1113233" y="514350"/>
            <a:ext cx="7514035" cy="1314449"/>
          </a:xfrm>
        </p:spPr>
        <p:txBody>
          <a:bodyPr anchor="b">
            <a:normAutofit/>
          </a:bodyPr>
          <a:lstStyle/>
          <a:p>
            <a:pPr algn="l"/>
            <a:r>
              <a:rPr lang="en-US" dirty="0"/>
              <a:t>Conclusion</a:t>
            </a:r>
            <a:endParaRPr lang="en-US"/>
          </a:p>
        </p:txBody>
      </p:sp>
      <p:sp>
        <p:nvSpPr>
          <p:cNvPr id="3" name="Content Placeholder 2">
            <a:extLst>
              <a:ext uri="{FF2B5EF4-FFF2-40B4-BE49-F238E27FC236}">
                <a16:creationId xmlns:a16="http://schemas.microsoft.com/office/drawing/2014/main" id="{267A3E0B-4305-250B-B34F-0A8F64875AE8}"/>
              </a:ext>
            </a:extLst>
          </p:cNvPr>
          <p:cNvSpPr>
            <a:spLocks noGrp="1"/>
          </p:cNvSpPr>
          <p:nvPr>
            <p:ph idx="1"/>
          </p:nvPr>
        </p:nvSpPr>
        <p:spPr>
          <a:xfrm>
            <a:off x="952051" y="2000249"/>
            <a:ext cx="7675216" cy="2343151"/>
          </a:xfrm>
        </p:spPr>
        <p:txBody>
          <a:bodyPr anchor="t">
            <a:normAutofit/>
          </a:bodyPr>
          <a:lstStyle/>
          <a:p>
            <a:pPr marL="0" indent="0">
              <a:buNone/>
            </a:pPr>
            <a:r>
              <a:rPr lang="en-US"/>
              <a:t>The Casual riders appeared to ride the bikes for longer time than the Member riders. However, member riders used bikes more consistently as compared to casual riders who rode the bikes more often on weekends and summertime. The bike data patterns and trends indicate that casual riders ride bikes more often for leisure and recreational activities whereas the Member riders ride bikes more for commute to work.</a:t>
            </a:r>
          </a:p>
        </p:txBody>
      </p:sp>
    </p:spTree>
    <p:extLst>
      <p:ext uri="{BB962C8B-B14F-4D97-AF65-F5344CB8AC3E}">
        <p14:creationId xmlns:p14="http://schemas.microsoft.com/office/powerpoint/2010/main" val="13220042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60E9-184C-C418-A7E5-FE11DACB63CC}"/>
              </a:ext>
            </a:extLst>
          </p:cNvPr>
          <p:cNvSpPr>
            <a:spLocks noGrp="1"/>
          </p:cNvSpPr>
          <p:nvPr>
            <p:ph type="title"/>
          </p:nvPr>
        </p:nvSpPr>
        <p:spPr>
          <a:xfrm>
            <a:off x="250031" y="463550"/>
            <a:ext cx="8229600" cy="857250"/>
          </a:xfrm>
        </p:spPr>
        <p:txBody>
          <a:bodyPr/>
          <a:lstStyle/>
          <a:p>
            <a:r>
              <a:rPr lang="en-US" dirty="0"/>
              <a:t>Recommendations</a:t>
            </a:r>
          </a:p>
        </p:txBody>
      </p:sp>
      <p:graphicFrame>
        <p:nvGraphicFramePr>
          <p:cNvPr id="5" name="Content Placeholder 2">
            <a:extLst>
              <a:ext uri="{FF2B5EF4-FFF2-40B4-BE49-F238E27FC236}">
                <a16:creationId xmlns:a16="http://schemas.microsoft.com/office/drawing/2014/main" id="{5417045E-87F1-CB95-DC42-2E4A058E7DCB}"/>
              </a:ext>
            </a:extLst>
          </p:cNvPr>
          <p:cNvGraphicFramePr>
            <a:graphicFrameLocks noGrp="1"/>
          </p:cNvGraphicFramePr>
          <p:nvPr>
            <p:ph idx="1"/>
          </p:nvPr>
        </p:nvGraphicFramePr>
        <p:xfrm>
          <a:off x="550069" y="1350170"/>
          <a:ext cx="7815263" cy="285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8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9656"/>
            <a:ext cx="1953297" cy="5167646"/>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5143500"/>
            <a:chOff x="1320800" y="0"/>
            <a:chExt cx="2436813" cy="6858001"/>
          </a:xfrm>
        </p:grpSpPr>
        <p:sp>
          <p:nvSpPr>
            <p:cNvPr id="2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2971799" y="514350"/>
            <a:ext cx="5509418" cy="1060449"/>
          </a:xfrm>
        </p:spPr>
        <p:txBody>
          <a:bodyPr>
            <a:normAutofit/>
          </a:bodyPr>
          <a:lstStyle/>
          <a:p>
            <a:pPr marL="0" lvl="0" indent="0">
              <a:buNone/>
            </a:pPr>
            <a:r>
              <a:rPr lang="en-US"/>
              <a:t>About the Company</a:t>
            </a:r>
            <a:endParaRPr lang="en-US" dirty="0"/>
          </a:p>
        </p:txBody>
      </p:sp>
      <p:pic>
        <p:nvPicPr>
          <p:cNvPr id="30" name="Picture 4" descr="Leaning bicycle on yellow painted wall">
            <a:extLst>
              <a:ext uri="{FF2B5EF4-FFF2-40B4-BE49-F238E27FC236}">
                <a16:creationId xmlns:a16="http://schemas.microsoft.com/office/drawing/2014/main" id="{108FADE3-C174-E74A-4E39-EC78201E1CC2}"/>
              </a:ext>
            </a:extLst>
          </p:cNvPr>
          <p:cNvPicPr>
            <a:picLocks noChangeAspect="1"/>
          </p:cNvPicPr>
          <p:nvPr/>
        </p:nvPicPr>
        <p:blipFill rotWithShape="1">
          <a:blip r:embed="rId3"/>
          <a:srcRect l="47757" r="18575"/>
          <a:stretch/>
        </p:blipFill>
        <p:spPr>
          <a:xfrm>
            <a:off x="20" y="10"/>
            <a:ext cx="2594352" cy="51434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1" name="Content Placeholder 2"/>
          <p:cNvSpPr>
            <a:spLocks noGrp="1"/>
          </p:cNvSpPr>
          <p:nvPr>
            <p:ph idx="1"/>
          </p:nvPr>
        </p:nvSpPr>
        <p:spPr>
          <a:xfrm>
            <a:off x="2882900" y="1536699"/>
            <a:ext cx="5744367" cy="2806701"/>
          </a:xfrm>
        </p:spPr>
        <p:txBody>
          <a:bodyPr>
            <a:normAutofit/>
          </a:bodyPr>
          <a:lstStyle/>
          <a:p>
            <a:pPr marL="0" marR="74295" indent="0">
              <a:lnSpc>
                <a:spcPct val="90000"/>
              </a:lnSpc>
              <a:spcBef>
                <a:spcPts val="0"/>
              </a:spcBef>
              <a:spcAft>
                <a:spcPts val="1560"/>
              </a:spcAft>
              <a:buNone/>
            </a:pPr>
            <a:r>
              <a:rPr lang="en-US" sz="1400">
                <a:effectLst/>
                <a:latin typeface="Calibri" panose="020F0502020204030204" pitchFamily="34" charset="0"/>
                <a:ea typeface="Calibri" panose="020F0502020204030204" pitchFamily="34" charset="0"/>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endParaRPr lang="en-US" sz="1400">
              <a:effectLst/>
              <a:latin typeface="Open Sans" panose="020B0606030504020204" pitchFamily="34" charset="0"/>
              <a:ea typeface="Calibri" panose="020F0502020204030204" pitchFamily="34" charset="0"/>
            </a:endParaRPr>
          </a:p>
          <a:p>
            <a:pPr marL="0" marR="0" indent="0">
              <a:lnSpc>
                <a:spcPct val="90000"/>
              </a:lnSpc>
              <a:spcBef>
                <a:spcPts val="0"/>
              </a:spcBef>
              <a:spcAft>
                <a:spcPts val="1785"/>
              </a:spcAft>
              <a:buNone/>
            </a:pPr>
            <a:r>
              <a:rPr lang="en-US" sz="1400">
                <a:effectLst/>
                <a:latin typeface="Calibri" panose="020F0502020204030204" pitchFamily="34" charset="0"/>
                <a:ea typeface="Calibri" panose="020F0502020204030204" pitchFamily="34" charset="0"/>
                <a:cs typeface="Times New Roman" panose="02020603050405020304" pitchFamily="18" charset="0"/>
              </a:rPr>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 </a:t>
            </a:r>
            <a:endParaRPr lang="en-US" sz="1400">
              <a:effectLst/>
              <a:latin typeface="Open Sans" panose="020B0606030504020204" pitchFamily="34" charset="0"/>
              <a:ea typeface="Calibri" panose="020F0502020204030204" pitchFamily="34" charset="0"/>
              <a:cs typeface="Times New Roman" panose="02020603050405020304" pitchFamily="18" charset="0"/>
            </a:endParaRPr>
          </a:p>
          <a:p>
            <a:pPr marL="0" lvl="0" indent="0">
              <a:lnSpc>
                <a:spcPct val="90000"/>
              </a:lnSpc>
              <a:buNone/>
            </a:pP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a:extLst>
              <a:ext uri="{FF2B5EF4-FFF2-40B4-BE49-F238E27FC236}">
                <a16:creationId xmlns:a16="http://schemas.microsoft.com/office/drawing/2014/main" id="{CCBD3F97-F1B4-9208-7CD3-FF5072DB0231}"/>
              </a:ext>
            </a:extLst>
          </p:cNvPr>
          <p:cNvPicPr>
            <a:picLocks noChangeAspect="1"/>
          </p:cNvPicPr>
          <p:nvPr/>
        </p:nvPicPr>
        <p:blipFill rotWithShape="1">
          <a:blip r:embed="rId2">
            <a:alphaModFix amt="25000"/>
          </a:blip>
          <a:srcRect/>
          <a:stretch/>
        </p:blipFill>
        <p:spPr>
          <a:xfrm>
            <a:off x="20" y="10"/>
            <a:ext cx="9143980" cy="5143490"/>
          </a:xfrm>
          <a:prstGeom prst="rect">
            <a:avLst/>
          </a:prstGeom>
        </p:spPr>
      </p:pic>
      <p:sp>
        <p:nvSpPr>
          <p:cNvPr id="2" name="Title 1"/>
          <p:cNvSpPr>
            <a:spLocks noGrp="1"/>
          </p:cNvSpPr>
          <p:nvPr>
            <p:ph type="title"/>
          </p:nvPr>
        </p:nvSpPr>
        <p:spPr>
          <a:xfrm>
            <a:off x="1113233" y="514350"/>
            <a:ext cx="7514035" cy="1314449"/>
          </a:xfrm>
        </p:spPr>
        <p:txBody>
          <a:bodyPr anchor="b">
            <a:normAutofit/>
          </a:bodyPr>
          <a:lstStyle/>
          <a:p>
            <a:pPr marL="0" lvl="0" indent="0" algn="l">
              <a:buNone/>
            </a:pPr>
            <a:r>
              <a:rPr lang="en-US" dirty="0">
                <a:solidFill>
                  <a:schemeClr val="bg1"/>
                </a:solidFill>
              </a:rPr>
              <a:t>Business Problem</a:t>
            </a:r>
          </a:p>
        </p:txBody>
      </p:sp>
      <p:sp>
        <p:nvSpPr>
          <p:cNvPr id="3" name="Content Placeholder 2"/>
          <p:cNvSpPr>
            <a:spLocks noGrp="1"/>
          </p:cNvSpPr>
          <p:nvPr>
            <p:ph idx="1"/>
          </p:nvPr>
        </p:nvSpPr>
        <p:spPr>
          <a:xfrm>
            <a:off x="952051" y="2000249"/>
            <a:ext cx="7675216" cy="2343151"/>
          </a:xfrm>
        </p:spPr>
        <p:txBody>
          <a:bodyPr anchor="t">
            <a:normAutofit/>
          </a:bodyPr>
          <a:lstStyle/>
          <a:p>
            <a:pPr>
              <a:buAutoNum type="arabicPeriod"/>
            </a:pPr>
            <a:r>
              <a:rPr lang="en-US" dirty="0">
                <a:solidFill>
                  <a:schemeClr val="bg1"/>
                </a:solidFill>
                <a:effectLst/>
                <a:latin typeface="Calibri" panose="020F0502020204030204" pitchFamily="34" charset="0"/>
                <a:ea typeface="Calibri" panose="020F0502020204030204" pitchFamily="34" charset="0"/>
              </a:rPr>
              <a:t>How do annual members and casual riders use </a:t>
            </a:r>
            <a:r>
              <a:rPr lang="en-US" dirty="0" err="1">
                <a:solidFill>
                  <a:schemeClr val="bg1"/>
                </a:solidFill>
                <a:effectLst/>
                <a:latin typeface="Calibri" panose="020F0502020204030204" pitchFamily="34" charset="0"/>
                <a:ea typeface="Calibri" panose="020F0502020204030204" pitchFamily="34" charset="0"/>
              </a:rPr>
              <a:t>Cyclistic</a:t>
            </a:r>
            <a:r>
              <a:rPr lang="en-US" dirty="0">
                <a:solidFill>
                  <a:schemeClr val="bg1"/>
                </a:solidFill>
                <a:effectLst/>
                <a:latin typeface="Calibri" panose="020F0502020204030204" pitchFamily="34" charset="0"/>
                <a:ea typeface="Calibri" panose="020F0502020204030204" pitchFamily="34" charset="0"/>
              </a:rPr>
              <a:t> bikes differently? </a:t>
            </a:r>
          </a:p>
          <a:p>
            <a:pPr>
              <a:buAutoNum type="arabicPeriod"/>
            </a:pPr>
            <a:r>
              <a:rPr lang="en-US" dirty="0">
                <a:solidFill>
                  <a:schemeClr val="bg1"/>
                </a:solidFill>
                <a:latin typeface="Calibri" panose="020F0502020204030204" pitchFamily="34" charset="0"/>
                <a:ea typeface="Calibri" panose="020F0502020204030204" pitchFamily="34" charset="0"/>
              </a:rPr>
              <a:t>How to convert Casual riders into Member riders?</a:t>
            </a:r>
            <a:endParaRPr lang="en-US" dirty="0">
              <a:solidFill>
                <a:schemeClr val="bg1"/>
              </a:solidFill>
              <a:effectLst/>
              <a:latin typeface="Open Sans" panose="020B0606030504020204" pitchFamily="34" charset="0"/>
              <a:ea typeface="Calibri" panose="020F0502020204030204" pitchFamily="34" charset="0"/>
            </a:endParaRPr>
          </a:p>
          <a:p>
            <a:pPr marL="0" lvl="0" indent="0">
              <a:buNone/>
            </a:pPr>
            <a:endParaRPr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15"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90837" y="723900"/>
            <a:ext cx="5529263" cy="2553510"/>
          </a:xfrm>
        </p:spPr>
        <p:txBody>
          <a:bodyPr vert="horz" lIns="91440" tIns="45720" rIns="91440" bIns="45720" rtlCol="0" anchor="b">
            <a:normAutofit/>
          </a:bodyPr>
          <a:lstStyle/>
          <a:p>
            <a:pPr marL="0" lvl="0" indent="0" algn="l" defTabSz="457200"/>
            <a:r>
              <a:rPr lang="en-US" sz="6000"/>
              <a:t>Case Study Analysis</a:t>
            </a:r>
          </a:p>
        </p:txBody>
      </p:sp>
      <p:sp>
        <p:nvSpPr>
          <p:cNvPr id="3" name="Content Placeholder 2"/>
          <p:cNvSpPr>
            <a:spLocks noGrp="1"/>
          </p:cNvSpPr>
          <p:nvPr>
            <p:ph idx="1"/>
          </p:nvPr>
        </p:nvSpPr>
        <p:spPr>
          <a:xfrm>
            <a:off x="2890837" y="3377929"/>
            <a:ext cx="5529263" cy="1041669"/>
          </a:xfrm>
        </p:spPr>
        <p:txBody>
          <a:bodyPr vert="horz" lIns="91440" tIns="45720" rIns="91440" bIns="45720" rtlCol="0" anchor="t">
            <a:normAutofit/>
          </a:bodyPr>
          <a:lstStyle/>
          <a:p>
            <a:pPr marL="0" lvl="0" indent="0" defTabSz="457200">
              <a:spcAft>
                <a:spcPts val="600"/>
              </a:spcAft>
              <a:buNone/>
            </a:pPr>
            <a:r>
              <a:rPr lang="en-US" sz="2100"/>
              <a:t>Rstudio was used for complete data analysis</a:t>
            </a:r>
          </a:p>
        </p:txBody>
      </p:sp>
      <p:sp>
        <p:nvSpPr>
          <p:cNvPr id="18" name="Rectangle 17">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20" name="Group 19">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068" y="0"/>
            <a:ext cx="2443597" cy="5143501"/>
            <a:chOff x="141424" y="1"/>
            <a:chExt cx="3258129" cy="6858000"/>
          </a:xfrm>
        </p:grpSpPr>
        <p:sp>
          <p:nvSpPr>
            <p:cNvPr id="21"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22"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3"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4"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5" name="Freeform: Shape 24">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26"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5F063-02FE-F376-4047-CB6ACD8E0457}"/>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0"/>
            <a:ext cx="9143980" cy="5143490"/>
          </a:xfrm>
          <a:prstGeom prst="rect">
            <a:avLst/>
          </a:prstGeom>
        </p:spPr>
      </p:pic>
      <p:grpSp>
        <p:nvGrpSpPr>
          <p:cNvPr id="8" name="Group 7">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9"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1A6CEAF-6920-B9F3-0E89-FCF6A4AF478B}"/>
              </a:ext>
            </a:extLst>
          </p:cNvPr>
          <p:cNvSpPr>
            <a:spLocks noGrp="1"/>
          </p:cNvSpPr>
          <p:nvPr>
            <p:ph type="ctrTitle"/>
          </p:nvPr>
        </p:nvSpPr>
        <p:spPr>
          <a:xfrm>
            <a:off x="2196300" y="1035051"/>
            <a:ext cx="6430967" cy="1962149"/>
          </a:xfrm>
        </p:spPr>
        <p:txBody>
          <a:bodyPr>
            <a:normAutofit/>
          </a:bodyPr>
          <a:lstStyle/>
          <a:p>
            <a:r>
              <a:rPr lang="en-US" dirty="0"/>
              <a:t>Bike ride data from Jan 22-Dec22</a:t>
            </a:r>
          </a:p>
        </p:txBody>
      </p:sp>
    </p:spTree>
    <p:extLst>
      <p:ext uri="{BB962C8B-B14F-4D97-AF65-F5344CB8AC3E}">
        <p14:creationId xmlns:p14="http://schemas.microsoft.com/office/powerpoint/2010/main" val="22496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37FB-6399-62BB-A4B1-569B3FFF9A5E}"/>
              </a:ext>
            </a:extLst>
          </p:cNvPr>
          <p:cNvSpPr>
            <a:spLocks noGrp="1"/>
          </p:cNvSpPr>
          <p:nvPr>
            <p:ph type="title"/>
          </p:nvPr>
        </p:nvSpPr>
        <p:spPr>
          <a:xfrm>
            <a:off x="487680" y="634604"/>
            <a:ext cx="8229600" cy="857250"/>
          </a:xfrm>
          <a:solidFill>
            <a:schemeClr val="bg1"/>
          </a:solidFill>
        </p:spPr>
        <p:txBody>
          <a:bodyPr/>
          <a:lstStyle/>
          <a:p>
            <a:r>
              <a:rPr lang="en-US" dirty="0"/>
              <a:t>Types of Riders</a:t>
            </a:r>
          </a:p>
        </p:txBody>
      </p:sp>
      <p:sp>
        <p:nvSpPr>
          <p:cNvPr id="3" name="Content Placeholder 2">
            <a:extLst>
              <a:ext uri="{FF2B5EF4-FFF2-40B4-BE49-F238E27FC236}">
                <a16:creationId xmlns:a16="http://schemas.microsoft.com/office/drawing/2014/main" id="{B5DD11F3-79D7-CFAE-84D7-46116B321C71}"/>
              </a:ext>
            </a:extLst>
          </p:cNvPr>
          <p:cNvSpPr>
            <a:spLocks noGrp="1"/>
          </p:cNvSpPr>
          <p:nvPr>
            <p:ph sz="half" idx="1"/>
          </p:nvPr>
        </p:nvSpPr>
        <p:spPr>
          <a:xfrm>
            <a:off x="967033" y="537174"/>
            <a:ext cx="3604967" cy="3394472"/>
          </a:xfrm>
        </p:spPr>
        <p:txBody>
          <a:bodyPr/>
          <a:lstStyle/>
          <a:p>
            <a:r>
              <a:rPr lang="en-US" dirty="0"/>
              <a:t>Casual Riders (riders who buy single day passes or full day passes</a:t>
            </a:r>
          </a:p>
          <a:p>
            <a:r>
              <a:rPr lang="en-US" dirty="0"/>
              <a:t>2322032</a:t>
            </a:r>
          </a:p>
        </p:txBody>
      </p:sp>
      <p:sp>
        <p:nvSpPr>
          <p:cNvPr id="4" name="Content Placeholder 3">
            <a:extLst>
              <a:ext uri="{FF2B5EF4-FFF2-40B4-BE49-F238E27FC236}">
                <a16:creationId xmlns:a16="http://schemas.microsoft.com/office/drawing/2014/main" id="{0324073A-7583-E65E-9834-32DB96F664FE}"/>
              </a:ext>
            </a:extLst>
          </p:cNvPr>
          <p:cNvSpPr>
            <a:spLocks noGrp="1"/>
          </p:cNvSpPr>
          <p:nvPr>
            <p:ph sz="half" idx="2"/>
          </p:nvPr>
        </p:nvSpPr>
        <p:spPr>
          <a:xfrm>
            <a:off x="5231876" y="1790939"/>
            <a:ext cx="3698764" cy="2640329"/>
          </a:xfrm>
        </p:spPr>
        <p:txBody>
          <a:bodyPr/>
          <a:lstStyle/>
          <a:p>
            <a:r>
              <a:rPr lang="en-US" dirty="0"/>
              <a:t>Member Riders (who buys annual memberships)</a:t>
            </a:r>
          </a:p>
          <a:p>
            <a:endParaRPr lang="en-US" dirty="0"/>
          </a:p>
          <a:p>
            <a:r>
              <a:rPr lang="en-US" dirty="0"/>
              <a:t>33455685</a:t>
            </a:r>
          </a:p>
        </p:txBody>
      </p:sp>
    </p:spTree>
    <p:extLst>
      <p:ext uri="{BB962C8B-B14F-4D97-AF65-F5344CB8AC3E}">
        <p14:creationId xmlns:p14="http://schemas.microsoft.com/office/powerpoint/2010/main" val="99702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95B8-C74A-CF46-33CE-649595CC58F0}"/>
              </a:ext>
            </a:extLst>
          </p:cNvPr>
          <p:cNvSpPr>
            <a:spLocks noGrp="1"/>
          </p:cNvSpPr>
          <p:nvPr>
            <p:ph type="title"/>
          </p:nvPr>
        </p:nvSpPr>
        <p:spPr>
          <a:xfrm>
            <a:off x="400051" y="640556"/>
            <a:ext cx="3008313" cy="871538"/>
          </a:xfrm>
        </p:spPr>
        <p:txBody>
          <a:bodyPr/>
          <a:lstStyle/>
          <a:p>
            <a:r>
              <a:rPr lang="en-US" dirty="0"/>
              <a:t>Average Ride length by different riders</a:t>
            </a:r>
          </a:p>
        </p:txBody>
      </p:sp>
      <p:pic>
        <p:nvPicPr>
          <p:cNvPr id="6" name="Content Placeholder 5" descr="A graph of a person and person&#10;&#10;Description automatically generated with medium confidence">
            <a:extLst>
              <a:ext uri="{FF2B5EF4-FFF2-40B4-BE49-F238E27FC236}">
                <a16:creationId xmlns:a16="http://schemas.microsoft.com/office/drawing/2014/main" id="{5F7745C1-0364-B681-FA8A-E12428F640BF}"/>
              </a:ext>
            </a:extLst>
          </p:cNvPr>
          <p:cNvPicPr>
            <a:picLocks noGrp="1" noChangeAspect="1"/>
          </p:cNvPicPr>
          <p:nvPr>
            <p:ph idx="1"/>
          </p:nvPr>
        </p:nvPicPr>
        <p:blipFill>
          <a:blip r:embed="rId2"/>
          <a:stretch>
            <a:fillRect/>
          </a:stretch>
        </p:blipFill>
        <p:spPr>
          <a:xfrm>
            <a:off x="3946525" y="1083634"/>
            <a:ext cx="4528172" cy="2690481"/>
          </a:xfrm>
        </p:spPr>
      </p:pic>
      <p:sp>
        <p:nvSpPr>
          <p:cNvPr id="4" name="Text Placeholder 3">
            <a:extLst>
              <a:ext uri="{FF2B5EF4-FFF2-40B4-BE49-F238E27FC236}">
                <a16:creationId xmlns:a16="http://schemas.microsoft.com/office/drawing/2014/main" id="{7BB14259-EF05-4E25-6CD8-050FC74D6765}"/>
              </a:ext>
            </a:extLst>
          </p:cNvPr>
          <p:cNvSpPr>
            <a:spLocks noGrp="1"/>
          </p:cNvSpPr>
          <p:nvPr>
            <p:ph type="body" sz="half" idx="2"/>
          </p:nvPr>
        </p:nvSpPr>
        <p:spPr>
          <a:xfrm>
            <a:off x="457200" y="1769270"/>
            <a:ext cx="3008313" cy="2095499"/>
          </a:xfrm>
        </p:spPr>
        <p:txBody>
          <a:bodyPr>
            <a:normAutofit/>
          </a:bodyPr>
          <a:lstStyle/>
          <a:p>
            <a:pPr marL="285750" indent="-285750">
              <a:buFont typeface="Arial" panose="020B0604020202020204" pitchFamily="34" charset="0"/>
              <a:buChar char="•"/>
            </a:pPr>
            <a:r>
              <a:rPr lang="en-US" sz="1400" dirty="0">
                <a:effectLst/>
                <a:ea typeface="Calibri" panose="020F0502020204030204" pitchFamily="34" charset="0"/>
              </a:rPr>
              <a:t> average ride length is </a:t>
            </a:r>
            <a:r>
              <a:rPr lang="en-US" sz="1400" dirty="0">
                <a:ea typeface="Calibri" panose="020F0502020204030204" pitchFamily="34" charset="0"/>
              </a:rPr>
              <a:t>higher in Casual riders compared to Member riders</a:t>
            </a:r>
            <a:endParaRPr lang="en-US" sz="1400" dirty="0">
              <a:effectLst/>
              <a:ea typeface="Calibri" panose="020F0502020204030204" pitchFamily="34" charset="0"/>
            </a:endParaRPr>
          </a:p>
          <a:p>
            <a:pPr marL="285750" indent="-285750">
              <a:buFont typeface="Arial" panose="020B0604020202020204" pitchFamily="34" charset="0"/>
              <a:buChar char="•"/>
            </a:pPr>
            <a:r>
              <a:rPr lang="en-US" sz="1400" dirty="0">
                <a:effectLst/>
                <a:ea typeface="Calibri" panose="020F0502020204030204" pitchFamily="34" charset="0"/>
              </a:rPr>
              <a:t> appeared Casual riders rode almost twice longer time than the Member riders every day of the week.</a:t>
            </a:r>
            <a:endParaRPr lang="en-US" sz="1400" dirty="0"/>
          </a:p>
        </p:txBody>
      </p:sp>
    </p:spTree>
    <p:extLst>
      <p:ext uri="{BB962C8B-B14F-4D97-AF65-F5344CB8AC3E}">
        <p14:creationId xmlns:p14="http://schemas.microsoft.com/office/powerpoint/2010/main" val="187300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2246-3B0B-3E25-4825-E09B57EC47BD}"/>
              </a:ext>
            </a:extLst>
          </p:cNvPr>
          <p:cNvSpPr>
            <a:spLocks noGrp="1"/>
          </p:cNvSpPr>
          <p:nvPr>
            <p:ph type="title"/>
          </p:nvPr>
        </p:nvSpPr>
        <p:spPr>
          <a:xfrm>
            <a:off x="600076" y="955319"/>
            <a:ext cx="3536155" cy="440531"/>
          </a:xfrm>
        </p:spPr>
        <p:txBody>
          <a:bodyPr>
            <a:noAutofit/>
          </a:bodyPr>
          <a:lstStyle/>
          <a:p>
            <a:r>
              <a:rPr lang="en-US" sz="2000" dirty="0"/>
              <a:t>Average Ride time by month</a:t>
            </a:r>
          </a:p>
        </p:txBody>
      </p:sp>
      <p:pic>
        <p:nvPicPr>
          <p:cNvPr id="6" name="Content Placeholder 5">
            <a:extLst>
              <a:ext uri="{FF2B5EF4-FFF2-40B4-BE49-F238E27FC236}">
                <a16:creationId xmlns:a16="http://schemas.microsoft.com/office/drawing/2014/main" id="{71F17EAF-6B70-0C60-84D0-F2DACE7A38D7}"/>
              </a:ext>
            </a:extLst>
          </p:cNvPr>
          <p:cNvPicPr>
            <a:picLocks noGrp="1" noChangeAspect="1"/>
          </p:cNvPicPr>
          <p:nvPr>
            <p:ph idx="1"/>
          </p:nvPr>
        </p:nvPicPr>
        <p:blipFill>
          <a:blip r:embed="rId2"/>
          <a:stretch>
            <a:fillRect/>
          </a:stretch>
        </p:blipFill>
        <p:spPr>
          <a:xfrm>
            <a:off x="3946525" y="1083634"/>
            <a:ext cx="4679950" cy="2690481"/>
          </a:xfrm>
        </p:spPr>
      </p:pic>
      <p:sp>
        <p:nvSpPr>
          <p:cNvPr id="4" name="Text Placeholder 3">
            <a:extLst>
              <a:ext uri="{FF2B5EF4-FFF2-40B4-BE49-F238E27FC236}">
                <a16:creationId xmlns:a16="http://schemas.microsoft.com/office/drawing/2014/main" id="{E7577C02-79DC-FC97-C745-311D79959E80}"/>
              </a:ext>
            </a:extLst>
          </p:cNvPr>
          <p:cNvSpPr>
            <a:spLocks noGrp="1"/>
          </p:cNvSpPr>
          <p:nvPr>
            <p:ph type="body" sz="half" idx="2"/>
          </p:nvPr>
        </p:nvSpPr>
        <p:spPr>
          <a:xfrm>
            <a:off x="407196" y="1806801"/>
            <a:ext cx="3008313" cy="1824037"/>
          </a:xfrm>
        </p:spPr>
        <p:txBody>
          <a:bodyPr>
            <a:normAutofit/>
          </a:bodyPr>
          <a:lstStyle/>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rPr>
              <a:t>higher ride length by Casual riders on average compared to member riders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rPr>
              <a:t>M</a:t>
            </a:r>
            <a:r>
              <a:rPr lang="en-US" sz="1400" dirty="0">
                <a:effectLst/>
                <a:latin typeface="Calibri" panose="020F0502020204030204" pitchFamily="34" charset="0"/>
                <a:ea typeface="Calibri" panose="020F0502020204030204" pitchFamily="34" charset="0"/>
              </a:rPr>
              <a:t>ember riders ride pattern appeared more consistent throughout the month</a:t>
            </a:r>
            <a:endParaRPr lang="en-US" sz="1400" dirty="0"/>
          </a:p>
        </p:txBody>
      </p:sp>
    </p:spTree>
    <p:extLst>
      <p:ext uri="{BB962C8B-B14F-4D97-AF65-F5344CB8AC3E}">
        <p14:creationId xmlns:p14="http://schemas.microsoft.com/office/powerpoint/2010/main" val="178829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4C6C-63AD-E571-D0EC-131EDACD0C7F}"/>
              </a:ext>
            </a:extLst>
          </p:cNvPr>
          <p:cNvSpPr>
            <a:spLocks noGrp="1"/>
          </p:cNvSpPr>
          <p:nvPr>
            <p:ph type="title"/>
          </p:nvPr>
        </p:nvSpPr>
        <p:spPr>
          <a:xfrm>
            <a:off x="457200" y="388144"/>
            <a:ext cx="3817255" cy="871538"/>
          </a:xfrm>
        </p:spPr>
        <p:txBody>
          <a:bodyPr>
            <a:normAutofit/>
          </a:bodyPr>
          <a:lstStyle/>
          <a:p>
            <a:r>
              <a:rPr lang="en-US" sz="2000" dirty="0"/>
              <a:t>Total Number of Rides by Riders</a:t>
            </a:r>
          </a:p>
        </p:txBody>
      </p:sp>
      <p:pic>
        <p:nvPicPr>
          <p:cNvPr id="6" name="Content Placeholder 5" descr="A graph of blue and pink bars&#10;&#10;Description automatically generated">
            <a:extLst>
              <a:ext uri="{FF2B5EF4-FFF2-40B4-BE49-F238E27FC236}">
                <a16:creationId xmlns:a16="http://schemas.microsoft.com/office/drawing/2014/main" id="{D3A13D27-11F3-05C5-FD69-21F5B739DA69}"/>
              </a:ext>
            </a:extLst>
          </p:cNvPr>
          <p:cNvPicPr>
            <a:picLocks noGrp="1" noChangeAspect="1"/>
          </p:cNvPicPr>
          <p:nvPr>
            <p:ph idx="1"/>
          </p:nvPr>
        </p:nvPicPr>
        <p:blipFill>
          <a:blip r:embed="rId2"/>
          <a:stretch>
            <a:fillRect/>
          </a:stretch>
        </p:blipFill>
        <p:spPr>
          <a:xfrm>
            <a:off x="3946525" y="1083634"/>
            <a:ext cx="4679950" cy="2690481"/>
          </a:xfrm>
        </p:spPr>
      </p:pic>
      <p:sp>
        <p:nvSpPr>
          <p:cNvPr id="4" name="Text Placeholder 3">
            <a:extLst>
              <a:ext uri="{FF2B5EF4-FFF2-40B4-BE49-F238E27FC236}">
                <a16:creationId xmlns:a16="http://schemas.microsoft.com/office/drawing/2014/main" id="{0C06B4B7-1FA2-B0DD-87CC-DA8C0FD966F6}"/>
              </a:ext>
            </a:extLst>
          </p:cNvPr>
          <p:cNvSpPr>
            <a:spLocks noGrp="1"/>
          </p:cNvSpPr>
          <p:nvPr>
            <p:ph type="body" sz="half" idx="2"/>
          </p:nvPr>
        </p:nvSpPr>
        <p:spPr>
          <a:xfrm>
            <a:off x="457200" y="1534716"/>
            <a:ext cx="3008313" cy="2074068"/>
          </a:xfrm>
        </p:spPr>
        <p:txBody>
          <a:bodyPr>
            <a:normAutofit/>
          </a:bodyPr>
          <a:lstStyle/>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rPr>
              <a:t>Member riders appeared to ride more than the Casual riders in a week</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rPr>
              <a:t>M</a:t>
            </a:r>
            <a:r>
              <a:rPr lang="en-US" sz="1400" dirty="0">
                <a:effectLst/>
                <a:latin typeface="Calibri" panose="020F0502020204030204" pitchFamily="34" charset="0"/>
                <a:ea typeface="Calibri" panose="020F0502020204030204" pitchFamily="34" charset="0"/>
              </a:rPr>
              <a:t>ember riders ride pattern is more consistent throughout the week whereas, the Casual riders use fewer rides on weekdays and more on weekends</a:t>
            </a:r>
            <a:endParaRPr lang="en-US" sz="1400" dirty="0"/>
          </a:p>
        </p:txBody>
      </p:sp>
    </p:spTree>
    <p:extLst>
      <p:ext uri="{BB962C8B-B14F-4D97-AF65-F5344CB8AC3E}">
        <p14:creationId xmlns:p14="http://schemas.microsoft.com/office/powerpoint/2010/main" val="2805165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TotalTime>
  <Words>515</Words>
  <Application>Microsoft Office PowerPoint</Application>
  <PresentationFormat>On-screen Show (16:9)</PresentationFormat>
  <Paragraphs>40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MT Black</vt:lpstr>
      <vt:lpstr>Calibri</vt:lpstr>
      <vt:lpstr>Century Gothic</vt:lpstr>
      <vt:lpstr>Corbel</vt:lpstr>
      <vt:lpstr>Open Sans</vt:lpstr>
      <vt:lpstr>Parallax</vt:lpstr>
      <vt:lpstr>Bike Share Case Study </vt:lpstr>
      <vt:lpstr>About the Company</vt:lpstr>
      <vt:lpstr>Business Problem</vt:lpstr>
      <vt:lpstr>Case Study Analysis</vt:lpstr>
      <vt:lpstr>Bike ride data from Jan 22-Dec22</vt:lpstr>
      <vt:lpstr>Types of Riders</vt:lpstr>
      <vt:lpstr>Average Ride length by different riders</vt:lpstr>
      <vt:lpstr>Average Ride time by month</vt:lpstr>
      <vt:lpstr>Total Number of Rides by Riders</vt:lpstr>
      <vt:lpstr>Number of Monthly rides</vt:lpstr>
      <vt:lpstr>Total number of rides by Ride types</vt:lpstr>
      <vt:lpstr>Conclusion</vt:lpstr>
      <vt:lpstr>Recommendations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Case Study Presentation</dc:title>
  <dc:creator>RG</dc:creator>
  <cp:keywords/>
  <cp:lastModifiedBy>Abe Guru</cp:lastModifiedBy>
  <cp:revision>3</cp:revision>
  <dcterms:created xsi:type="dcterms:W3CDTF">2023-09-18T15:31:31Z</dcterms:created>
  <dcterms:modified xsi:type="dcterms:W3CDTF">2023-09-19T22:33:30Z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2023-09-18</vt:lpwstr>
  </property>
  <property fmtid="{D5CDD505-2E9C-101B-9397-08002B2CF9AE}" pid="3" name="output">
    <vt:lpwstr>powerpoint_presentation</vt:lpwstr>
  </property>
</Properties>
</file>