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Schoolbook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CE0655-2F3B-4E1F-9563-DBC1F0E3E6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497304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 algn="just"/>
            <a:r>
              <a:rPr b="0" lang="en-US" sz="1200" spc="-1" strike="noStrike">
                <a:latin typeface="Arial"/>
              </a:rPr>
              <a:t>C’est un design patterns utilisé en programmation orienté objet. Il est classé dans les</a:t>
            </a:r>
            <a:endParaRPr b="0" lang="en-US" sz="1200" spc="-1" strike="noStrike">
              <a:latin typeface="Arial"/>
            </a:endParaRPr>
          </a:p>
          <a:p>
            <a:pPr marL="216000" indent="-216000" algn="just"/>
            <a:r>
              <a:rPr b="0" lang="en-US" sz="1200" spc="-1" strike="noStrike">
                <a:latin typeface="Arial"/>
              </a:rPr>
              <a:t>« creational patterns » ou « patrons de conception créationnels ».</a:t>
            </a:r>
            <a:endParaRPr b="0" lang="en-US" sz="1200" spc="-1" strike="noStrike">
              <a:latin typeface="Arial"/>
            </a:endParaRPr>
          </a:p>
          <a:p>
            <a:pPr marL="216000" indent="-216000" algn="just"/>
            <a:endParaRPr b="0" lang="en-US" sz="1200" spc="-1" strike="noStrike">
              <a:latin typeface="Arial"/>
            </a:endParaRPr>
          </a:p>
          <a:p>
            <a:pPr marL="216000" indent="-216000" algn="just"/>
            <a:r>
              <a:rPr b="0" lang="fr-FR" sz="1200" spc="-1" strike="noStrike">
                <a:latin typeface="Arial"/>
                <a:ea typeface="Noto Sans CJK SC"/>
              </a:rPr>
              <a:t> </a:t>
            </a:r>
            <a:r>
              <a:rPr b="0" lang="fr-FR" sz="1200" spc="-1" strike="noStrike">
                <a:latin typeface="Arial"/>
                <a:ea typeface="Noto Sans CJK SC"/>
              </a:rPr>
              <a:t>Il vise à résoudre un problème d’instanciation de classes différents selon le besoin. En créant des fabriques, on a pas besoin de spécifier la classe exacte de ces objets. </a:t>
            </a:r>
            <a:endParaRPr b="0" lang="fr-FR" sz="1200" spc="-1" strike="noStrike">
              <a:latin typeface="Arial"/>
            </a:endParaRPr>
          </a:p>
          <a:p>
            <a:pPr marL="216000" indent="-216000" algn="just"/>
            <a:endParaRPr b="0" lang="fr-FR" sz="1200" spc="-1" strike="noStrike">
              <a:latin typeface="Arial"/>
            </a:endParaRPr>
          </a:p>
          <a:p>
            <a:pPr marL="216000" indent="-216000" algn="just"/>
            <a:r>
              <a:rPr b="0" lang="fr-FR" sz="1200" spc="-1" strike="noStrike">
                <a:latin typeface="Arial"/>
              </a:rPr>
              <a:t>Pour faire une fabrique :</a:t>
            </a:r>
            <a:endParaRPr b="0" lang="fr-FR" sz="1200" spc="-1" strike="noStrike">
              <a:latin typeface="Arial"/>
            </a:endParaRPr>
          </a:p>
          <a:p>
            <a:pPr marL="216000" indent="-216000" algn="just"/>
            <a:r>
              <a:rPr b="0" lang="fr-FR" sz="1200" spc="-1" strike="noStrike">
                <a:latin typeface="Arial"/>
              </a:rPr>
              <a:t>On regroupe l’instanciation des objets dans une seule classe chargée qui est donc la</a:t>
            </a:r>
            <a:endParaRPr b="0" lang="fr-FR" sz="1200" spc="-1" strike="noStrike">
              <a:latin typeface="Arial"/>
            </a:endParaRPr>
          </a:p>
          <a:p>
            <a:pPr marL="216000" indent="-216000" algn="just"/>
            <a:r>
              <a:rPr b="0" lang="fr-FR" sz="1200" spc="-1" strike="noStrike">
                <a:latin typeface="Arial"/>
              </a:rPr>
              <a:t>fabrique. On remplace les appels directs au constructeur de l’objet en utilisant une </a:t>
            </a:r>
            <a:endParaRPr b="0" lang="fr-FR" sz="1200" spc="-1" strike="noStrike">
              <a:latin typeface="Arial"/>
            </a:endParaRPr>
          </a:p>
          <a:p>
            <a:pPr marL="216000" indent="-216000" algn="just"/>
            <a:r>
              <a:rPr b="0" lang="fr-FR" sz="1200" spc="-1" strike="noStrike">
                <a:latin typeface="Arial"/>
              </a:rPr>
              <a:t>méthode de fabrique. Les objets sont toujours créés avec l’opérateur « new » mais</a:t>
            </a:r>
            <a:endParaRPr b="0" lang="fr-FR" sz="1200" spc="-1" strike="noStrike">
              <a:latin typeface="Arial"/>
            </a:endParaRPr>
          </a:p>
          <a:p>
            <a:pPr marL="216000" indent="-216000" algn="just"/>
            <a:r>
              <a:rPr b="0" lang="fr-FR" sz="1200" spc="-1" strike="noStrike">
                <a:latin typeface="Arial"/>
              </a:rPr>
              <a:t>l’appel se fait à l’intérieur de la méthode fabrique.</a:t>
            </a:r>
            <a:endParaRPr b="0" lang="fr-FR" sz="1200" spc="-1" strike="noStrike">
              <a:latin typeface="Arial"/>
            </a:endParaRPr>
          </a:p>
          <a:p>
            <a:pPr marL="216000" indent="-216000" algn="just"/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5760" y="502920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latin typeface="Arial"/>
              </a:rPr>
              <a:t>- une fabrique pour créer des formes soit un cercle un rectangme ou triangle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- la classe fabrique aura une méthode qui créera ses formes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CH" sz="1200" spc="-1" strike="noStrike">
                <a:latin typeface="Arial"/>
              </a:rPr>
              <a:t>Lorsqu’on veut ajouter la fonctionnalité de dessiner une nouvelle forme,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CH" sz="1200" spc="-1" strike="noStrike">
                <a:latin typeface="Arial"/>
              </a:rPr>
              <a:t>Il suffit de créer une nouvelle classe et d’implémenter la méthode dessiner() et de permettre à la fabrique de pouvoir créer cette forme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555CB80-4833-464B-B658-43A3651BE79B}" type="slidenum">
              <a:rPr b="0" lang="fr-CH" sz="1200" spc="-1" strike="noStrike">
                <a:latin typeface="Times New Roman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5040" y="563040"/>
            <a:ext cx="7127280" cy="40089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44600" y="48463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latin typeface="Arial"/>
              </a:rPr>
              <a:t>- division du code : ca sera plus l’application qui va s’occuper des instanciations. Ca sera </a:t>
            </a:r>
            <a:r>
              <a:rPr b="0" lang="en-US" sz="1200" spc="-1" strike="noStrike">
                <a:latin typeface="Arial"/>
              </a:rPr>
              <a:t>le rôle de la fabrique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- comme c’est le rôle de la fabrique, côté client, on ne voit plus comment les objets sont </a:t>
            </a:r>
            <a:r>
              <a:rPr b="0" lang="en-US" sz="1200" spc="-1" strike="noStrike">
                <a:latin typeface="Arial"/>
              </a:rPr>
              <a:t>instanciés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- on peut se retrouver avec pleins de fabriques pour un créer différents produits 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fr-FR" sz="7200" spc="-52" strike="noStrike">
                <a:solidFill>
                  <a:srgbClr val="ffffff"/>
                </a:solidFill>
                <a:latin typeface="Century Schoolbook"/>
              </a:rPr>
              <a:t>Modifiez le style du titre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9DB7EC-C580-489D-8C3E-E129461F82B1}" type="datetime">
              <a:rPr b="0" lang="fr-CH" sz="1050" spc="-1" strike="noStrike">
                <a:solidFill>
                  <a:srgbClr val="808080"/>
                </a:solidFill>
                <a:latin typeface="Century Schoolbook"/>
              </a:rPr>
              <a:t>24.03.22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BF043565-E27E-4758-B7BC-FA2489706B01}" type="slidenum">
              <a:rPr b="0" lang="fr-CH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fr-FR" sz="4400" spc="-52" strike="noStrike">
                <a:solidFill>
                  <a:srgbClr val="000000"/>
                </a:solidFill>
                <a:latin typeface="Century Schoolbook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fr-FR" sz="1800" spc="9" strike="noStrike">
                <a:solidFill>
                  <a:srgbClr val="000000"/>
                </a:solidFill>
                <a:latin typeface="Century Schoolbook"/>
              </a:rPr>
              <a:t>Cliquez pour modifier les styles du texte du masque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fr-FR" sz="1600" spc="-1" strike="noStrike">
                <a:solidFill>
                  <a:srgbClr val="262626"/>
                </a:solidFill>
                <a:latin typeface="Century Schoolbook"/>
              </a:rPr>
              <a:t>Deuxième niveau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fr-FR" sz="1400" spc="-1" strike="noStrike">
                <a:solidFill>
                  <a:srgbClr val="262626"/>
                </a:solidFill>
                <a:latin typeface="Century Schoolbook"/>
              </a:rPr>
              <a:t>Troisième niveau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fr-FR" sz="1400" spc="-1" strike="noStrike">
                <a:solidFill>
                  <a:srgbClr val="262626"/>
                </a:solidFill>
                <a:latin typeface="Century Schoolbook"/>
              </a:rPr>
              <a:t>Quatrième niveau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fr-FR" sz="1400" spc="-1" strike="noStrike">
                <a:solidFill>
                  <a:srgbClr val="262626"/>
                </a:solidFill>
                <a:latin typeface="Century Schoolbook"/>
              </a:rPr>
              <a:t>Cinquième niveau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3FC068-3273-4ED4-BA77-6914DFF1FEB8}" type="datetime">
              <a:rPr b="0" lang="fr-CH" sz="1050" spc="-1" strike="noStrike">
                <a:solidFill>
                  <a:srgbClr val="d9d9db"/>
                </a:solidFill>
                <a:latin typeface="Century Schoolbook"/>
              </a:rPr>
              <a:t>24.03.22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44A07BF2-FF44-4778-A3A9-14F6F4A1B0E4}" type="slidenum">
              <a:rPr b="0" lang="fr-CH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fr-CH" sz="7200" spc="-52" strike="noStrike">
                <a:solidFill>
                  <a:srgbClr val="ffffff"/>
                </a:solidFill>
                <a:latin typeface="Century Schoolbook"/>
              </a:rPr>
              <a:t>Factory Method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fr-CH" sz="2200" spc="9" strike="noStrike">
                <a:solidFill>
                  <a:srgbClr val="bfbfbf"/>
                </a:solidFill>
                <a:latin typeface="Century Schoolbook"/>
              </a:rPr>
              <a:t>Renie Almiral et Nirushanth </a:t>
            </a:r>
            <a:r>
              <a:rPr b="0" lang="fr-CH" sz="2200" spc="9" strike="noStrike">
                <a:solidFill>
                  <a:srgbClr val="bfbfbf"/>
                </a:solidFill>
                <a:latin typeface="Century Schoolbook"/>
              </a:rPr>
              <a:t>Nirvasalam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2"/>
          <p:cNvSpPr txBox="1"/>
          <p:nvPr/>
        </p:nvSpPr>
        <p:spPr>
          <a:xfrm>
            <a:off x="1261800" y="365760"/>
            <a:ext cx="9692280" cy="784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CH" sz="4400" spc="-52" strike="noStrike">
                <a:solidFill>
                  <a:srgbClr val="ffffff"/>
                </a:solidFill>
                <a:latin typeface="Century Schoolbook"/>
              </a:rPr>
              <a:t>Qu’est ce que le factory method 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fr-FR" sz="2400" spc="9" strike="noStrike">
                <a:solidFill>
                  <a:srgbClr val="ffffff"/>
                </a:solidFill>
                <a:latin typeface="Times New Roman"/>
                <a:ea typeface="Noto Serif CJK SC"/>
              </a:rPr>
              <a:t>Creational pattern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fr-FR" sz="2400" spc="9" strike="noStrike">
                <a:solidFill>
                  <a:srgbClr val="ffffff"/>
                </a:solidFill>
                <a:latin typeface="Times New Roman"/>
                <a:ea typeface="Noto Serif CJK SC"/>
              </a:rPr>
              <a:t>Programmation orienté objet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fr-FR" sz="2400" spc="9" strike="noStrike">
                <a:solidFill>
                  <a:srgbClr val="ffffff"/>
                </a:solidFill>
                <a:latin typeface="Times New Roman"/>
                <a:ea typeface="Noto Serif CJK SC"/>
              </a:rPr>
              <a:t>Permet de créer des objets sans avoir à spécifier la classe exacte de ces objets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fr-FR" sz="2400" spc="9" strike="noStrike">
                <a:solidFill>
                  <a:srgbClr val="ffffff"/>
                </a:solidFill>
                <a:latin typeface="Times New Roman"/>
                <a:ea typeface="Noto Serif CJK SC"/>
              </a:rPr>
              <a:t>Instanciation des objets dans une classe → Fabrique</a:t>
            </a: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27772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261800" y="365760"/>
            <a:ext cx="969228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CH" sz="4400" spc="-52" strike="noStrike">
                <a:solidFill>
                  <a:srgbClr val="ffffff"/>
                </a:solidFill>
                <a:latin typeface="Century Schoolbook"/>
              </a:rPr>
              <a:t>Exemple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60128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127772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9636120" y="4766040"/>
            <a:ext cx="129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CH" sz="1800" spc="-1" strike="noStrike">
                <a:solidFill>
                  <a:srgbClr val="92a9b9"/>
                </a:solidFill>
                <a:latin typeface="Century Schoolbook"/>
              </a:rPr>
              <a:t>Fabrique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Espace réservé du contenu 15" descr=""/>
          <p:cNvPicPr/>
          <p:nvPr/>
        </p:nvPicPr>
        <p:blipFill>
          <a:blip r:embed="rId1"/>
          <a:stretch/>
        </p:blipFill>
        <p:spPr>
          <a:xfrm>
            <a:off x="1408320" y="1445400"/>
            <a:ext cx="8166960" cy="4247640"/>
          </a:xfrm>
          <a:prstGeom prst="rect">
            <a:avLst/>
          </a:prstGeom>
          <a:ln>
            <a:noFill/>
          </a:ln>
        </p:spPr>
      </p:pic>
      <p:sp>
        <p:nvSpPr>
          <p:cNvPr id="103" name="CustomShape 6"/>
          <p:cNvSpPr/>
          <p:nvPr/>
        </p:nvSpPr>
        <p:spPr>
          <a:xfrm flipH="1" flipV="1">
            <a:off x="9497160" y="4154400"/>
            <a:ext cx="603000" cy="55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1261800" y="365760"/>
            <a:ext cx="9692280" cy="71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CH" sz="4400" spc="-52" strike="noStrike">
                <a:solidFill>
                  <a:srgbClr val="ffffff"/>
                </a:solidFill>
                <a:latin typeface="Century Schoolbook"/>
              </a:rPr>
              <a:t>Nouvelles formes 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127772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Image 5" descr=""/>
          <p:cNvPicPr/>
          <p:nvPr/>
        </p:nvPicPr>
        <p:blipFill>
          <a:blip r:embed="rId1"/>
          <a:stretch/>
        </p:blipFill>
        <p:spPr>
          <a:xfrm>
            <a:off x="1355760" y="1633320"/>
            <a:ext cx="8725680" cy="35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1261800" y="365760"/>
            <a:ext cx="9692280" cy="784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CH" sz="4400" spc="-52" strike="noStrike">
                <a:solidFill>
                  <a:srgbClr val="ffffff"/>
                </a:solidFill>
                <a:latin typeface="Century Schoolbook"/>
              </a:rPr>
              <a:t>Avantages et inconvénients 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27772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2" name="Table 5"/>
          <p:cNvGraphicFramePr/>
          <p:nvPr/>
        </p:nvGraphicFramePr>
        <p:xfrm>
          <a:off x="1304640" y="1785960"/>
          <a:ext cx="8127720" cy="185400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2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Avantages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CH" sz="18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Inconvénients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</a:tr>
              <a:tr h="32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Meilleure division du code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Beaucoup de fabriques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54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Côté client, on ne voit pas comment les objets sont instanciés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207</TotalTime>
  <Application>LibreOffice/6.4.7.2$Linux_X86_64 LibreOffice_project/40$Build-2</Application>
  <Words>99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2022-03-22T15:01:45Z</dcterms:created>
  <dc:creator>Nirushanth Nirvasalam</dc:creator>
  <dc:description/>
  <dc:language>en-US</dc:language>
  <cp:lastModifiedBy/>
  <dcterms:modified xsi:type="dcterms:W3CDTF">2022-03-24T08:17:22Z</dcterms:modified>
  <cp:revision>5</cp:revision>
  <dc:subject/>
  <dc:title>Factory Method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